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26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59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1062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113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910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6187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505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35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496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36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97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788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16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14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03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73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D8792-F01A-425E-9ACF-E2F4940F9F27}" type="datetimeFigureOut">
              <a:rPr lang="nl-NL" smtClean="0"/>
              <a:t>29-1-2019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9C3A67C-2B76-4223-B565-D5474685D8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62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YCSP3Xo-gs&amp;t=17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exploitatierekening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weg naar winst of verlies</a:t>
            </a:r>
          </a:p>
        </p:txBody>
      </p:sp>
    </p:spTree>
    <p:extLst>
      <p:ext uri="{BB962C8B-B14F-4D97-AF65-F5344CB8AC3E}">
        <p14:creationId xmlns:p14="http://schemas.microsoft.com/office/powerpoint/2010/main" val="1071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1844"/>
          </a:xfrm>
        </p:spPr>
        <p:txBody>
          <a:bodyPr/>
          <a:lstStyle/>
          <a:p>
            <a:r>
              <a:rPr lang="nl-NL" dirty="0" smtClean="0"/>
              <a:t>Waarom een exploitatierekening?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72343" y="1254034"/>
            <a:ext cx="9632269" cy="4657188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smtClean="0"/>
              <a:t>Met de exploitatierekening krijg je een beeld hoe de zaken ervoor voorstaan.</a:t>
            </a:r>
          </a:p>
          <a:p>
            <a:endParaRPr lang="nl-NL" dirty="0" smtClean="0"/>
          </a:p>
          <a:p>
            <a:r>
              <a:rPr lang="nl-NL" dirty="0" smtClean="0"/>
              <a:t>Andere namen voor de exploitatierekening zijn:</a:t>
            </a:r>
          </a:p>
          <a:p>
            <a:pPr lvl="4"/>
            <a:r>
              <a:rPr lang="nl-NL" sz="1800" dirty="0" smtClean="0"/>
              <a:t>Resultatenrekening</a:t>
            </a:r>
          </a:p>
          <a:p>
            <a:pPr lvl="4"/>
            <a:r>
              <a:rPr lang="nl-NL" sz="1800" dirty="0" smtClean="0"/>
              <a:t>Winst en verlies rekening</a:t>
            </a:r>
          </a:p>
          <a:p>
            <a:pPr lvl="4"/>
            <a:r>
              <a:rPr lang="nl-NL" sz="1800" dirty="0" smtClean="0"/>
              <a:t>Kosten en opbrengstenrekening </a:t>
            </a:r>
          </a:p>
          <a:p>
            <a:r>
              <a:rPr lang="nl-NL" dirty="0" smtClean="0"/>
              <a:t>Als je begint met een bedrijf maak je een exploitatiebegroting</a:t>
            </a:r>
          </a:p>
          <a:p>
            <a:pPr lvl="1"/>
            <a:r>
              <a:rPr lang="nl-NL" sz="1800" dirty="0" smtClean="0"/>
              <a:t>Dat is een exploitatierekening met een inschatting vooraf over kosten en opbrengsten</a:t>
            </a:r>
          </a:p>
          <a:p>
            <a:pPr lvl="1"/>
            <a:r>
              <a:rPr lang="nl-NL" sz="1800" dirty="0" smtClean="0">
                <a:hlinkClick r:id="rId2"/>
              </a:rPr>
              <a:t>Misschien helpt dit filmpje</a:t>
            </a:r>
            <a:r>
              <a:rPr lang="nl-NL" sz="1800" dirty="0" smtClean="0"/>
              <a:t>? Straks maken we een exploitatiebegroting in een iets andere vorm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522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7010"/>
          </a:xfrm>
        </p:spPr>
        <p:txBody>
          <a:bodyPr/>
          <a:lstStyle/>
          <a:p>
            <a:r>
              <a:rPr lang="nl-NL" dirty="0" smtClean="0"/>
              <a:t>Hoe gaan wij hem opzetten?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4263" y="1201783"/>
            <a:ext cx="9510349" cy="5268686"/>
          </a:xfrm>
        </p:spPr>
        <p:txBody>
          <a:bodyPr>
            <a:normAutofit/>
          </a:bodyPr>
          <a:lstStyle/>
          <a:p>
            <a:r>
              <a:rPr lang="nl-NL" dirty="0" smtClean="0"/>
              <a:t>We houden het simpel en gaan uit van de verwachtte kosten en opbrengsten:</a:t>
            </a:r>
          </a:p>
          <a:p>
            <a:pPr lvl="1"/>
            <a:endParaRPr lang="nl-NL" sz="1800" dirty="0"/>
          </a:p>
          <a:p>
            <a:pPr lvl="1"/>
            <a:r>
              <a:rPr lang="nl-NL" sz="1800" dirty="0" smtClean="0"/>
              <a:t>Verwachtte omzet (alles is ex. Btw)		€1500</a:t>
            </a:r>
          </a:p>
          <a:p>
            <a:pPr lvl="1"/>
            <a:r>
              <a:rPr lang="nl-NL" sz="1800" dirty="0" smtClean="0"/>
              <a:t>Verwachtte inkoopwaarde van de omzet	</a:t>
            </a:r>
            <a:r>
              <a:rPr lang="nl-NL" sz="1800" u="sng" dirty="0" smtClean="0"/>
              <a:t>  €650-/-</a:t>
            </a:r>
          </a:p>
          <a:p>
            <a:pPr lvl="6"/>
            <a:r>
              <a:rPr lang="nl-NL" sz="1800" dirty="0" smtClean="0"/>
              <a:t>Bruto winst			  		€850</a:t>
            </a:r>
          </a:p>
          <a:p>
            <a:pPr lvl="1"/>
            <a:r>
              <a:rPr lang="nl-NL" sz="1800" i="1" dirty="0" smtClean="0"/>
              <a:t>Bedrijfskosten</a:t>
            </a:r>
            <a:endParaRPr lang="nl-NL" sz="1800" dirty="0" smtClean="0"/>
          </a:p>
          <a:p>
            <a:pPr lvl="1"/>
            <a:r>
              <a:rPr lang="nl-NL" sz="1800" dirty="0" smtClean="0"/>
              <a:t>Personeelskosten/lonen					  €600</a:t>
            </a:r>
          </a:p>
          <a:p>
            <a:pPr lvl="1"/>
            <a:r>
              <a:rPr lang="nl-NL" sz="1800" dirty="0" smtClean="0"/>
              <a:t>Diverse verkoopkosten en sociale lasten	  </a:t>
            </a:r>
            <a:r>
              <a:rPr lang="nl-NL" sz="1800" u="sng" dirty="0" smtClean="0"/>
              <a:t>€100+</a:t>
            </a:r>
          </a:p>
          <a:p>
            <a:pPr lvl="6"/>
            <a:r>
              <a:rPr lang="nl-NL" sz="1800" dirty="0" smtClean="0"/>
              <a:t>Totale bedrijfskosten			</a:t>
            </a:r>
            <a:r>
              <a:rPr lang="nl-NL" sz="1800" u="sng" dirty="0" smtClean="0"/>
              <a:t>€700-/-</a:t>
            </a:r>
          </a:p>
          <a:p>
            <a:pPr lvl="1"/>
            <a:r>
              <a:rPr lang="nl-NL" sz="1800" dirty="0" smtClean="0"/>
              <a:t>Netto winst/fiscale winst/winst uit bedrijfsvoering	</a:t>
            </a:r>
            <a:r>
              <a:rPr lang="nl-NL" sz="1800" smtClean="0"/>
              <a:t>€150</a:t>
            </a:r>
            <a:endParaRPr lang="nl-NL" sz="1800" dirty="0"/>
          </a:p>
          <a:p>
            <a:pPr lvl="1"/>
            <a:r>
              <a:rPr lang="nl-NL" sz="1800" dirty="0" smtClean="0"/>
              <a:t>Te betalen vennootschapsbelasting 26%			  </a:t>
            </a:r>
            <a:r>
              <a:rPr lang="nl-NL" sz="1800" u="sng" dirty="0" smtClean="0"/>
              <a:t>€39-/-</a:t>
            </a:r>
          </a:p>
          <a:p>
            <a:pPr lvl="1"/>
            <a:r>
              <a:rPr lang="nl-NL" sz="1800" dirty="0" smtClean="0"/>
              <a:t>Te verdelen netto winst voor aandeelhouders:		</a:t>
            </a:r>
            <a:r>
              <a:rPr lang="nl-NL" sz="1800" b="1" u="sng" dirty="0" smtClean="0"/>
              <a:t>€111</a:t>
            </a:r>
          </a:p>
        </p:txBody>
      </p:sp>
    </p:spTree>
    <p:extLst>
      <p:ext uri="{BB962C8B-B14F-4D97-AF65-F5344CB8AC3E}">
        <p14:creationId xmlns:p14="http://schemas.microsoft.com/office/powerpoint/2010/main" val="314917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</TotalTime>
  <Words>106</Words>
  <Application>Microsoft Office PowerPoint</Application>
  <PresentationFormat>Breedbeeld</PresentationFormat>
  <Paragraphs>26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Sliert</vt:lpstr>
      <vt:lpstr>De exploitatierekening</vt:lpstr>
      <vt:lpstr>Waarom een exploitatierekening?</vt:lpstr>
      <vt:lpstr>Hoe gaan wij hem opzetten?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exploitatierekening</dc:title>
  <dc:creator>Géraar de Jong</dc:creator>
  <cp:lastModifiedBy>Géraar de Jong</cp:lastModifiedBy>
  <cp:revision>6</cp:revision>
  <dcterms:created xsi:type="dcterms:W3CDTF">2019-01-28T23:18:11Z</dcterms:created>
  <dcterms:modified xsi:type="dcterms:W3CDTF">2019-01-28T23:48:24Z</dcterms:modified>
</cp:coreProperties>
</file>