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3706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Stappen naar het ondernemingsplan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Doelgroep onderzoek, financieel plan, 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1138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1" y="171450"/>
            <a:ext cx="10018713" cy="1581151"/>
          </a:xfrm>
        </p:spPr>
        <p:txBody>
          <a:bodyPr>
            <a:normAutofit/>
          </a:bodyPr>
          <a:lstStyle/>
          <a:p>
            <a:r>
              <a:rPr lang="nl-NL" sz="6000" dirty="0" smtClean="0"/>
              <a:t>Financiën! Ook belangrijk</a:t>
            </a:r>
            <a:endParaRPr lang="nl-NL" sz="6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1428751"/>
            <a:ext cx="10018713" cy="4943474"/>
          </a:xfrm>
        </p:spPr>
        <p:txBody>
          <a:bodyPr/>
          <a:lstStyle/>
          <a:p>
            <a:r>
              <a:rPr lang="nl-NL" dirty="0" smtClean="0"/>
              <a:t>De financiële mensen en de directeur brengen alle kosten in beeld.</a:t>
            </a:r>
          </a:p>
          <a:p>
            <a:r>
              <a:rPr lang="nl-NL" dirty="0" smtClean="0"/>
              <a:t>Ze maken een eerste exploitatieoverzicht.</a:t>
            </a:r>
          </a:p>
          <a:p>
            <a:pPr lvl="1"/>
            <a:r>
              <a:rPr lang="nl-NL" dirty="0" smtClean="0"/>
              <a:t>Doen we dit via forwardpricing of via backwardpricing?</a:t>
            </a:r>
          </a:p>
          <a:p>
            <a:pPr lvl="1"/>
            <a:r>
              <a:rPr lang="nl-NL" dirty="0" smtClean="0"/>
              <a:t>Let op dat voor de lonen à minimaal €0,15/uur alleen de buitenschoolse uren worden berekend. Dat is dus minimaal 160*0,15= €24 per persoon </a:t>
            </a:r>
            <a:r>
              <a:rPr lang="nl-NL" dirty="0" err="1" smtClean="0"/>
              <a:t>voorcalculatief</a:t>
            </a:r>
            <a:r>
              <a:rPr lang="nl-NL" dirty="0" smtClean="0"/>
              <a:t>.</a:t>
            </a:r>
          </a:p>
          <a:p>
            <a:r>
              <a:rPr lang="nl-NL" dirty="0" smtClean="0"/>
              <a:t>Wat wordt de marge?</a:t>
            </a:r>
          </a:p>
          <a:p>
            <a:r>
              <a:rPr lang="nl-NL" dirty="0" smtClean="0"/>
              <a:t>Hoe is/wordt de prijsopbouw?</a:t>
            </a:r>
          </a:p>
          <a:p>
            <a:r>
              <a:rPr lang="nl-NL" dirty="0" smtClean="0"/>
              <a:t>Wanneer is het break-even?</a:t>
            </a:r>
          </a:p>
        </p:txBody>
      </p:sp>
    </p:spTree>
    <p:extLst>
      <p:ext uri="{BB962C8B-B14F-4D97-AF65-F5344CB8AC3E}">
        <p14:creationId xmlns:p14="http://schemas.microsoft.com/office/powerpoint/2010/main" val="251207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1" y="171451"/>
            <a:ext cx="10018713" cy="895350"/>
          </a:xfrm>
        </p:spPr>
        <p:txBody>
          <a:bodyPr/>
          <a:lstStyle/>
          <a:p>
            <a:r>
              <a:rPr lang="nl-NL" dirty="0" smtClean="0"/>
              <a:t>Exploitatieoverzicht = exploitatierekening.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7988778"/>
              </p:ext>
            </p:extLst>
          </p:nvPr>
        </p:nvGraphicFramePr>
        <p:xfrm>
          <a:off x="6867525" y="1066801"/>
          <a:ext cx="3914775" cy="5561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14775">
                  <a:extLst>
                    <a:ext uri="{9D8B030D-6E8A-4147-A177-3AD203B41FA5}">
                      <a16:colId xmlns:a16="http://schemas.microsoft.com/office/drawing/2014/main" val="3089773171"/>
                    </a:ext>
                  </a:extLst>
                </a:gridCol>
              </a:tblGrid>
              <a:tr h="733425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Exploitatiebegroting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364979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Netto-omzet</a:t>
                      </a: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Inkoopwaarde van de omzet     -/-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3923361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nl-NL" sz="2000" dirty="0" smtClean="0">
                        <a:effectLst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Brutowinst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4853775"/>
                  </a:ext>
                </a:extLst>
              </a:tr>
              <a:tr h="1628775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Exploitatiekosten:</a:t>
                      </a:r>
                    </a:p>
                    <a:p>
                      <a:pPr marL="342900" lvl="0" indent="-342900" algn="just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2000" dirty="0">
                          <a:effectLst/>
                        </a:rPr>
                        <a:t>Personeelskosten</a:t>
                      </a:r>
                    </a:p>
                    <a:p>
                      <a:pPr marL="342900" lvl="0" indent="-342900" algn="just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2000" dirty="0">
                          <a:effectLst/>
                        </a:rPr>
                        <a:t>Huisvestingskosten</a:t>
                      </a:r>
                    </a:p>
                    <a:p>
                      <a:pPr marL="342900" lvl="0" indent="-342900" algn="just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2000" dirty="0">
                          <a:effectLst/>
                        </a:rPr>
                        <a:t>Verkoopkosten</a:t>
                      </a:r>
                    </a:p>
                    <a:p>
                      <a:pPr marL="342900" lvl="0" indent="-342900" algn="just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nl-NL" sz="2000" dirty="0">
                          <a:effectLst/>
                        </a:rPr>
                        <a:t>Overige kosten              -/-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296549"/>
                  </a:ext>
                </a:extLst>
              </a:tr>
              <a:tr h="504824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Bedrijfsresultaat 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4553558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Incidentele baten/lasten          +/-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570979"/>
                  </a:ext>
                </a:extLst>
              </a:tr>
              <a:tr h="437073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Nettowinst </a:t>
                      </a:r>
                      <a:r>
                        <a:rPr lang="nl-NL" sz="1500" dirty="0" smtClean="0">
                          <a:effectLst/>
                        </a:rPr>
                        <a:t>(voor</a:t>
                      </a:r>
                      <a:r>
                        <a:rPr lang="nl-NL" sz="1500" baseline="0" dirty="0" smtClean="0">
                          <a:effectLst/>
                        </a:rPr>
                        <a:t> belastingen)</a:t>
                      </a:r>
                      <a:endParaRPr lang="nl-NL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3226521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838201" y="986790"/>
            <a:ext cx="602932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De e</a:t>
            </a:r>
            <a:r>
              <a:rPr lang="nl-NL" b="1" dirty="0" smtClean="0"/>
              <a:t>xploitatiebegroting</a:t>
            </a:r>
            <a:r>
              <a:rPr lang="nl-NL" b="1" dirty="0" smtClean="0">
                <a:solidFill>
                  <a:schemeClr val="bg1"/>
                </a:solidFill>
              </a:rPr>
              <a:t> </a:t>
            </a:r>
            <a:r>
              <a:rPr lang="nl-NL" b="1" dirty="0" smtClean="0"/>
              <a:t>maak je vooraf</a:t>
            </a:r>
          </a:p>
          <a:p>
            <a:endParaRPr lang="nl-NL" dirty="0"/>
          </a:p>
          <a:p>
            <a:r>
              <a:rPr lang="nl-NL" b="1" dirty="0" smtClean="0">
                <a:solidFill>
                  <a:schemeClr val="bg1"/>
                </a:solidFill>
              </a:rPr>
              <a:t>Net</a:t>
            </a:r>
            <a:r>
              <a:rPr lang="nl-NL" b="1" dirty="0" smtClean="0"/>
              <a:t>to omzet vooraf te bepalen is moeilijk, de </a:t>
            </a:r>
            <a:r>
              <a:rPr lang="nl-NL" b="1" dirty="0" smtClean="0">
                <a:solidFill>
                  <a:schemeClr val="bg1"/>
                </a:solidFill>
              </a:rPr>
              <a:t>ink</a:t>
            </a:r>
            <a:r>
              <a:rPr lang="nl-NL" b="1" dirty="0" smtClean="0"/>
              <a:t>oopwaarde van het product wel. Maak je het zelf dan zit </a:t>
            </a:r>
            <a:r>
              <a:rPr lang="nl-NL" b="1" dirty="0" smtClean="0">
                <a:solidFill>
                  <a:schemeClr val="bg1"/>
                </a:solidFill>
              </a:rPr>
              <a:t>da</a:t>
            </a:r>
            <a:r>
              <a:rPr lang="nl-NL" b="1" dirty="0" smtClean="0"/>
              <a:t>ar ook je/de eigen en de arbeid van derden in.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b="1" dirty="0" smtClean="0">
                <a:solidFill>
                  <a:schemeClr val="bg1"/>
                </a:solidFill>
              </a:rPr>
              <a:t>D</a:t>
            </a:r>
            <a:r>
              <a:rPr lang="nl-NL" b="1" dirty="0" smtClean="0"/>
              <a:t>us de Brutowinst kan pas via backwardpricing</a:t>
            </a:r>
            <a:endParaRPr lang="nl-NL" b="1" dirty="0"/>
          </a:p>
          <a:p>
            <a:endParaRPr lang="nl-NL" dirty="0" smtClean="0"/>
          </a:p>
          <a:p>
            <a:r>
              <a:rPr lang="nl-NL" b="1" dirty="0" smtClean="0"/>
              <a:t>Van de brutowinst moeten alle andere exploitatiekosten worden betaald/gedekt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b="1" dirty="0" smtClean="0"/>
              <a:t>Dat is het/een voorlopig bedrijfsresultaat</a:t>
            </a:r>
          </a:p>
          <a:p>
            <a:endParaRPr lang="nl-NL" dirty="0" smtClean="0"/>
          </a:p>
          <a:p>
            <a:r>
              <a:rPr lang="nl-NL" b="1" dirty="0" smtClean="0">
                <a:solidFill>
                  <a:schemeClr val="bg1"/>
                </a:solidFill>
              </a:rPr>
              <a:t>Verre</a:t>
            </a:r>
            <a:r>
              <a:rPr lang="nl-NL" b="1" dirty="0" smtClean="0"/>
              <a:t>kend met de incidentele opbrengsten of schulden</a:t>
            </a:r>
          </a:p>
          <a:p>
            <a:endParaRPr lang="nl-NL" b="1" dirty="0"/>
          </a:p>
          <a:p>
            <a:r>
              <a:rPr lang="nl-NL" b="1" dirty="0" smtClean="0">
                <a:solidFill>
                  <a:schemeClr val="bg1"/>
                </a:solidFill>
              </a:rPr>
              <a:t>Geeft het n</a:t>
            </a:r>
            <a:r>
              <a:rPr lang="nl-NL" b="1" dirty="0" smtClean="0"/>
              <a:t>etto resultaat waarover belasting wordt betaald</a:t>
            </a:r>
            <a:endParaRPr lang="nl-NL" b="1" dirty="0"/>
          </a:p>
          <a:p>
            <a:endParaRPr lang="nl-NL" dirty="0"/>
          </a:p>
        </p:txBody>
      </p:sp>
      <p:sp>
        <p:nvSpPr>
          <p:cNvPr id="6" name="Pijl-rechts 5"/>
          <p:cNvSpPr/>
          <p:nvPr/>
        </p:nvSpPr>
        <p:spPr>
          <a:xfrm>
            <a:off x="5245894" y="1048727"/>
            <a:ext cx="1538288" cy="207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5995988" y="2205992"/>
            <a:ext cx="752474" cy="1614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5995988" y="2978767"/>
            <a:ext cx="704850" cy="1600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rechts 8"/>
          <p:cNvSpPr/>
          <p:nvPr/>
        </p:nvSpPr>
        <p:spPr>
          <a:xfrm>
            <a:off x="3800475" y="3832735"/>
            <a:ext cx="2571825" cy="215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Linkeraccolade 9"/>
          <p:cNvSpPr/>
          <p:nvPr/>
        </p:nvSpPr>
        <p:spPr>
          <a:xfrm>
            <a:off x="6451998" y="3546469"/>
            <a:ext cx="240506" cy="1600200"/>
          </a:xfrm>
          <a:prstGeom prst="leftBrace">
            <a:avLst>
              <a:gd name="adj1" fmla="val 8333"/>
              <a:gd name="adj2" fmla="val 22024"/>
            </a:avLst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rechts 10"/>
          <p:cNvSpPr/>
          <p:nvPr/>
        </p:nvSpPr>
        <p:spPr>
          <a:xfrm>
            <a:off x="5210175" y="5249805"/>
            <a:ext cx="1538287" cy="1810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hoog 11"/>
          <p:cNvSpPr/>
          <p:nvPr/>
        </p:nvSpPr>
        <p:spPr>
          <a:xfrm>
            <a:off x="11115675" y="1857375"/>
            <a:ext cx="533400" cy="46767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11151542" y="2749514"/>
            <a:ext cx="461665" cy="2590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Backward pricing</a:t>
            </a:r>
            <a:endParaRPr lang="nl-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19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04875"/>
          </a:xfrm>
        </p:spPr>
        <p:txBody>
          <a:bodyPr/>
          <a:lstStyle/>
          <a:p>
            <a:r>
              <a:rPr lang="nl-NL" dirty="0" smtClean="0"/>
              <a:t>Het ondernemingsplan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1504950"/>
            <a:ext cx="10018713" cy="4686299"/>
          </a:xfrm>
        </p:spPr>
        <p:txBody>
          <a:bodyPr>
            <a:normAutofit fontScale="92500"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Deze </a:t>
            </a:r>
            <a:r>
              <a:rPr lang="nl-NL" dirty="0"/>
              <a:t>onderdelen </a:t>
            </a:r>
            <a:r>
              <a:rPr lang="nl-NL" dirty="0" smtClean="0"/>
              <a:t>zijn onderdeel van </a:t>
            </a:r>
            <a:r>
              <a:rPr lang="nl-NL" dirty="0"/>
              <a:t>fase twee van het </a:t>
            </a:r>
            <a:r>
              <a:rPr lang="nl-NL" dirty="0" smtClean="0"/>
              <a:t>keuzedeel.</a:t>
            </a:r>
            <a:endParaRPr lang="nl-NL" dirty="0"/>
          </a:p>
          <a:p>
            <a:r>
              <a:rPr lang="nl-NL" dirty="0" smtClean="0"/>
              <a:t>Nog een beetje saai, maar je wilt wel weten waar je mee bezig bent.</a:t>
            </a:r>
          </a:p>
          <a:p>
            <a:r>
              <a:rPr lang="nl-NL" dirty="0" smtClean="0"/>
              <a:t>Als we al het voorgaande hebben kunnen we snel het ondernemingsplan opstellen.</a:t>
            </a:r>
          </a:p>
          <a:p>
            <a:r>
              <a:rPr lang="nl-NL" dirty="0" smtClean="0"/>
              <a:t>Met het ondernemingsplan kunnen we aandelen aanvragen en verkopen.</a:t>
            </a:r>
          </a:p>
          <a:p>
            <a:r>
              <a:rPr lang="nl-NL" dirty="0" smtClean="0"/>
              <a:t>Daarna kan de productie pas officieel op gang komen.</a:t>
            </a:r>
          </a:p>
          <a:p>
            <a:r>
              <a:rPr lang="nl-NL" dirty="0" smtClean="0"/>
              <a:t>Dit moet uiterlijk klaar zijn op 29 januari 2019 en ter beoordeling zijn aangeboden</a:t>
            </a:r>
          </a:p>
          <a:p>
            <a:r>
              <a:rPr lang="nl-NL" dirty="0" smtClean="0"/>
              <a:t>Moet worden gecontroleerd door een financieel deskundige. Hebben jullie een voorstel dat ik kan voorleggen aan JO?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883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0" y="123826"/>
            <a:ext cx="10018713" cy="66675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Vergader en uren registratie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1038224"/>
            <a:ext cx="10018713" cy="56864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Is er een agenda? Zo niet, maak er een op basis van deze ppt.</a:t>
            </a:r>
          </a:p>
          <a:p>
            <a:r>
              <a:rPr lang="nl-NL" dirty="0" smtClean="0"/>
              <a:t>Wie is vandaag de voorzitter en wie de notulist?</a:t>
            </a:r>
          </a:p>
          <a:p>
            <a:r>
              <a:rPr lang="nl-NL" dirty="0" smtClean="0"/>
              <a:t>Is hier een schema van?</a:t>
            </a:r>
          </a:p>
          <a:p>
            <a:r>
              <a:rPr lang="nl-NL" dirty="0" smtClean="0"/>
              <a:t>Heeft personeel een urenstaat gereed?</a:t>
            </a:r>
          </a:p>
          <a:p>
            <a:r>
              <a:rPr lang="nl-NL" dirty="0" smtClean="0"/>
              <a:t>Houden jullie wel jullie logboek bij? </a:t>
            </a:r>
            <a:endParaRPr lang="nl-NL" dirty="0"/>
          </a:p>
          <a:p>
            <a:r>
              <a:rPr lang="nl-NL" dirty="0" smtClean="0"/>
              <a:t>Deze zaken zijn noodzakelijk voor je JO-portfolio en als bewijs voor je inzet en dus beoordeling van dit keuzedeel.</a:t>
            </a:r>
          </a:p>
          <a:p>
            <a:r>
              <a:rPr lang="nl-NL" dirty="0" smtClean="0"/>
              <a:t>Naast het programma van JO komt er een dynamisch wikiwijs arrangement onder de titel “oriënteren op ondernemerschap” je vindt deze </a:t>
            </a:r>
            <a:r>
              <a:rPr lang="nl-NL" dirty="0"/>
              <a:t>onder </a:t>
            </a:r>
            <a:r>
              <a:rPr lang="nl-NL" dirty="0" smtClean="0"/>
              <a:t>						</a:t>
            </a:r>
            <a:r>
              <a:rPr lang="nl-NL" dirty="0" smtClean="0">
                <a:hlinkClick r:id="rId2"/>
              </a:rPr>
              <a:t>https://maken.wikiwijs.nl/137064</a:t>
            </a:r>
            <a:r>
              <a:rPr lang="nl-NL" dirty="0" smtClean="0"/>
              <a:t> 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126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7161" y="190501"/>
            <a:ext cx="10018713" cy="812074"/>
          </a:xfrm>
        </p:spPr>
        <p:txBody>
          <a:bodyPr/>
          <a:lstStyle/>
          <a:p>
            <a:r>
              <a:rPr lang="nl-NL" dirty="0" smtClean="0"/>
              <a:t>Het canvasmodel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67" y="1114425"/>
            <a:ext cx="10170341" cy="5215981"/>
          </a:xfrm>
        </p:spPr>
      </p:pic>
    </p:spTree>
    <p:extLst>
      <p:ext uri="{BB962C8B-B14F-4D97-AF65-F5344CB8AC3E}">
        <p14:creationId xmlns:p14="http://schemas.microsoft.com/office/powerpoint/2010/main" val="314800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55617"/>
          </a:xfrm>
        </p:spPr>
        <p:txBody>
          <a:bodyPr/>
          <a:lstStyle/>
          <a:p>
            <a:r>
              <a:rPr lang="nl-NL" dirty="0" smtClean="0"/>
              <a:t>Hoe schakelt het canvasmodel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223" y="1541417"/>
            <a:ext cx="8865326" cy="4850674"/>
          </a:xfrm>
        </p:spPr>
      </p:pic>
      <p:sp>
        <p:nvSpPr>
          <p:cNvPr id="5" name="Ovaal 4"/>
          <p:cNvSpPr/>
          <p:nvPr/>
        </p:nvSpPr>
        <p:spPr>
          <a:xfrm>
            <a:off x="5738949" y="1968138"/>
            <a:ext cx="3953691" cy="259515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65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255" y="141462"/>
            <a:ext cx="9632372" cy="6459635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8084" y="688793"/>
            <a:ext cx="10018713" cy="846909"/>
          </a:xfrm>
        </p:spPr>
        <p:txBody>
          <a:bodyPr/>
          <a:lstStyle/>
          <a:p>
            <a:r>
              <a:rPr lang="nl-NL" dirty="0" smtClean="0"/>
              <a:t>Wie </a:t>
            </a:r>
            <a:r>
              <a:rPr lang="nl-NL" dirty="0"/>
              <a:t>i</a:t>
            </a:r>
            <a:r>
              <a:rPr lang="nl-NL" dirty="0" smtClean="0"/>
              <a:t>s mijn doelgroep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147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09008" y="119744"/>
            <a:ext cx="10018713" cy="899160"/>
          </a:xfrm>
        </p:spPr>
        <p:txBody>
          <a:bodyPr/>
          <a:lstStyle/>
          <a:p>
            <a:r>
              <a:rPr lang="nl-NL" dirty="0" smtClean="0"/>
              <a:t>Waar haal ik mijn doelgroep cijfers vandaan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32112" y="879566"/>
            <a:ext cx="10772503" cy="5978434"/>
          </a:xfrm>
        </p:spPr>
        <p:txBody>
          <a:bodyPr/>
          <a:lstStyle/>
          <a:p>
            <a:r>
              <a:rPr lang="nl-NL" dirty="0" smtClean="0"/>
              <a:t>Eerst bepaal je de doelgroep: wie zijn het zijn, waar ze zitten en wat ze willen (de PMC). Alles via zoveel mogelijk DESTEP ingrediënten.</a:t>
            </a:r>
          </a:p>
          <a:p>
            <a:r>
              <a:rPr lang="nl-NL" dirty="0" smtClean="0"/>
              <a:t>Dan zijn er veel mogelijkheden om er achter te komen waar je doelgroep zit.</a:t>
            </a:r>
          </a:p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desktopresearch: </a:t>
            </a:r>
            <a:endParaRPr lang="nl-NL" dirty="0"/>
          </a:p>
          <a:p>
            <a:pPr lvl="1"/>
            <a:r>
              <a:rPr lang="nl-NL" dirty="0" smtClean="0"/>
              <a:t>Je zoekt op het internet en in diverse andere media waar je doelgroep zit.</a:t>
            </a:r>
          </a:p>
          <a:p>
            <a:pPr lvl="1"/>
            <a:r>
              <a:rPr lang="nl-NL" dirty="0" smtClean="0"/>
              <a:t>CBS centraal bureau voor de statistiek (veel zoekwerk veel gegevens en meer iets voor nerds).</a:t>
            </a:r>
          </a:p>
          <a:p>
            <a:pPr lvl="1"/>
            <a:r>
              <a:rPr lang="nl-NL" dirty="0" smtClean="0"/>
              <a:t>Brancheverenigingen.</a:t>
            </a:r>
          </a:p>
          <a:p>
            <a:pPr lvl="1"/>
            <a:r>
              <a:rPr lang="nl-NL" dirty="0" smtClean="0"/>
              <a:t>Wat bieden je concurrenten en waar zitten ze?</a:t>
            </a:r>
            <a:endParaRPr lang="nl-NL" dirty="0"/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 fieldresearch:</a:t>
            </a:r>
          </a:p>
          <a:p>
            <a:pPr lvl="1"/>
            <a:r>
              <a:rPr lang="nl-NL" dirty="0" smtClean="0"/>
              <a:t>Je gaat de “straat” op en vraagt wat ze van je product vinden, hoeveel ze ervoor willen betalen, of ze het zouden willen hebben, enzovoort.</a:t>
            </a:r>
          </a:p>
          <a:p>
            <a:pPr lvl="1"/>
            <a:r>
              <a:rPr lang="nl-NL" dirty="0" smtClean="0"/>
              <a:t>Het makkelijkste zijn dan enquêtes: zowel fysiek op straat als via de diverse “social media” kanalen.</a:t>
            </a:r>
          </a:p>
        </p:txBody>
      </p:sp>
    </p:spTree>
    <p:extLst>
      <p:ext uri="{BB962C8B-B14F-4D97-AF65-F5344CB8AC3E}">
        <p14:creationId xmlns:p14="http://schemas.microsoft.com/office/powerpoint/2010/main" val="102852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1" y="381000"/>
            <a:ext cx="10018713" cy="1009651"/>
          </a:xfrm>
        </p:spPr>
        <p:txBody>
          <a:bodyPr/>
          <a:lstStyle/>
          <a:p>
            <a:r>
              <a:rPr lang="nl-NL" dirty="0" smtClean="0"/>
              <a:t>Wat doet marketing nog meer?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1314451"/>
            <a:ext cx="10018713" cy="447675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Bekijkt op welke wijze de doelgroep of doelgroepen het beste benaderd kunnen worden.</a:t>
            </a:r>
          </a:p>
          <a:p>
            <a:r>
              <a:rPr lang="nl-NL" dirty="0" smtClean="0"/>
              <a:t>Hoe positioneren we het product en bepaald de campagne hieromheen.</a:t>
            </a:r>
          </a:p>
          <a:p>
            <a:r>
              <a:rPr lang="nl-NL" dirty="0" smtClean="0"/>
              <a:t>Zorgt voor de diverse uitingen op de media zoals Facebook, Twitter, Instagram en eventueel de internetsite.</a:t>
            </a:r>
          </a:p>
          <a:p>
            <a:r>
              <a:rPr lang="nl-NL" dirty="0" smtClean="0"/>
              <a:t>Hoe krijgen we de producten bij de klant?</a:t>
            </a:r>
          </a:p>
          <a:p>
            <a:r>
              <a:rPr lang="nl-NL" dirty="0" smtClean="0"/>
              <a:t>Hoe kunnen we de klanten aan ons blijven binden? </a:t>
            </a:r>
          </a:p>
          <a:p>
            <a:r>
              <a:rPr lang="nl-NL" dirty="0" smtClean="0"/>
              <a:t>Wie zijn onze concurrenten (direct als indirect)?</a:t>
            </a:r>
          </a:p>
          <a:p>
            <a:r>
              <a:rPr lang="nl-NL" dirty="0" smtClean="0"/>
              <a:t>Ze brengt alle kosten hiervan in beeld.</a:t>
            </a:r>
          </a:p>
          <a:p>
            <a:r>
              <a:rPr lang="nl-NL" dirty="0" smtClean="0"/>
              <a:t>Ze maken de bedrijfs-SWOT.</a:t>
            </a:r>
          </a:p>
        </p:txBody>
      </p:sp>
    </p:spTree>
    <p:extLst>
      <p:ext uri="{BB962C8B-B14F-4D97-AF65-F5344CB8AC3E}">
        <p14:creationId xmlns:p14="http://schemas.microsoft.com/office/powerpoint/2010/main" val="94823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1" y="247650"/>
            <a:ext cx="10018713" cy="1123951"/>
          </a:xfrm>
        </p:spPr>
        <p:txBody>
          <a:bodyPr>
            <a:normAutofit/>
          </a:bodyPr>
          <a:lstStyle/>
          <a:p>
            <a:r>
              <a:rPr lang="nl-NL" dirty="0" smtClean="0"/>
              <a:t>Wat hebben we aan materialen nodig?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725" y="1238249"/>
            <a:ext cx="9401175" cy="5210175"/>
          </a:xfrm>
        </p:spPr>
      </p:pic>
      <p:sp>
        <p:nvSpPr>
          <p:cNvPr id="5" name="Ovaal 4"/>
          <p:cNvSpPr/>
          <p:nvPr/>
        </p:nvSpPr>
        <p:spPr>
          <a:xfrm>
            <a:off x="2838450" y="2009775"/>
            <a:ext cx="4210050" cy="258127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88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1" y="323850"/>
            <a:ext cx="10018713" cy="1057275"/>
          </a:xfrm>
        </p:spPr>
        <p:txBody>
          <a:bodyPr/>
          <a:lstStyle/>
          <a:p>
            <a:r>
              <a:rPr lang="nl-NL" dirty="0" smtClean="0"/>
              <a:t>De afdeling productie brengt in 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84310" y="1123951"/>
            <a:ext cx="10018713" cy="5553074"/>
          </a:xfrm>
        </p:spPr>
        <p:txBody>
          <a:bodyPr>
            <a:normAutofit/>
          </a:bodyPr>
          <a:lstStyle/>
          <a:p>
            <a:r>
              <a:rPr lang="nl-NL" dirty="0" smtClean="0"/>
              <a:t>Welke materialen hebben we nodig en hoeveel.</a:t>
            </a:r>
          </a:p>
          <a:p>
            <a:r>
              <a:rPr lang="nl-NL" dirty="0"/>
              <a:t>Waar halen we de diverse materialen vandaan</a:t>
            </a:r>
            <a:r>
              <a:rPr lang="nl-NL" dirty="0" smtClean="0"/>
              <a:t>.</a:t>
            </a:r>
          </a:p>
          <a:p>
            <a:r>
              <a:rPr lang="nl-NL" dirty="0" smtClean="0"/>
              <a:t>Kopen we alles in één keer of in delen.</a:t>
            </a:r>
          </a:p>
          <a:p>
            <a:r>
              <a:rPr lang="nl-NL" dirty="0" smtClean="0"/>
              <a:t>Gaan we met een derde partij samen werken en zo ja met wie?</a:t>
            </a:r>
          </a:p>
          <a:p>
            <a:r>
              <a:rPr lang="nl-NL" dirty="0" smtClean="0"/>
              <a:t>Hoe stellen we het samen als een samengesteld product is.</a:t>
            </a:r>
          </a:p>
          <a:p>
            <a:r>
              <a:rPr lang="nl-NL" dirty="0" smtClean="0"/>
              <a:t>Waar en hoe slaan we het op.</a:t>
            </a:r>
          </a:p>
          <a:p>
            <a:r>
              <a:rPr lang="nl-NL" dirty="0" smtClean="0"/>
              <a:t>Hebben we halffabricaten, maken we op bestelling of hebben we eindproducten.</a:t>
            </a:r>
          </a:p>
          <a:p>
            <a:r>
              <a:rPr lang="nl-NL" dirty="0" smtClean="0"/>
              <a:t>Alle kosten worden in beeld gebracht</a:t>
            </a:r>
          </a:p>
        </p:txBody>
      </p:sp>
    </p:spTree>
    <p:extLst>
      <p:ext uri="{BB962C8B-B14F-4D97-AF65-F5344CB8AC3E}">
        <p14:creationId xmlns:p14="http://schemas.microsoft.com/office/powerpoint/2010/main" val="151962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4310" y="200026"/>
            <a:ext cx="10018713" cy="1162050"/>
          </a:xfrm>
        </p:spPr>
        <p:txBody>
          <a:bodyPr>
            <a:normAutofit/>
          </a:bodyPr>
          <a:lstStyle/>
          <a:p>
            <a:r>
              <a:rPr lang="nl-NL" dirty="0" smtClean="0"/>
              <a:t>Hoeveel geld hebben we nodig 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11" y="1238249"/>
            <a:ext cx="9907590" cy="5210175"/>
          </a:xfrm>
          <a:prstGeom prst="rect">
            <a:avLst/>
          </a:prstGeom>
        </p:spPr>
      </p:pic>
      <p:sp>
        <p:nvSpPr>
          <p:cNvPr id="5" name="Ovaal 4"/>
          <p:cNvSpPr/>
          <p:nvPr/>
        </p:nvSpPr>
        <p:spPr>
          <a:xfrm>
            <a:off x="2981325" y="4038600"/>
            <a:ext cx="7086600" cy="15621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751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151</TotalTime>
  <Words>728</Words>
  <Application>Microsoft Office PowerPoint</Application>
  <PresentationFormat>Breedbeeld</PresentationFormat>
  <Paragraphs>96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Corbel</vt:lpstr>
      <vt:lpstr>Times New Roman</vt:lpstr>
      <vt:lpstr>Parallax</vt:lpstr>
      <vt:lpstr>Stappen naar het ondernemingsplan</vt:lpstr>
      <vt:lpstr>Het canvasmodel</vt:lpstr>
      <vt:lpstr>Hoe schakelt het canvasmodel</vt:lpstr>
      <vt:lpstr>Wie is mijn doelgroep</vt:lpstr>
      <vt:lpstr>Waar haal ik mijn doelgroep cijfers vandaan</vt:lpstr>
      <vt:lpstr>Wat doet marketing nog meer?</vt:lpstr>
      <vt:lpstr>Wat hebben we aan materialen nodig?</vt:lpstr>
      <vt:lpstr>De afdeling productie brengt in beeld</vt:lpstr>
      <vt:lpstr>Hoeveel geld hebben we nodig ?</vt:lpstr>
      <vt:lpstr>Financiën! Ook belangrijk</vt:lpstr>
      <vt:lpstr>Exploitatieoverzicht = exploitatierekening.</vt:lpstr>
      <vt:lpstr>Het ondernemingsplan</vt:lpstr>
      <vt:lpstr>Vergader en uren registratie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Stappen naar het ondernemingsplan</dc:title>
  <dc:creator>Geraar de Jong</dc:creator>
  <cp:lastModifiedBy>Geraar de Jong</cp:lastModifiedBy>
  <cp:revision>30</cp:revision>
  <dcterms:created xsi:type="dcterms:W3CDTF">2019-01-07T20:41:29Z</dcterms:created>
  <dcterms:modified xsi:type="dcterms:W3CDTF">2019-01-07T23:12:54Z</dcterms:modified>
</cp:coreProperties>
</file>