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63" r:id="rId4"/>
    <p:sldId id="264" r:id="rId5"/>
    <p:sldId id="267" r:id="rId6"/>
    <p:sldId id="258" r:id="rId7"/>
    <p:sldId id="259" r:id="rId8"/>
    <p:sldId id="266" r:id="rId9"/>
    <p:sldId id="265" r:id="rId10"/>
    <p:sldId id="268" r:id="rId11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5" d="100"/>
          <a:sy n="65" d="100"/>
        </p:scale>
        <p:origin x="700" y="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bg>
      <p:bgPr>
        <a:solidFill>
          <a:schemeClr val="bg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1872" y="758952"/>
            <a:ext cx="9418320" cy="4041648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7200" baseline="0">
                <a:solidFill>
                  <a:schemeClr val="tx1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61872" y="4800600"/>
            <a:ext cx="9418320" cy="1691640"/>
          </a:xfrm>
        </p:spPr>
        <p:txBody>
          <a:bodyPr>
            <a:normAutofit/>
          </a:bodyPr>
          <a:lstStyle>
            <a:lvl1pPr marL="0" indent="0" algn="l">
              <a:buNone/>
              <a:defRPr sz="2200" baseline="0">
                <a:solidFill>
                  <a:schemeClr val="tx1">
                    <a:lumMod val="75000"/>
                  </a:schemeClr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50000"/>
                  </a:schemeClr>
                </a:solidFill>
              </a:defRPr>
            </a:lvl1pPr>
          </a:lstStyle>
          <a:p>
            <a:fld id="{F5739DDF-462F-4B4E-A209-A11BD164625A}" type="datetimeFigureOut">
              <a:rPr lang="nl-NL" smtClean="0"/>
              <a:t>6-2-2019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6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65000"/>
                  </a:schemeClr>
                </a:solidFill>
              </a:defRPr>
            </a:lvl1pPr>
          </a:lstStyle>
          <a:p>
            <a:fld id="{4CF4E43A-CA1B-4A60-80DE-F6360C3735BF}" type="slidenum">
              <a:rPr lang="nl-NL" smtClean="0"/>
              <a:t>‹nr.›</a:t>
            </a:fld>
            <a:endParaRPr lang="nl-NL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54801683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39DDF-462F-4B4E-A209-A11BD164625A}" type="datetimeFigureOut">
              <a:rPr lang="nl-NL" smtClean="0"/>
              <a:t>6-2-2019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F4E43A-CA1B-4A60-80DE-F6360C3735B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65559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48700" y="381000"/>
            <a:ext cx="2476500" cy="5897562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62000" y="381000"/>
            <a:ext cx="7734300" cy="5897562"/>
          </a:xfrm>
        </p:spPr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39DDF-462F-4B4E-A209-A11BD164625A}" type="datetimeFigureOut">
              <a:rPr lang="nl-NL" smtClean="0"/>
              <a:t>6-2-2019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F4E43A-CA1B-4A60-80DE-F6360C3735B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320593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39DDF-462F-4B4E-A209-A11BD164625A}" type="datetimeFigureOut">
              <a:rPr lang="nl-NL" smtClean="0"/>
              <a:t>6-2-2019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F4E43A-CA1B-4A60-80DE-F6360C3735B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855896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61872" y="758952"/>
            <a:ext cx="9418320" cy="4041648"/>
          </a:xfrm>
        </p:spPr>
        <p:txBody>
          <a:bodyPr anchor="b">
            <a:normAutofit/>
          </a:bodyPr>
          <a:lstStyle>
            <a:lvl1pPr>
              <a:lnSpc>
                <a:spcPct val="85000"/>
              </a:lnSpc>
              <a:defRPr sz="72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4800600"/>
            <a:ext cx="9418320" cy="1691640"/>
          </a:xfrm>
        </p:spPr>
        <p:txBody>
          <a:bodyPr anchor="t">
            <a:normAutofit/>
          </a:bodyPr>
          <a:lstStyle>
            <a:lvl1pPr marL="0" indent="0">
              <a:buNone/>
              <a:defRPr sz="2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39DDF-462F-4B4E-A209-A11BD164625A}" type="datetimeFigureOut">
              <a:rPr lang="nl-NL" smtClean="0"/>
              <a:t>6-2-2019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F4E43A-CA1B-4A60-80DE-F6360C3735BF}" type="slidenum">
              <a:rPr lang="nl-NL" smtClean="0"/>
              <a:t>‹nr.›</a:t>
            </a:fld>
            <a:endParaRPr lang="nl-NL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5152893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61872" y="1828800"/>
            <a:ext cx="4480560" cy="4351337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26480" y="1828800"/>
            <a:ext cx="4480560" cy="4351337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39DDF-462F-4B4E-A209-A11BD164625A}" type="datetimeFigureOut">
              <a:rPr lang="nl-NL" smtClean="0"/>
              <a:t>6-2-2019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F4E43A-CA1B-4A60-80DE-F6360C3735B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832896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1713655"/>
            <a:ext cx="4480560" cy="73152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61872" y="2507550"/>
            <a:ext cx="4480560" cy="366465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26480" y="1713655"/>
            <a:ext cx="4480560" cy="731520"/>
          </a:xfrm>
        </p:spPr>
        <p:txBody>
          <a:bodyPr anchor="b">
            <a:normAutofit/>
          </a:bodyPr>
          <a:lstStyle>
            <a:lvl1pPr marL="0" indent="0">
              <a:lnSpc>
                <a:spcPct val="95000"/>
              </a:lnSpc>
              <a:spcBef>
                <a:spcPts val="0"/>
              </a:spcBef>
              <a:buNone/>
              <a:defRPr lang="en-US" sz="2000" b="0" kern="12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2000"/>
              </a:spcBef>
              <a:buFontTx/>
              <a:buNone/>
            </a:pPr>
            <a:r>
              <a:rPr lang="nl-NL" smtClean="0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26480" y="2507550"/>
            <a:ext cx="4480560" cy="366465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39DDF-462F-4B4E-A209-A11BD164625A}" type="datetimeFigureOut">
              <a:rPr lang="nl-NL" smtClean="0"/>
              <a:t>6-2-2019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F4E43A-CA1B-4A60-80DE-F6360C3735B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617463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39DDF-462F-4B4E-A209-A11BD164625A}" type="datetimeFigureOut">
              <a:rPr lang="nl-NL" smtClean="0"/>
              <a:t>6-2-2019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F4E43A-CA1B-4A60-80DE-F6360C3735B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891260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39DDF-462F-4B4E-A209-A11BD164625A}" type="datetimeFigureOut">
              <a:rPr lang="nl-NL" smtClean="0"/>
              <a:t>6-2-2019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F4E43A-CA1B-4A60-80DE-F6360C3735B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419383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200400" cy="1600197"/>
          </a:xfrm>
        </p:spPr>
        <p:txBody>
          <a:bodyPr anchor="b">
            <a:normAutofit/>
          </a:bodyPr>
          <a:lstStyle>
            <a:lvl1pPr>
              <a:defRPr sz="3200" b="0" baseline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04267" y="685800"/>
            <a:ext cx="6079066" cy="548640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99734"/>
            <a:ext cx="3200400" cy="3810001"/>
          </a:xfrm>
        </p:spPr>
        <p:txBody>
          <a:bodyPr>
            <a:normAutofit/>
          </a:bodyPr>
          <a:lstStyle>
            <a:lvl1pPr marL="0" indent="0">
              <a:lnSpc>
                <a:spcPct val="114000"/>
              </a:lnSpc>
              <a:spcBef>
                <a:spcPts val="800"/>
              </a:spcBef>
              <a:buNone/>
              <a:defRPr sz="13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39DDF-462F-4B4E-A209-A11BD164625A}" type="datetimeFigureOut">
              <a:rPr lang="nl-NL" smtClean="0"/>
              <a:t>6-2-2019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F4E43A-CA1B-4A60-80DE-F6360C3735B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883486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5105400"/>
            <a:ext cx="11292840" cy="17526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257800"/>
            <a:ext cx="9982200" cy="914400"/>
          </a:xfrm>
        </p:spPr>
        <p:txBody>
          <a:bodyPr anchor="b">
            <a:normAutofit/>
          </a:bodyPr>
          <a:lstStyle>
            <a:lvl1pPr>
              <a:defRPr sz="2800" b="0">
                <a:solidFill>
                  <a:schemeClr val="bg1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11292840" cy="5128923"/>
          </a:xfrm>
          <a:blipFill>
            <a:blip r:embed="rId2"/>
            <a:stretch>
              <a:fillRect/>
            </a:stretch>
          </a:blipFill>
        </p:spPr>
        <p:txBody>
          <a:bodyPr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6108589"/>
            <a:ext cx="9982200" cy="597011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300">
                <a:solidFill>
                  <a:schemeClr val="bg1">
                    <a:lumMod val="8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39DDF-462F-4B4E-A209-A11BD164625A}" type="datetimeFigureOut">
              <a:rPr lang="nl-NL" smtClean="0"/>
              <a:t>6-2-2019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F4E43A-CA1B-4A60-80DE-F6360C3735B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774535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1292840" y="0"/>
            <a:ext cx="914400" cy="685800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61872" y="365760"/>
            <a:ext cx="9692640" cy="132556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1828800"/>
            <a:ext cx="859536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10797542" y="998537"/>
            <a:ext cx="1904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 b="0">
                <a:solidFill>
                  <a:schemeClr val="tx2">
                    <a:lumMod val="20000"/>
                    <a:lumOff val="80000"/>
                  </a:schemeClr>
                </a:solidFill>
              </a:defRPr>
            </a:lvl1pPr>
          </a:lstStyle>
          <a:p>
            <a:fld id="{F5739DDF-462F-4B4E-A209-A11BD164625A}" type="datetimeFigureOut">
              <a:rPr lang="nl-NL" smtClean="0"/>
              <a:t>6-2-2019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9959341" y="4046537"/>
            <a:ext cx="358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2">
                    <a:lumMod val="20000"/>
                    <a:lumOff val="80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292840" y="6172200"/>
            <a:ext cx="914400" cy="593725"/>
          </a:xfrm>
          <a:prstGeom prst="rect">
            <a:avLst/>
          </a:prstGeom>
        </p:spPr>
        <p:txBody>
          <a:bodyPr vert="horz" lIns="45720" tIns="45720" rIns="45720" bIns="45720" rtlCol="0" anchor="ctr">
            <a:normAutofit/>
          </a:bodyPr>
          <a:lstStyle>
            <a:lvl1pPr algn="ctr">
              <a:defRPr sz="360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fld id="{4CF4E43A-CA1B-4A60-80DE-F6360C3735B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567040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 spc="-5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5000"/>
        </a:lnSpc>
        <a:spcBef>
          <a:spcPts val="1400"/>
        </a:spcBef>
        <a:spcAft>
          <a:spcPts val="200"/>
        </a:spcAft>
        <a:buClr>
          <a:schemeClr val="accent1"/>
        </a:buClr>
        <a:buSzPct val="80000"/>
        <a:buFont typeface="Arial" pitchFamily="34" charset="0"/>
        <a:buChar char="•"/>
        <a:defRPr sz="1800" kern="1200" spc="1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234735" y="-245806"/>
            <a:ext cx="9418320" cy="4041648"/>
          </a:xfrm>
        </p:spPr>
        <p:txBody>
          <a:bodyPr/>
          <a:lstStyle/>
          <a:p>
            <a:r>
              <a:rPr lang="nl-NL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Kolonialisme en slavernij</a:t>
            </a:r>
            <a:endParaRPr lang="nl-NL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261872" y="4041648"/>
            <a:ext cx="9418320" cy="1691640"/>
          </a:xfrm>
        </p:spPr>
        <p:txBody>
          <a:bodyPr/>
          <a:lstStyle/>
          <a:p>
            <a:r>
              <a:rPr lang="nl-NL" dirty="0"/>
              <a:t>Tijd van pruiken en revoluties</a:t>
            </a:r>
          </a:p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7826" y="3187257"/>
            <a:ext cx="4454205" cy="32627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6622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Einde les en tijdvak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Hoe vond iedereen het gaan?</a:t>
            </a:r>
          </a:p>
          <a:p>
            <a:r>
              <a:rPr lang="nl-NL" dirty="0" smtClean="0"/>
              <a:t>We hebben verschillende manieren gebruikt om te leren: kwartet, ‘30 </a:t>
            </a:r>
            <a:r>
              <a:rPr lang="nl-NL" dirty="0" err="1" smtClean="0"/>
              <a:t>seconds</a:t>
            </a:r>
            <a:r>
              <a:rPr lang="nl-NL" dirty="0" smtClean="0"/>
              <a:t>’, bron informatie, </a:t>
            </a:r>
            <a:r>
              <a:rPr lang="nl-NL" dirty="0" err="1" smtClean="0"/>
              <a:t>socrative</a:t>
            </a:r>
            <a:r>
              <a:rPr lang="nl-NL" dirty="0" smtClean="0"/>
              <a:t>, filmpjes, het boek etc. Hoe gaan jullie de toets voorbereiden? </a:t>
            </a:r>
            <a:r>
              <a:rPr lang="nl-NL" dirty="0" smtClean="0">
                <a:sym typeface="Wingdings" panose="05000000000000000000" pitchFamily="2" charset="2"/>
              </a:rPr>
              <a:t> gebruik je eigengemaakte kwartet om te leren! Dit is een handige last-minute manier om te checken of je alles kent</a:t>
            </a:r>
            <a:endParaRPr lang="nl-NL" dirty="0" smtClean="0"/>
          </a:p>
          <a:p>
            <a:r>
              <a:rPr lang="nl-NL" dirty="0" smtClean="0"/>
              <a:t>Dit is het einde van dit tijdvak </a:t>
            </a:r>
            <a:r>
              <a:rPr lang="nl-NL" dirty="0" smtClean="0">
                <a:sym typeface="Wingdings" panose="05000000000000000000" pitchFamily="2" charset="2"/>
              </a:rPr>
              <a:t> toets over de afgelopen 4 lessen in de </a:t>
            </a:r>
            <a:r>
              <a:rPr lang="nl-NL" dirty="0" err="1" smtClean="0">
                <a:sym typeface="Wingdings" panose="05000000000000000000" pitchFamily="2" charset="2"/>
              </a:rPr>
              <a:t>toetsweek</a:t>
            </a:r>
            <a:r>
              <a:rPr lang="nl-NL" dirty="0" smtClean="0">
                <a:sym typeface="Wingdings" panose="05000000000000000000" pitchFamily="2" charset="2"/>
              </a:rPr>
              <a:t>.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26718" y="316772"/>
            <a:ext cx="1827794" cy="2101963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93022" y="4047924"/>
            <a:ext cx="3961490" cy="24891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95096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/>
            </a:r>
            <a:br>
              <a:rPr lang="nl-NL" dirty="0" smtClean="0"/>
            </a:br>
            <a:r>
              <a:rPr lang="nl-NL" dirty="0" smtClean="0"/>
              <a:t>Deze les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err="1" smtClean="0"/>
              <a:t>Socrative</a:t>
            </a:r>
            <a:endParaRPr lang="nl-NL" dirty="0" smtClean="0"/>
          </a:p>
          <a:p>
            <a:r>
              <a:rPr lang="nl-NL" dirty="0" smtClean="0"/>
              <a:t>Opdracht</a:t>
            </a:r>
          </a:p>
          <a:p>
            <a:r>
              <a:rPr lang="nl-NL" dirty="0" smtClean="0"/>
              <a:t>Volledige instructie</a:t>
            </a:r>
          </a:p>
          <a:p>
            <a:r>
              <a:rPr lang="nl-NL" dirty="0" smtClean="0"/>
              <a:t>Nabespreking</a:t>
            </a:r>
          </a:p>
          <a:p>
            <a:r>
              <a:rPr lang="nl-NL" dirty="0" smtClean="0"/>
              <a:t>Einde les en tijdvak</a:t>
            </a:r>
          </a:p>
          <a:p>
            <a:endParaRPr lang="nl-NL" dirty="0" smtClean="0"/>
          </a:p>
          <a:p>
            <a:pPr marL="274320" lvl="1" indent="0">
              <a:buNone/>
            </a:pPr>
            <a:endParaRPr lang="nl-NL" dirty="0" smtClean="0"/>
          </a:p>
          <a:p>
            <a:pPr marL="274320" lvl="1" indent="0">
              <a:buNone/>
            </a:pPr>
            <a:endParaRPr lang="nl-NL" dirty="0"/>
          </a:p>
        </p:txBody>
      </p:sp>
      <p:pic>
        <p:nvPicPr>
          <p:cNvPr id="6" name="Afbeelding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24809" y="3887592"/>
            <a:ext cx="3454468" cy="2697775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50161" y="347658"/>
            <a:ext cx="3129116" cy="3134704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939"/>
          <a:stretch/>
        </p:blipFill>
        <p:spPr>
          <a:xfrm>
            <a:off x="6037870" y="3361461"/>
            <a:ext cx="3066802" cy="18750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7719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Socrative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Kennis huiswerk controleren</a:t>
            </a:r>
            <a:endParaRPr lang="nl-NL" dirty="0"/>
          </a:p>
        </p:txBody>
      </p:sp>
      <p:pic>
        <p:nvPicPr>
          <p:cNvPr id="7" name="Afbeelding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3950" y="2696977"/>
            <a:ext cx="5705540" cy="2785908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65438" y="228108"/>
            <a:ext cx="3289323" cy="4419872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52693" y="4089931"/>
            <a:ext cx="4457086" cy="24959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8668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Opdracht in twee groepen: volledige instructie</a:t>
            </a:r>
            <a:endParaRPr lang="nl-NL" dirty="0"/>
          </a:p>
        </p:txBody>
      </p:sp>
      <p:graphicFrame>
        <p:nvGraphicFramePr>
          <p:cNvPr id="4" name="Tijdelijke aanduiding voor inhoud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57627161"/>
              </p:ext>
            </p:extLst>
          </p:nvPr>
        </p:nvGraphicFramePr>
        <p:xfrm>
          <a:off x="1261872" y="1986116"/>
          <a:ext cx="9189627" cy="452448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63209">
                  <a:extLst>
                    <a:ext uri="{9D8B030D-6E8A-4147-A177-3AD203B41FA5}">
                      <a16:colId xmlns:a16="http://schemas.microsoft.com/office/drawing/2014/main" val="2207622195"/>
                    </a:ext>
                  </a:extLst>
                </a:gridCol>
                <a:gridCol w="3063209">
                  <a:extLst>
                    <a:ext uri="{9D8B030D-6E8A-4147-A177-3AD203B41FA5}">
                      <a16:colId xmlns:a16="http://schemas.microsoft.com/office/drawing/2014/main" val="913699160"/>
                    </a:ext>
                  </a:extLst>
                </a:gridCol>
                <a:gridCol w="3063209">
                  <a:extLst>
                    <a:ext uri="{9D8B030D-6E8A-4147-A177-3AD203B41FA5}">
                      <a16:colId xmlns:a16="http://schemas.microsoft.com/office/drawing/2014/main" val="2878516041"/>
                    </a:ext>
                  </a:extLst>
                </a:gridCol>
              </a:tblGrid>
              <a:tr h="376909">
                <a:tc>
                  <a:txBody>
                    <a:bodyPr/>
                    <a:lstStyle/>
                    <a:p>
                      <a:r>
                        <a:rPr lang="nl-NL" dirty="0" smtClean="0"/>
                        <a:t>WHHTUK</a:t>
                      </a:r>
                      <a:endParaRPr lang="nl-NL" dirty="0"/>
                    </a:p>
                  </a:txBody>
                  <a:tcPr>
                    <a:lnT w="12700" cmpd="sng">
                      <a:noFill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Groep A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Groep B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45220735"/>
                  </a:ext>
                </a:extLst>
              </a:tr>
              <a:tr h="650555">
                <a:tc>
                  <a:txBody>
                    <a:bodyPr/>
                    <a:lstStyle/>
                    <a:p>
                      <a:r>
                        <a:rPr lang="nl-NL" dirty="0" smtClean="0"/>
                        <a:t>Wat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Voldoende op </a:t>
                      </a:r>
                      <a:r>
                        <a:rPr lang="nl-NL" dirty="0" err="1" smtClean="0"/>
                        <a:t>socrative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Onvoldoende op </a:t>
                      </a:r>
                      <a:r>
                        <a:rPr lang="nl-NL" dirty="0" err="1" smtClean="0"/>
                        <a:t>socrative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80224400"/>
                  </a:ext>
                </a:extLst>
              </a:tr>
              <a:tr h="650555">
                <a:tc>
                  <a:txBody>
                    <a:bodyPr/>
                    <a:lstStyle/>
                    <a:p>
                      <a:r>
                        <a:rPr lang="nl-NL" dirty="0" smtClean="0"/>
                        <a:t>Hoe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In tweetallen bezig</a:t>
                      </a:r>
                      <a:r>
                        <a:rPr lang="nl-NL" baseline="0" dirty="0" smtClean="0"/>
                        <a:t> met de opdracht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Klassikaal</a:t>
                      </a:r>
                      <a:r>
                        <a:rPr lang="nl-NL" baseline="0" dirty="0" smtClean="0"/>
                        <a:t> met de docent bezig met de opdracht en de lesstof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55433298"/>
                  </a:ext>
                </a:extLst>
              </a:tr>
              <a:tr h="376909">
                <a:tc>
                  <a:txBody>
                    <a:bodyPr/>
                    <a:lstStyle/>
                    <a:p>
                      <a:r>
                        <a:rPr lang="nl-NL" dirty="0" smtClean="0"/>
                        <a:t>Hulp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Zelfstandig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Begeleiding docent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41513292"/>
                  </a:ext>
                </a:extLst>
              </a:tr>
              <a:tr h="376909">
                <a:tc>
                  <a:txBody>
                    <a:bodyPr/>
                    <a:lstStyle/>
                    <a:p>
                      <a:r>
                        <a:rPr lang="nl-NL" dirty="0" smtClean="0"/>
                        <a:t>Tijd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40 minuten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 40 minuten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96842378"/>
                  </a:ext>
                </a:extLst>
              </a:tr>
              <a:tr h="376909">
                <a:tc>
                  <a:txBody>
                    <a:bodyPr/>
                    <a:lstStyle/>
                    <a:p>
                      <a:r>
                        <a:rPr lang="nl-NL" dirty="0" smtClean="0"/>
                        <a:t>Uitkomst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Uitgewerkte</a:t>
                      </a:r>
                      <a:r>
                        <a:rPr lang="nl-NL" baseline="0" dirty="0" smtClean="0"/>
                        <a:t> antwoorden op papier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Uitgewerkte antwoorden op</a:t>
                      </a:r>
                      <a:r>
                        <a:rPr lang="nl-NL" baseline="0" dirty="0" smtClean="0"/>
                        <a:t> papier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79728499"/>
                  </a:ext>
                </a:extLst>
              </a:tr>
              <a:tr h="376909">
                <a:tc>
                  <a:txBody>
                    <a:bodyPr/>
                    <a:lstStyle/>
                    <a:p>
                      <a:r>
                        <a:rPr lang="nl-NL" dirty="0" smtClean="0"/>
                        <a:t>Klaar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Eerder klaar?</a:t>
                      </a:r>
                      <a:r>
                        <a:rPr lang="nl-NL" baseline="0" dirty="0" smtClean="0"/>
                        <a:t> Haal bij de docent de volgende opdracht: je eigen kwartet maken!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De rest van groep</a:t>
                      </a:r>
                      <a:r>
                        <a:rPr lang="nl-NL" baseline="0" dirty="0" smtClean="0"/>
                        <a:t> A wordt terug geroepen en de antwoorden worden besproken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1497593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07180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Groep A – kwartet opdracht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261872" y="1828800"/>
            <a:ext cx="8595360" cy="2172929"/>
          </a:xfrm>
        </p:spPr>
        <p:txBody>
          <a:bodyPr/>
          <a:lstStyle/>
          <a:p>
            <a:r>
              <a:rPr lang="nl-NL" dirty="0" smtClean="0"/>
              <a:t>Eerder klaar met opdracht slavernij?</a:t>
            </a:r>
          </a:p>
          <a:p>
            <a:r>
              <a:rPr lang="nl-NL" dirty="0" smtClean="0"/>
              <a:t>Maak je eigen kwartet! </a:t>
            </a:r>
          </a:p>
          <a:p>
            <a:r>
              <a:rPr lang="nl-NL" dirty="0" smtClean="0"/>
              <a:t>Gebruik de lesstof van deze lessenserie, de wiki, de filmpjes etc. en maak je eigen kwartet. (gebruik het filosofenkwartet uit les 1 als voorbeeld)</a:t>
            </a:r>
          </a:p>
          <a:p>
            <a:r>
              <a:rPr lang="nl-NL" dirty="0" smtClean="0"/>
              <a:t>Voorbeeld:</a:t>
            </a:r>
          </a:p>
          <a:p>
            <a:pPr marL="0" indent="0">
              <a:buNone/>
            </a:pPr>
            <a:endParaRPr lang="nl-NL" dirty="0"/>
          </a:p>
        </p:txBody>
      </p:sp>
      <p:sp>
        <p:nvSpPr>
          <p:cNvPr id="4" name="Rechthoek 3"/>
          <p:cNvSpPr/>
          <p:nvPr/>
        </p:nvSpPr>
        <p:spPr>
          <a:xfrm>
            <a:off x="1602658" y="3864078"/>
            <a:ext cx="1907458" cy="266454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5" name="Tekstvak 4"/>
          <p:cNvSpPr txBox="1"/>
          <p:nvPr/>
        </p:nvSpPr>
        <p:spPr>
          <a:xfrm>
            <a:off x="1602658" y="3864078"/>
            <a:ext cx="1907458" cy="30777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600" b="1" dirty="0" smtClean="0"/>
              <a:t>Franse Revolutie</a:t>
            </a:r>
          </a:p>
          <a:p>
            <a:endParaRPr lang="nl-NL" sz="1600" b="1" dirty="0" smtClean="0"/>
          </a:p>
          <a:p>
            <a:pPr marL="342900" indent="-342900">
              <a:buAutoNum type="arabicPeriod"/>
            </a:pPr>
            <a:r>
              <a:rPr lang="nl-NL" sz="1600" dirty="0" smtClean="0"/>
              <a:t>Ancien Regime</a:t>
            </a:r>
          </a:p>
          <a:p>
            <a:pPr marL="342900" indent="-342900">
              <a:buAutoNum type="arabicPeriod"/>
            </a:pPr>
            <a:r>
              <a:rPr lang="nl-NL" sz="1600" dirty="0" err="1" smtClean="0"/>
              <a:t>Robespierre</a:t>
            </a:r>
            <a:endParaRPr lang="nl-NL" sz="1600" dirty="0" smtClean="0"/>
          </a:p>
          <a:p>
            <a:pPr marL="342900" indent="-342900">
              <a:buAutoNum type="arabicPeriod"/>
            </a:pPr>
            <a:r>
              <a:rPr lang="nl-NL" sz="1600" dirty="0" smtClean="0"/>
              <a:t>Bastille</a:t>
            </a:r>
          </a:p>
          <a:p>
            <a:pPr marL="342900" indent="-342900">
              <a:buAutoNum type="arabicPeriod"/>
            </a:pPr>
            <a:r>
              <a:rPr lang="nl-NL" sz="1600" dirty="0" smtClean="0"/>
              <a:t>Lodewijk XVI en Marie Antoinette</a:t>
            </a:r>
          </a:p>
          <a:p>
            <a:pPr marL="342900" indent="-342900">
              <a:buAutoNum type="arabicPeriod"/>
            </a:pPr>
            <a:endParaRPr lang="nl-NL" sz="1600" dirty="0" smtClean="0"/>
          </a:p>
          <a:p>
            <a:pPr marL="342900" indent="-342900" algn="ctr">
              <a:buAutoNum type="arabicPeriod"/>
            </a:pPr>
            <a:endParaRPr lang="nl-NL" dirty="0"/>
          </a:p>
        </p:txBody>
      </p:sp>
      <p:pic>
        <p:nvPicPr>
          <p:cNvPr id="6" name="Afbeelding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8621" y="3679723"/>
            <a:ext cx="4762500" cy="2819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2811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Trans-Atlantische </a:t>
            </a:r>
            <a:r>
              <a:rPr lang="nl-NL" dirty="0" smtClean="0"/>
              <a:t>slavenhandel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Afrika, Amerika en Europa</a:t>
            </a:r>
          </a:p>
          <a:p>
            <a:r>
              <a:rPr lang="nl-NL" dirty="0" smtClean="0"/>
              <a:t>Kolonialisme</a:t>
            </a:r>
          </a:p>
          <a:p>
            <a:r>
              <a:rPr lang="nl-NL" dirty="0" smtClean="0"/>
              <a:t>Slavenbestaan</a:t>
            </a:r>
          </a:p>
          <a:p>
            <a:r>
              <a:rPr lang="nl-NL" dirty="0" smtClean="0"/>
              <a:t>White mans </a:t>
            </a:r>
            <a:r>
              <a:rPr lang="nl-NL" dirty="0" err="1" smtClean="0"/>
              <a:t>burden</a:t>
            </a:r>
            <a:endParaRPr lang="nl-NL" dirty="0" smtClean="0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558" y="206478"/>
            <a:ext cx="8003140" cy="6426764"/>
          </a:xfrm>
          <a:prstGeom prst="rect">
            <a:avLst/>
          </a:prstGeom>
        </p:spPr>
      </p:pic>
      <p:pic>
        <p:nvPicPr>
          <p:cNvPr id="4" name="Afbeelding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9701" y="288671"/>
            <a:ext cx="10625948" cy="60166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54898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Abolitionisme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18</a:t>
            </a:r>
            <a:r>
              <a:rPr lang="nl-NL" baseline="30000" dirty="0" smtClean="0"/>
              <a:t>e</a:t>
            </a:r>
            <a:r>
              <a:rPr lang="nl-NL" dirty="0" smtClean="0"/>
              <a:t> eeuw</a:t>
            </a:r>
          </a:p>
          <a:p>
            <a:r>
              <a:rPr lang="nl-NL" dirty="0" smtClean="0"/>
              <a:t>Beweging tegen slavernij</a:t>
            </a:r>
          </a:p>
          <a:p>
            <a:r>
              <a:rPr lang="nl-NL" dirty="0" smtClean="0"/>
              <a:t>Adam Smith: slavernij economisch ongunstig</a:t>
            </a:r>
          </a:p>
          <a:p>
            <a:r>
              <a:rPr lang="nl-NL" dirty="0" smtClean="0"/>
              <a:t>Nederland</a:t>
            </a:r>
          </a:p>
          <a:p>
            <a:pPr lvl="1"/>
            <a:r>
              <a:rPr lang="nl-NL" dirty="0" smtClean="0"/>
              <a:t>Een van de laatsten die slavernij afschaften</a:t>
            </a:r>
          </a:p>
          <a:p>
            <a:r>
              <a:rPr lang="nl-NL" dirty="0" smtClean="0"/>
              <a:t>Verenigde Staten</a:t>
            </a:r>
          </a:p>
          <a:p>
            <a:pPr lvl="1"/>
            <a:r>
              <a:rPr lang="nl-NL" dirty="0" smtClean="0"/>
              <a:t>Noorden schaft slavernij af</a:t>
            </a:r>
          </a:p>
          <a:p>
            <a:pPr lvl="1"/>
            <a:r>
              <a:rPr lang="nl-NL" dirty="0" smtClean="0"/>
              <a:t>Zuiden niet</a:t>
            </a:r>
          </a:p>
          <a:p>
            <a:pPr lvl="1"/>
            <a:r>
              <a:rPr lang="nl-NL" dirty="0" smtClean="0"/>
              <a:t>Burger Oorlog</a:t>
            </a:r>
          </a:p>
          <a:p>
            <a:pPr lvl="1"/>
            <a:endParaRPr lang="nl-NL" dirty="0"/>
          </a:p>
          <a:p>
            <a:pPr marL="274320" lvl="1" indent="0">
              <a:buNone/>
            </a:pPr>
            <a:endParaRPr lang="nl-NL" dirty="0" smtClean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8115" y="3809508"/>
            <a:ext cx="5439697" cy="2855841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8370" y="275457"/>
            <a:ext cx="3286432" cy="32923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6087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Groep B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Laatste 15 minuten bezig met opdracht</a:t>
            </a:r>
          </a:p>
          <a:p>
            <a:r>
              <a:rPr lang="nl-NL" dirty="0" smtClean="0"/>
              <a:t>Onder begeleiding van docent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l="14982" t="22459" r="15829"/>
          <a:stretch/>
        </p:blipFill>
        <p:spPr>
          <a:xfrm>
            <a:off x="1073127" y="3057832"/>
            <a:ext cx="9532566" cy="60093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9560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Nabespreking opdracht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5/10 minuutjes</a:t>
            </a:r>
          </a:p>
          <a:p>
            <a:r>
              <a:rPr lang="nl-NL" dirty="0" smtClean="0"/>
              <a:t>Duo’s splitsen op: leerlingen overleggen hun antwoorden onderling: één uit groep A en één uit groep B</a:t>
            </a:r>
          </a:p>
          <a:p>
            <a:r>
              <a:rPr lang="nl-NL" dirty="0" smtClean="0"/>
              <a:t>Het antwoordenkader komt na de les online te staan op wiki</a:t>
            </a:r>
            <a:endParaRPr lang="nl-NL" dirty="0"/>
          </a:p>
        </p:txBody>
      </p:sp>
      <p:pic>
        <p:nvPicPr>
          <p:cNvPr id="2050" name="Picture 2" descr="Een foetoeboy smeekt de directeur om genad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24734" y="3018503"/>
            <a:ext cx="3347765" cy="275252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Slavenmarkt van Laurent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5209" y="3575870"/>
            <a:ext cx="2365965" cy="305095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29023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View">
  <a:themeElements>
    <a:clrScheme name="Aangepast 27">
      <a:dk1>
        <a:srgbClr val="000000"/>
      </a:dk1>
      <a:lt1>
        <a:srgbClr val="FFFFFF"/>
      </a:lt1>
      <a:dk2>
        <a:srgbClr val="46464A"/>
      </a:dk2>
      <a:lt2>
        <a:srgbClr val="D6D3CC"/>
      </a:lt2>
      <a:accent1>
        <a:srgbClr val="2B5967"/>
      </a:accent1>
      <a:accent2>
        <a:srgbClr val="92A9B9"/>
      </a:accent2>
      <a:accent3>
        <a:srgbClr val="A7B789"/>
      </a:accent3>
      <a:accent4>
        <a:srgbClr val="B9A489"/>
      </a:accent4>
      <a:accent5>
        <a:srgbClr val="8D6374"/>
      </a:accent5>
      <a:accent6>
        <a:srgbClr val="9B7362"/>
      </a:accent6>
      <a:hlink>
        <a:srgbClr val="67AABF"/>
      </a:hlink>
      <a:folHlink>
        <a:srgbClr val="ABAFA5"/>
      </a:folHlink>
    </a:clrScheme>
    <a:fontScheme name="View">
      <a:majorFont>
        <a:latin typeface="Century Schoolbook" panose="020406040505050203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Schoolbook" panose="020406040505050203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View">
      <a:fillStyleLst>
        <a:solidFill>
          <a:schemeClr val="phClr"/>
        </a:solidFill>
        <a:solidFill>
          <a:schemeClr val="phClr">
            <a:tint val="60000"/>
            <a:satMod val="120000"/>
          </a:schemeClr>
        </a:solidFill>
        <a:solidFill>
          <a:schemeClr val="phClr">
            <a:shade val="75000"/>
            <a:satMod val="16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3970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95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5240" dir="5400000" algn="tl" rotWithShape="0">
              <a:srgbClr val="000000">
                <a:alpha val="7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9525" prstMaterial="flat">
            <a:bevelT w="0" h="0" prst="coolSlant"/>
            <a:contourClr>
              <a:schemeClr val="phClr">
                <a:shade val="35000"/>
                <a:satMod val="130000"/>
              </a:schemeClr>
            </a:contourClr>
          </a:sp3d>
        </a:effectStyle>
        <a:effectStyle>
          <a:effectLst>
            <a:outerShdw blurRad="76200" dist="25400" dir="5400000" algn="tl" rotWithShape="0">
              <a:srgbClr val="000000">
                <a:alpha val="5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9050" prstMaterial="flat">
            <a:bevelT w="0" h="0" prst="coolSlant"/>
            <a:contourClr>
              <a:schemeClr val="phClr">
                <a:shade val="25000"/>
                <a:satMod val="14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4000"/>
                <a:shade val="98000"/>
                <a:satMod val="130000"/>
                <a:lumMod val="102000"/>
              </a:schemeClr>
            </a:gs>
            <a:gs pos="100000">
              <a:schemeClr val="phClr">
                <a:tint val="98000"/>
                <a:shade val="78000"/>
                <a:satMod val="14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iew" id="{BA0EB5A6-F2D4-4F82-977B-64ADEE4A2A69}" vid="{3969A8A2-35DB-4E3B-8885-16FD2056867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Weergave</Template>
  <TotalTime>0</TotalTime>
  <Words>337</Words>
  <Application>Microsoft Office PowerPoint</Application>
  <PresentationFormat>Breedbeeld</PresentationFormat>
  <Paragraphs>70</Paragraphs>
  <Slides>10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10</vt:i4>
      </vt:variant>
    </vt:vector>
  </HeadingPairs>
  <TitlesOfParts>
    <vt:vector size="15" baseType="lpstr">
      <vt:lpstr>Arial</vt:lpstr>
      <vt:lpstr>Century Schoolbook</vt:lpstr>
      <vt:lpstr>Wingdings</vt:lpstr>
      <vt:lpstr>Wingdings 2</vt:lpstr>
      <vt:lpstr>View</vt:lpstr>
      <vt:lpstr>Kolonialisme en slavernij</vt:lpstr>
      <vt:lpstr> Deze les</vt:lpstr>
      <vt:lpstr>Socrative</vt:lpstr>
      <vt:lpstr>Opdracht in twee groepen: volledige instructie</vt:lpstr>
      <vt:lpstr>Groep A – kwartet opdracht</vt:lpstr>
      <vt:lpstr>Trans-Atlantische slavenhandel</vt:lpstr>
      <vt:lpstr>Abolitionisme</vt:lpstr>
      <vt:lpstr>Groep B</vt:lpstr>
      <vt:lpstr>Nabespreking opdracht</vt:lpstr>
      <vt:lpstr>Einde les en tijdvak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Tessa Hoekstra</dc:creator>
  <cp:lastModifiedBy>Tessa Hoekstra</cp:lastModifiedBy>
  <cp:revision>14</cp:revision>
  <dcterms:created xsi:type="dcterms:W3CDTF">2018-12-05T15:02:48Z</dcterms:created>
  <dcterms:modified xsi:type="dcterms:W3CDTF">2019-02-06T21:51:35Z</dcterms:modified>
</cp:coreProperties>
</file>