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2" r:id="rId6"/>
    <p:sldId id="263" r:id="rId7"/>
    <p:sldId id="264" r:id="rId8"/>
    <p:sldId id="260" r:id="rId9"/>
    <p:sldId id="261" r:id="rId10"/>
    <p:sldId id="265" r:id="rId11"/>
    <p:sldId id="266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5" autoAdjust="0"/>
    <p:restoredTop sz="94660"/>
  </p:normalViewPr>
  <p:slideViewPr>
    <p:cSldViewPr snapToGrid="0">
      <p:cViewPr varScale="1">
        <p:scale>
          <a:sx n="41" d="100"/>
          <a:sy n="41" d="100"/>
        </p:scale>
        <p:origin x="48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08F69-74BF-4B4B-BE5B-90724F4C6654}" type="datetimeFigureOut">
              <a:rPr lang="nl-NL" smtClean="0"/>
              <a:t>16-12-2018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8266E-3423-4949-AF5B-2A351686D4D5}" type="slidenum">
              <a:rPr lang="nl-NL" smtClean="0"/>
              <a:t>‹nr.›</a:t>
            </a:fld>
            <a:endParaRPr lang="nl-NL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4116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08F69-74BF-4B4B-BE5B-90724F4C6654}" type="datetimeFigureOut">
              <a:rPr lang="nl-NL" smtClean="0"/>
              <a:t>16-12-2018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8266E-3423-4949-AF5B-2A351686D4D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1638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08F69-74BF-4B4B-BE5B-90724F4C6654}" type="datetimeFigureOut">
              <a:rPr lang="nl-NL" smtClean="0"/>
              <a:t>16-12-2018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8266E-3423-4949-AF5B-2A351686D4D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45290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08F69-74BF-4B4B-BE5B-90724F4C6654}" type="datetimeFigureOut">
              <a:rPr lang="nl-NL" smtClean="0"/>
              <a:t>16-12-2018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8266E-3423-4949-AF5B-2A351686D4D5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601818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08F69-74BF-4B4B-BE5B-90724F4C6654}" type="datetimeFigureOut">
              <a:rPr lang="nl-NL" smtClean="0"/>
              <a:t>16-12-2018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8266E-3423-4949-AF5B-2A351686D4D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403695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08F69-74BF-4B4B-BE5B-90724F4C6654}" type="datetimeFigureOut">
              <a:rPr lang="nl-NL" smtClean="0"/>
              <a:t>16-12-2018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8266E-3423-4949-AF5B-2A351686D4D5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363174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08F69-74BF-4B4B-BE5B-90724F4C6654}" type="datetimeFigureOut">
              <a:rPr lang="nl-NL" smtClean="0"/>
              <a:t>16-12-2018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8266E-3423-4949-AF5B-2A351686D4D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913712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08F69-74BF-4B4B-BE5B-90724F4C6654}" type="datetimeFigureOut">
              <a:rPr lang="nl-NL" smtClean="0"/>
              <a:t>16-12-2018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8266E-3423-4949-AF5B-2A351686D4D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53289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08F69-74BF-4B4B-BE5B-90724F4C6654}" type="datetimeFigureOut">
              <a:rPr lang="nl-NL" smtClean="0"/>
              <a:t>16-12-2018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8266E-3423-4949-AF5B-2A351686D4D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1507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08F69-74BF-4B4B-BE5B-90724F4C6654}" type="datetimeFigureOut">
              <a:rPr lang="nl-NL" smtClean="0"/>
              <a:t>16-12-2018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8266E-3423-4949-AF5B-2A351686D4D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53131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08F69-74BF-4B4B-BE5B-90724F4C6654}" type="datetimeFigureOut">
              <a:rPr lang="nl-NL" smtClean="0"/>
              <a:t>16-12-2018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8266E-3423-4949-AF5B-2A351686D4D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26262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08F69-74BF-4B4B-BE5B-90724F4C6654}" type="datetimeFigureOut">
              <a:rPr lang="nl-NL" smtClean="0"/>
              <a:t>16-12-2018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8266E-3423-4949-AF5B-2A351686D4D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84590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08F69-74BF-4B4B-BE5B-90724F4C6654}" type="datetimeFigureOut">
              <a:rPr lang="nl-NL" smtClean="0"/>
              <a:t>16-12-2018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8266E-3423-4949-AF5B-2A351686D4D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95503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08F69-74BF-4B4B-BE5B-90724F4C6654}" type="datetimeFigureOut">
              <a:rPr lang="nl-NL" smtClean="0"/>
              <a:t>16-12-2018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8266E-3423-4949-AF5B-2A351686D4D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24219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08F69-74BF-4B4B-BE5B-90724F4C6654}" type="datetimeFigureOut">
              <a:rPr lang="nl-NL" smtClean="0"/>
              <a:t>16-12-2018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8266E-3423-4949-AF5B-2A351686D4D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198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08F69-74BF-4B4B-BE5B-90724F4C6654}" type="datetimeFigureOut">
              <a:rPr lang="nl-NL" smtClean="0"/>
              <a:t>16-12-2018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8266E-3423-4949-AF5B-2A351686D4D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44800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F08F69-74BF-4B4B-BE5B-90724F4C6654}" type="datetimeFigureOut">
              <a:rPr lang="nl-NL" smtClean="0"/>
              <a:t>16-12-2018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8266E-3423-4949-AF5B-2A351686D4D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9847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5F08F69-74BF-4B4B-BE5B-90724F4C6654}" type="datetimeFigureOut">
              <a:rPr lang="nl-NL" smtClean="0"/>
              <a:t>16-12-2018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4B8266E-3423-4949-AF5B-2A351686D4D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673406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74BAE0-E43E-48D4-9DDE-C5D690CD8D3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Bloed en bloedstolling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4CBAC5C-C11E-4A60-854C-5E0D5D9B063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717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95BE3D-D843-4076-AE03-0FFBC57324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 err="1"/>
              <a:t>kahoot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106A673-73BB-46C7-9D0B-5E468A3FDA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484783"/>
            <a:ext cx="8534400" cy="3615267"/>
          </a:xfrm>
        </p:spPr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6885178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D525CDD-20A7-4A68-BA6D-F0232B6153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707149"/>
            <a:ext cx="8534400" cy="1507067"/>
          </a:xfrm>
        </p:spPr>
        <p:txBody>
          <a:bodyPr/>
          <a:lstStyle/>
          <a:p>
            <a:r>
              <a:rPr lang="nl-NL" dirty="0"/>
              <a:t>Afsluiting.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E9604F9-57EE-4196-8259-875B60962F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700130"/>
            <a:ext cx="8534400" cy="361526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Feedback, wat vind je van de indeling van de les? En waarom?</a:t>
            </a:r>
          </a:p>
          <a:p>
            <a:r>
              <a:rPr lang="nl-NL" dirty="0">
                <a:solidFill>
                  <a:schemeClr val="bg1"/>
                </a:solidFill>
              </a:rPr>
              <a:t>Leerdoelen: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Ik kan de verschillende onderdelen van bloed benoemen.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Ik vertel welke soorten bloedcellen er zijn en hun kenmerken.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Ik kan de stappen in het bloedstollingsproces beschrijven.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r>
              <a:rPr lang="nl-NL" dirty="0">
                <a:solidFill>
                  <a:schemeClr val="bg1"/>
                </a:solidFill>
              </a:rPr>
              <a:t>Volgende week Lymfevatenstelsel!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36476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55220CB-14F0-4DD1-9CFE-F3D209E6CF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Welkom!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2663B2D-9ECA-4ACD-9237-F192CDA673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342322"/>
            <a:ext cx="8534400" cy="361526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Feedback: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Wat vind je van de indeling van de les? En waarom?</a:t>
            </a:r>
          </a:p>
          <a:p>
            <a:r>
              <a:rPr lang="nl-NL" dirty="0">
                <a:solidFill>
                  <a:schemeClr val="bg1"/>
                </a:solidFill>
              </a:rPr>
              <a:t>Iemand achterin.</a:t>
            </a:r>
          </a:p>
          <a:p>
            <a:r>
              <a:rPr lang="nl-NL" dirty="0">
                <a:solidFill>
                  <a:schemeClr val="bg1"/>
                </a:solidFill>
              </a:rPr>
              <a:t>Waar hebben we het vorige week over gehad?</a:t>
            </a:r>
          </a:p>
        </p:txBody>
      </p:sp>
    </p:spTree>
    <p:extLst>
      <p:ext uri="{BB962C8B-B14F-4D97-AF65-F5344CB8AC3E}">
        <p14:creationId xmlns:p14="http://schemas.microsoft.com/office/powerpoint/2010/main" val="20223865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19BECDB-3695-4A5A-A472-9A3EC0027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Bloed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D3EDF436-D27B-45AD-AB43-2C32D80192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382078"/>
            <a:ext cx="8534400" cy="3615267"/>
          </a:xfrm>
        </p:spPr>
        <p:txBody>
          <a:bodyPr/>
          <a:lstStyle/>
          <a:p>
            <a:r>
              <a:rPr lang="nl-NL" b="1" dirty="0">
                <a:solidFill>
                  <a:schemeClr val="bg1"/>
                </a:solidFill>
              </a:rPr>
              <a:t>Schrijf voor jezelf op!</a:t>
            </a:r>
          </a:p>
          <a:p>
            <a:r>
              <a:rPr lang="nl-NL" dirty="0">
                <a:solidFill>
                  <a:schemeClr val="bg1"/>
                </a:solidFill>
              </a:rPr>
              <a:t>Welke bestandsdelen van bloed ken je?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64C3807D-F52C-4E30-A971-F9FB8CF0B1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685800"/>
            <a:ext cx="5628380" cy="3181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8282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F8F7EA-085C-4408-A864-19A6F01BD1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programma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4968BAAD-3D9D-4E85-AB9D-547F63CA27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192867"/>
            <a:ext cx="8534400" cy="3615267"/>
          </a:xfrm>
        </p:spPr>
        <p:txBody>
          <a:bodyPr>
            <a:normAutofit lnSpcReduction="10000"/>
          </a:bodyPr>
          <a:lstStyle/>
          <a:p>
            <a:r>
              <a:rPr lang="nl-NL" dirty="0">
                <a:solidFill>
                  <a:schemeClr val="bg1"/>
                </a:solidFill>
              </a:rPr>
              <a:t>Samenstelling bloed.</a:t>
            </a:r>
          </a:p>
          <a:p>
            <a:r>
              <a:rPr lang="nl-NL" dirty="0">
                <a:solidFill>
                  <a:schemeClr val="bg1"/>
                </a:solidFill>
              </a:rPr>
              <a:t>Bloedplasma.</a:t>
            </a:r>
          </a:p>
          <a:p>
            <a:r>
              <a:rPr lang="nl-NL" dirty="0">
                <a:solidFill>
                  <a:schemeClr val="bg1"/>
                </a:solidFill>
              </a:rPr>
              <a:t>Bloedcellen.</a:t>
            </a:r>
          </a:p>
          <a:p>
            <a:r>
              <a:rPr lang="nl-NL" dirty="0">
                <a:solidFill>
                  <a:schemeClr val="bg1"/>
                </a:solidFill>
              </a:rPr>
              <a:t>Bloedstolling.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r>
              <a:rPr lang="nl-NL" dirty="0">
                <a:solidFill>
                  <a:schemeClr val="bg1"/>
                </a:solidFill>
              </a:rPr>
              <a:t>Leerdoelen: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Ik kan de verschillende onderdelen van bloed benoemen.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Ik vertel welke soorten bloedcellen er zijn en hun kenmerken.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Ik kan de stappen in het bloedstollingsproces beschrijven.</a:t>
            </a:r>
          </a:p>
        </p:txBody>
      </p:sp>
    </p:spTree>
    <p:extLst>
      <p:ext uri="{BB962C8B-B14F-4D97-AF65-F5344CB8AC3E}">
        <p14:creationId xmlns:p14="http://schemas.microsoft.com/office/powerpoint/2010/main" val="12606388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D12BF58-4C7F-40C9-9B54-A440087C58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Samenstelling bloed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5280AC0-6345-46B7-A362-83A27FE3B4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471530"/>
            <a:ext cx="8534400" cy="361526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Bloedplasma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55% </a:t>
            </a:r>
          </a:p>
          <a:p>
            <a:r>
              <a:rPr lang="nl-NL" dirty="0">
                <a:solidFill>
                  <a:schemeClr val="bg1"/>
                </a:solidFill>
              </a:rPr>
              <a:t>Bloedcellen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45%</a:t>
            </a:r>
          </a:p>
          <a:p>
            <a:r>
              <a:rPr lang="nl-NL" dirty="0">
                <a:solidFill>
                  <a:schemeClr val="bg1"/>
                </a:solidFill>
              </a:rPr>
              <a:t>± 7,5% van lichaamsgewicht.</a:t>
            </a:r>
          </a:p>
          <a:p>
            <a:pPr lvl="1"/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4" name="AutoShape 4" descr="Afbeeldingsresultaat voor gecentrifugeerd bloed">
            <a:extLst>
              <a:ext uri="{FF2B5EF4-FFF2-40B4-BE49-F238E27FC236}">
                <a16:creationId xmlns:a16="http://schemas.microsoft.com/office/drawing/2014/main" id="{2F7E1A1E-7EF4-4F2A-B0CD-B4FE19C0B455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A2DAC2A2-6A4D-4C47-B8CE-7CA25902C41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8487" y="2192867"/>
            <a:ext cx="2000250" cy="3276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4879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4707B2-D3DD-421C-920C-D05AE29B8F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bloedplasma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4157022-881A-41F2-88A3-D097F77A87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395330"/>
            <a:ext cx="8534400" cy="361526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Water. </a:t>
            </a:r>
          </a:p>
          <a:p>
            <a:r>
              <a:rPr lang="nl-NL" dirty="0">
                <a:solidFill>
                  <a:schemeClr val="bg1"/>
                </a:solidFill>
              </a:rPr>
              <a:t>Zouten.	</a:t>
            </a:r>
            <a:r>
              <a:rPr lang="nl-NL" dirty="0">
                <a:solidFill>
                  <a:schemeClr val="bg1"/>
                </a:solidFill>
                <a:sym typeface="Wingdings" panose="05000000000000000000" pitchFamily="2" charset="2"/>
              </a:rPr>
              <a:t> H</a:t>
            </a:r>
            <a:r>
              <a:rPr lang="nl-NL" dirty="0">
                <a:solidFill>
                  <a:schemeClr val="bg1"/>
                </a:solidFill>
              </a:rPr>
              <a:t>andhaving pH (7,4). Waterstofcarbonaat als buffer.</a:t>
            </a:r>
          </a:p>
          <a:p>
            <a:r>
              <a:rPr lang="nl-NL" dirty="0">
                <a:solidFill>
                  <a:schemeClr val="bg1"/>
                </a:solidFill>
              </a:rPr>
              <a:t>Plasma-eiwitten.   </a:t>
            </a:r>
            <a:r>
              <a:rPr lang="nl-NL" dirty="0">
                <a:solidFill>
                  <a:schemeClr val="bg1"/>
                </a:solidFill>
                <a:sym typeface="Wingdings" panose="05000000000000000000" pitchFamily="2" charset="2"/>
              </a:rPr>
              <a:t> </a:t>
            </a:r>
            <a:r>
              <a:rPr lang="nl-NL" dirty="0" err="1">
                <a:solidFill>
                  <a:schemeClr val="bg1"/>
                </a:solidFill>
                <a:sym typeface="Wingdings" panose="05000000000000000000" pitchFamily="2" charset="2"/>
              </a:rPr>
              <a:t>Albuminen</a:t>
            </a:r>
            <a:r>
              <a:rPr lang="nl-NL" dirty="0">
                <a:solidFill>
                  <a:schemeClr val="bg1"/>
                </a:solidFill>
                <a:sym typeface="Wingdings" panose="05000000000000000000" pitchFamily="2" charset="2"/>
              </a:rPr>
              <a:t>; globuline; stollingsfactoren.</a:t>
            </a:r>
            <a:r>
              <a:rPr lang="nl-NL" dirty="0">
                <a:solidFill>
                  <a:schemeClr val="bg1"/>
                </a:solidFill>
              </a:rPr>
              <a:t>		</a:t>
            </a:r>
          </a:p>
          <a:p>
            <a:r>
              <a:rPr lang="nl-NL" dirty="0">
                <a:solidFill>
                  <a:schemeClr val="bg1"/>
                </a:solidFill>
              </a:rPr>
              <a:t>Bloedgassen.  </a:t>
            </a:r>
            <a:r>
              <a:rPr lang="nl-NL" dirty="0">
                <a:solidFill>
                  <a:schemeClr val="bg1"/>
                </a:solidFill>
                <a:sym typeface="Wingdings" panose="05000000000000000000" pitchFamily="2" charset="2"/>
              </a:rPr>
              <a:t> </a:t>
            </a:r>
            <a:r>
              <a:rPr lang="nl-NL" dirty="0">
                <a:solidFill>
                  <a:schemeClr val="bg1"/>
                </a:solidFill>
              </a:rPr>
              <a:t>Zuurstof, koolstofdioxide, stikstof</a:t>
            </a:r>
          </a:p>
          <a:p>
            <a:r>
              <a:rPr lang="nl-NL" dirty="0">
                <a:solidFill>
                  <a:schemeClr val="bg1"/>
                </a:solidFill>
              </a:rPr>
              <a:t>Tijdelijk aanwezige stoffen. </a:t>
            </a:r>
            <a:r>
              <a:rPr lang="nl-NL" dirty="0">
                <a:solidFill>
                  <a:schemeClr val="bg1"/>
                </a:solidFill>
                <a:sym typeface="Wingdings" panose="05000000000000000000" pitchFamily="2" charset="2"/>
              </a:rPr>
              <a:t> Glucose, vetzuren, hormonen, 											vitaminen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3074" name="Picture 2" descr="Afbeeldingsresultaat voor bloedplasma">
            <a:extLst>
              <a:ext uri="{FF2B5EF4-FFF2-40B4-BE49-F238E27FC236}">
                <a16:creationId xmlns:a16="http://schemas.microsoft.com/office/drawing/2014/main" id="{ED494382-39DD-48D6-8A40-CEF814162B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3414" y="486465"/>
            <a:ext cx="2820421" cy="3615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37767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8C3A716-32A9-47E5-A1DC-64979AEB20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Plasma eiwitten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DC137B5-008F-4172-8077-7A80209E4CF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355573"/>
            <a:ext cx="8534400" cy="3615267"/>
          </a:xfrm>
        </p:spPr>
        <p:txBody>
          <a:bodyPr>
            <a:normAutofit/>
          </a:bodyPr>
          <a:lstStyle/>
          <a:p>
            <a:r>
              <a:rPr lang="nl-NL" dirty="0" err="1">
                <a:solidFill>
                  <a:schemeClr val="bg1"/>
                </a:solidFill>
              </a:rPr>
              <a:t>Albuminen</a:t>
            </a:r>
            <a:endParaRPr lang="nl-NL" dirty="0">
              <a:solidFill>
                <a:schemeClr val="bg1"/>
              </a:solidFill>
            </a:endParaRPr>
          </a:p>
          <a:p>
            <a:pPr lvl="1"/>
            <a:r>
              <a:rPr lang="nl-NL" dirty="0">
                <a:solidFill>
                  <a:schemeClr val="bg1"/>
                </a:solidFill>
              </a:rPr>
              <a:t>Behoudt de osmotische waarde van het bloed.</a:t>
            </a:r>
          </a:p>
          <a:p>
            <a:r>
              <a:rPr lang="nl-NL" dirty="0">
                <a:solidFill>
                  <a:schemeClr val="bg1"/>
                </a:solidFill>
              </a:rPr>
              <a:t>Globuline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Alfa- en bètaglobuline transport van suikers, vetten, ijzer, vitamine, hormonen.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Gammaglobuline </a:t>
            </a:r>
            <a:r>
              <a:rPr lang="nl-NL" dirty="0">
                <a:solidFill>
                  <a:schemeClr val="bg1"/>
                </a:solidFill>
                <a:sym typeface="Wingdings" panose="05000000000000000000" pitchFamily="2" charset="2"/>
              </a:rPr>
              <a:t> afweer.</a:t>
            </a:r>
          </a:p>
          <a:p>
            <a:r>
              <a:rPr lang="nl-NL" dirty="0">
                <a:solidFill>
                  <a:schemeClr val="bg1"/>
                </a:solidFill>
              </a:rPr>
              <a:t>Stollingsfactoren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Meer dan 10 stollingsfactoren.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Fibrinogeen.	(bloedserum).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5F7A10FB-3E63-4D2F-9BC4-3DDC7C5353DA}"/>
              </a:ext>
            </a:extLst>
          </p:cNvPr>
          <p:cNvSpPr txBox="1"/>
          <p:nvPr/>
        </p:nvSpPr>
        <p:spPr>
          <a:xfrm>
            <a:off x="874643" y="1881809"/>
            <a:ext cx="385638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b="1" dirty="0">
                <a:solidFill>
                  <a:schemeClr val="bg1"/>
                </a:solidFill>
              </a:rPr>
              <a:t>3 belangrijke plasma eiwitten</a:t>
            </a:r>
          </a:p>
        </p:txBody>
      </p:sp>
    </p:spTree>
    <p:extLst>
      <p:ext uri="{BB962C8B-B14F-4D97-AF65-F5344CB8AC3E}">
        <p14:creationId xmlns:p14="http://schemas.microsoft.com/office/powerpoint/2010/main" val="2914524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049DB4A-A860-4DE7-91D2-EEC8159A2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563" y="685800"/>
            <a:ext cx="8534400" cy="1507067"/>
          </a:xfrm>
        </p:spPr>
        <p:txBody>
          <a:bodyPr/>
          <a:lstStyle/>
          <a:p>
            <a:r>
              <a:rPr lang="nl-NL" dirty="0"/>
              <a:t>Bloedcellen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845B63C-0D7D-4843-BD8C-0F58145547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2563" y="2537791"/>
            <a:ext cx="8534400" cy="3615267"/>
          </a:xfrm>
        </p:spPr>
        <p:txBody>
          <a:bodyPr/>
          <a:lstStyle/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r>
              <a:rPr lang="nl-NL" dirty="0">
                <a:solidFill>
                  <a:schemeClr val="bg1"/>
                </a:solidFill>
              </a:rPr>
              <a:t>Erytrocyten.</a:t>
            </a:r>
          </a:p>
          <a:p>
            <a:r>
              <a:rPr lang="nl-NL" dirty="0">
                <a:solidFill>
                  <a:schemeClr val="bg1"/>
                </a:solidFill>
              </a:rPr>
              <a:t>Trombocyten. </a:t>
            </a:r>
          </a:p>
          <a:p>
            <a:r>
              <a:rPr lang="nl-NL" dirty="0">
                <a:solidFill>
                  <a:schemeClr val="bg1"/>
                </a:solidFill>
              </a:rPr>
              <a:t>Granulocyten.</a:t>
            </a:r>
          </a:p>
          <a:p>
            <a:r>
              <a:rPr lang="nl-NL" dirty="0">
                <a:solidFill>
                  <a:schemeClr val="bg1"/>
                </a:solidFill>
              </a:rPr>
              <a:t>Monocyten.</a:t>
            </a:r>
          </a:p>
          <a:p>
            <a:r>
              <a:rPr lang="nl-NL" dirty="0">
                <a:solidFill>
                  <a:schemeClr val="bg1"/>
                </a:solidFill>
              </a:rPr>
              <a:t>Lymfocyten.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92A2D1BE-3122-4869-9595-78FB023AE9E8}"/>
              </a:ext>
            </a:extLst>
          </p:cNvPr>
          <p:cNvSpPr txBox="1"/>
          <p:nvPr/>
        </p:nvSpPr>
        <p:spPr>
          <a:xfrm>
            <a:off x="5274365" y="4536141"/>
            <a:ext cx="4837044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nl-NL" sz="2000" dirty="0">
                <a:solidFill>
                  <a:schemeClr val="bg1"/>
                </a:solidFill>
              </a:rPr>
              <a:t>Wat voor bloedcel is het?</a:t>
            </a:r>
          </a:p>
          <a:p>
            <a:pPr marL="285750" indent="-285750">
              <a:buFontTx/>
              <a:buChar char="-"/>
            </a:pPr>
            <a:r>
              <a:rPr lang="nl-NL" sz="2000" dirty="0">
                <a:solidFill>
                  <a:schemeClr val="bg1"/>
                </a:solidFill>
              </a:rPr>
              <a:t>Wat zijn de fysieke kenmerken van de bloedcel? (Kleur, vorm, etc.)</a:t>
            </a:r>
          </a:p>
          <a:p>
            <a:pPr marL="285750" indent="-285750">
              <a:buFontTx/>
              <a:buChar char="-"/>
            </a:pPr>
            <a:r>
              <a:rPr lang="nl-NL" sz="2000" dirty="0">
                <a:solidFill>
                  <a:schemeClr val="bg1"/>
                </a:solidFill>
              </a:rPr>
              <a:t>Wat doet de bloedcel?</a:t>
            </a:r>
          </a:p>
          <a:p>
            <a:pPr marL="742950" lvl="1" indent="-285750">
              <a:buFontTx/>
              <a:buChar char="-"/>
            </a:pPr>
            <a:r>
              <a:rPr lang="nl-NL" sz="2000" dirty="0">
                <a:solidFill>
                  <a:schemeClr val="bg1"/>
                </a:solidFill>
              </a:rPr>
              <a:t>En hoe doet hij dat?</a:t>
            </a:r>
          </a:p>
          <a:p>
            <a:pPr marL="285750" indent="-285750">
              <a:buFontTx/>
              <a:buChar char="-"/>
            </a:pPr>
            <a:r>
              <a:rPr lang="nl-NL" sz="2000" dirty="0">
                <a:solidFill>
                  <a:schemeClr val="bg1"/>
                </a:solidFill>
              </a:rPr>
              <a:t>Waar komt hij voor?</a:t>
            </a:r>
          </a:p>
          <a:p>
            <a:pPr marL="285750" indent="-285750">
              <a:buFontTx/>
              <a:buChar char="-"/>
            </a:pP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3E3ECB33-942B-4826-885D-2BB069983C0C}"/>
              </a:ext>
            </a:extLst>
          </p:cNvPr>
          <p:cNvSpPr txBox="1"/>
          <p:nvPr/>
        </p:nvSpPr>
        <p:spPr>
          <a:xfrm>
            <a:off x="7898296" y="2192867"/>
            <a:ext cx="392264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>
                <a:solidFill>
                  <a:schemeClr val="bg1"/>
                </a:solidFill>
              </a:rPr>
              <a:t>Groepjes van 5 personen.</a:t>
            </a:r>
          </a:p>
          <a:p>
            <a:r>
              <a:rPr lang="nl-NL" sz="1600" dirty="0">
                <a:solidFill>
                  <a:schemeClr val="bg1"/>
                </a:solidFill>
              </a:rPr>
              <a:t>- 1 team leider, verkrijgt informatie   van andere leden en maakt korte presentatie van zo’n 5-7 minuten.</a:t>
            </a:r>
          </a:p>
          <a:p>
            <a:pPr marL="285750" indent="-285750">
              <a:buFontTx/>
              <a:buChar char="-"/>
            </a:pPr>
            <a:r>
              <a:rPr lang="nl-NL" sz="1600" dirty="0">
                <a:solidFill>
                  <a:schemeClr val="bg1"/>
                </a:solidFill>
              </a:rPr>
              <a:t>Andere 4 zoeken dus informatie op.</a:t>
            </a:r>
          </a:p>
          <a:p>
            <a:r>
              <a:rPr lang="nl-NL" sz="1600" dirty="0">
                <a:solidFill>
                  <a:schemeClr val="bg1"/>
                </a:solidFill>
              </a:rPr>
              <a:t>Klaar, stuur op naar me.zuidema@noorderpoort.nl</a:t>
            </a:r>
          </a:p>
        </p:txBody>
      </p:sp>
    </p:spTree>
    <p:extLst>
      <p:ext uri="{BB962C8B-B14F-4D97-AF65-F5344CB8AC3E}">
        <p14:creationId xmlns:p14="http://schemas.microsoft.com/office/powerpoint/2010/main" val="6903147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ECB6BBE-7B20-49DE-81A7-1C684AB654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Bloedstolling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E99C974-5842-48FC-B370-17D92E8093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408582"/>
            <a:ext cx="8534400" cy="361526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Plaatselijke bloedvatvernauwing.</a:t>
            </a:r>
          </a:p>
          <a:p>
            <a:r>
              <a:rPr lang="nl-NL" dirty="0">
                <a:solidFill>
                  <a:schemeClr val="bg1"/>
                </a:solidFill>
              </a:rPr>
              <a:t>Propvorming.</a:t>
            </a:r>
          </a:p>
          <a:p>
            <a:r>
              <a:rPr lang="nl-NL" dirty="0">
                <a:solidFill>
                  <a:schemeClr val="bg1"/>
                </a:solidFill>
              </a:rPr>
              <a:t>Bloedstolling.</a:t>
            </a:r>
          </a:p>
          <a:p>
            <a:pPr lvl="1"/>
            <a:r>
              <a:rPr lang="nl-NL" dirty="0" err="1">
                <a:solidFill>
                  <a:schemeClr val="bg1"/>
                </a:solidFill>
              </a:rPr>
              <a:t>Tromboplastinogeen</a:t>
            </a:r>
            <a:r>
              <a:rPr lang="nl-NL" dirty="0">
                <a:solidFill>
                  <a:schemeClr val="bg1"/>
                </a:solidFill>
              </a:rPr>
              <a:t> </a:t>
            </a:r>
            <a:r>
              <a:rPr lang="nl-NL" dirty="0">
                <a:solidFill>
                  <a:schemeClr val="bg1"/>
                </a:solidFill>
                <a:sym typeface="Wingdings" panose="05000000000000000000" pitchFamily="2" charset="2"/>
              </a:rPr>
              <a:t> </a:t>
            </a:r>
            <a:r>
              <a:rPr lang="nl-NL" dirty="0" err="1">
                <a:solidFill>
                  <a:schemeClr val="bg1"/>
                </a:solidFill>
              </a:rPr>
              <a:t>Tromboplastine</a:t>
            </a:r>
            <a:r>
              <a:rPr lang="nl-NL" dirty="0">
                <a:solidFill>
                  <a:schemeClr val="bg1"/>
                </a:solidFill>
              </a:rPr>
              <a:t>. 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Protrombine </a:t>
            </a:r>
            <a:r>
              <a:rPr lang="nl-NL" dirty="0">
                <a:solidFill>
                  <a:schemeClr val="bg1"/>
                </a:solidFill>
                <a:sym typeface="Wingdings" panose="05000000000000000000" pitchFamily="2" charset="2"/>
              </a:rPr>
              <a:t></a:t>
            </a:r>
            <a:r>
              <a:rPr lang="nl-NL" dirty="0">
                <a:solidFill>
                  <a:schemeClr val="bg1"/>
                </a:solidFill>
              </a:rPr>
              <a:t> </a:t>
            </a:r>
            <a:r>
              <a:rPr lang="nl-NL" dirty="0" err="1">
                <a:solidFill>
                  <a:schemeClr val="bg1"/>
                </a:solidFill>
              </a:rPr>
              <a:t>trombine</a:t>
            </a:r>
            <a:r>
              <a:rPr lang="nl-NL" dirty="0">
                <a:solidFill>
                  <a:schemeClr val="bg1"/>
                </a:solidFill>
              </a:rPr>
              <a:t>.</a:t>
            </a:r>
          </a:p>
          <a:p>
            <a:pPr lvl="1"/>
            <a:r>
              <a:rPr lang="nl-NL" dirty="0">
                <a:solidFill>
                  <a:schemeClr val="bg1"/>
                </a:solidFill>
              </a:rPr>
              <a:t>Fibrinogeen </a:t>
            </a:r>
            <a:r>
              <a:rPr lang="nl-NL" dirty="0">
                <a:solidFill>
                  <a:schemeClr val="bg1"/>
                </a:solidFill>
                <a:sym typeface="Wingdings" panose="05000000000000000000" pitchFamily="2" charset="2"/>
              </a:rPr>
              <a:t> fibrine.</a:t>
            </a:r>
          </a:p>
          <a:p>
            <a:r>
              <a:rPr lang="nl-NL" dirty="0">
                <a:solidFill>
                  <a:schemeClr val="bg1"/>
                </a:solidFill>
                <a:sym typeface="Wingdings" panose="05000000000000000000" pitchFamily="2" charset="2"/>
              </a:rPr>
              <a:t>Bloedstelping.</a:t>
            </a:r>
          </a:p>
          <a:p>
            <a:r>
              <a:rPr lang="nl-NL" dirty="0">
                <a:solidFill>
                  <a:schemeClr val="bg1"/>
                </a:solidFill>
                <a:sym typeface="Wingdings" panose="05000000000000000000" pitchFamily="2" charset="2"/>
              </a:rPr>
              <a:t>Weefselherstel  (histamine).</a:t>
            </a:r>
          </a:p>
          <a:p>
            <a:pPr lvl="1"/>
            <a:endParaRPr lang="nl-NL" dirty="0">
              <a:solidFill>
                <a:schemeClr val="bg1"/>
              </a:solidFill>
            </a:endParaRPr>
          </a:p>
          <a:p>
            <a:pPr lvl="1"/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2050" name="Picture 2" descr="Afbeeldingsresultaat voor bloedstolling">
            <a:extLst>
              <a:ext uri="{FF2B5EF4-FFF2-40B4-BE49-F238E27FC236}">
                <a16:creationId xmlns:a16="http://schemas.microsoft.com/office/drawing/2014/main" id="{5799D6E4-95DC-4120-AE08-35225078BB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0752" y="2017534"/>
            <a:ext cx="4713839" cy="4397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3876760"/>
      </p:ext>
    </p:extLst>
  </p:cSld>
  <p:clrMapOvr>
    <a:masterClrMapping/>
  </p:clrMapOvr>
</p:sld>
</file>

<file path=ppt/theme/theme1.xml><?xml version="1.0" encoding="utf-8"?>
<a:theme xmlns:a="http://schemas.openxmlformats.org/drawingml/2006/main" name="Segment">
  <a:themeElements>
    <a:clrScheme name="Segment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gmen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g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1523</TotalTime>
  <Words>319</Words>
  <Application>Microsoft Office PowerPoint</Application>
  <PresentationFormat>Breedbeeld</PresentationFormat>
  <Paragraphs>75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Century Gothic</vt:lpstr>
      <vt:lpstr>Wingdings 3</vt:lpstr>
      <vt:lpstr>Segment</vt:lpstr>
      <vt:lpstr>Bloed en bloedstolling</vt:lpstr>
      <vt:lpstr>Welkom!</vt:lpstr>
      <vt:lpstr>Bloed</vt:lpstr>
      <vt:lpstr>programma</vt:lpstr>
      <vt:lpstr>Samenstelling bloed</vt:lpstr>
      <vt:lpstr>bloedplasma</vt:lpstr>
      <vt:lpstr>Plasma eiwitten</vt:lpstr>
      <vt:lpstr>Bloedcellen</vt:lpstr>
      <vt:lpstr>Bloedstolling</vt:lpstr>
      <vt:lpstr>kahoot</vt:lpstr>
      <vt:lpstr>Afsluiting.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matthijs zuidema</dc:creator>
  <cp:lastModifiedBy>matthijs zuidema</cp:lastModifiedBy>
  <cp:revision>14</cp:revision>
  <dcterms:created xsi:type="dcterms:W3CDTF">2018-12-16T12:54:00Z</dcterms:created>
  <dcterms:modified xsi:type="dcterms:W3CDTF">2018-12-17T14:17:53Z</dcterms:modified>
</cp:coreProperties>
</file>