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0" r:id="rId4"/>
    <p:sldId id="261" r:id="rId5"/>
    <p:sldId id="257" r:id="rId6"/>
    <p:sldId id="268" r:id="rId7"/>
    <p:sldId id="259" r:id="rId8"/>
    <p:sldId id="262" r:id="rId9"/>
    <p:sldId id="263" r:id="rId10"/>
    <p:sldId id="264" r:id="rId11"/>
    <p:sldId id="265" r:id="rId12"/>
    <p:sldId id="266" r:id="rId13"/>
    <p:sldId id="267" r:id="rId14"/>
    <p:sldId id="269" r:id="rId15"/>
    <p:sldId id="270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73" autoAdjust="0"/>
    <p:restoredTop sz="94660"/>
  </p:normalViewPr>
  <p:slideViewPr>
    <p:cSldViewPr snapToGrid="0">
      <p:cViewPr varScale="1">
        <p:scale>
          <a:sx n="85" d="100"/>
          <a:sy n="85" d="100"/>
        </p:scale>
        <p:origin x="13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1274F-3015-44AC-90AA-500D7B74BF0B}" type="datetimeFigureOut">
              <a:rPr lang="nl-NL" smtClean="0"/>
              <a:t>17-1-2019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75D4A-CE6C-4F4C-8B04-56452EF1968F}" type="slidenum">
              <a:rPr lang="nl-NL" smtClean="0"/>
              <a:t>‹nr.›</a:t>
            </a:fld>
            <a:endParaRPr lang="nl-NL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0011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1274F-3015-44AC-90AA-500D7B74BF0B}" type="datetimeFigureOut">
              <a:rPr lang="nl-NL" smtClean="0"/>
              <a:t>17-1-2019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75D4A-CE6C-4F4C-8B04-56452EF1968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09753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1274F-3015-44AC-90AA-500D7B74BF0B}" type="datetimeFigureOut">
              <a:rPr lang="nl-NL" smtClean="0"/>
              <a:t>17-1-2019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75D4A-CE6C-4F4C-8B04-56452EF1968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501396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1274F-3015-44AC-90AA-500D7B74BF0B}" type="datetimeFigureOut">
              <a:rPr lang="nl-NL" smtClean="0"/>
              <a:t>17-1-2019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75D4A-CE6C-4F4C-8B04-56452EF1968F}" type="slidenum">
              <a:rPr lang="nl-NL" smtClean="0"/>
              <a:t>‹nr.›</a:t>
            </a:fld>
            <a:endParaRPr lang="nl-NL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5258695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1274F-3015-44AC-90AA-500D7B74BF0B}" type="datetimeFigureOut">
              <a:rPr lang="nl-NL" smtClean="0"/>
              <a:t>17-1-2019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75D4A-CE6C-4F4C-8B04-56452EF1968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630245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1274F-3015-44AC-90AA-500D7B74BF0B}" type="datetimeFigureOut">
              <a:rPr lang="nl-NL" smtClean="0"/>
              <a:t>17-1-2019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75D4A-CE6C-4F4C-8B04-56452EF1968F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02468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1274F-3015-44AC-90AA-500D7B74BF0B}" type="datetimeFigureOut">
              <a:rPr lang="nl-NL" smtClean="0"/>
              <a:t>17-1-2019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75D4A-CE6C-4F4C-8B04-56452EF1968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755990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1274F-3015-44AC-90AA-500D7B74BF0B}" type="datetimeFigureOut">
              <a:rPr lang="nl-NL" smtClean="0"/>
              <a:t>17-1-2019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75D4A-CE6C-4F4C-8B04-56452EF1968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610913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1274F-3015-44AC-90AA-500D7B74BF0B}" type="datetimeFigureOut">
              <a:rPr lang="nl-NL" smtClean="0"/>
              <a:t>17-1-2019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75D4A-CE6C-4F4C-8B04-56452EF1968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985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1274F-3015-44AC-90AA-500D7B74BF0B}" type="datetimeFigureOut">
              <a:rPr lang="nl-NL" smtClean="0"/>
              <a:t>17-1-2019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75D4A-CE6C-4F4C-8B04-56452EF1968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162601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1274F-3015-44AC-90AA-500D7B74BF0B}" type="datetimeFigureOut">
              <a:rPr lang="nl-NL" smtClean="0"/>
              <a:t>17-1-2019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75D4A-CE6C-4F4C-8B04-56452EF1968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681322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1274F-3015-44AC-90AA-500D7B74BF0B}" type="datetimeFigureOut">
              <a:rPr lang="nl-NL" smtClean="0"/>
              <a:t>17-1-2019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75D4A-CE6C-4F4C-8B04-56452EF1968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042215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1274F-3015-44AC-90AA-500D7B74BF0B}" type="datetimeFigureOut">
              <a:rPr lang="nl-NL" smtClean="0"/>
              <a:t>17-1-2019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75D4A-CE6C-4F4C-8B04-56452EF1968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1841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1274F-3015-44AC-90AA-500D7B74BF0B}" type="datetimeFigureOut">
              <a:rPr lang="nl-NL" smtClean="0"/>
              <a:t>17-1-2019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75D4A-CE6C-4F4C-8B04-56452EF1968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96454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1274F-3015-44AC-90AA-500D7B74BF0B}" type="datetimeFigureOut">
              <a:rPr lang="nl-NL" smtClean="0"/>
              <a:t>17-1-2019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75D4A-CE6C-4F4C-8B04-56452EF1968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0378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1274F-3015-44AC-90AA-500D7B74BF0B}" type="datetimeFigureOut">
              <a:rPr lang="nl-NL" smtClean="0"/>
              <a:t>17-1-2019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75D4A-CE6C-4F4C-8B04-56452EF1968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527996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E1274F-3015-44AC-90AA-500D7B74BF0B}" type="datetimeFigureOut">
              <a:rPr lang="nl-NL" smtClean="0"/>
              <a:t>17-1-2019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C75D4A-CE6C-4F4C-8B04-56452EF1968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57594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06E1274F-3015-44AC-90AA-500D7B74BF0B}" type="datetimeFigureOut">
              <a:rPr lang="nl-NL" smtClean="0"/>
              <a:t>17-1-2019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F8C75D4A-CE6C-4F4C-8B04-56452EF1968F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58094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0030C3E-C281-4FAA-B4CD-7CD40809C8C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lymfevatenstelsel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219668C6-6EFB-4D0B-9DCF-04F1D03A3C3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18409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77294B8-D9CD-4B0A-9CDC-C263BF526D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685800"/>
            <a:ext cx="8534400" cy="1507067"/>
          </a:xfrm>
        </p:spPr>
        <p:txBody>
          <a:bodyPr/>
          <a:lstStyle/>
          <a:p>
            <a:r>
              <a:rPr lang="nl-NL" dirty="0"/>
              <a:t>Ring van </a:t>
            </a:r>
            <a:r>
              <a:rPr lang="nl-NL" dirty="0" err="1"/>
              <a:t>waldeyer-hartz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BD02710-E573-4FF7-9FB4-B473A5FB76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2556933"/>
            <a:ext cx="8534400" cy="3615267"/>
          </a:xfrm>
        </p:spPr>
        <p:txBody>
          <a:bodyPr/>
          <a:lstStyle/>
          <a:p>
            <a:r>
              <a:rPr lang="nl-NL" dirty="0">
                <a:solidFill>
                  <a:schemeClr val="bg1"/>
                </a:solidFill>
              </a:rPr>
              <a:t>Verspreid liggende gebiedjes lymfatisch weefsel</a:t>
            </a:r>
          </a:p>
          <a:p>
            <a:pPr lvl="1"/>
            <a:r>
              <a:rPr lang="nl-NL" dirty="0">
                <a:solidFill>
                  <a:schemeClr val="bg1"/>
                </a:solidFill>
              </a:rPr>
              <a:t>Mond/neusholte </a:t>
            </a:r>
            <a:r>
              <a:rPr lang="nl-NL" dirty="0">
                <a:solidFill>
                  <a:schemeClr val="bg1"/>
                </a:solidFill>
                <a:sym typeface="Wingdings" panose="05000000000000000000" pitchFamily="2" charset="2"/>
              </a:rPr>
              <a:t> </a:t>
            </a:r>
            <a:r>
              <a:rPr lang="nl-NL" dirty="0" err="1">
                <a:solidFill>
                  <a:schemeClr val="bg1"/>
                </a:solidFill>
                <a:sym typeface="Wingdings" panose="05000000000000000000" pitchFamily="2" charset="2"/>
              </a:rPr>
              <a:t>keelhote</a:t>
            </a:r>
            <a:r>
              <a:rPr lang="nl-NL" dirty="0">
                <a:solidFill>
                  <a:schemeClr val="bg1"/>
                </a:solidFill>
                <a:sym typeface="Wingdings" panose="05000000000000000000" pitchFamily="2" charset="2"/>
              </a:rPr>
              <a:t> </a:t>
            </a:r>
          </a:p>
          <a:p>
            <a:r>
              <a:rPr lang="nl-NL" b="1" dirty="0">
                <a:solidFill>
                  <a:schemeClr val="bg1"/>
                </a:solidFill>
                <a:sym typeface="Wingdings" panose="05000000000000000000" pitchFamily="2" charset="2"/>
              </a:rPr>
              <a:t>Keelamandelen;</a:t>
            </a:r>
          </a:p>
          <a:p>
            <a:r>
              <a:rPr lang="nl-NL" b="1" dirty="0">
                <a:solidFill>
                  <a:schemeClr val="bg1"/>
                </a:solidFill>
              </a:rPr>
              <a:t>Tongamandel;</a:t>
            </a:r>
          </a:p>
          <a:p>
            <a:r>
              <a:rPr lang="nl-NL" b="1" dirty="0">
                <a:solidFill>
                  <a:schemeClr val="bg1"/>
                </a:solidFill>
              </a:rPr>
              <a:t>Neusamandel;</a:t>
            </a:r>
          </a:p>
          <a:p>
            <a:r>
              <a:rPr lang="nl-NL" dirty="0">
                <a:solidFill>
                  <a:schemeClr val="bg1"/>
                </a:solidFill>
              </a:rPr>
              <a:t>Lymfatisch weefsel rondom buis van Eustachius.</a:t>
            </a:r>
          </a:p>
          <a:p>
            <a:endParaRPr lang="nl-NL" dirty="0">
              <a:solidFill>
                <a:schemeClr val="bg1"/>
              </a:solidFill>
            </a:endParaRPr>
          </a:p>
          <a:p>
            <a:r>
              <a:rPr lang="nl-NL" dirty="0">
                <a:solidFill>
                  <a:schemeClr val="bg1"/>
                </a:solidFill>
              </a:rPr>
              <a:t>Buitenlucht en voedsel</a:t>
            </a:r>
          </a:p>
        </p:txBody>
      </p:sp>
      <p:pic>
        <p:nvPicPr>
          <p:cNvPr id="4098" name="Picture 2" descr="Afbeeldingsresultaat voor amandelen">
            <a:extLst>
              <a:ext uri="{FF2B5EF4-FFF2-40B4-BE49-F238E27FC236}">
                <a16:creationId xmlns:a16="http://schemas.microsoft.com/office/drawing/2014/main" id="{09B5A9F1-43CD-4CDC-BADC-2C5894FD8FA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6610" y="1962150"/>
            <a:ext cx="4762500" cy="2933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055455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1E9F8C3-5A0C-43DD-8A78-D58C050D8E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706966"/>
            <a:ext cx="8534400" cy="1507067"/>
          </a:xfrm>
        </p:spPr>
        <p:txBody>
          <a:bodyPr/>
          <a:lstStyle/>
          <a:p>
            <a:r>
              <a:rPr lang="nl-NL" dirty="0"/>
              <a:t>Plaques van </a:t>
            </a:r>
            <a:r>
              <a:rPr lang="nl-NL" dirty="0" err="1"/>
              <a:t>peyer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401ECD7-D5D7-4993-B791-2774F113F23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2535767"/>
            <a:ext cx="8534400" cy="3615267"/>
          </a:xfrm>
        </p:spPr>
        <p:txBody>
          <a:bodyPr/>
          <a:lstStyle/>
          <a:p>
            <a:r>
              <a:rPr lang="nl-NL" dirty="0">
                <a:solidFill>
                  <a:schemeClr val="bg1"/>
                </a:solidFill>
              </a:rPr>
              <a:t>Gebiedjes lymfatisch weefsel </a:t>
            </a:r>
          </a:p>
          <a:p>
            <a:pPr lvl="1"/>
            <a:r>
              <a:rPr lang="nl-NL" dirty="0">
                <a:solidFill>
                  <a:schemeClr val="bg1"/>
                </a:solidFill>
              </a:rPr>
              <a:t>Wand van </a:t>
            </a:r>
            <a:r>
              <a:rPr lang="nl-NL" dirty="0" err="1">
                <a:solidFill>
                  <a:schemeClr val="bg1"/>
                </a:solidFill>
              </a:rPr>
              <a:t>dunnedarm</a:t>
            </a:r>
            <a:r>
              <a:rPr lang="nl-NL" dirty="0">
                <a:solidFill>
                  <a:schemeClr val="bg1"/>
                </a:solidFill>
              </a:rPr>
              <a:t> </a:t>
            </a:r>
          </a:p>
          <a:p>
            <a:r>
              <a:rPr lang="nl-NL" dirty="0">
                <a:solidFill>
                  <a:schemeClr val="bg1"/>
                </a:solidFill>
              </a:rPr>
              <a:t>Bacteriën en lichaamsvreemde stoffen</a:t>
            </a:r>
          </a:p>
        </p:txBody>
      </p:sp>
      <p:pic>
        <p:nvPicPr>
          <p:cNvPr id="3074" name="Picture 2" descr="Afbeeldingsresultaat voor peyerse plaat">
            <a:extLst>
              <a:ext uri="{FF2B5EF4-FFF2-40B4-BE49-F238E27FC236}">
                <a16:creationId xmlns:a16="http://schemas.microsoft.com/office/drawing/2014/main" id="{05ADF3CF-0B8B-4953-B8DB-D05A7A8C786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5492" y="1199693"/>
            <a:ext cx="4206240" cy="44586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8488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5BA4286-6447-42F9-9A47-A943125F94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685800"/>
            <a:ext cx="8534400" cy="1507067"/>
          </a:xfrm>
        </p:spPr>
        <p:txBody>
          <a:bodyPr/>
          <a:lstStyle/>
          <a:p>
            <a:r>
              <a:rPr lang="nl-NL" dirty="0"/>
              <a:t>zwezerik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52B7C1B-E03D-4F31-9B37-0C3CB61227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2556933"/>
            <a:ext cx="8534400" cy="3615267"/>
          </a:xfrm>
        </p:spPr>
        <p:txBody>
          <a:bodyPr/>
          <a:lstStyle/>
          <a:p>
            <a:r>
              <a:rPr lang="nl-NL" b="1" dirty="0">
                <a:solidFill>
                  <a:schemeClr val="bg1"/>
                </a:solidFill>
              </a:rPr>
              <a:t>Zwezerik – </a:t>
            </a:r>
            <a:r>
              <a:rPr lang="nl-NL" dirty="0">
                <a:solidFill>
                  <a:schemeClr val="bg1"/>
                </a:solidFill>
              </a:rPr>
              <a:t>thymus</a:t>
            </a:r>
          </a:p>
          <a:p>
            <a:r>
              <a:rPr lang="nl-NL" dirty="0">
                <a:solidFill>
                  <a:schemeClr val="bg1"/>
                </a:solidFill>
              </a:rPr>
              <a:t>Belangrijke rol eerste levensfasen.</a:t>
            </a:r>
          </a:p>
          <a:p>
            <a:r>
              <a:rPr lang="nl-NL" dirty="0">
                <a:solidFill>
                  <a:schemeClr val="bg1"/>
                </a:solidFill>
              </a:rPr>
              <a:t>Neemt af na puberteit.</a:t>
            </a:r>
          </a:p>
          <a:p>
            <a:r>
              <a:rPr lang="nl-NL" dirty="0">
                <a:solidFill>
                  <a:schemeClr val="bg1"/>
                </a:solidFill>
              </a:rPr>
              <a:t>Op het hart, achter borstbeen.</a:t>
            </a:r>
          </a:p>
          <a:p>
            <a:r>
              <a:rPr lang="nl-NL" b="1" dirty="0" err="1">
                <a:solidFill>
                  <a:schemeClr val="bg1"/>
                </a:solidFill>
              </a:rPr>
              <a:t>Thymocyten</a:t>
            </a:r>
            <a:endParaRPr lang="nl-NL" b="1" dirty="0">
              <a:solidFill>
                <a:schemeClr val="bg1"/>
              </a:solidFill>
            </a:endParaRPr>
          </a:p>
          <a:p>
            <a:pPr lvl="1"/>
            <a:r>
              <a:rPr lang="nl-NL" dirty="0">
                <a:solidFill>
                  <a:schemeClr val="bg1"/>
                </a:solidFill>
              </a:rPr>
              <a:t>Stamcellen van bepaald soort lymfocyten</a:t>
            </a:r>
          </a:p>
        </p:txBody>
      </p:sp>
      <p:pic>
        <p:nvPicPr>
          <p:cNvPr id="2050" name="Picture 2" descr="Gerelateerde afbeelding">
            <a:extLst>
              <a:ext uri="{FF2B5EF4-FFF2-40B4-BE49-F238E27FC236}">
                <a16:creationId xmlns:a16="http://schemas.microsoft.com/office/drawing/2014/main" id="{19960EA4-3418-4A9A-BDA7-DAA4A7DDEBC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8088" y="1036320"/>
            <a:ext cx="5219700" cy="4175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999346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C59451A-891B-45BE-9377-93F683EA30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685800"/>
            <a:ext cx="8534400" cy="1507067"/>
          </a:xfrm>
        </p:spPr>
        <p:txBody>
          <a:bodyPr/>
          <a:lstStyle/>
          <a:p>
            <a:r>
              <a:rPr lang="nl-NL" dirty="0"/>
              <a:t>milt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AC7185A-D047-4B3A-A326-C53EF9A389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2192867"/>
            <a:ext cx="8534400" cy="3615267"/>
          </a:xfrm>
        </p:spPr>
        <p:txBody>
          <a:bodyPr/>
          <a:lstStyle/>
          <a:p>
            <a:r>
              <a:rPr lang="nl-NL" b="1" dirty="0">
                <a:solidFill>
                  <a:schemeClr val="bg1"/>
                </a:solidFill>
              </a:rPr>
              <a:t>Milt – </a:t>
            </a:r>
            <a:r>
              <a:rPr lang="nl-NL" dirty="0" err="1">
                <a:solidFill>
                  <a:schemeClr val="bg1"/>
                </a:solidFill>
              </a:rPr>
              <a:t>lien</a:t>
            </a:r>
            <a:endParaRPr lang="nl-NL" dirty="0">
              <a:solidFill>
                <a:schemeClr val="bg1"/>
              </a:solidFill>
            </a:endParaRPr>
          </a:p>
          <a:p>
            <a:r>
              <a:rPr lang="nl-NL" dirty="0">
                <a:solidFill>
                  <a:schemeClr val="bg1"/>
                </a:solidFill>
              </a:rPr>
              <a:t>Bloed </a:t>
            </a:r>
          </a:p>
          <a:p>
            <a:pPr lvl="1"/>
            <a:r>
              <a:rPr lang="nl-NL" dirty="0">
                <a:solidFill>
                  <a:schemeClr val="bg1"/>
                </a:solidFill>
              </a:rPr>
              <a:t>Filter  </a:t>
            </a:r>
          </a:p>
          <a:p>
            <a:pPr lvl="1"/>
            <a:r>
              <a:rPr lang="nl-NL" dirty="0">
                <a:solidFill>
                  <a:schemeClr val="bg1"/>
                </a:solidFill>
              </a:rPr>
              <a:t>Reservoir</a:t>
            </a:r>
          </a:p>
          <a:p>
            <a:pPr lvl="1"/>
            <a:r>
              <a:rPr lang="nl-NL" dirty="0">
                <a:solidFill>
                  <a:schemeClr val="bg1"/>
                </a:solidFill>
              </a:rPr>
              <a:t>Vervangen oude en dode rode bloedcellen</a:t>
            </a:r>
          </a:p>
          <a:p>
            <a:r>
              <a:rPr lang="nl-NL" dirty="0">
                <a:solidFill>
                  <a:schemeClr val="bg1"/>
                </a:solidFill>
              </a:rPr>
              <a:t>Opvang ziekteverwekkers.</a:t>
            </a:r>
          </a:p>
          <a:p>
            <a:r>
              <a:rPr lang="nl-NL" dirty="0">
                <a:solidFill>
                  <a:schemeClr val="bg1"/>
                </a:solidFill>
              </a:rPr>
              <a:t>Activatie lymfocyten.</a:t>
            </a:r>
          </a:p>
          <a:p>
            <a:endParaRPr lang="nl-NL" dirty="0">
              <a:solidFill>
                <a:schemeClr val="bg1"/>
              </a:solidFill>
            </a:endParaRPr>
          </a:p>
        </p:txBody>
      </p:sp>
      <p:pic>
        <p:nvPicPr>
          <p:cNvPr id="1026" name="Picture 2" descr="Afbeeldingsresultaat voor milt">
            <a:extLst>
              <a:ext uri="{FF2B5EF4-FFF2-40B4-BE49-F238E27FC236}">
                <a16:creationId xmlns:a16="http://schemas.microsoft.com/office/drawing/2014/main" id="{DE6E0032-7B79-4880-A432-A3E8634811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4640" y="685800"/>
            <a:ext cx="5547360" cy="4632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28292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93E830E-CF59-4731-9993-0B41B64FA0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775252"/>
            <a:ext cx="8534400" cy="1507067"/>
          </a:xfrm>
        </p:spPr>
        <p:txBody>
          <a:bodyPr/>
          <a:lstStyle/>
          <a:p>
            <a:r>
              <a:rPr lang="nl-NL" dirty="0"/>
              <a:t>vragen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808553C-554A-41EE-A328-537DADE79C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9986" y="2282319"/>
            <a:ext cx="8534400" cy="3615267"/>
          </a:xfrm>
        </p:spPr>
        <p:txBody>
          <a:bodyPr/>
          <a:lstStyle/>
          <a:p>
            <a:r>
              <a:rPr lang="nl-NL" dirty="0">
                <a:solidFill>
                  <a:schemeClr val="bg1"/>
                </a:solidFill>
              </a:rPr>
              <a:t>1. Noem 6 bestandsdelen van lymfe.</a:t>
            </a:r>
          </a:p>
          <a:p>
            <a:r>
              <a:rPr lang="nl-NL" dirty="0">
                <a:solidFill>
                  <a:schemeClr val="bg1"/>
                </a:solidFill>
              </a:rPr>
              <a:t>2. Hoe komen milt/zij steken tot stand?</a:t>
            </a:r>
          </a:p>
          <a:p>
            <a:r>
              <a:rPr lang="nl-NL" dirty="0">
                <a:solidFill>
                  <a:schemeClr val="bg1"/>
                </a:solidFill>
              </a:rPr>
              <a:t>3. Wat is de oorzaak van opgezwollen keelamandelen wanneer je verkouden bent?</a:t>
            </a:r>
          </a:p>
          <a:p>
            <a:r>
              <a:rPr lang="nl-NL" dirty="0">
                <a:solidFill>
                  <a:schemeClr val="bg1"/>
                </a:solidFill>
              </a:rPr>
              <a:t>4. Is jouw zwezerik nu groter of kleiner dan wanneer je 13 was?</a:t>
            </a:r>
          </a:p>
        </p:txBody>
      </p:sp>
    </p:spTree>
    <p:extLst>
      <p:ext uri="{BB962C8B-B14F-4D97-AF65-F5344CB8AC3E}">
        <p14:creationId xmlns:p14="http://schemas.microsoft.com/office/powerpoint/2010/main" val="15887394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7BF14B4-D549-43A9-8310-D12141AE6E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685800"/>
            <a:ext cx="8534400" cy="1507067"/>
          </a:xfrm>
        </p:spPr>
        <p:txBody>
          <a:bodyPr/>
          <a:lstStyle/>
          <a:p>
            <a:r>
              <a:rPr lang="nl-NL" dirty="0"/>
              <a:t>emotioneel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1D491B0-32DD-40DA-B69F-F3B4A73F03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2382078"/>
            <a:ext cx="8534400" cy="3615267"/>
          </a:xfrm>
        </p:spPr>
        <p:txBody>
          <a:bodyPr/>
          <a:lstStyle/>
          <a:p>
            <a:r>
              <a:rPr lang="nl-NL" dirty="0">
                <a:solidFill>
                  <a:schemeClr val="bg1"/>
                </a:solidFill>
              </a:rPr>
              <a:t>Ontzettend bedankt!</a:t>
            </a:r>
          </a:p>
          <a:p>
            <a:r>
              <a:rPr lang="nl-NL" dirty="0">
                <a:solidFill>
                  <a:schemeClr val="bg1"/>
                </a:solidFill>
              </a:rPr>
              <a:t>Woordwolk </a:t>
            </a:r>
          </a:p>
          <a:p>
            <a:pPr lvl="1"/>
            <a:r>
              <a:rPr lang="nl-NL" dirty="0" err="1">
                <a:solidFill>
                  <a:schemeClr val="bg1"/>
                </a:solidFill>
              </a:rPr>
              <a:t>Mentimeter</a:t>
            </a:r>
            <a:r>
              <a:rPr lang="nl-NL" dirty="0">
                <a:solidFill>
                  <a:schemeClr val="bg1"/>
                </a:solidFill>
              </a:rPr>
              <a:t> </a:t>
            </a:r>
          </a:p>
          <a:p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71270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2717BEF-16D8-4B7E-B300-4D65C6FE59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685800"/>
            <a:ext cx="8534400" cy="1507067"/>
          </a:xfrm>
        </p:spPr>
        <p:txBody>
          <a:bodyPr/>
          <a:lstStyle/>
          <a:p>
            <a:r>
              <a:rPr lang="nl-NL" dirty="0"/>
              <a:t>welkom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170C71D-07C8-4431-A85F-FD272A5AD6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5616" y="2857500"/>
            <a:ext cx="8502995" cy="3615267"/>
          </a:xfrm>
        </p:spPr>
        <p:txBody>
          <a:bodyPr/>
          <a:lstStyle/>
          <a:p>
            <a:r>
              <a:rPr lang="nl-NL" dirty="0">
                <a:solidFill>
                  <a:schemeClr val="bg1"/>
                </a:solidFill>
              </a:rPr>
              <a:t>Feedback op een andere manier.</a:t>
            </a:r>
          </a:p>
          <a:p>
            <a:r>
              <a:rPr lang="nl-NL" dirty="0">
                <a:solidFill>
                  <a:schemeClr val="bg1"/>
                </a:solidFill>
              </a:rPr>
              <a:t>Laatste les.</a:t>
            </a:r>
          </a:p>
        </p:txBody>
      </p:sp>
    </p:spTree>
    <p:extLst>
      <p:ext uri="{BB962C8B-B14F-4D97-AF65-F5344CB8AC3E}">
        <p14:creationId xmlns:p14="http://schemas.microsoft.com/office/powerpoint/2010/main" val="24371378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7E11C56-750D-41E3-862E-BA8B23E594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685800"/>
            <a:ext cx="8534400" cy="1507067"/>
          </a:xfrm>
        </p:spPr>
        <p:txBody>
          <a:bodyPr/>
          <a:lstStyle/>
          <a:p>
            <a:r>
              <a:rPr lang="nl-NL" dirty="0"/>
              <a:t>Wat is lymfe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3EC03BB-494E-452D-AADF-AD7B2714F2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2192867"/>
            <a:ext cx="8534400" cy="3615267"/>
          </a:xfrm>
        </p:spPr>
        <p:txBody>
          <a:bodyPr>
            <a:normAutofit/>
          </a:bodyPr>
          <a:lstStyle/>
          <a:p>
            <a:r>
              <a:rPr lang="nl-NL" sz="3600" dirty="0">
                <a:solidFill>
                  <a:schemeClr val="bg1"/>
                </a:solidFill>
              </a:rPr>
              <a:t>Menti.com</a:t>
            </a:r>
          </a:p>
        </p:txBody>
      </p:sp>
    </p:spTree>
    <p:extLst>
      <p:ext uri="{BB962C8B-B14F-4D97-AF65-F5344CB8AC3E}">
        <p14:creationId xmlns:p14="http://schemas.microsoft.com/office/powerpoint/2010/main" val="21991452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914D83A-0F6A-478D-ADEC-376ADED511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685800"/>
            <a:ext cx="8534400" cy="1507067"/>
          </a:xfrm>
        </p:spPr>
        <p:txBody>
          <a:bodyPr/>
          <a:lstStyle/>
          <a:p>
            <a:r>
              <a:rPr lang="nl-NL" dirty="0"/>
              <a:t>planning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7CBA13B-4725-4C83-9F89-F8B41AAC6D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2556933"/>
            <a:ext cx="8534400" cy="3615267"/>
          </a:xfrm>
        </p:spPr>
        <p:txBody>
          <a:bodyPr/>
          <a:lstStyle/>
          <a:p>
            <a:r>
              <a:rPr lang="nl-NL" dirty="0">
                <a:solidFill>
                  <a:schemeClr val="bg1"/>
                </a:solidFill>
              </a:rPr>
              <a:t>Lymfevaten</a:t>
            </a:r>
          </a:p>
          <a:p>
            <a:r>
              <a:rPr lang="nl-NL" dirty="0">
                <a:solidFill>
                  <a:schemeClr val="bg1"/>
                </a:solidFill>
              </a:rPr>
              <a:t>Lymfe </a:t>
            </a:r>
          </a:p>
          <a:p>
            <a:r>
              <a:rPr lang="nl-NL" dirty="0" err="1">
                <a:solidFill>
                  <a:schemeClr val="bg1"/>
                </a:solidFill>
              </a:rPr>
              <a:t>Lymfoïde</a:t>
            </a:r>
            <a:r>
              <a:rPr lang="nl-NL" dirty="0">
                <a:solidFill>
                  <a:schemeClr val="bg1"/>
                </a:solidFill>
              </a:rPr>
              <a:t> organen</a:t>
            </a:r>
          </a:p>
          <a:p>
            <a:endParaRPr lang="nl-NL" dirty="0">
              <a:solidFill>
                <a:schemeClr val="bg1"/>
              </a:solidFill>
            </a:endParaRPr>
          </a:p>
          <a:p>
            <a:r>
              <a:rPr lang="nl-NL" dirty="0">
                <a:solidFill>
                  <a:schemeClr val="bg1"/>
                </a:solidFill>
              </a:rPr>
              <a:t>Leerdoel:</a:t>
            </a:r>
          </a:p>
          <a:p>
            <a:pPr lvl="1"/>
            <a:r>
              <a:rPr lang="nl-NL" dirty="0">
                <a:solidFill>
                  <a:schemeClr val="bg1"/>
                </a:solidFill>
              </a:rPr>
              <a:t>Ik kan uitleggen waar lymfe voor dient en waar het vandaan komt.</a:t>
            </a:r>
          </a:p>
          <a:p>
            <a:pPr lvl="1"/>
            <a:r>
              <a:rPr lang="nl-NL" dirty="0">
                <a:solidFill>
                  <a:schemeClr val="bg1"/>
                </a:solidFill>
              </a:rPr>
              <a:t>Ik kan benoemen welke verschillende </a:t>
            </a:r>
            <a:r>
              <a:rPr lang="nl-NL" dirty="0" err="1">
                <a:solidFill>
                  <a:schemeClr val="bg1"/>
                </a:solidFill>
              </a:rPr>
              <a:t>lymfoïde</a:t>
            </a:r>
            <a:r>
              <a:rPr lang="nl-NL" dirty="0">
                <a:solidFill>
                  <a:schemeClr val="bg1"/>
                </a:solidFill>
              </a:rPr>
              <a:t> organen mensen hebben.</a:t>
            </a:r>
          </a:p>
          <a:p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75059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A4B9476-FE25-4E85-9E86-59DA8E0911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685800"/>
            <a:ext cx="8534400" cy="1507067"/>
          </a:xfrm>
        </p:spPr>
        <p:txBody>
          <a:bodyPr/>
          <a:lstStyle/>
          <a:p>
            <a:r>
              <a:rPr lang="nl-NL" dirty="0"/>
              <a:t>lymfevaten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04DE7E6-0D67-4087-AA68-E43FC280CB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2556933"/>
            <a:ext cx="8534400" cy="3615267"/>
          </a:xfrm>
        </p:spPr>
        <p:txBody>
          <a:bodyPr/>
          <a:lstStyle/>
          <a:p>
            <a:r>
              <a:rPr lang="nl-NL" dirty="0">
                <a:solidFill>
                  <a:schemeClr val="bg1"/>
                </a:solidFill>
              </a:rPr>
              <a:t>Lymfehaarvaten</a:t>
            </a:r>
          </a:p>
          <a:p>
            <a:r>
              <a:rPr lang="nl-NL" dirty="0">
                <a:solidFill>
                  <a:schemeClr val="bg1"/>
                </a:solidFill>
              </a:rPr>
              <a:t>Weefselvocht – lymfe</a:t>
            </a:r>
          </a:p>
          <a:p>
            <a:r>
              <a:rPr lang="nl-NL" dirty="0">
                <a:solidFill>
                  <a:schemeClr val="bg1"/>
                </a:solidFill>
              </a:rPr>
              <a:t>Grootste lymfevaten</a:t>
            </a:r>
          </a:p>
          <a:p>
            <a:pPr lvl="1"/>
            <a:r>
              <a:rPr lang="nl-NL" b="1" dirty="0">
                <a:solidFill>
                  <a:schemeClr val="bg1"/>
                </a:solidFill>
              </a:rPr>
              <a:t>ductus</a:t>
            </a:r>
            <a:r>
              <a:rPr lang="nl-NL" dirty="0">
                <a:solidFill>
                  <a:schemeClr val="bg1"/>
                </a:solidFill>
              </a:rPr>
              <a:t> (buis)</a:t>
            </a:r>
          </a:p>
          <a:p>
            <a:pPr lvl="1"/>
            <a:r>
              <a:rPr lang="nl-NL" b="1" dirty="0" err="1">
                <a:solidFill>
                  <a:schemeClr val="bg1"/>
                </a:solidFill>
              </a:rPr>
              <a:t>truncus</a:t>
            </a:r>
            <a:r>
              <a:rPr lang="nl-NL" b="1" dirty="0">
                <a:solidFill>
                  <a:schemeClr val="bg1"/>
                </a:solidFill>
              </a:rPr>
              <a:t> </a:t>
            </a:r>
            <a:r>
              <a:rPr lang="nl-NL" dirty="0">
                <a:solidFill>
                  <a:schemeClr val="bg1"/>
                </a:solidFill>
              </a:rPr>
              <a:t>(stam)</a:t>
            </a:r>
          </a:p>
          <a:p>
            <a:pPr lvl="1"/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4" name="AutoShape 2" descr="blob:https://web.whatsapp.com/316feccf-1093-42cb-9332-d3846f91e4bd">
            <a:extLst>
              <a:ext uri="{FF2B5EF4-FFF2-40B4-BE49-F238E27FC236}">
                <a16:creationId xmlns:a16="http://schemas.microsoft.com/office/drawing/2014/main" id="{1E62E974-FFDE-4C19-BF89-10B2FF1666D1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1392424B-20BB-41EA-AFB8-B75F8C8D492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082" t="16425" r="27842" b="4928"/>
          <a:stretch/>
        </p:blipFill>
        <p:spPr>
          <a:xfrm>
            <a:off x="8048994" y="1439333"/>
            <a:ext cx="2339236" cy="4621696"/>
          </a:xfrm>
          <a:prstGeom prst="rect">
            <a:avLst/>
          </a:prstGeom>
        </p:spPr>
      </p:pic>
      <p:pic>
        <p:nvPicPr>
          <p:cNvPr id="6" name="Afbeelding 5">
            <a:extLst>
              <a:ext uri="{FF2B5EF4-FFF2-40B4-BE49-F238E27FC236}">
                <a16:creationId xmlns:a16="http://schemas.microsoft.com/office/drawing/2014/main" id="{13B614C1-1F83-4016-A672-7C68F89DA1B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2947" t="4058" r="34769" b="2995"/>
          <a:stretch/>
        </p:blipFill>
        <p:spPr>
          <a:xfrm>
            <a:off x="4856173" y="394252"/>
            <a:ext cx="2174854" cy="6374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8030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A38FAC4-DD32-497E-91C2-3C8E2DBFFF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685800"/>
            <a:ext cx="8534400" cy="1507067"/>
          </a:xfrm>
        </p:spPr>
        <p:txBody>
          <a:bodyPr/>
          <a:lstStyle/>
          <a:p>
            <a:r>
              <a:rPr lang="nl-NL" dirty="0"/>
              <a:t>Lymfevaten 2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F762DCB-5C41-4D89-9A58-4CF92DF4A7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2192867"/>
            <a:ext cx="8534400" cy="3615267"/>
          </a:xfrm>
        </p:spPr>
        <p:txBody>
          <a:bodyPr/>
          <a:lstStyle/>
          <a:p>
            <a:r>
              <a:rPr lang="nl-NL" dirty="0">
                <a:solidFill>
                  <a:schemeClr val="bg1"/>
                </a:solidFill>
              </a:rPr>
              <a:t>Lymfe uit benen en bekkenorganen wordt afgevoerd via</a:t>
            </a:r>
          </a:p>
          <a:p>
            <a:pPr lvl="1"/>
            <a:r>
              <a:rPr lang="nl-NL" dirty="0">
                <a:solidFill>
                  <a:schemeClr val="bg1"/>
                </a:solidFill>
              </a:rPr>
              <a:t>Linker en rechter </a:t>
            </a:r>
            <a:r>
              <a:rPr lang="nl-NL" b="1" dirty="0" err="1">
                <a:solidFill>
                  <a:schemeClr val="bg1"/>
                </a:solidFill>
              </a:rPr>
              <a:t>truncus</a:t>
            </a:r>
            <a:r>
              <a:rPr lang="nl-NL" b="1" dirty="0">
                <a:solidFill>
                  <a:schemeClr val="bg1"/>
                </a:solidFill>
              </a:rPr>
              <a:t> </a:t>
            </a:r>
            <a:r>
              <a:rPr lang="nl-NL" b="1" dirty="0" err="1">
                <a:solidFill>
                  <a:schemeClr val="bg1"/>
                </a:solidFill>
              </a:rPr>
              <a:t>lumbalis</a:t>
            </a:r>
            <a:r>
              <a:rPr lang="nl-NL" b="1" dirty="0">
                <a:solidFill>
                  <a:schemeClr val="bg1"/>
                </a:solidFill>
              </a:rPr>
              <a:t>. (2)</a:t>
            </a:r>
            <a:endParaRPr lang="nl-NL" dirty="0">
              <a:solidFill>
                <a:schemeClr val="bg1"/>
              </a:solidFill>
            </a:endParaRPr>
          </a:p>
          <a:p>
            <a:r>
              <a:rPr lang="nl-NL" dirty="0">
                <a:solidFill>
                  <a:schemeClr val="bg1"/>
                </a:solidFill>
              </a:rPr>
              <a:t>Lymfe uit buikorganen wordt afgevoerd via </a:t>
            </a:r>
          </a:p>
          <a:p>
            <a:pPr lvl="1"/>
            <a:r>
              <a:rPr lang="nl-NL" b="1" dirty="0" err="1">
                <a:solidFill>
                  <a:schemeClr val="bg1"/>
                </a:solidFill>
              </a:rPr>
              <a:t>Truncus</a:t>
            </a:r>
            <a:r>
              <a:rPr lang="nl-NL" b="1" dirty="0">
                <a:solidFill>
                  <a:schemeClr val="bg1"/>
                </a:solidFill>
              </a:rPr>
              <a:t> intestinalis. </a:t>
            </a:r>
          </a:p>
          <a:p>
            <a:r>
              <a:rPr lang="nl-NL" dirty="0">
                <a:solidFill>
                  <a:schemeClr val="bg1"/>
                </a:solidFill>
              </a:rPr>
              <a:t>Deze 3 komen samen op een punt: </a:t>
            </a:r>
            <a:r>
              <a:rPr lang="nl-NL" b="1" dirty="0" err="1">
                <a:solidFill>
                  <a:schemeClr val="bg1"/>
                </a:solidFill>
              </a:rPr>
              <a:t>cisterna</a:t>
            </a:r>
            <a:r>
              <a:rPr lang="nl-NL" b="1" dirty="0">
                <a:solidFill>
                  <a:schemeClr val="bg1"/>
                </a:solidFill>
              </a:rPr>
              <a:t> </a:t>
            </a:r>
            <a:r>
              <a:rPr lang="nl-NL" b="1" dirty="0" err="1">
                <a:solidFill>
                  <a:schemeClr val="bg1"/>
                </a:solidFill>
              </a:rPr>
              <a:t>chyli</a:t>
            </a:r>
            <a:r>
              <a:rPr lang="nl-NL" b="1" dirty="0">
                <a:solidFill>
                  <a:schemeClr val="bg1"/>
                </a:solidFill>
              </a:rPr>
              <a:t>. (5)</a:t>
            </a:r>
          </a:p>
          <a:p>
            <a:r>
              <a:rPr lang="nl-NL" dirty="0">
                <a:solidFill>
                  <a:schemeClr val="bg1"/>
                </a:solidFill>
              </a:rPr>
              <a:t>Vanaf daar grote lymfebuis naar boven: </a:t>
            </a:r>
            <a:r>
              <a:rPr lang="nl-NL" b="1" dirty="0">
                <a:solidFill>
                  <a:schemeClr val="bg1"/>
                </a:solidFill>
              </a:rPr>
              <a:t>borstbuis</a:t>
            </a:r>
            <a:r>
              <a:rPr lang="nl-NL" dirty="0">
                <a:solidFill>
                  <a:schemeClr val="bg1"/>
                </a:solidFill>
              </a:rPr>
              <a:t>  </a:t>
            </a:r>
            <a:r>
              <a:rPr lang="nl-NL" b="1" dirty="0">
                <a:solidFill>
                  <a:schemeClr val="bg1"/>
                </a:solidFill>
              </a:rPr>
              <a:t>(4)</a:t>
            </a:r>
            <a:r>
              <a:rPr lang="nl-NL" dirty="0">
                <a:solidFill>
                  <a:schemeClr val="bg1"/>
                </a:solidFill>
              </a:rPr>
              <a:t>                          (ductus </a:t>
            </a:r>
            <a:r>
              <a:rPr lang="nl-NL" dirty="0" err="1">
                <a:solidFill>
                  <a:schemeClr val="bg1"/>
                </a:solidFill>
              </a:rPr>
              <a:t>thoracicus</a:t>
            </a:r>
            <a:r>
              <a:rPr lang="nl-NL" dirty="0">
                <a:solidFill>
                  <a:schemeClr val="bg1"/>
                </a:solidFill>
              </a:rPr>
              <a:t>).</a:t>
            </a:r>
          </a:p>
          <a:p>
            <a:r>
              <a:rPr lang="nl-NL" b="1" dirty="0">
                <a:solidFill>
                  <a:schemeClr val="bg1"/>
                </a:solidFill>
              </a:rPr>
              <a:t>Rechter lymfestam; </a:t>
            </a:r>
            <a:r>
              <a:rPr lang="nl-NL" dirty="0">
                <a:solidFill>
                  <a:schemeClr val="bg1"/>
                </a:solidFill>
              </a:rPr>
              <a:t>lymfe afvoer vanuit rechterarm,                           rechterhelft van het hoofd en hals, rechterlong.</a:t>
            </a:r>
            <a:endParaRPr lang="nl-NL" b="1" dirty="0">
              <a:solidFill>
                <a:schemeClr val="bg1"/>
              </a:solidFill>
            </a:endParaRP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CEBB2A24-99C8-4895-8FC6-0E15FBDEFD7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082" t="16425" r="27842" b="4928"/>
          <a:stretch/>
        </p:blipFill>
        <p:spPr>
          <a:xfrm>
            <a:off x="8287533" y="0"/>
            <a:ext cx="3361128" cy="6640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83654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666493-C8D3-4037-86B1-1900400158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685800"/>
            <a:ext cx="8534400" cy="1507067"/>
          </a:xfrm>
        </p:spPr>
        <p:txBody>
          <a:bodyPr/>
          <a:lstStyle/>
          <a:p>
            <a:r>
              <a:rPr lang="nl-NL" dirty="0"/>
              <a:t>lymfe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9B5D2DA-0FFA-4881-A8A7-11E8DEE4EB2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2556933"/>
            <a:ext cx="8534400" cy="3615267"/>
          </a:xfrm>
        </p:spPr>
        <p:txBody>
          <a:bodyPr/>
          <a:lstStyle/>
          <a:p>
            <a:r>
              <a:rPr lang="nl-NL" dirty="0">
                <a:solidFill>
                  <a:schemeClr val="bg1"/>
                </a:solidFill>
              </a:rPr>
              <a:t>Water.</a:t>
            </a:r>
          </a:p>
          <a:p>
            <a:r>
              <a:rPr lang="nl-NL" dirty="0">
                <a:solidFill>
                  <a:schemeClr val="bg1"/>
                </a:solidFill>
              </a:rPr>
              <a:t>Granulocyten.</a:t>
            </a:r>
          </a:p>
          <a:p>
            <a:r>
              <a:rPr lang="nl-NL" dirty="0">
                <a:solidFill>
                  <a:schemeClr val="bg1"/>
                </a:solidFill>
              </a:rPr>
              <a:t>Monocyten.</a:t>
            </a:r>
          </a:p>
          <a:p>
            <a:r>
              <a:rPr lang="nl-NL" b="1" dirty="0">
                <a:solidFill>
                  <a:schemeClr val="bg1"/>
                </a:solidFill>
              </a:rPr>
              <a:t>Lymfocyten 		-	</a:t>
            </a:r>
            <a:r>
              <a:rPr lang="nl-NL" dirty="0">
                <a:solidFill>
                  <a:schemeClr val="bg1"/>
                </a:solidFill>
              </a:rPr>
              <a:t>product van </a:t>
            </a:r>
            <a:r>
              <a:rPr lang="nl-NL" dirty="0" err="1">
                <a:solidFill>
                  <a:schemeClr val="bg1"/>
                </a:solidFill>
              </a:rPr>
              <a:t>lymfoïde</a:t>
            </a:r>
            <a:r>
              <a:rPr lang="nl-NL" dirty="0">
                <a:solidFill>
                  <a:schemeClr val="bg1"/>
                </a:solidFill>
              </a:rPr>
              <a:t> organen.</a:t>
            </a:r>
            <a:endParaRPr lang="nl-NL" b="1" dirty="0">
              <a:solidFill>
                <a:schemeClr val="bg1"/>
              </a:solidFill>
            </a:endParaRPr>
          </a:p>
          <a:p>
            <a:r>
              <a:rPr lang="nl-NL" dirty="0">
                <a:solidFill>
                  <a:schemeClr val="bg1"/>
                </a:solidFill>
              </a:rPr>
              <a:t>Voedingsstoffen.</a:t>
            </a:r>
          </a:p>
          <a:p>
            <a:r>
              <a:rPr lang="nl-NL" b="1" dirty="0">
                <a:solidFill>
                  <a:schemeClr val="bg1"/>
                </a:solidFill>
              </a:rPr>
              <a:t>Antistoffen 		-	</a:t>
            </a:r>
            <a:r>
              <a:rPr lang="nl-NL" dirty="0">
                <a:solidFill>
                  <a:schemeClr val="bg1"/>
                </a:solidFill>
              </a:rPr>
              <a:t>product van </a:t>
            </a:r>
            <a:r>
              <a:rPr lang="nl-NL" dirty="0" err="1">
                <a:solidFill>
                  <a:schemeClr val="bg1"/>
                </a:solidFill>
              </a:rPr>
              <a:t>lymfoïde</a:t>
            </a:r>
            <a:r>
              <a:rPr lang="nl-NL" dirty="0">
                <a:solidFill>
                  <a:schemeClr val="bg1"/>
                </a:solidFill>
              </a:rPr>
              <a:t> organen.</a:t>
            </a:r>
            <a:endParaRPr lang="nl-NL" b="1" dirty="0">
              <a:solidFill>
                <a:schemeClr val="bg1"/>
              </a:solidFill>
            </a:endParaRPr>
          </a:p>
          <a:p>
            <a:r>
              <a:rPr lang="nl-NL" dirty="0">
                <a:solidFill>
                  <a:schemeClr val="bg1"/>
                </a:solidFill>
              </a:rPr>
              <a:t>Aangetaste of dode lichaamscellen.</a:t>
            </a:r>
          </a:p>
        </p:txBody>
      </p:sp>
    </p:spTree>
    <p:extLst>
      <p:ext uri="{BB962C8B-B14F-4D97-AF65-F5344CB8AC3E}">
        <p14:creationId xmlns:p14="http://schemas.microsoft.com/office/powerpoint/2010/main" val="3251628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1E4AABA-73B1-4B00-8ACA-F39991C682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685800"/>
            <a:ext cx="8534400" cy="1507067"/>
          </a:xfrm>
        </p:spPr>
        <p:txBody>
          <a:bodyPr/>
          <a:lstStyle/>
          <a:p>
            <a:r>
              <a:rPr lang="nl-NL" dirty="0" err="1"/>
              <a:t>Lymfoïde</a:t>
            </a:r>
            <a:r>
              <a:rPr lang="nl-NL" dirty="0"/>
              <a:t> organen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1EB10DC-2A04-4FC0-A33F-59CA577E0F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2556933"/>
            <a:ext cx="8534400" cy="3615267"/>
          </a:xfrm>
        </p:spPr>
        <p:txBody>
          <a:bodyPr/>
          <a:lstStyle/>
          <a:p>
            <a:r>
              <a:rPr lang="nl-NL" dirty="0">
                <a:solidFill>
                  <a:schemeClr val="bg1"/>
                </a:solidFill>
              </a:rPr>
              <a:t>Opgebouwd uit lymfatisch weefsel</a:t>
            </a:r>
          </a:p>
          <a:p>
            <a:endParaRPr lang="nl-NL" dirty="0">
              <a:solidFill>
                <a:schemeClr val="bg1"/>
              </a:solidFill>
            </a:endParaRPr>
          </a:p>
          <a:p>
            <a:r>
              <a:rPr lang="nl-NL" dirty="0">
                <a:solidFill>
                  <a:schemeClr val="bg1"/>
                </a:solidFill>
              </a:rPr>
              <a:t>Lymfeknopen.</a:t>
            </a:r>
          </a:p>
          <a:p>
            <a:r>
              <a:rPr lang="nl-NL" dirty="0">
                <a:solidFill>
                  <a:schemeClr val="bg1"/>
                </a:solidFill>
              </a:rPr>
              <a:t>Ring van </a:t>
            </a:r>
            <a:r>
              <a:rPr lang="nl-NL" dirty="0" err="1">
                <a:solidFill>
                  <a:schemeClr val="bg1"/>
                </a:solidFill>
              </a:rPr>
              <a:t>Waldeyer-Hartz</a:t>
            </a:r>
            <a:r>
              <a:rPr lang="nl-NL" dirty="0">
                <a:solidFill>
                  <a:schemeClr val="bg1"/>
                </a:solidFill>
              </a:rPr>
              <a:t>.</a:t>
            </a:r>
          </a:p>
          <a:p>
            <a:r>
              <a:rPr lang="nl-NL" dirty="0">
                <a:solidFill>
                  <a:schemeClr val="bg1"/>
                </a:solidFill>
              </a:rPr>
              <a:t>Plaques van </a:t>
            </a:r>
            <a:r>
              <a:rPr lang="nl-NL" dirty="0" err="1">
                <a:solidFill>
                  <a:schemeClr val="bg1"/>
                </a:solidFill>
              </a:rPr>
              <a:t>Peyer</a:t>
            </a:r>
            <a:r>
              <a:rPr lang="nl-NL" dirty="0">
                <a:solidFill>
                  <a:schemeClr val="bg1"/>
                </a:solidFill>
              </a:rPr>
              <a:t>.</a:t>
            </a:r>
          </a:p>
          <a:p>
            <a:r>
              <a:rPr lang="nl-NL" dirty="0">
                <a:solidFill>
                  <a:schemeClr val="bg1"/>
                </a:solidFill>
              </a:rPr>
              <a:t>Zwezerik.</a:t>
            </a:r>
          </a:p>
          <a:p>
            <a:r>
              <a:rPr lang="nl-NL" dirty="0">
                <a:solidFill>
                  <a:schemeClr val="bg1"/>
                </a:solidFill>
              </a:rPr>
              <a:t>Milt.</a:t>
            </a:r>
          </a:p>
        </p:txBody>
      </p:sp>
    </p:spTree>
    <p:extLst>
      <p:ext uri="{BB962C8B-B14F-4D97-AF65-F5344CB8AC3E}">
        <p14:creationId xmlns:p14="http://schemas.microsoft.com/office/powerpoint/2010/main" val="10005436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39E9441-99BC-4EFB-B812-BA808D3236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685800"/>
            <a:ext cx="8534400" cy="1507067"/>
          </a:xfrm>
        </p:spPr>
        <p:txBody>
          <a:bodyPr/>
          <a:lstStyle/>
          <a:p>
            <a:r>
              <a:rPr lang="nl-NL" dirty="0"/>
              <a:t>lymfeknopen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64725A0-5FCF-415B-B10B-4E9302371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2556933"/>
            <a:ext cx="8534400" cy="3615267"/>
          </a:xfrm>
        </p:spPr>
        <p:txBody>
          <a:bodyPr/>
          <a:lstStyle/>
          <a:p>
            <a:r>
              <a:rPr lang="nl-NL" dirty="0">
                <a:solidFill>
                  <a:schemeClr val="bg1"/>
                </a:solidFill>
              </a:rPr>
              <a:t>Overgang lymfevaten in een groter lymfevat.</a:t>
            </a:r>
          </a:p>
          <a:p>
            <a:r>
              <a:rPr lang="nl-NL" b="1" dirty="0">
                <a:solidFill>
                  <a:schemeClr val="bg1"/>
                </a:solidFill>
              </a:rPr>
              <a:t>Lymfeklieren</a:t>
            </a:r>
          </a:p>
          <a:p>
            <a:r>
              <a:rPr lang="nl-NL" b="1" dirty="0">
                <a:solidFill>
                  <a:schemeClr val="bg1"/>
                </a:solidFill>
              </a:rPr>
              <a:t>Regionale lymfeknopen</a:t>
            </a:r>
          </a:p>
          <a:p>
            <a:r>
              <a:rPr lang="nl-NL" dirty="0">
                <a:solidFill>
                  <a:schemeClr val="bg1"/>
                </a:solidFill>
              </a:rPr>
              <a:t>Filter </a:t>
            </a:r>
          </a:p>
        </p:txBody>
      </p:sp>
      <p:pic>
        <p:nvPicPr>
          <p:cNvPr id="5122" name="Picture 2" descr="Afbeeldingsresultaat voor lymfeknopen">
            <a:extLst>
              <a:ext uri="{FF2B5EF4-FFF2-40B4-BE49-F238E27FC236}">
                <a16:creationId xmlns:a16="http://schemas.microsoft.com/office/drawing/2014/main" id="{95966A8D-FA33-4ADC-9FBA-2303BBD92B9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69" r="4029"/>
          <a:stretch/>
        </p:blipFill>
        <p:spPr bwMode="auto">
          <a:xfrm>
            <a:off x="7098264" y="2086849"/>
            <a:ext cx="4240696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9153246"/>
      </p:ext>
    </p:extLst>
  </p:cSld>
  <p:clrMapOvr>
    <a:masterClrMapping/>
  </p:clrMapOvr>
</p:sld>
</file>

<file path=ppt/theme/theme1.xml><?xml version="1.0" encoding="utf-8"?>
<a:theme xmlns:a="http://schemas.openxmlformats.org/drawingml/2006/main" name="Segment">
  <a:themeElements>
    <a:clrScheme name="Segment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egment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gment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1263</TotalTime>
  <Words>313</Words>
  <Application>Microsoft Office PowerPoint</Application>
  <PresentationFormat>Breedbeeld</PresentationFormat>
  <Paragraphs>86</Paragraphs>
  <Slides>15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19" baseType="lpstr">
      <vt:lpstr>Century Gothic</vt:lpstr>
      <vt:lpstr>Wingdings</vt:lpstr>
      <vt:lpstr>Wingdings 3</vt:lpstr>
      <vt:lpstr>Segment</vt:lpstr>
      <vt:lpstr>lymfevatenstelsel</vt:lpstr>
      <vt:lpstr>welkom</vt:lpstr>
      <vt:lpstr>Wat is lymfe</vt:lpstr>
      <vt:lpstr>planning</vt:lpstr>
      <vt:lpstr>lymfevaten</vt:lpstr>
      <vt:lpstr>Lymfevaten 2</vt:lpstr>
      <vt:lpstr>lymfe</vt:lpstr>
      <vt:lpstr>Lymfoïde organen</vt:lpstr>
      <vt:lpstr>lymfeknopen</vt:lpstr>
      <vt:lpstr>Ring van waldeyer-hartz</vt:lpstr>
      <vt:lpstr>Plaques van peyer</vt:lpstr>
      <vt:lpstr>zwezerik</vt:lpstr>
      <vt:lpstr>milt</vt:lpstr>
      <vt:lpstr>vragen</vt:lpstr>
      <vt:lpstr>emotioneel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lymfevatenstelsel</dc:title>
  <dc:creator>matthijs zuidema</dc:creator>
  <cp:lastModifiedBy>Evert Jan van Brussel</cp:lastModifiedBy>
  <cp:revision>21</cp:revision>
  <dcterms:created xsi:type="dcterms:W3CDTF">2019-01-14T20:59:07Z</dcterms:created>
  <dcterms:modified xsi:type="dcterms:W3CDTF">2019-01-17T10:00:29Z</dcterms:modified>
</cp:coreProperties>
</file>