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57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90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46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9780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987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038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346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063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473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28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55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402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8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44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1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771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11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0924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Praktische%20opgaven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2 Kosten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Opslag methoden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8011" y="452718"/>
            <a:ext cx="10789920" cy="1400530"/>
          </a:xfrm>
        </p:spPr>
        <p:txBody>
          <a:bodyPr/>
          <a:lstStyle/>
          <a:p>
            <a:r>
              <a:rPr lang="nl-NL" dirty="0" smtClean="0"/>
              <a:t>Wat hebben we de vorige les gedaan?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8011" y="1532710"/>
            <a:ext cx="10293531" cy="4715690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 smtClean="0"/>
              <a:t>Variabele kosten</a:t>
            </a:r>
            <a:endParaRPr lang="nl-NL" sz="2800" dirty="0"/>
          </a:p>
          <a:p>
            <a:pPr lvl="2"/>
            <a:r>
              <a:rPr lang="nl-NL" sz="2400" dirty="0" smtClean="0"/>
              <a:t>Dat zijn kosten die afhankelijk zijn van de bedrijfsdrukte.</a:t>
            </a:r>
          </a:p>
          <a:p>
            <a:pPr lvl="3"/>
            <a:r>
              <a:rPr lang="nl-NL" sz="2200" dirty="0" smtClean="0"/>
              <a:t>Voorbeelden……….</a:t>
            </a:r>
            <a:endParaRPr lang="nl-NL" sz="2200" dirty="0"/>
          </a:p>
          <a:p>
            <a:r>
              <a:rPr lang="nl-NL" sz="2800" dirty="0" smtClean="0"/>
              <a:t>Constante kosten</a:t>
            </a:r>
          </a:p>
          <a:p>
            <a:pPr lvl="2"/>
            <a:r>
              <a:rPr lang="nl-NL" sz="2400" dirty="0" smtClean="0"/>
              <a:t>Dat zijn die kosten die niet direct afhankelijk zijn van de bedrijfsdrukte</a:t>
            </a:r>
          </a:p>
          <a:p>
            <a:pPr lvl="3"/>
            <a:r>
              <a:rPr lang="nl-NL" sz="2200" dirty="0" smtClean="0"/>
              <a:t>Voorbeelden……….</a:t>
            </a:r>
          </a:p>
          <a:p>
            <a:r>
              <a:rPr lang="nl-NL" sz="2800" dirty="0" smtClean="0"/>
              <a:t>Directe kosten</a:t>
            </a:r>
          </a:p>
          <a:p>
            <a:pPr lvl="2"/>
            <a:r>
              <a:rPr lang="nl-NL" sz="2400" dirty="0" smtClean="0"/>
              <a:t>Kosten die direct te koppelen zijn aan het product of dienst</a:t>
            </a:r>
          </a:p>
          <a:p>
            <a:r>
              <a:rPr lang="nl-NL" sz="2800" dirty="0" smtClean="0"/>
              <a:t>Indirecte kosten</a:t>
            </a:r>
          </a:p>
          <a:p>
            <a:pPr lvl="2"/>
            <a:r>
              <a:rPr lang="nl-NL" sz="2400" dirty="0" smtClean="0"/>
              <a:t>Kosten die niet direct te koppelen zijn aan het product of dienst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6523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15" y="480150"/>
            <a:ext cx="10363265" cy="1400530"/>
          </a:xfrm>
        </p:spPr>
        <p:txBody>
          <a:bodyPr/>
          <a:lstStyle/>
          <a:p>
            <a:r>
              <a:rPr lang="nl-NL" dirty="0" smtClean="0"/>
              <a:t>Naast Vaste en variabele kosten zijn 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408176"/>
            <a:ext cx="8946541" cy="53061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Directe kosten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smtClean="0"/>
              <a:t>Dat zijn kosten die direct met het of direct aan het product of dienst te koppelen zijn.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zijn:	 materiaal verbruik</a:t>
            </a:r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Inkoopkosten</a:t>
            </a:r>
            <a:endParaRPr lang="nl-NL" sz="1600" dirty="0"/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Afschrijvingen van bijv. een bepaalde machine</a:t>
            </a:r>
            <a:endParaRPr lang="nl-NL" sz="2000" dirty="0" smtClean="0"/>
          </a:p>
          <a:p>
            <a:pPr marL="457200">
              <a:buFont typeface="Wingdings" panose="05000000000000000000" pitchFamily="2" charset="2"/>
              <a:buChar char="Ø"/>
            </a:pPr>
            <a:r>
              <a:rPr lang="nl-NL" sz="2200" dirty="0" smtClean="0"/>
              <a:t>Indirecte kosten</a:t>
            </a:r>
            <a:endParaRPr lang="nl-NL" sz="2200" dirty="0"/>
          </a:p>
          <a:p>
            <a:pPr marL="857250" lvl="1">
              <a:buFont typeface="Wingdings" panose="05000000000000000000" pitchFamily="2" charset="2"/>
              <a:buChar char="Ø"/>
            </a:pPr>
            <a:r>
              <a:rPr lang="nl-NL" sz="2000" dirty="0" smtClean="0"/>
              <a:t>Dat zijn die kosten die niet direct aan een productie of productie/dienst te koppelen zijn</a:t>
            </a:r>
          </a:p>
          <a:p>
            <a:pPr marL="1257300"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Huurkosten van het gebouw, lease auto of magazijn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Verkoopkosten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Onderhoudskosten</a:t>
            </a:r>
            <a:r>
              <a:rPr lang="nl-NL" sz="1600" dirty="0"/>
              <a:t> </a:t>
            </a:r>
            <a:r>
              <a:rPr lang="nl-NL" sz="1600" dirty="0" smtClean="0"/>
              <a:t>enz.</a:t>
            </a: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00169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0020" y="470135"/>
            <a:ext cx="10901454" cy="923236"/>
          </a:xfrm>
        </p:spPr>
        <p:txBody>
          <a:bodyPr/>
          <a:lstStyle/>
          <a:p>
            <a:pPr algn="ctr"/>
            <a:r>
              <a:rPr lang="nl-NL" dirty="0" smtClean="0"/>
              <a:t>Indirecte kosten moet je terug verdienen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306286"/>
            <a:ext cx="10309271" cy="52948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Daarvoor kunnen we drie methodes voor inzetten (er zijn er meer te bedenken)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De omreken factor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 smtClean="0"/>
              <a:t>Dat wil zeggen dat we een bepaalde factor nemen die we met de inkoopprijs vermenigvuldigen om de verkoopprijs te verkrijgen.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nl-NL" dirty="0" smtClean="0"/>
              <a:t>Bijv.: 2.2 algemeen; voor mode 6.0 tot 8.0; voor horeca soms factor 10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De primitieve opslag methode</a:t>
            </a:r>
          </a:p>
          <a:p>
            <a:pPr marL="3657600" lvl="8" indent="0">
              <a:buNone/>
            </a:pPr>
            <a:r>
              <a:rPr lang="nl-NL" dirty="0"/>
              <a:t>	</a:t>
            </a:r>
            <a:r>
              <a:rPr lang="nl-NL" dirty="0" smtClean="0"/>
              <a:t>totale indirecte kosten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 smtClean="0"/>
              <a:t>Opslag indirecte kosten = 						x100%</a:t>
            </a:r>
          </a:p>
          <a:p>
            <a:pPr marL="3657600" lvl="8" indent="0">
              <a:buNone/>
            </a:pPr>
            <a:r>
              <a:rPr lang="nl-NL" dirty="0" smtClean="0"/>
              <a:t>	totale directe kosten</a:t>
            </a:r>
          </a:p>
          <a:p>
            <a:pPr marL="457200">
              <a:buFont typeface="Wingdings" panose="05000000000000000000" pitchFamily="2" charset="2"/>
              <a:buChar char="Ø"/>
            </a:pPr>
            <a:r>
              <a:rPr lang="nl-NL" dirty="0" smtClean="0"/>
              <a:t>De verfijnde opslag methode</a:t>
            </a:r>
          </a:p>
          <a:p>
            <a:pPr marL="1257300" lvl="2">
              <a:buFont typeface="Wingdings" panose="05000000000000000000" pitchFamily="2" charset="2"/>
              <a:buChar char="Ø"/>
            </a:pPr>
            <a:r>
              <a:rPr lang="nl-NL" dirty="0" smtClean="0"/>
              <a:t>Daarvoor gaan we voor elk onderdeel het opslagpercentage berekenen.</a:t>
            </a:r>
          </a:p>
          <a:p>
            <a:pPr marL="114300" indent="0">
              <a:buNone/>
            </a:pPr>
            <a:endParaRPr lang="nl-NL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4572000" y="4502331"/>
            <a:ext cx="2351314" cy="87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9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312" y="792480"/>
            <a:ext cx="8947522" cy="1060768"/>
          </a:xfrm>
        </p:spPr>
        <p:txBody>
          <a:bodyPr/>
          <a:lstStyle/>
          <a:p>
            <a:pPr algn="ctr"/>
            <a:r>
              <a:rPr lang="nl-NL" dirty="0" smtClean="0"/>
              <a:t>NU Praktische oefeningen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 action="ppaction://hlinkfile"/>
              </a:rPr>
              <a:t> </a:t>
            </a:r>
          </a:p>
          <a:p>
            <a:pPr marL="0" indent="0">
              <a:buNone/>
            </a:pPr>
            <a:r>
              <a:rPr lang="nl-NL" dirty="0"/>
              <a:t>De </a:t>
            </a:r>
            <a:r>
              <a:rPr lang="nl-NL" dirty="0" smtClean="0"/>
              <a:t>onderdelen en Power Points </a:t>
            </a:r>
            <a:r>
              <a:rPr lang="nl-NL" dirty="0"/>
              <a:t>staan in maken.wikiwijs.nl/135171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nu de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Maak de </a:t>
            </a:r>
            <a:r>
              <a:rPr lang="nl-NL" dirty="0"/>
              <a:t>opgaven </a:t>
            </a:r>
            <a:r>
              <a:rPr lang="nl-NL" dirty="0" smtClean="0"/>
              <a:t>in “Praktische opgaven” uit </a:t>
            </a:r>
            <a:r>
              <a:rPr lang="nl-NL" dirty="0"/>
              <a:t>les2 </a:t>
            </a:r>
            <a:r>
              <a:rPr lang="nl-NL" dirty="0" smtClean="0"/>
              <a:t> in deze wiki.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460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193</Words>
  <Application>Microsoft Office PowerPoint</Application>
  <PresentationFormat>Breedbeeld</PresentationFormat>
  <Paragraphs>44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Ion</vt:lpstr>
      <vt:lpstr>Les 2 Kosten</vt:lpstr>
      <vt:lpstr>Wat hebben we de vorige les gedaan?</vt:lpstr>
      <vt:lpstr>Naast Vaste en variabele kosten zijn er </vt:lpstr>
      <vt:lpstr>Indirecte kosten moet je terug verdienen</vt:lpstr>
      <vt:lpstr>NU Praktische oefeningen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Kosten</dc:title>
  <dc:creator>Geraar de Jong</dc:creator>
  <cp:lastModifiedBy>Geraar de Jong</cp:lastModifiedBy>
  <cp:revision>13</cp:revision>
  <dcterms:created xsi:type="dcterms:W3CDTF">2018-11-25T21:07:51Z</dcterms:created>
  <dcterms:modified xsi:type="dcterms:W3CDTF">2018-11-26T10:30:05Z</dcterms:modified>
</cp:coreProperties>
</file>