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8.xml" ContentType="application/vnd.openxmlformats-officedocument.presentationml.slide+xml"/>
  <Override PartName="/ppt/slides/slide5.xml" ContentType="application/vnd.openxmlformats-officedocument.presentationml.slide+xml"/>
  <Override PartName="/ppt/slides/slide11.xml" ContentType="application/vnd.openxmlformats-officedocument.presentationml.slide+xml"/>
  <Override PartName="/ppt/slides/slide6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4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3.xml" ContentType="application/vnd.openxmlformats-officedocument.presentationml.slide+xml"/>
  <Override PartName="/ppt/slides/slide14.xml" ContentType="application/vnd.openxmlformats-officedocument.presentationml.slide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622" r:id="rId2"/>
    <p:sldId id="405" r:id="rId3"/>
    <p:sldId id="471" r:id="rId4"/>
    <p:sldId id="623" r:id="rId5"/>
    <p:sldId id="431" r:id="rId6"/>
    <p:sldId id="475" r:id="rId7"/>
    <p:sldId id="544" r:id="rId8"/>
    <p:sldId id="639" r:id="rId9"/>
    <p:sldId id="640" r:id="rId10"/>
    <p:sldId id="523" r:id="rId11"/>
    <p:sldId id="568" r:id="rId12"/>
    <p:sldId id="604" r:id="rId13"/>
    <p:sldId id="609" r:id="rId14"/>
    <p:sldId id="610" r:id="rId15"/>
    <p:sldId id="638" r:id="rId16"/>
  </p:sldIdLst>
  <p:sldSz cx="9144000" cy="6858000" type="screen4x3"/>
  <p:notesSz cx="6669088" cy="9928225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0AC2E"/>
    <a:srgbClr val="F78A47"/>
    <a:srgbClr val="0094C8"/>
    <a:srgbClr val="008BBC"/>
    <a:srgbClr val="D60093"/>
    <a:srgbClr val="639729"/>
    <a:srgbClr val="C95535"/>
    <a:srgbClr val="83D34D"/>
    <a:srgbClr val="80000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Stijl, gemiddeld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Stijl, gemiddeld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Stijl, gemiddeld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92" autoAdjust="0"/>
    <p:restoredTop sz="94660"/>
  </p:normalViewPr>
  <p:slideViewPr>
    <p:cSldViewPr>
      <p:cViewPr varScale="1">
        <p:scale>
          <a:sx n="69" d="100"/>
          <a:sy n="69" d="100"/>
        </p:scale>
        <p:origin x="1392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ustomXml" Target="../customXml/item2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ustomXml" Target="../customXml/item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9959E2-071E-49A8-BC49-B4ED99F00C67}" type="datetimeFigureOut">
              <a:rPr lang="nl-NL" smtClean="0"/>
              <a:t>8-7-2018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70E0E2-8966-4D65-A166-407249DE661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75946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FFE70D-F58F-4C37-A72B-4F0C82D76CA8}" type="datetimeFigureOut">
              <a:rPr lang="nl-NL" smtClean="0"/>
              <a:t>8-7-2018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66909" y="4715907"/>
            <a:ext cx="533527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1C4AC8-81F4-4E02-BBE7-4B6889D55CD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88644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1C4AC8-81F4-4E02-BBE7-4B6889D55CD4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694500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1C4AC8-81F4-4E02-BBE7-4B6889D55CD4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835778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1C4AC8-81F4-4E02-BBE7-4B6889D55CD4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694500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1C4AC8-81F4-4E02-BBE7-4B6889D55CD4}" type="slidenum">
              <a:rPr lang="nl-NL" smtClean="0"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694500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91DDB-A74C-483E-922C-370260562CD8}" type="datetimeFigureOut">
              <a:rPr lang="nl-NL" smtClean="0"/>
              <a:t>8-7-2018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5A3F5-DF97-4D26-B282-B4C67083C59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94737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91DDB-A74C-483E-922C-370260562CD8}" type="datetimeFigureOut">
              <a:rPr lang="nl-NL" smtClean="0"/>
              <a:t>8-7-2018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5A3F5-DF97-4D26-B282-B4C67083C59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26692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91DDB-A74C-483E-922C-370260562CD8}" type="datetimeFigureOut">
              <a:rPr lang="nl-NL" smtClean="0"/>
              <a:t>8-7-2018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5A3F5-DF97-4D26-B282-B4C67083C59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4877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91DDB-A74C-483E-922C-370260562CD8}" type="datetimeFigureOut">
              <a:rPr lang="nl-NL" smtClean="0"/>
              <a:t>8-7-2018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5A3F5-DF97-4D26-B282-B4C67083C59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8306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91DDB-A74C-483E-922C-370260562CD8}" type="datetimeFigureOut">
              <a:rPr lang="nl-NL" smtClean="0"/>
              <a:t>8-7-2018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5A3F5-DF97-4D26-B282-B4C67083C59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58879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91DDB-A74C-483E-922C-370260562CD8}" type="datetimeFigureOut">
              <a:rPr lang="nl-NL" smtClean="0"/>
              <a:t>8-7-2018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5A3F5-DF97-4D26-B282-B4C67083C59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23290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91DDB-A74C-483E-922C-370260562CD8}" type="datetimeFigureOut">
              <a:rPr lang="nl-NL" smtClean="0"/>
              <a:t>8-7-2018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5A3F5-DF97-4D26-B282-B4C67083C59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75960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91DDB-A74C-483E-922C-370260562CD8}" type="datetimeFigureOut">
              <a:rPr lang="nl-NL" smtClean="0"/>
              <a:t>8-7-2018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5A3F5-DF97-4D26-B282-B4C67083C59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97873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91DDB-A74C-483E-922C-370260562CD8}" type="datetimeFigureOut">
              <a:rPr lang="nl-NL" smtClean="0"/>
              <a:t>8-7-2018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5A3F5-DF97-4D26-B282-B4C67083C59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1327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91DDB-A74C-483E-922C-370260562CD8}" type="datetimeFigureOut">
              <a:rPr lang="nl-NL" smtClean="0"/>
              <a:t>8-7-2018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5A3F5-DF97-4D26-B282-B4C67083C59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06576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91DDB-A74C-483E-922C-370260562CD8}" type="datetimeFigureOut">
              <a:rPr lang="nl-NL" smtClean="0"/>
              <a:t>8-7-2018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5A3F5-DF97-4D26-B282-B4C67083C59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36432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391DDB-A74C-483E-922C-370260562CD8}" type="datetimeFigureOut">
              <a:rPr lang="nl-NL" smtClean="0"/>
              <a:t>8-7-2018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65A3F5-DF97-4D26-B282-B4C67083C59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84574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12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g"/><Relationship Id="rId4" Type="http://schemas.openxmlformats.org/officeDocument/2006/relationships/image" Target="../media/image1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MFzDaBzBlL0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/>
          <p:cNvSpPr/>
          <p:nvPr/>
        </p:nvSpPr>
        <p:spPr>
          <a:xfrm>
            <a:off x="28683" y="627595"/>
            <a:ext cx="9144000" cy="458841"/>
          </a:xfrm>
          <a:prstGeom prst="rect">
            <a:avLst/>
          </a:prstGeom>
          <a:solidFill>
            <a:srgbClr val="9CD45E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Rechthoek 1"/>
          <p:cNvSpPr/>
          <p:nvPr/>
        </p:nvSpPr>
        <p:spPr>
          <a:xfrm>
            <a:off x="0" y="0"/>
            <a:ext cx="1115616" cy="6858000"/>
          </a:xfrm>
          <a:prstGeom prst="rect">
            <a:avLst/>
          </a:prstGeom>
          <a:solidFill>
            <a:srgbClr val="FBC293"/>
          </a:solidFill>
          <a:ln>
            <a:solidFill>
              <a:srgbClr val="FBC293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237"/>
            <a:ext cx="1188718" cy="1188718"/>
          </a:xfrm>
          <a:prstGeom prst="rect">
            <a:avLst/>
          </a:prstGeom>
        </p:spPr>
      </p:pic>
      <p:sp>
        <p:nvSpPr>
          <p:cNvPr id="6" name="Tekstvak 5"/>
          <p:cNvSpPr txBox="1"/>
          <p:nvPr/>
        </p:nvSpPr>
        <p:spPr>
          <a:xfrm>
            <a:off x="1691680" y="495565"/>
            <a:ext cx="33123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b="1" dirty="0" err="1" smtClean="0"/>
              <a:t>Aims</a:t>
            </a:r>
            <a:endParaRPr lang="nl-NL" dirty="0"/>
          </a:p>
        </p:txBody>
      </p:sp>
      <p:grpSp>
        <p:nvGrpSpPr>
          <p:cNvPr id="9" name="Groep 8"/>
          <p:cNvGrpSpPr/>
          <p:nvPr/>
        </p:nvGrpSpPr>
        <p:grpSpPr>
          <a:xfrm>
            <a:off x="-43520" y="-6224"/>
            <a:ext cx="9187520" cy="6858000"/>
            <a:chOff x="-43520" y="-6224"/>
            <a:chExt cx="9187520" cy="6858000"/>
          </a:xfrm>
        </p:grpSpPr>
        <p:grpSp>
          <p:nvGrpSpPr>
            <p:cNvPr id="10" name="Groep 9"/>
            <p:cNvGrpSpPr/>
            <p:nvPr/>
          </p:nvGrpSpPr>
          <p:grpSpPr>
            <a:xfrm>
              <a:off x="0" y="-6224"/>
              <a:ext cx="9144000" cy="6858000"/>
              <a:chOff x="0" y="0"/>
              <a:chExt cx="9144000" cy="6858000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2" name="Rechthoek 11"/>
              <p:cNvSpPr/>
              <p:nvPr/>
            </p:nvSpPr>
            <p:spPr>
              <a:xfrm>
                <a:off x="0" y="627594"/>
                <a:ext cx="9144000" cy="481289"/>
              </a:xfrm>
              <a:prstGeom prst="rect">
                <a:avLst/>
              </a:prstGeom>
              <a:solidFill>
                <a:srgbClr val="92D050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13" name="Rechthoek 12"/>
              <p:cNvSpPr/>
              <p:nvPr/>
            </p:nvSpPr>
            <p:spPr>
              <a:xfrm>
                <a:off x="0" y="0"/>
                <a:ext cx="1115616" cy="6858000"/>
              </a:xfrm>
              <a:prstGeom prst="rect">
                <a:avLst/>
              </a:prstGeom>
              <a:solidFill>
                <a:srgbClr val="FBC293"/>
              </a:solidFill>
              <a:ln>
                <a:solidFill>
                  <a:srgbClr val="FBC293"/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14" name="Tekstvak 13"/>
              <p:cNvSpPr txBox="1"/>
              <p:nvPr/>
            </p:nvSpPr>
            <p:spPr>
              <a:xfrm>
                <a:off x="1691679" y="503071"/>
                <a:ext cx="5400601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nl-NL" sz="4000" b="1" dirty="0" smtClean="0"/>
                  <a:t>Scrum</a:t>
                </a:r>
                <a:endParaRPr lang="nl-NL" dirty="0">
                  <a:solidFill>
                    <a:schemeClr val="bg1"/>
                  </a:solidFill>
                </a:endParaRPr>
              </a:p>
            </p:txBody>
          </p:sp>
        </p:grpSp>
        <p:pic>
          <p:nvPicPr>
            <p:cNvPr id="11" name="Afbeelding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43520" y="36521"/>
              <a:ext cx="1188718" cy="1188718"/>
            </a:xfrm>
            <a:prstGeom prst="rect">
              <a:avLst/>
            </a:prstGeom>
          </p:spPr>
        </p:pic>
      </p:grpSp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99" t="17001" r="11820" b="19220"/>
          <a:stretch/>
        </p:blipFill>
        <p:spPr>
          <a:xfrm>
            <a:off x="3556347" y="3284984"/>
            <a:ext cx="5331417" cy="336313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5" name="Afbeelding 1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16" t="34823" r="41103" b="27200"/>
          <a:stretch/>
        </p:blipFill>
        <p:spPr>
          <a:xfrm>
            <a:off x="1835696" y="1387724"/>
            <a:ext cx="2240405" cy="160316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0" name="Afbeelding 1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16" t="34823" r="41103" b="27200"/>
          <a:stretch/>
        </p:blipFill>
        <p:spPr>
          <a:xfrm>
            <a:off x="4247964" y="1387724"/>
            <a:ext cx="2240405" cy="160316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1" name="Afbeelding 2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16" t="34823" r="41103" b="27200"/>
          <a:stretch/>
        </p:blipFill>
        <p:spPr>
          <a:xfrm>
            <a:off x="6660232" y="1387724"/>
            <a:ext cx="2240405" cy="1603164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113457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/>
          <p:cNvSpPr/>
          <p:nvPr/>
        </p:nvSpPr>
        <p:spPr>
          <a:xfrm>
            <a:off x="28683" y="627595"/>
            <a:ext cx="9144000" cy="458841"/>
          </a:xfrm>
          <a:prstGeom prst="rect">
            <a:avLst/>
          </a:prstGeom>
          <a:solidFill>
            <a:srgbClr val="9CD45E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Rechthoek 1"/>
          <p:cNvSpPr/>
          <p:nvPr/>
        </p:nvSpPr>
        <p:spPr>
          <a:xfrm>
            <a:off x="0" y="0"/>
            <a:ext cx="1115616" cy="6858000"/>
          </a:xfrm>
          <a:prstGeom prst="rect">
            <a:avLst/>
          </a:prstGeom>
          <a:solidFill>
            <a:srgbClr val="FBC293"/>
          </a:solidFill>
          <a:ln>
            <a:solidFill>
              <a:srgbClr val="FBC293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237"/>
            <a:ext cx="1188718" cy="1188718"/>
          </a:xfrm>
          <a:prstGeom prst="rect">
            <a:avLst/>
          </a:prstGeom>
        </p:spPr>
      </p:pic>
      <p:sp>
        <p:nvSpPr>
          <p:cNvPr id="6" name="Tekstvak 5"/>
          <p:cNvSpPr txBox="1"/>
          <p:nvPr/>
        </p:nvSpPr>
        <p:spPr>
          <a:xfrm>
            <a:off x="1619672" y="524417"/>
            <a:ext cx="33123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b="1" dirty="0" smtClean="0"/>
              <a:t>Focus</a:t>
            </a:r>
            <a:endParaRPr lang="nl-NL" dirty="0"/>
          </a:p>
        </p:txBody>
      </p:sp>
      <p:sp>
        <p:nvSpPr>
          <p:cNvPr id="11" name="Tekstvak 10"/>
          <p:cNvSpPr txBox="1"/>
          <p:nvPr/>
        </p:nvSpPr>
        <p:spPr>
          <a:xfrm>
            <a:off x="1232771" y="3386604"/>
            <a:ext cx="1222292" cy="461665"/>
          </a:xfrm>
          <a:prstGeom prst="rect">
            <a:avLst/>
          </a:prstGeom>
          <a:ln>
            <a:solidFill>
              <a:schemeClr val="bg1"/>
            </a:solidFill>
          </a:ln>
          <a:effectLst>
            <a:softEdge rad="12700"/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sz="2400" b="1" dirty="0" smtClean="0"/>
              <a:t>plannen</a:t>
            </a:r>
            <a:endParaRPr lang="nl-NL" sz="2400" b="1" dirty="0"/>
          </a:p>
        </p:txBody>
      </p:sp>
      <p:grpSp>
        <p:nvGrpSpPr>
          <p:cNvPr id="13" name="Groep 12"/>
          <p:cNvGrpSpPr/>
          <p:nvPr/>
        </p:nvGrpSpPr>
        <p:grpSpPr>
          <a:xfrm>
            <a:off x="-43520" y="-6224"/>
            <a:ext cx="9187520" cy="6858000"/>
            <a:chOff x="-43520" y="-6224"/>
            <a:chExt cx="9187520" cy="6858000"/>
          </a:xfrm>
        </p:grpSpPr>
        <p:grpSp>
          <p:nvGrpSpPr>
            <p:cNvPr id="14" name="Groep 13"/>
            <p:cNvGrpSpPr/>
            <p:nvPr/>
          </p:nvGrpSpPr>
          <p:grpSpPr>
            <a:xfrm>
              <a:off x="0" y="-6224"/>
              <a:ext cx="9144000" cy="6858000"/>
              <a:chOff x="0" y="0"/>
              <a:chExt cx="9144000" cy="6858000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6" name="Rechthoek 15"/>
              <p:cNvSpPr/>
              <p:nvPr/>
            </p:nvSpPr>
            <p:spPr>
              <a:xfrm>
                <a:off x="0" y="627594"/>
                <a:ext cx="9144000" cy="481289"/>
              </a:xfrm>
              <a:prstGeom prst="rect">
                <a:avLst/>
              </a:prstGeom>
              <a:solidFill>
                <a:srgbClr val="92D050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17" name="Rechthoek 16"/>
              <p:cNvSpPr/>
              <p:nvPr/>
            </p:nvSpPr>
            <p:spPr>
              <a:xfrm>
                <a:off x="0" y="0"/>
                <a:ext cx="1115616" cy="6858000"/>
              </a:xfrm>
              <a:prstGeom prst="rect">
                <a:avLst/>
              </a:prstGeom>
              <a:solidFill>
                <a:srgbClr val="FBC293"/>
              </a:solidFill>
              <a:ln>
                <a:solidFill>
                  <a:srgbClr val="FBC293"/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18" name="Tekstvak 17"/>
              <p:cNvSpPr txBox="1"/>
              <p:nvPr/>
            </p:nvSpPr>
            <p:spPr>
              <a:xfrm>
                <a:off x="1691680" y="503071"/>
                <a:ext cx="7416824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nl-NL" sz="4000" b="1" dirty="0" smtClean="0"/>
                  <a:t>Scrum                                     </a:t>
                </a:r>
                <a:r>
                  <a:rPr lang="nl-NL" sz="4000" b="1" dirty="0" smtClean="0">
                    <a:solidFill>
                      <a:schemeClr val="bg1"/>
                    </a:solidFill>
                  </a:rPr>
                  <a:t>Sprints</a:t>
                </a:r>
                <a:endParaRPr lang="nl-NL" dirty="0">
                  <a:solidFill>
                    <a:schemeClr val="bg1"/>
                  </a:solidFill>
                </a:endParaRPr>
              </a:p>
            </p:txBody>
          </p:sp>
        </p:grpSp>
        <p:pic>
          <p:nvPicPr>
            <p:cNvPr id="15" name="Afbeelding 1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43520" y="36521"/>
              <a:ext cx="1188718" cy="1188718"/>
            </a:xfrm>
            <a:prstGeom prst="rect">
              <a:avLst/>
            </a:prstGeom>
          </p:spPr>
        </p:pic>
      </p:grpSp>
      <p:sp>
        <p:nvSpPr>
          <p:cNvPr id="5" name="Gekromde PIJL-OMLAAG 4"/>
          <p:cNvSpPr/>
          <p:nvPr/>
        </p:nvSpPr>
        <p:spPr>
          <a:xfrm>
            <a:off x="2259360" y="2164387"/>
            <a:ext cx="1800200" cy="886887"/>
          </a:xfrm>
          <a:prstGeom prst="curvedDown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8" name="PIJL-RECHTS 7"/>
          <p:cNvSpPr/>
          <p:nvPr/>
        </p:nvSpPr>
        <p:spPr>
          <a:xfrm>
            <a:off x="2259360" y="4077072"/>
            <a:ext cx="5616623" cy="71269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1" name="Gekromde PIJL-OMLAAG 20"/>
          <p:cNvSpPr/>
          <p:nvPr/>
        </p:nvSpPr>
        <p:spPr>
          <a:xfrm flipH="1" flipV="1">
            <a:off x="3351431" y="4373060"/>
            <a:ext cx="547032" cy="731520"/>
          </a:xfrm>
          <a:prstGeom prst="curvedDown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28" name="Gekromde PIJL-OMLAAG 27"/>
          <p:cNvSpPr/>
          <p:nvPr/>
        </p:nvSpPr>
        <p:spPr>
          <a:xfrm>
            <a:off x="3351431" y="2164388"/>
            <a:ext cx="1800200" cy="875536"/>
          </a:xfrm>
          <a:prstGeom prst="curved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29" name="Gekromde PIJL-OMLAAG 28"/>
          <p:cNvSpPr/>
          <p:nvPr/>
        </p:nvSpPr>
        <p:spPr>
          <a:xfrm>
            <a:off x="4427984" y="2164388"/>
            <a:ext cx="1800200" cy="875536"/>
          </a:xfrm>
          <a:prstGeom prst="curvedDownArrow">
            <a:avLst/>
          </a:prstGeom>
          <a:solidFill>
            <a:srgbClr val="FF3399"/>
          </a:solidFill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30" name="Tekstvak 29"/>
          <p:cNvSpPr txBox="1"/>
          <p:nvPr/>
        </p:nvSpPr>
        <p:spPr>
          <a:xfrm>
            <a:off x="2443755" y="1556792"/>
            <a:ext cx="1327526" cy="461665"/>
          </a:xfrm>
          <a:prstGeom prst="rect">
            <a:avLst/>
          </a:prstGeom>
          <a:noFill/>
          <a:ln>
            <a:noFill/>
          </a:ln>
          <a:effectLst>
            <a:softEdge rad="12700"/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sz="2400" b="1" dirty="0" smtClean="0"/>
              <a:t>werken</a:t>
            </a:r>
            <a:endParaRPr lang="nl-NL" sz="2400" b="1" dirty="0"/>
          </a:p>
        </p:txBody>
      </p:sp>
      <p:sp>
        <p:nvSpPr>
          <p:cNvPr id="31" name="Tekstvak 30"/>
          <p:cNvSpPr txBox="1"/>
          <p:nvPr/>
        </p:nvSpPr>
        <p:spPr>
          <a:xfrm>
            <a:off x="2842030" y="5180081"/>
            <a:ext cx="1877818" cy="830997"/>
          </a:xfrm>
          <a:prstGeom prst="rect">
            <a:avLst/>
          </a:prstGeom>
          <a:noFill/>
          <a:ln>
            <a:noFill/>
          </a:ln>
          <a:effectLst>
            <a:softEdge rad="12700"/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sz="2400" b="1" dirty="0" smtClean="0"/>
              <a:t>terugkijken,</a:t>
            </a:r>
          </a:p>
          <a:p>
            <a:r>
              <a:rPr lang="nl-NL" sz="2400" b="1" dirty="0" smtClean="0"/>
              <a:t>verbeteren</a:t>
            </a:r>
            <a:endParaRPr lang="nl-NL" sz="2400" b="1" dirty="0"/>
          </a:p>
        </p:txBody>
      </p:sp>
      <p:sp>
        <p:nvSpPr>
          <p:cNvPr id="23" name="5-puntige ster 22"/>
          <p:cNvSpPr/>
          <p:nvPr/>
        </p:nvSpPr>
        <p:spPr>
          <a:xfrm>
            <a:off x="5817734" y="3308730"/>
            <a:ext cx="409509" cy="419219"/>
          </a:xfrm>
          <a:prstGeom prst="star5">
            <a:avLst/>
          </a:prstGeom>
          <a:ln>
            <a:solidFill>
              <a:srgbClr val="FF3399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4" name="5-puntige ster 33"/>
          <p:cNvSpPr/>
          <p:nvPr/>
        </p:nvSpPr>
        <p:spPr>
          <a:xfrm>
            <a:off x="4752470" y="3324555"/>
            <a:ext cx="409509" cy="419219"/>
          </a:xfrm>
          <a:prstGeom prst="star5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7" name="5-puntige ster 36"/>
          <p:cNvSpPr/>
          <p:nvPr/>
        </p:nvSpPr>
        <p:spPr>
          <a:xfrm>
            <a:off x="3653527" y="3303330"/>
            <a:ext cx="409509" cy="419219"/>
          </a:xfrm>
          <a:prstGeom prst="star5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3" name="32-puntige ster 32"/>
          <p:cNvSpPr/>
          <p:nvPr/>
        </p:nvSpPr>
        <p:spPr>
          <a:xfrm>
            <a:off x="8064424" y="3743774"/>
            <a:ext cx="770384" cy="737863"/>
          </a:xfrm>
          <a:prstGeom prst="star32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2" name="Tekstvak 41"/>
          <p:cNvSpPr txBox="1"/>
          <p:nvPr/>
        </p:nvSpPr>
        <p:spPr>
          <a:xfrm>
            <a:off x="3053537" y="3664362"/>
            <a:ext cx="1533571" cy="461665"/>
          </a:xfrm>
          <a:prstGeom prst="rect">
            <a:avLst/>
          </a:prstGeom>
          <a:noFill/>
          <a:ln>
            <a:noFill/>
          </a:ln>
          <a:effectLst>
            <a:softEdge rad="12700"/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sz="2400" b="1" dirty="0" smtClean="0"/>
              <a:t>opleveren</a:t>
            </a:r>
            <a:endParaRPr lang="nl-NL" sz="2400" b="1" dirty="0"/>
          </a:p>
        </p:txBody>
      </p:sp>
      <p:sp>
        <p:nvSpPr>
          <p:cNvPr id="43" name="Gekromde PIJL-OMLAAG 42"/>
          <p:cNvSpPr/>
          <p:nvPr/>
        </p:nvSpPr>
        <p:spPr>
          <a:xfrm flipH="1" flipV="1">
            <a:off x="4427983" y="4373060"/>
            <a:ext cx="521851" cy="731520"/>
          </a:xfrm>
          <a:prstGeom prst="curved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7" name="Zeshoek 6"/>
          <p:cNvSpPr/>
          <p:nvPr/>
        </p:nvSpPr>
        <p:spPr>
          <a:xfrm>
            <a:off x="2206413" y="3114378"/>
            <a:ext cx="360040" cy="335461"/>
          </a:xfrm>
          <a:prstGeom prst="hexagon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5" name="Zeshoek 34"/>
          <p:cNvSpPr/>
          <p:nvPr/>
        </p:nvSpPr>
        <p:spPr>
          <a:xfrm>
            <a:off x="3275856" y="3114378"/>
            <a:ext cx="360040" cy="335461"/>
          </a:xfrm>
          <a:prstGeom prst="hexagon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6" name="Zeshoek 35"/>
          <p:cNvSpPr/>
          <p:nvPr/>
        </p:nvSpPr>
        <p:spPr>
          <a:xfrm>
            <a:off x="4359808" y="3096698"/>
            <a:ext cx="360040" cy="335461"/>
          </a:xfrm>
          <a:prstGeom prst="hexagon">
            <a:avLst/>
          </a:prstGeom>
          <a:solidFill>
            <a:srgbClr val="E62EB1"/>
          </a:solidFill>
          <a:ln>
            <a:solidFill>
              <a:srgbClr val="C0000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81450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5" grpId="0" animBg="1"/>
      <p:bldP spid="21" grpId="0" animBg="1"/>
      <p:bldP spid="28" grpId="0" animBg="1"/>
      <p:bldP spid="29" grpId="0" animBg="1"/>
      <p:bldP spid="30" grpId="0"/>
      <p:bldP spid="31" grpId="0"/>
      <p:bldP spid="23" grpId="0" animBg="1"/>
      <p:bldP spid="34" grpId="0" animBg="1"/>
      <p:bldP spid="37" grpId="0" animBg="1"/>
      <p:bldP spid="33" grpId="0" animBg="1"/>
      <p:bldP spid="42" grpId="0"/>
      <p:bldP spid="43" grpId="0" animBg="1"/>
      <p:bldP spid="7" grpId="0" animBg="1"/>
      <p:bldP spid="35" grpId="0" animBg="1"/>
      <p:bldP spid="3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/>
          <p:cNvSpPr/>
          <p:nvPr/>
        </p:nvSpPr>
        <p:spPr>
          <a:xfrm>
            <a:off x="0" y="627594"/>
            <a:ext cx="9144000" cy="458841"/>
          </a:xfrm>
          <a:prstGeom prst="rect">
            <a:avLst/>
          </a:prstGeom>
          <a:solidFill>
            <a:srgbClr val="9CD45E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Rechthoek 1"/>
          <p:cNvSpPr/>
          <p:nvPr/>
        </p:nvSpPr>
        <p:spPr>
          <a:xfrm>
            <a:off x="0" y="0"/>
            <a:ext cx="1115616" cy="6858000"/>
          </a:xfrm>
          <a:prstGeom prst="rect">
            <a:avLst/>
          </a:prstGeom>
          <a:solidFill>
            <a:srgbClr val="FBC293"/>
          </a:solidFill>
          <a:ln>
            <a:solidFill>
              <a:srgbClr val="FBC293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237"/>
            <a:ext cx="1188718" cy="1188718"/>
          </a:xfrm>
          <a:prstGeom prst="rect">
            <a:avLst/>
          </a:prstGeom>
        </p:spPr>
      </p:pic>
      <p:sp>
        <p:nvSpPr>
          <p:cNvPr id="6" name="Tekstvak 5"/>
          <p:cNvSpPr txBox="1"/>
          <p:nvPr/>
        </p:nvSpPr>
        <p:spPr>
          <a:xfrm>
            <a:off x="1361315" y="499024"/>
            <a:ext cx="33123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b="1" dirty="0" smtClean="0"/>
              <a:t>2015</a:t>
            </a:r>
            <a:endParaRPr lang="nl-NL" dirty="0"/>
          </a:p>
        </p:txBody>
      </p:sp>
      <p:grpSp>
        <p:nvGrpSpPr>
          <p:cNvPr id="8" name="Groep 7"/>
          <p:cNvGrpSpPr/>
          <p:nvPr/>
        </p:nvGrpSpPr>
        <p:grpSpPr>
          <a:xfrm>
            <a:off x="-43520" y="-6224"/>
            <a:ext cx="9187520" cy="6858000"/>
            <a:chOff x="-43520" y="-6224"/>
            <a:chExt cx="9187520" cy="6858000"/>
          </a:xfrm>
        </p:grpSpPr>
        <p:grpSp>
          <p:nvGrpSpPr>
            <p:cNvPr id="9" name="Groep 8"/>
            <p:cNvGrpSpPr/>
            <p:nvPr/>
          </p:nvGrpSpPr>
          <p:grpSpPr>
            <a:xfrm>
              <a:off x="0" y="-6224"/>
              <a:ext cx="9144000" cy="6858000"/>
              <a:chOff x="0" y="0"/>
              <a:chExt cx="9144000" cy="6858000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1" name="Rechthoek 10"/>
              <p:cNvSpPr/>
              <p:nvPr/>
            </p:nvSpPr>
            <p:spPr>
              <a:xfrm>
                <a:off x="0" y="627594"/>
                <a:ext cx="9144000" cy="481289"/>
              </a:xfrm>
              <a:prstGeom prst="rect">
                <a:avLst/>
              </a:prstGeom>
              <a:solidFill>
                <a:srgbClr val="92D050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12" name="Rechthoek 11"/>
              <p:cNvSpPr/>
              <p:nvPr/>
            </p:nvSpPr>
            <p:spPr>
              <a:xfrm>
                <a:off x="0" y="0"/>
                <a:ext cx="1115616" cy="6858000"/>
              </a:xfrm>
              <a:prstGeom prst="rect">
                <a:avLst/>
              </a:prstGeom>
              <a:solidFill>
                <a:srgbClr val="FBC293"/>
              </a:solidFill>
              <a:ln>
                <a:solidFill>
                  <a:srgbClr val="FBC293"/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13" name="Tekstvak 12"/>
              <p:cNvSpPr txBox="1"/>
              <p:nvPr/>
            </p:nvSpPr>
            <p:spPr>
              <a:xfrm>
                <a:off x="1619672" y="503071"/>
                <a:ext cx="6984776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nl-NL" sz="4000" b="1" dirty="0" smtClean="0"/>
                  <a:t>Elke Sprint dezelfde stappen</a:t>
                </a:r>
                <a:endParaRPr lang="nl-NL" dirty="0"/>
              </a:p>
            </p:txBody>
          </p:sp>
        </p:grpSp>
        <p:pic>
          <p:nvPicPr>
            <p:cNvPr id="10" name="Afbeelding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43520" y="36521"/>
              <a:ext cx="1188718" cy="1188718"/>
            </a:xfrm>
            <a:prstGeom prst="rect">
              <a:avLst/>
            </a:prstGeom>
          </p:spPr>
        </p:pic>
      </p:grpSp>
      <p:pic>
        <p:nvPicPr>
          <p:cNvPr id="14" name="Afbeelding 1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962"/>
          <a:stretch/>
        </p:blipFill>
        <p:spPr>
          <a:xfrm>
            <a:off x="2627784" y="1788070"/>
            <a:ext cx="5976664" cy="481790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6" name="Tekstvak 15"/>
          <p:cNvSpPr txBox="1"/>
          <p:nvPr/>
        </p:nvSpPr>
        <p:spPr>
          <a:xfrm>
            <a:off x="2130544" y="1532666"/>
            <a:ext cx="5969848" cy="523220"/>
          </a:xfrm>
          <a:prstGeom prst="rect">
            <a:avLst/>
          </a:prstGeom>
          <a:solidFill>
            <a:schemeClr val="bg1"/>
          </a:solidFill>
          <a:ln w="9525">
            <a:solidFill>
              <a:srgbClr val="70AC2E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nl-NL" sz="2800" b="1" dirty="0" smtClean="0">
                <a:solidFill>
                  <a:srgbClr val="70AC2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Sprint Planning </a:t>
            </a:r>
            <a:r>
              <a:rPr lang="nl-NL" sz="2400" b="1" dirty="0" smtClean="0">
                <a:solidFill>
                  <a:srgbClr val="70AC2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(Scrumbord maken)</a:t>
            </a:r>
            <a:endParaRPr lang="nl-NL" sz="2400" b="1" dirty="0">
              <a:solidFill>
                <a:srgbClr val="70AC2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2130544" y="2205208"/>
            <a:ext cx="5969848" cy="523220"/>
          </a:xfrm>
          <a:prstGeom prst="rect">
            <a:avLst/>
          </a:prstGeom>
          <a:solidFill>
            <a:schemeClr val="bg1"/>
          </a:solidFill>
          <a:ln w="9525">
            <a:solidFill>
              <a:srgbClr val="0094C8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nl-NL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Stand-up  </a:t>
            </a:r>
            <a:r>
              <a:rPr lang="nl-NL" sz="2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(elke les)</a:t>
            </a:r>
            <a:endParaRPr lang="nl-NL" sz="2000" dirty="0">
              <a:solidFill>
                <a:schemeClr val="tx2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kstvak 17"/>
          <p:cNvSpPr txBox="1"/>
          <p:nvPr/>
        </p:nvSpPr>
        <p:spPr>
          <a:xfrm>
            <a:off x="2130544" y="2877750"/>
            <a:ext cx="5969848" cy="523220"/>
          </a:xfrm>
          <a:prstGeom prst="rect">
            <a:avLst/>
          </a:prstGeom>
          <a:solidFill>
            <a:schemeClr val="bg1"/>
          </a:solidFill>
          <a:ln w="9525">
            <a:solidFill>
              <a:srgbClr val="0094C8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nl-NL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Aan het werk  </a:t>
            </a:r>
            <a:r>
              <a:rPr lang="nl-NL" sz="2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nl-NL" sz="2000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elke les</a:t>
            </a:r>
            <a:r>
              <a:rPr lang="nl-NL" sz="2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nl-NL" sz="2800" b="1" dirty="0">
              <a:solidFill>
                <a:schemeClr val="tx2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kstvak 18"/>
          <p:cNvSpPr txBox="1"/>
          <p:nvPr/>
        </p:nvSpPr>
        <p:spPr>
          <a:xfrm>
            <a:off x="2130544" y="3550292"/>
            <a:ext cx="5969848" cy="523220"/>
          </a:xfrm>
          <a:prstGeom prst="rect">
            <a:avLst/>
          </a:prstGeom>
          <a:solidFill>
            <a:schemeClr val="bg1"/>
          </a:solidFill>
          <a:ln w="9525">
            <a:solidFill>
              <a:srgbClr val="CC0000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nl-NL" sz="2800" b="1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Release    </a:t>
            </a:r>
            <a:r>
              <a:rPr lang="nl-NL" sz="2400" b="1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tussenoplevering, feedback </a:t>
            </a:r>
            <a:endParaRPr lang="nl-NL" sz="2400" b="1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2130544" y="4222834"/>
            <a:ext cx="5969848" cy="892552"/>
          </a:xfrm>
          <a:prstGeom prst="rect">
            <a:avLst/>
          </a:prstGeom>
          <a:solidFill>
            <a:schemeClr val="bg1"/>
          </a:solidFill>
          <a:ln w="9525">
            <a:solidFill>
              <a:srgbClr val="CC0000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nl-NL" sz="28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Review </a:t>
            </a:r>
            <a:r>
              <a:rPr lang="nl-NL" sz="10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1000" b="1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</a:t>
            </a:r>
            <a:r>
              <a:rPr lang="nl-NL" sz="2400" b="1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terugkijken en verbeteren</a:t>
            </a:r>
          </a:p>
          <a:p>
            <a:pPr>
              <a:defRPr/>
            </a:pPr>
            <a:r>
              <a:rPr lang="nl-NL" sz="2400" b="1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(resultaten)</a:t>
            </a:r>
            <a:endParaRPr lang="nl-NL" sz="2400" b="1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kstvak 21"/>
          <p:cNvSpPr txBox="1"/>
          <p:nvPr/>
        </p:nvSpPr>
        <p:spPr>
          <a:xfrm>
            <a:off x="2130544" y="5264709"/>
            <a:ext cx="6257880" cy="892552"/>
          </a:xfrm>
          <a:prstGeom prst="rect">
            <a:avLst/>
          </a:prstGeom>
          <a:solidFill>
            <a:schemeClr val="bg1"/>
          </a:solidFill>
          <a:ln w="9525">
            <a:solidFill>
              <a:srgbClr val="CC0000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nl-NL" sz="2800" b="1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Retro        </a:t>
            </a:r>
            <a:r>
              <a:rPr lang="nl-NL" sz="24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terugkijken en verbeteren</a:t>
            </a:r>
          </a:p>
          <a:p>
            <a:pPr>
              <a:defRPr/>
            </a:pPr>
            <a:r>
              <a:rPr lang="nl-NL" sz="24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</a:t>
            </a:r>
            <a:r>
              <a:rPr lang="nl-NL" sz="2400" b="1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(samenwerking)</a:t>
            </a:r>
            <a:endParaRPr lang="nl-NL" sz="2400" b="1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5397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8338" y="485281"/>
            <a:ext cx="863365" cy="432048"/>
          </a:xfrm>
          <a:prstGeom prst="rect">
            <a:avLst/>
          </a:prstGeom>
        </p:spPr>
      </p:pic>
      <p:sp>
        <p:nvSpPr>
          <p:cNvPr id="6" name="Tekstvak 5"/>
          <p:cNvSpPr txBox="1"/>
          <p:nvPr/>
        </p:nvSpPr>
        <p:spPr>
          <a:xfrm>
            <a:off x="157546" y="5942285"/>
            <a:ext cx="1296144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nl-NL" dirty="0" err="1" smtClean="0">
                <a:solidFill>
                  <a:schemeClr val="bg1"/>
                </a:solidFill>
              </a:rPr>
              <a:t>aasdfasfasdfa</a:t>
            </a:r>
            <a:endParaRPr lang="nl-NL" dirty="0">
              <a:solidFill>
                <a:schemeClr val="bg1"/>
              </a:solidFill>
            </a:endParaRP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17" b="11597"/>
          <a:stretch/>
        </p:blipFill>
        <p:spPr>
          <a:xfrm>
            <a:off x="7584024" y="196738"/>
            <a:ext cx="1379466" cy="637772"/>
          </a:xfrm>
          <a:prstGeom prst="rect">
            <a:avLst/>
          </a:prstGeom>
        </p:spPr>
      </p:pic>
      <p:sp>
        <p:nvSpPr>
          <p:cNvPr id="7" name="Tekstvak 6"/>
          <p:cNvSpPr txBox="1"/>
          <p:nvPr/>
        </p:nvSpPr>
        <p:spPr>
          <a:xfrm>
            <a:off x="7584024" y="196738"/>
            <a:ext cx="1296144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nl-NL" dirty="0" err="1" smtClean="0">
                <a:solidFill>
                  <a:schemeClr val="bg1"/>
                </a:solidFill>
              </a:rPr>
              <a:t>aasdfasfasdfa</a:t>
            </a:r>
            <a:endParaRPr lang="nl-NL" dirty="0">
              <a:solidFill>
                <a:schemeClr val="bg1"/>
              </a:solidFill>
            </a:endParaRP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8491" y="262623"/>
            <a:ext cx="503058" cy="514559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779" y="196738"/>
            <a:ext cx="9153580" cy="6473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169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/>
          <p:cNvSpPr/>
          <p:nvPr/>
        </p:nvSpPr>
        <p:spPr>
          <a:xfrm>
            <a:off x="0" y="627594"/>
            <a:ext cx="9144000" cy="458841"/>
          </a:xfrm>
          <a:prstGeom prst="rect">
            <a:avLst/>
          </a:prstGeom>
          <a:solidFill>
            <a:srgbClr val="9CD45E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Rechthoek 1"/>
          <p:cNvSpPr/>
          <p:nvPr/>
        </p:nvSpPr>
        <p:spPr>
          <a:xfrm>
            <a:off x="0" y="0"/>
            <a:ext cx="1115616" cy="6858000"/>
          </a:xfrm>
          <a:prstGeom prst="rect">
            <a:avLst/>
          </a:prstGeom>
          <a:solidFill>
            <a:srgbClr val="FBC293"/>
          </a:solidFill>
          <a:ln>
            <a:solidFill>
              <a:srgbClr val="FBC293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237"/>
            <a:ext cx="1188718" cy="1188718"/>
          </a:xfrm>
          <a:prstGeom prst="rect">
            <a:avLst/>
          </a:prstGeom>
        </p:spPr>
      </p:pic>
      <p:sp>
        <p:nvSpPr>
          <p:cNvPr id="6" name="Tekstvak 5"/>
          <p:cNvSpPr txBox="1"/>
          <p:nvPr/>
        </p:nvSpPr>
        <p:spPr>
          <a:xfrm>
            <a:off x="1361315" y="499024"/>
            <a:ext cx="33123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b="1" dirty="0" smtClean="0"/>
              <a:t>2015</a:t>
            </a:r>
            <a:endParaRPr lang="nl-NL" dirty="0"/>
          </a:p>
        </p:txBody>
      </p:sp>
      <p:grpSp>
        <p:nvGrpSpPr>
          <p:cNvPr id="8" name="Groep 7"/>
          <p:cNvGrpSpPr/>
          <p:nvPr/>
        </p:nvGrpSpPr>
        <p:grpSpPr>
          <a:xfrm>
            <a:off x="-43520" y="-6224"/>
            <a:ext cx="9187520" cy="6858000"/>
            <a:chOff x="-43520" y="-6224"/>
            <a:chExt cx="9187520" cy="6858000"/>
          </a:xfrm>
        </p:grpSpPr>
        <p:grpSp>
          <p:nvGrpSpPr>
            <p:cNvPr id="9" name="Groep 8"/>
            <p:cNvGrpSpPr/>
            <p:nvPr/>
          </p:nvGrpSpPr>
          <p:grpSpPr>
            <a:xfrm>
              <a:off x="0" y="-6224"/>
              <a:ext cx="9144000" cy="6858000"/>
              <a:chOff x="0" y="0"/>
              <a:chExt cx="9144000" cy="6858000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1" name="Rechthoek 10"/>
              <p:cNvSpPr/>
              <p:nvPr/>
            </p:nvSpPr>
            <p:spPr>
              <a:xfrm>
                <a:off x="0" y="627594"/>
                <a:ext cx="9144000" cy="481289"/>
              </a:xfrm>
              <a:prstGeom prst="rect">
                <a:avLst/>
              </a:prstGeom>
              <a:solidFill>
                <a:srgbClr val="92D050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12" name="Rechthoek 11"/>
              <p:cNvSpPr/>
              <p:nvPr/>
            </p:nvSpPr>
            <p:spPr>
              <a:xfrm>
                <a:off x="0" y="0"/>
                <a:ext cx="1115616" cy="6858000"/>
              </a:xfrm>
              <a:prstGeom prst="rect">
                <a:avLst/>
              </a:prstGeom>
              <a:solidFill>
                <a:srgbClr val="FBC293"/>
              </a:solidFill>
              <a:ln>
                <a:solidFill>
                  <a:srgbClr val="FBC293"/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13" name="Tekstvak 12"/>
              <p:cNvSpPr txBox="1"/>
              <p:nvPr/>
            </p:nvSpPr>
            <p:spPr>
              <a:xfrm>
                <a:off x="1619672" y="503071"/>
                <a:ext cx="331236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nl-NL" dirty="0"/>
              </a:p>
            </p:txBody>
          </p:sp>
        </p:grpSp>
        <p:pic>
          <p:nvPicPr>
            <p:cNvPr id="10" name="Afbeelding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43520" y="36521"/>
              <a:ext cx="1188718" cy="1188718"/>
            </a:xfrm>
            <a:prstGeom prst="rect">
              <a:avLst/>
            </a:prstGeom>
          </p:spPr>
        </p:pic>
      </p:grpSp>
      <p:pic>
        <p:nvPicPr>
          <p:cNvPr id="14" name="Afbeelding 1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46" t="20756" r="9073" b="48236"/>
          <a:stretch/>
        </p:blipFill>
        <p:spPr>
          <a:xfrm>
            <a:off x="0" y="3019653"/>
            <a:ext cx="9144000" cy="267885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5" name="Ovale toelichting 14"/>
          <p:cNvSpPr/>
          <p:nvPr/>
        </p:nvSpPr>
        <p:spPr>
          <a:xfrm>
            <a:off x="179512" y="2173436"/>
            <a:ext cx="1152128" cy="756664"/>
          </a:xfrm>
          <a:prstGeom prst="wedgeEllipseCallout">
            <a:avLst>
              <a:gd name="adj1" fmla="val 20995"/>
              <a:gd name="adj2" fmla="val 106974"/>
            </a:avLst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6" name="Ovale toelichting 15"/>
          <p:cNvSpPr/>
          <p:nvPr/>
        </p:nvSpPr>
        <p:spPr>
          <a:xfrm>
            <a:off x="2339752" y="1787760"/>
            <a:ext cx="1152128" cy="756664"/>
          </a:xfrm>
          <a:prstGeom prst="wedgeEllipseCallout">
            <a:avLst>
              <a:gd name="adj1" fmla="val -24070"/>
              <a:gd name="adj2" fmla="val 131088"/>
            </a:avLst>
          </a:prstGeom>
          <a:solidFill>
            <a:srgbClr val="E5761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7" name="Ovale toelichting 16"/>
          <p:cNvSpPr/>
          <p:nvPr/>
        </p:nvSpPr>
        <p:spPr>
          <a:xfrm>
            <a:off x="4211960" y="1972602"/>
            <a:ext cx="1152128" cy="756664"/>
          </a:xfrm>
          <a:prstGeom prst="wedgeEllipseCallout">
            <a:avLst>
              <a:gd name="adj1" fmla="val -60008"/>
              <a:gd name="adj2" fmla="val 119432"/>
            </a:avLst>
          </a:prstGeom>
          <a:solidFill>
            <a:srgbClr val="D6009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8" name="Ovale toelichting 17"/>
          <p:cNvSpPr/>
          <p:nvPr/>
        </p:nvSpPr>
        <p:spPr>
          <a:xfrm>
            <a:off x="7740352" y="2166092"/>
            <a:ext cx="1152128" cy="756664"/>
          </a:xfrm>
          <a:prstGeom prst="wedgeEllipseCallout">
            <a:avLst>
              <a:gd name="adj1" fmla="val -60008"/>
              <a:gd name="adj2" fmla="val 119432"/>
            </a:avLst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9" name="Ovale toelichting 18"/>
          <p:cNvSpPr/>
          <p:nvPr/>
        </p:nvSpPr>
        <p:spPr>
          <a:xfrm>
            <a:off x="6056191" y="2358361"/>
            <a:ext cx="1152128" cy="756664"/>
          </a:xfrm>
          <a:prstGeom prst="wedgeEllipseCallout">
            <a:avLst>
              <a:gd name="adj1" fmla="val -81281"/>
              <a:gd name="adj2" fmla="val 88286"/>
            </a:avLst>
          </a:prstGeom>
          <a:solidFill>
            <a:srgbClr val="70AC2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89813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/>
          <p:cNvSpPr/>
          <p:nvPr/>
        </p:nvSpPr>
        <p:spPr>
          <a:xfrm>
            <a:off x="0" y="627594"/>
            <a:ext cx="9144000" cy="458841"/>
          </a:xfrm>
          <a:prstGeom prst="rect">
            <a:avLst/>
          </a:prstGeom>
          <a:solidFill>
            <a:srgbClr val="9CD45E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Rechthoek 1"/>
          <p:cNvSpPr/>
          <p:nvPr/>
        </p:nvSpPr>
        <p:spPr>
          <a:xfrm>
            <a:off x="0" y="0"/>
            <a:ext cx="1115616" cy="6858000"/>
          </a:xfrm>
          <a:prstGeom prst="rect">
            <a:avLst/>
          </a:prstGeom>
          <a:solidFill>
            <a:srgbClr val="FBC293"/>
          </a:solidFill>
          <a:ln>
            <a:solidFill>
              <a:srgbClr val="FBC293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237"/>
            <a:ext cx="1188718" cy="1188718"/>
          </a:xfrm>
          <a:prstGeom prst="rect">
            <a:avLst/>
          </a:prstGeom>
        </p:spPr>
      </p:pic>
      <p:sp>
        <p:nvSpPr>
          <p:cNvPr id="6" name="Tekstvak 5"/>
          <p:cNvSpPr txBox="1"/>
          <p:nvPr/>
        </p:nvSpPr>
        <p:spPr>
          <a:xfrm>
            <a:off x="1361315" y="499024"/>
            <a:ext cx="33123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b="1" dirty="0" smtClean="0"/>
              <a:t>2015</a:t>
            </a:r>
            <a:endParaRPr lang="nl-NL" dirty="0"/>
          </a:p>
        </p:txBody>
      </p:sp>
      <p:grpSp>
        <p:nvGrpSpPr>
          <p:cNvPr id="8" name="Groep 7"/>
          <p:cNvGrpSpPr/>
          <p:nvPr/>
        </p:nvGrpSpPr>
        <p:grpSpPr>
          <a:xfrm>
            <a:off x="-43520" y="-6224"/>
            <a:ext cx="9187520" cy="6858000"/>
            <a:chOff x="-43520" y="-6224"/>
            <a:chExt cx="9187520" cy="6858000"/>
          </a:xfrm>
        </p:grpSpPr>
        <p:grpSp>
          <p:nvGrpSpPr>
            <p:cNvPr id="9" name="Groep 8"/>
            <p:cNvGrpSpPr/>
            <p:nvPr/>
          </p:nvGrpSpPr>
          <p:grpSpPr>
            <a:xfrm>
              <a:off x="0" y="-6224"/>
              <a:ext cx="9144000" cy="6858000"/>
              <a:chOff x="0" y="0"/>
              <a:chExt cx="9144000" cy="6858000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1" name="Rechthoek 10"/>
              <p:cNvSpPr/>
              <p:nvPr/>
            </p:nvSpPr>
            <p:spPr>
              <a:xfrm>
                <a:off x="0" y="627594"/>
                <a:ext cx="9144000" cy="481289"/>
              </a:xfrm>
              <a:prstGeom prst="rect">
                <a:avLst/>
              </a:prstGeom>
              <a:solidFill>
                <a:srgbClr val="92D050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12" name="Rechthoek 11"/>
              <p:cNvSpPr/>
              <p:nvPr/>
            </p:nvSpPr>
            <p:spPr>
              <a:xfrm>
                <a:off x="0" y="0"/>
                <a:ext cx="1115616" cy="6858000"/>
              </a:xfrm>
              <a:prstGeom prst="rect">
                <a:avLst/>
              </a:prstGeom>
              <a:solidFill>
                <a:srgbClr val="FBC293"/>
              </a:solidFill>
              <a:ln>
                <a:solidFill>
                  <a:srgbClr val="FBC293"/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13" name="Tekstvak 12"/>
              <p:cNvSpPr txBox="1"/>
              <p:nvPr/>
            </p:nvSpPr>
            <p:spPr>
              <a:xfrm>
                <a:off x="1619672" y="503071"/>
                <a:ext cx="331236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nl-NL" dirty="0"/>
              </a:p>
            </p:txBody>
          </p:sp>
        </p:grpSp>
        <p:pic>
          <p:nvPicPr>
            <p:cNvPr id="10" name="Afbeelding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43520" y="36521"/>
              <a:ext cx="1188718" cy="1188718"/>
            </a:xfrm>
            <a:prstGeom prst="rect">
              <a:avLst/>
            </a:prstGeom>
          </p:spPr>
        </p:pic>
      </p:grpSp>
      <p:sp>
        <p:nvSpPr>
          <p:cNvPr id="21" name="Rechthoek 1"/>
          <p:cNvSpPr>
            <a:spLocks noChangeArrowheads="1"/>
          </p:cNvSpPr>
          <p:nvPr/>
        </p:nvSpPr>
        <p:spPr bwMode="auto">
          <a:xfrm>
            <a:off x="3131840" y="2204864"/>
            <a:ext cx="583185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nl-NL" sz="2000" b="1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 wordt meer van je verwacht, </a:t>
            </a:r>
          </a:p>
          <a:p>
            <a:r>
              <a:rPr lang="nl-NL" sz="2000" b="1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dus je moet wel. Een fijne motivatie.</a:t>
            </a:r>
          </a:p>
        </p:txBody>
      </p:sp>
      <p:sp>
        <p:nvSpPr>
          <p:cNvPr id="22" name="Rechthoek 4"/>
          <p:cNvSpPr>
            <a:spLocks noChangeArrowheads="1"/>
          </p:cNvSpPr>
          <p:nvPr/>
        </p:nvSpPr>
        <p:spPr bwMode="auto">
          <a:xfrm>
            <a:off x="1691680" y="1305755"/>
            <a:ext cx="5471839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nl-NL" sz="2000" b="1" dirty="0">
                <a:latin typeface="Arial" panose="020B0604020202020204" pitchFamily="34" charset="0"/>
                <a:cs typeface="Arial" panose="020B0604020202020204" pitchFamily="34" charset="0"/>
              </a:rPr>
              <a:t>Je moet meer verantwoordelijk zijn </a:t>
            </a:r>
          </a:p>
          <a:p>
            <a:r>
              <a:rPr lang="nl-NL" sz="2000" b="1" dirty="0">
                <a:latin typeface="Arial" panose="020B0604020202020204" pitchFamily="34" charset="0"/>
                <a:cs typeface="Arial" panose="020B0604020202020204" pitchFamily="34" charset="0"/>
              </a:rPr>
              <a:t>want mensen rekenen op je. </a:t>
            </a:r>
          </a:p>
        </p:txBody>
      </p:sp>
      <p:sp>
        <p:nvSpPr>
          <p:cNvPr id="23" name="Rechthoek 4"/>
          <p:cNvSpPr>
            <a:spLocks noChangeArrowheads="1"/>
          </p:cNvSpPr>
          <p:nvPr/>
        </p:nvSpPr>
        <p:spPr bwMode="auto">
          <a:xfrm>
            <a:off x="1476176" y="5026670"/>
            <a:ext cx="734377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nl-NL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Ik</a:t>
            </a:r>
            <a:r>
              <a:rPr lang="nl-NL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doe beter mijn best om iets te begrijpen, </a:t>
            </a:r>
          </a:p>
          <a:p>
            <a:r>
              <a:rPr lang="nl-NL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goed nieuws dus.</a:t>
            </a:r>
          </a:p>
        </p:txBody>
      </p:sp>
      <p:sp>
        <p:nvSpPr>
          <p:cNvPr id="24" name="Rechthoek 8"/>
          <p:cNvSpPr>
            <a:spLocks noChangeArrowheads="1"/>
          </p:cNvSpPr>
          <p:nvPr/>
        </p:nvSpPr>
        <p:spPr bwMode="auto">
          <a:xfrm>
            <a:off x="1361315" y="3142511"/>
            <a:ext cx="540067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nl-NL" sz="2000" b="1" dirty="0" smtClean="0">
                <a:solidFill>
                  <a:srgbClr val="70AC2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 hebt een duidelijker overzicht, </a:t>
            </a:r>
          </a:p>
          <a:p>
            <a:r>
              <a:rPr lang="nl-NL" sz="2000" b="1" dirty="0" smtClean="0">
                <a:solidFill>
                  <a:srgbClr val="70AC2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 confronteert en motiveert.</a:t>
            </a:r>
            <a:endParaRPr lang="nl-NL" sz="2000" b="1" dirty="0">
              <a:solidFill>
                <a:srgbClr val="70AC2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Rechthoek 9"/>
          <p:cNvSpPr>
            <a:spLocks noChangeArrowheads="1"/>
          </p:cNvSpPr>
          <p:nvPr/>
        </p:nvSpPr>
        <p:spPr bwMode="auto">
          <a:xfrm>
            <a:off x="5148064" y="3850397"/>
            <a:ext cx="45720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nl-NL" sz="20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 gaat sneller en slimmer </a:t>
            </a:r>
          </a:p>
          <a:p>
            <a:r>
              <a:rPr lang="nl-NL" sz="20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makkelijker werken.</a:t>
            </a:r>
          </a:p>
        </p:txBody>
      </p:sp>
      <p:sp>
        <p:nvSpPr>
          <p:cNvPr id="26" name="Rechthoek 3"/>
          <p:cNvSpPr>
            <a:spLocks noChangeArrowheads="1"/>
          </p:cNvSpPr>
          <p:nvPr/>
        </p:nvSpPr>
        <p:spPr bwMode="auto">
          <a:xfrm>
            <a:off x="1869905" y="4437112"/>
            <a:ext cx="304602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nl-NL" sz="2000" b="1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Ik ben minder verlegen.</a:t>
            </a:r>
          </a:p>
        </p:txBody>
      </p:sp>
      <p:sp>
        <p:nvSpPr>
          <p:cNvPr id="27" name="Rechthoek 5"/>
          <p:cNvSpPr>
            <a:spLocks noChangeArrowheads="1"/>
          </p:cNvSpPr>
          <p:nvPr/>
        </p:nvSpPr>
        <p:spPr bwMode="auto">
          <a:xfrm>
            <a:off x="3635896" y="5856715"/>
            <a:ext cx="45720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nl-NL" sz="2000" b="1" dirty="0">
                <a:latin typeface="Arial" panose="020B0604020202020204" pitchFamily="34" charset="0"/>
                <a:cs typeface="Arial" panose="020B0604020202020204" pitchFamily="34" charset="0"/>
              </a:rPr>
              <a:t>Je leert jezelf beter kennen </a:t>
            </a:r>
          </a:p>
          <a:p>
            <a:r>
              <a:rPr lang="nl-NL" sz="2000" b="1" dirty="0">
                <a:latin typeface="Arial" panose="020B0604020202020204" pitchFamily="34" charset="0"/>
                <a:cs typeface="Arial" panose="020B0604020202020204" pitchFamily="34" charset="0"/>
              </a:rPr>
              <a:t>en dat is best handig.</a:t>
            </a:r>
          </a:p>
        </p:txBody>
      </p:sp>
    </p:spTree>
    <p:extLst>
      <p:ext uri="{BB962C8B-B14F-4D97-AF65-F5344CB8AC3E}">
        <p14:creationId xmlns:p14="http://schemas.microsoft.com/office/powerpoint/2010/main" val="1116885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/>
          <p:cNvSpPr/>
          <p:nvPr/>
        </p:nvSpPr>
        <p:spPr>
          <a:xfrm>
            <a:off x="28683" y="627595"/>
            <a:ext cx="9144000" cy="458841"/>
          </a:xfrm>
          <a:prstGeom prst="rect">
            <a:avLst/>
          </a:prstGeom>
          <a:solidFill>
            <a:srgbClr val="9CD45E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Rechthoek 1"/>
          <p:cNvSpPr/>
          <p:nvPr/>
        </p:nvSpPr>
        <p:spPr>
          <a:xfrm>
            <a:off x="0" y="0"/>
            <a:ext cx="1115616" cy="6858000"/>
          </a:xfrm>
          <a:prstGeom prst="rect">
            <a:avLst/>
          </a:prstGeom>
          <a:solidFill>
            <a:srgbClr val="FBC293"/>
          </a:solidFill>
          <a:ln>
            <a:solidFill>
              <a:srgbClr val="FBC293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237"/>
            <a:ext cx="1188718" cy="1188718"/>
          </a:xfrm>
          <a:prstGeom prst="rect">
            <a:avLst/>
          </a:prstGeom>
        </p:spPr>
      </p:pic>
      <p:sp>
        <p:nvSpPr>
          <p:cNvPr id="5" name="Tijdelijke aanduiding voor inhoud 2"/>
          <p:cNvSpPr txBox="1">
            <a:spLocks/>
          </p:cNvSpPr>
          <p:nvPr/>
        </p:nvSpPr>
        <p:spPr>
          <a:xfrm>
            <a:off x="1763688" y="1412776"/>
            <a:ext cx="6840760" cy="525658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accent6">
                <a:lumMod val="75000"/>
              </a:schemeClr>
            </a:solidFill>
          </a:ln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nl-NL" sz="500" b="1" dirty="0" smtClean="0"/>
          </a:p>
          <a:p>
            <a:pPr marL="0" indent="0">
              <a:buNone/>
            </a:pPr>
            <a:r>
              <a:rPr lang="nl-NL" sz="2600" b="1" dirty="0" smtClean="0"/>
              <a:t>VERANTWOORDELIJKHEID BIJ LEERLINGEN </a:t>
            </a:r>
          </a:p>
          <a:p>
            <a:pPr marL="0" indent="0">
              <a:buNone/>
            </a:pPr>
            <a:r>
              <a:rPr lang="nl-NL" sz="2600" b="1" dirty="0"/>
              <a:t>	</a:t>
            </a:r>
            <a:r>
              <a:rPr lang="nl-NL" sz="2600" b="1" dirty="0" smtClean="0"/>
              <a:t>		</a:t>
            </a:r>
            <a:r>
              <a:rPr lang="nl-NL" sz="1800" dirty="0" smtClean="0"/>
              <a:t>boven</a:t>
            </a:r>
            <a:r>
              <a:rPr lang="nl-NL" sz="2600" dirty="0" smtClean="0"/>
              <a:t> </a:t>
            </a:r>
            <a:r>
              <a:rPr lang="nl-NL" sz="2600" b="1" dirty="0" smtClean="0"/>
              <a:t>controle door docent</a:t>
            </a:r>
          </a:p>
          <a:p>
            <a:pPr marL="0" indent="0">
              <a:buNone/>
            </a:pPr>
            <a:endParaRPr lang="nl-NL" sz="500" b="1" dirty="0" smtClean="0"/>
          </a:p>
          <a:p>
            <a:pPr marL="0" indent="0">
              <a:buNone/>
            </a:pPr>
            <a:endParaRPr lang="nl-NL" sz="500" b="1" dirty="0" smtClean="0"/>
          </a:p>
          <a:p>
            <a:pPr marL="0" indent="0">
              <a:buNone/>
            </a:pPr>
            <a:endParaRPr lang="nl-NL" sz="500" b="1" dirty="0"/>
          </a:p>
          <a:p>
            <a:pPr marL="0" indent="0">
              <a:buNone/>
            </a:pPr>
            <a:endParaRPr lang="nl-NL" sz="500" b="1" dirty="0" smtClean="0"/>
          </a:p>
          <a:p>
            <a:pPr marL="0" indent="0">
              <a:buNone/>
            </a:pPr>
            <a:r>
              <a:rPr lang="nl-NL" sz="2600" b="1" dirty="0" smtClean="0"/>
              <a:t>KAIZEN MINDSET	</a:t>
            </a:r>
            <a:r>
              <a:rPr lang="nl-NL" sz="1800" dirty="0" smtClean="0"/>
              <a:t>boven</a:t>
            </a:r>
            <a:r>
              <a:rPr lang="nl-NL" sz="2600" dirty="0" smtClean="0"/>
              <a:t> </a:t>
            </a:r>
            <a:r>
              <a:rPr lang="nl-NL" sz="2600" b="1" dirty="0" smtClean="0"/>
              <a:t>voldoen aan normen</a:t>
            </a:r>
          </a:p>
          <a:p>
            <a:pPr marL="0" indent="0">
              <a:buNone/>
            </a:pPr>
            <a:endParaRPr lang="nl-NL" sz="500" b="1" dirty="0" smtClean="0"/>
          </a:p>
          <a:p>
            <a:pPr marL="0" indent="0">
              <a:buNone/>
            </a:pPr>
            <a:endParaRPr lang="nl-NL" sz="500" b="1" dirty="0" smtClean="0"/>
          </a:p>
          <a:p>
            <a:pPr marL="0" indent="0">
              <a:buNone/>
            </a:pPr>
            <a:endParaRPr lang="nl-NL" sz="500" b="1" dirty="0" smtClean="0"/>
          </a:p>
          <a:p>
            <a:pPr marL="0" indent="0">
              <a:buNone/>
            </a:pPr>
            <a:endParaRPr lang="nl-NL" sz="500" b="1" dirty="0"/>
          </a:p>
          <a:p>
            <a:pPr marL="0" indent="0">
              <a:buNone/>
            </a:pPr>
            <a:endParaRPr lang="nl-NL" sz="500" b="1" dirty="0" smtClean="0"/>
          </a:p>
          <a:p>
            <a:pPr marL="0" indent="0">
              <a:buNone/>
            </a:pPr>
            <a:r>
              <a:rPr lang="nl-NL" sz="2600" b="1" dirty="0" smtClean="0"/>
              <a:t>SAMENWERKING	</a:t>
            </a:r>
            <a:r>
              <a:rPr lang="nl-NL" sz="1800" dirty="0" smtClean="0"/>
              <a:t>boven</a:t>
            </a:r>
            <a:r>
              <a:rPr lang="nl-NL" sz="2600" dirty="0" smtClean="0"/>
              <a:t> </a:t>
            </a:r>
            <a:r>
              <a:rPr lang="nl-NL" sz="2600" b="1" dirty="0" smtClean="0"/>
              <a:t>individuele excellentie</a:t>
            </a:r>
          </a:p>
          <a:p>
            <a:pPr marL="0" indent="0">
              <a:buNone/>
            </a:pPr>
            <a:endParaRPr lang="nl-NL" sz="500" b="1" dirty="0" smtClean="0"/>
          </a:p>
          <a:p>
            <a:pPr marL="0" indent="0">
              <a:buNone/>
            </a:pPr>
            <a:endParaRPr lang="nl-NL" sz="500" b="1" dirty="0" smtClean="0"/>
          </a:p>
          <a:p>
            <a:pPr marL="0" indent="0">
              <a:buNone/>
            </a:pPr>
            <a:endParaRPr lang="nl-NL" sz="500" b="1" dirty="0" smtClean="0"/>
          </a:p>
          <a:p>
            <a:pPr marL="0" indent="0">
              <a:buNone/>
            </a:pPr>
            <a:endParaRPr lang="nl-NL" sz="500" b="1" dirty="0"/>
          </a:p>
          <a:p>
            <a:pPr marL="0" indent="0">
              <a:buNone/>
            </a:pPr>
            <a:endParaRPr lang="nl-NL" sz="500" b="1" dirty="0" smtClean="0"/>
          </a:p>
          <a:p>
            <a:pPr marL="0" indent="0">
              <a:buNone/>
            </a:pPr>
            <a:r>
              <a:rPr lang="nl-NL" sz="2600" b="1" dirty="0" smtClean="0"/>
              <a:t>FEEDBACK		</a:t>
            </a:r>
            <a:r>
              <a:rPr lang="nl-NL" sz="1800" dirty="0" smtClean="0"/>
              <a:t>boven</a:t>
            </a:r>
            <a:r>
              <a:rPr lang="nl-NL" sz="2600" dirty="0" smtClean="0"/>
              <a:t> </a:t>
            </a:r>
            <a:r>
              <a:rPr lang="nl-NL" sz="2600" b="1" dirty="0" smtClean="0"/>
              <a:t>cijfers</a:t>
            </a:r>
          </a:p>
          <a:p>
            <a:pPr marL="0" indent="0">
              <a:buNone/>
            </a:pPr>
            <a:endParaRPr lang="nl-NL" sz="500" b="1" dirty="0" smtClean="0"/>
          </a:p>
          <a:p>
            <a:pPr marL="0" indent="0">
              <a:buNone/>
            </a:pPr>
            <a:endParaRPr lang="nl-NL" sz="500" b="1" dirty="0" smtClean="0"/>
          </a:p>
          <a:p>
            <a:pPr marL="0" indent="0">
              <a:buNone/>
            </a:pPr>
            <a:endParaRPr lang="nl-NL" sz="500" b="1" dirty="0"/>
          </a:p>
          <a:p>
            <a:pPr marL="0" indent="0">
              <a:buNone/>
            </a:pPr>
            <a:endParaRPr lang="nl-NL" sz="500" b="1" dirty="0"/>
          </a:p>
          <a:p>
            <a:pPr marL="0" indent="0">
              <a:buNone/>
            </a:pPr>
            <a:endParaRPr lang="nl-NL" sz="500" b="1" dirty="0" smtClean="0"/>
          </a:p>
          <a:p>
            <a:pPr marL="0" indent="0">
              <a:buNone/>
            </a:pPr>
            <a:r>
              <a:rPr lang="nl-NL" sz="2600" b="1" dirty="0" smtClean="0"/>
              <a:t>INSPELEN OP VERANDERINGEN</a:t>
            </a:r>
          </a:p>
          <a:p>
            <a:pPr marL="0" indent="0">
              <a:buNone/>
            </a:pPr>
            <a:r>
              <a:rPr lang="nl-NL" sz="2600" b="1" dirty="0"/>
              <a:t>	</a:t>
            </a:r>
            <a:r>
              <a:rPr lang="nl-NL" sz="2600" b="1" dirty="0" smtClean="0"/>
              <a:t>		</a:t>
            </a:r>
            <a:r>
              <a:rPr lang="nl-NL" sz="1800" dirty="0" smtClean="0"/>
              <a:t>boven</a:t>
            </a:r>
            <a:r>
              <a:rPr lang="nl-NL" sz="2600" dirty="0" smtClean="0"/>
              <a:t> </a:t>
            </a:r>
            <a:r>
              <a:rPr lang="nl-NL" sz="2600" b="1" dirty="0" smtClean="0"/>
              <a:t>volgen van een plan</a:t>
            </a:r>
          </a:p>
          <a:p>
            <a:pPr marL="0" indent="0">
              <a:buNone/>
            </a:pPr>
            <a:endParaRPr lang="nl-NL" sz="2600" b="1" dirty="0" smtClean="0"/>
          </a:p>
          <a:p>
            <a:pPr marL="0" indent="0">
              <a:buNone/>
            </a:pPr>
            <a:endParaRPr lang="nl-NL" b="1" dirty="0">
              <a:solidFill>
                <a:schemeClr val="accent6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nl-NL" b="1" dirty="0" smtClean="0"/>
          </a:p>
          <a:p>
            <a:pPr marL="457200" indent="-457200">
              <a:buFont typeface="Arial" charset="0"/>
              <a:buAutoNum type="arabicPeriod"/>
            </a:pPr>
            <a:endParaRPr lang="nl-NL" b="1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Tekstvak 5"/>
          <p:cNvSpPr txBox="1"/>
          <p:nvPr/>
        </p:nvSpPr>
        <p:spPr>
          <a:xfrm>
            <a:off x="1691680" y="495565"/>
            <a:ext cx="33123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b="1" dirty="0" err="1" smtClean="0"/>
              <a:t>Aims</a:t>
            </a:r>
            <a:endParaRPr lang="nl-NL" dirty="0"/>
          </a:p>
        </p:txBody>
      </p:sp>
      <p:grpSp>
        <p:nvGrpSpPr>
          <p:cNvPr id="9" name="Groep 8"/>
          <p:cNvGrpSpPr/>
          <p:nvPr/>
        </p:nvGrpSpPr>
        <p:grpSpPr>
          <a:xfrm>
            <a:off x="-43520" y="-6224"/>
            <a:ext cx="9216203" cy="6858000"/>
            <a:chOff x="-43520" y="-6224"/>
            <a:chExt cx="9216203" cy="6858000"/>
          </a:xfrm>
        </p:grpSpPr>
        <p:grpSp>
          <p:nvGrpSpPr>
            <p:cNvPr id="10" name="Groep 9"/>
            <p:cNvGrpSpPr/>
            <p:nvPr/>
          </p:nvGrpSpPr>
          <p:grpSpPr>
            <a:xfrm>
              <a:off x="0" y="-6224"/>
              <a:ext cx="9172683" cy="6858000"/>
              <a:chOff x="0" y="0"/>
              <a:chExt cx="9172683" cy="6858000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2" name="Rechthoek 11"/>
              <p:cNvSpPr/>
              <p:nvPr/>
            </p:nvSpPr>
            <p:spPr>
              <a:xfrm>
                <a:off x="0" y="627594"/>
                <a:ext cx="9144000" cy="481289"/>
              </a:xfrm>
              <a:prstGeom prst="rect">
                <a:avLst/>
              </a:prstGeom>
              <a:solidFill>
                <a:srgbClr val="92D050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13" name="Rechthoek 12"/>
              <p:cNvSpPr/>
              <p:nvPr/>
            </p:nvSpPr>
            <p:spPr>
              <a:xfrm>
                <a:off x="0" y="0"/>
                <a:ext cx="1115616" cy="6858000"/>
              </a:xfrm>
              <a:prstGeom prst="rect">
                <a:avLst/>
              </a:prstGeom>
              <a:solidFill>
                <a:srgbClr val="FBC293"/>
              </a:solidFill>
              <a:ln>
                <a:solidFill>
                  <a:srgbClr val="FBC293"/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14" name="Tekstvak 13"/>
              <p:cNvSpPr txBox="1"/>
              <p:nvPr/>
            </p:nvSpPr>
            <p:spPr>
              <a:xfrm>
                <a:off x="1691679" y="503071"/>
                <a:ext cx="7481004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nl-NL" sz="4000" b="1" dirty="0" smtClean="0"/>
                  <a:t>Uitgangspunten</a:t>
                </a:r>
                <a:endParaRPr lang="nl-NL" dirty="0">
                  <a:solidFill>
                    <a:schemeClr val="bg1"/>
                  </a:solidFill>
                </a:endParaRPr>
              </a:p>
            </p:txBody>
          </p:sp>
        </p:grpSp>
        <p:pic>
          <p:nvPicPr>
            <p:cNvPr id="11" name="Afbeelding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43520" y="36521"/>
              <a:ext cx="1188718" cy="118871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94553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://blog.tmcnet.com/blog/rich-tehrani/uploads/old-microsoft-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2119641"/>
            <a:ext cx="1833237" cy="1466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Afbeelding 4" descr="http://www.breakingoutcongres.nl/wp-content/uploads/2010/08/rabobank-logo-print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9972" y="5097660"/>
            <a:ext cx="1224136" cy="161031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Afbeelding 5" descr="http://www.automatiseringgids.nl/binaries/content/gallery/ag/redactie/algemeen/merken-niet-it/abn-amro-logo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804" b="25044"/>
          <a:stretch/>
        </p:blipFill>
        <p:spPr bwMode="auto">
          <a:xfrm>
            <a:off x="6300192" y="6165304"/>
            <a:ext cx="2188239" cy="54266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Afbeelding 6" descr="http://cursusitaliaans-aretusa.nl/wp-content/uploads/2012/06/logo_bol-com.pn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7137" y="3111670"/>
            <a:ext cx="1763493" cy="1581981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Afbeelding 7" descr="http://www.wp7.nl/wp-content/uploads/2012/06/ING-logo.jpg"/>
          <p:cNvPicPr/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5" t="36288" r="4504" b="31915"/>
          <a:stretch/>
        </p:blipFill>
        <p:spPr bwMode="auto">
          <a:xfrm>
            <a:off x="6044420" y="5126401"/>
            <a:ext cx="2383751" cy="86409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</p:pic>
      <p:pic>
        <p:nvPicPr>
          <p:cNvPr id="1026" name="Picture 2" descr="https://encrypted-tbn0.gstatic.com/images?q=tbn:ANd9GcTFlBkcK9olWjvSHOh5I03VuNunxCYtSOqD4wrvxQSglE1PABGv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452553"/>
            <a:ext cx="1626350" cy="650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letsgomobile.org/images/news/tmobile/tomtom_logo.jpg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84" b="28177"/>
          <a:stretch/>
        </p:blipFill>
        <p:spPr bwMode="auto">
          <a:xfrm>
            <a:off x="5940152" y="1238997"/>
            <a:ext cx="3087638" cy="740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leusderweg.com/afbeeldingen/079_logo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7113" y="2388885"/>
            <a:ext cx="1406848" cy="1445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wehkamp.nl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4383" y="4633893"/>
            <a:ext cx="34290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www.burogoeiegrond.nl/wp-content/uploads/2012/05/Logo_TKP_rgb-bew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9739" y="3898522"/>
            <a:ext cx="2166653" cy="703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kstvak 14"/>
          <p:cNvSpPr txBox="1"/>
          <p:nvPr/>
        </p:nvSpPr>
        <p:spPr>
          <a:xfrm>
            <a:off x="1331640" y="3154333"/>
            <a:ext cx="2172015" cy="3416320"/>
          </a:xfrm>
          <a:prstGeom prst="rect">
            <a:avLst/>
          </a:prstGeom>
          <a:solidFill>
            <a:srgbClr val="83D34D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sz="2400" b="1" dirty="0" smtClean="0"/>
              <a:t>Van IT naar</a:t>
            </a:r>
          </a:p>
          <a:p>
            <a:r>
              <a:rPr lang="nl-NL" sz="2400" dirty="0" smtClean="0"/>
              <a:t>Communicatie</a:t>
            </a:r>
          </a:p>
          <a:p>
            <a:r>
              <a:rPr lang="nl-NL" sz="2400" dirty="0" smtClean="0"/>
              <a:t>Marketing</a:t>
            </a:r>
          </a:p>
          <a:p>
            <a:r>
              <a:rPr lang="nl-NL" sz="2400" dirty="0" smtClean="0"/>
              <a:t>Sales</a:t>
            </a:r>
          </a:p>
          <a:p>
            <a:r>
              <a:rPr lang="nl-NL" sz="2400" dirty="0" smtClean="0"/>
              <a:t>Techniek</a:t>
            </a:r>
          </a:p>
          <a:p>
            <a:r>
              <a:rPr lang="nl-NL" sz="2400" dirty="0" smtClean="0"/>
              <a:t>Design</a:t>
            </a:r>
          </a:p>
          <a:p>
            <a:r>
              <a:rPr lang="nl-NL" sz="2400" dirty="0" smtClean="0"/>
              <a:t>Media</a:t>
            </a:r>
          </a:p>
          <a:p>
            <a:r>
              <a:rPr lang="nl-NL" sz="2400" b="1" dirty="0" smtClean="0"/>
              <a:t>Onderwijs</a:t>
            </a:r>
          </a:p>
          <a:p>
            <a:r>
              <a:rPr lang="nl-NL" sz="2400" dirty="0" smtClean="0"/>
              <a:t>…</a:t>
            </a:r>
            <a:endParaRPr lang="nl-NL" sz="2400" dirty="0"/>
          </a:p>
        </p:txBody>
      </p:sp>
      <p:sp>
        <p:nvSpPr>
          <p:cNvPr id="17" name="Rechthoek 16"/>
          <p:cNvSpPr/>
          <p:nvPr/>
        </p:nvSpPr>
        <p:spPr>
          <a:xfrm>
            <a:off x="0" y="621370"/>
            <a:ext cx="9144000" cy="481289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 smtClean="0"/>
              <a:t>Scrum		</a:t>
            </a:r>
            <a:r>
              <a:rPr lang="nl-NL" sz="4000" b="1" dirty="0" err="1" smtClean="0">
                <a:solidFill>
                  <a:schemeClr val="tx1"/>
                </a:solidFill>
              </a:rPr>
              <a:t>Scrummende</a:t>
            </a:r>
            <a:r>
              <a:rPr lang="nl-NL" sz="4000" b="1" dirty="0" smtClean="0">
                <a:solidFill>
                  <a:schemeClr val="tx1"/>
                </a:solidFill>
              </a:rPr>
              <a:t> bedrijven</a:t>
            </a:r>
            <a:endParaRPr lang="nl-NL" sz="4000" b="1" dirty="0">
              <a:solidFill>
                <a:schemeClr val="tx1"/>
              </a:solidFill>
            </a:endParaRPr>
          </a:p>
        </p:txBody>
      </p:sp>
      <p:sp>
        <p:nvSpPr>
          <p:cNvPr id="18" name="Rechthoek 17"/>
          <p:cNvSpPr/>
          <p:nvPr/>
        </p:nvSpPr>
        <p:spPr>
          <a:xfrm>
            <a:off x="0" y="-6224"/>
            <a:ext cx="1115616" cy="6858000"/>
          </a:xfrm>
          <a:prstGeom prst="rect">
            <a:avLst/>
          </a:prstGeom>
          <a:solidFill>
            <a:srgbClr val="FBC293"/>
          </a:solidFill>
          <a:ln>
            <a:solidFill>
              <a:srgbClr val="FBC29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9" name="Afbeelding 18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3520" y="36521"/>
            <a:ext cx="1188718" cy="1188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0060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/>
          <p:cNvSpPr/>
          <p:nvPr/>
        </p:nvSpPr>
        <p:spPr>
          <a:xfrm>
            <a:off x="28683" y="627595"/>
            <a:ext cx="9144000" cy="458841"/>
          </a:xfrm>
          <a:prstGeom prst="rect">
            <a:avLst/>
          </a:prstGeom>
          <a:solidFill>
            <a:srgbClr val="9CD45E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Rechthoek 1"/>
          <p:cNvSpPr/>
          <p:nvPr/>
        </p:nvSpPr>
        <p:spPr>
          <a:xfrm>
            <a:off x="0" y="0"/>
            <a:ext cx="1115616" cy="6858000"/>
          </a:xfrm>
          <a:prstGeom prst="rect">
            <a:avLst/>
          </a:prstGeom>
          <a:solidFill>
            <a:srgbClr val="FBC293"/>
          </a:solidFill>
          <a:ln>
            <a:solidFill>
              <a:srgbClr val="FBC293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237"/>
            <a:ext cx="1188718" cy="1188718"/>
          </a:xfrm>
          <a:prstGeom prst="rect">
            <a:avLst/>
          </a:prstGeom>
        </p:spPr>
      </p:pic>
      <p:sp>
        <p:nvSpPr>
          <p:cNvPr id="6" name="Tekstvak 5"/>
          <p:cNvSpPr txBox="1"/>
          <p:nvPr/>
        </p:nvSpPr>
        <p:spPr>
          <a:xfrm>
            <a:off x="1691680" y="495565"/>
            <a:ext cx="33123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b="1" dirty="0" err="1" smtClean="0"/>
              <a:t>Aims</a:t>
            </a:r>
            <a:endParaRPr lang="nl-NL" dirty="0"/>
          </a:p>
        </p:txBody>
      </p:sp>
      <p:grpSp>
        <p:nvGrpSpPr>
          <p:cNvPr id="9" name="Groep 8"/>
          <p:cNvGrpSpPr/>
          <p:nvPr/>
        </p:nvGrpSpPr>
        <p:grpSpPr>
          <a:xfrm>
            <a:off x="-43520" y="-6224"/>
            <a:ext cx="9187520" cy="6858000"/>
            <a:chOff x="-43520" y="-6224"/>
            <a:chExt cx="9187520" cy="6858000"/>
          </a:xfrm>
        </p:grpSpPr>
        <p:grpSp>
          <p:nvGrpSpPr>
            <p:cNvPr id="10" name="Groep 9"/>
            <p:cNvGrpSpPr/>
            <p:nvPr/>
          </p:nvGrpSpPr>
          <p:grpSpPr>
            <a:xfrm>
              <a:off x="0" y="-6224"/>
              <a:ext cx="9144000" cy="6858000"/>
              <a:chOff x="0" y="0"/>
              <a:chExt cx="9144000" cy="6858000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2" name="Rechthoek 11"/>
              <p:cNvSpPr/>
              <p:nvPr/>
            </p:nvSpPr>
            <p:spPr>
              <a:xfrm>
                <a:off x="0" y="627594"/>
                <a:ext cx="9144000" cy="481289"/>
              </a:xfrm>
              <a:prstGeom prst="rect">
                <a:avLst/>
              </a:prstGeom>
              <a:solidFill>
                <a:srgbClr val="92D050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13" name="Rechthoek 12"/>
              <p:cNvSpPr/>
              <p:nvPr/>
            </p:nvSpPr>
            <p:spPr>
              <a:xfrm>
                <a:off x="0" y="0"/>
                <a:ext cx="1115616" cy="6858000"/>
              </a:xfrm>
              <a:prstGeom prst="rect">
                <a:avLst/>
              </a:prstGeom>
              <a:solidFill>
                <a:srgbClr val="FBC293"/>
              </a:solidFill>
              <a:ln>
                <a:solidFill>
                  <a:srgbClr val="FBC293"/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14" name="Tekstvak 13"/>
              <p:cNvSpPr txBox="1"/>
              <p:nvPr/>
            </p:nvSpPr>
            <p:spPr>
              <a:xfrm>
                <a:off x="1691679" y="503071"/>
                <a:ext cx="540060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nl-NL" dirty="0">
                  <a:solidFill>
                    <a:schemeClr val="bg1"/>
                  </a:solidFill>
                </a:endParaRPr>
              </a:p>
            </p:txBody>
          </p:sp>
        </p:grpSp>
        <p:pic>
          <p:nvPicPr>
            <p:cNvPr id="11" name="Afbeelding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43520" y="36521"/>
              <a:ext cx="1188718" cy="1188718"/>
            </a:xfrm>
            <a:prstGeom prst="rect">
              <a:avLst/>
            </a:prstGeom>
          </p:spPr>
        </p:pic>
      </p:grpSp>
      <p:pic>
        <p:nvPicPr>
          <p:cNvPr id="16" name="Picture 2" descr="http://farm4.static.flickr.com/3615/3693187463_0e9ce6cd2e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121"/>
          <a:stretch/>
        </p:blipFill>
        <p:spPr bwMode="auto">
          <a:xfrm>
            <a:off x="1233977" y="1412776"/>
            <a:ext cx="4050704" cy="260903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http://konstantin.antselovich.com/wp-content/uploads/2013/02/IMAG0366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87" r="13133" b="12039"/>
          <a:stretch/>
        </p:blipFill>
        <p:spPr bwMode="auto">
          <a:xfrm>
            <a:off x="5428697" y="1412776"/>
            <a:ext cx="3618855" cy="260903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 descr="http://blog.ict.eu/wp-content/uploads/2013/01/foto-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2795" y="4155452"/>
            <a:ext cx="4051886" cy="2252951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6" descr="http://ennova.com.au/assets/pages/agile-standup-a85e89c033b96cf61ad7f768607c23f6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9763" y="4155452"/>
            <a:ext cx="3627789" cy="225295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8639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Afbeelding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072" y="-38746"/>
            <a:ext cx="9785285" cy="7338964"/>
          </a:xfrm>
          <a:prstGeom prst="rect">
            <a:avLst/>
          </a:prstGeom>
        </p:spPr>
      </p:pic>
      <p:sp>
        <p:nvSpPr>
          <p:cNvPr id="3" name="Rechthoek 2"/>
          <p:cNvSpPr/>
          <p:nvPr/>
        </p:nvSpPr>
        <p:spPr>
          <a:xfrm>
            <a:off x="28683" y="627595"/>
            <a:ext cx="9144000" cy="458841"/>
          </a:xfrm>
          <a:prstGeom prst="rect">
            <a:avLst/>
          </a:prstGeom>
          <a:solidFill>
            <a:srgbClr val="9CD45E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Rechthoek 1"/>
          <p:cNvSpPr/>
          <p:nvPr/>
        </p:nvSpPr>
        <p:spPr>
          <a:xfrm>
            <a:off x="0" y="0"/>
            <a:ext cx="1115616" cy="6858000"/>
          </a:xfrm>
          <a:prstGeom prst="rect">
            <a:avLst/>
          </a:prstGeom>
          <a:solidFill>
            <a:srgbClr val="FBC293"/>
          </a:solidFill>
          <a:ln>
            <a:solidFill>
              <a:srgbClr val="FBC293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237"/>
            <a:ext cx="1188718" cy="1188718"/>
          </a:xfrm>
          <a:prstGeom prst="rect">
            <a:avLst/>
          </a:prstGeom>
        </p:spPr>
      </p:pic>
      <p:sp>
        <p:nvSpPr>
          <p:cNvPr id="6" name="Tekstvak 5"/>
          <p:cNvSpPr txBox="1"/>
          <p:nvPr/>
        </p:nvSpPr>
        <p:spPr>
          <a:xfrm>
            <a:off x="1691680" y="495565"/>
            <a:ext cx="33123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b="1" dirty="0" err="1" smtClean="0"/>
              <a:t>Aims</a:t>
            </a:r>
            <a:endParaRPr lang="nl-NL" dirty="0"/>
          </a:p>
        </p:txBody>
      </p:sp>
      <p:grpSp>
        <p:nvGrpSpPr>
          <p:cNvPr id="9" name="Groep 8"/>
          <p:cNvGrpSpPr/>
          <p:nvPr/>
        </p:nvGrpSpPr>
        <p:grpSpPr>
          <a:xfrm>
            <a:off x="-43520" y="-6224"/>
            <a:ext cx="9187520" cy="6858000"/>
            <a:chOff x="-43520" y="-6224"/>
            <a:chExt cx="9187520" cy="6858000"/>
          </a:xfrm>
        </p:grpSpPr>
        <p:grpSp>
          <p:nvGrpSpPr>
            <p:cNvPr id="10" name="Groep 9"/>
            <p:cNvGrpSpPr/>
            <p:nvPr/>
          </p:nvGrpSpPr>
          <p:grpSpPr>
            <a:xfrm>
              <a:off x="0" y="-6224"/>
              <a:ext cx="9144000" cy="6858000"/>
              <a:chOff x="0" y="0"/>
              <a:chExt cx="9144000" cy="6858000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2" name="Rechthoek 11"/>
              <p:cNvSpPr/>
              <p:nvPr/>
            </p:nvSpPr>
            <p:spPr>
              <a:xfrm>
                <a:off x="0" y="627594"/>
                <a:ext cx="9144000" cy="481289"/>
              </a:xfrm>
              <a:prstGeom prst="rect">
                <a:avLst/>
              </a:prstGeom>
              <a:solidFill>
                <a:srgbClr val="92D050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13" name="Rechthoek 12"/>
              <p:cNvSpPr/>
              <p:nvPr/>
            </p:nvSpPr>
            <p:spPr>
              <a:xfrm>
                <a:off x="0" y="0"/>
                <a:ext cx="1115616" cy="6858000"/>
              </a:xfrm>
              <a:prstGeom prst="rect">
                <a:avLst/>
              </a:prstGeom>
              <a:solidFill>
                <a:srgbClr val="FBC293"/>
              </a:solidFill>
              <a:ln>
                <a:solidFill>
                  <a:srgbClr val="FBC293"/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14" name="Tekstvak 13"/>
              <p:cNvSpPr txBox="1"/>
              <p:nvPr/>
            </p:nvSpPr>
            <p:spPr>
              <a:xfrm>
                <a:off x="1691679" y="503071"/>
                <a:ext cx="540060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nl-NL" dirty="0">
                  <a:solidFill>
                    <a:schemeClr val="bg1"/>
                  </a:solidFill>
                </a:endParaRPr>
              </a:p>
            </p:txBody>
          </p:sp>
        </p:grpSp>
        <p:pic>
          <p:nvPicPr>
            <p:cNvPr id="11" name="Afbeelding 1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43520" y="36521"/>
              <a:ext cx="1188718" cy="1188718"/>
            </a:xfrm>
            <a:prstGeom prst="rect">
              <a:avLst/>
            </a:prstGeom>
          </p:spPr>
        </p:pic>
      </p:grpSp>
      <p:pic>
        <p:nvPicPr>
          <p:cNvPr id="16" name="Picture 4" descr="http://media.tumblr.com/tumblr_l2dlj8jdlc1qacwp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340768"/>
            <a:ext cx="3672408" cy="244582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4086173"/>
            <a:ext cx="3873624" cy="258241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7" name="Picture 6" descr="http://funnyphotodump.com/wp-content/uploads/2013/11/control-freak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33" t="4436" r="3695" b="13270"/>
          <a:stretch/>
        </p:blipFill>
        <p:spPr bwMode="auto">
          <a:xfrm>
            <a:off x="2413112" y="1988840"/>
            <a:ext cx="5914334" cy="3672408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kstvak 18"/>
          <p:cNvSpPr txBox="1"/>
          <p:nvPr/>
        </p:nvSpPr>
        <p:spPr>
          <a:xfrm>
            <a:off x="1691680" y="496847"/>
            <a:ext cx="74168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b="1" dirty="0" smtClean="0"/>
              <a:t>Samenwerkend leren</a:t>
            </a:r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5713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/>
          <p:cNvSpPr/>
          <p:nvPr/>
        </p:nvSpPr>
        <p:spPr>
          <a:xfrm>
            <a:off x="28683" y="627595"/>
            <a:ext cx="9144000" cy="458841"/>
          </a:xfrm>
          <a:prstGeom prst="rect">
            <a:avLst/>
          </a:prstGeom>
          <a:solidFill>
            <a:srgbClr val="9CD45E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Rechthoek 1"/>
          <p:cNvSpPr/>
          <p:nvPr/>
        </p:nvSpPr>
        <p:spPr>
          <a:xfrm>
            <a:off x="0" y="0"/>
            <a:ext cx="1115616" cy="6858000"/>
          </a:xfrm>
          <a:prstGeom prst="rect">
            <a:avLst/>
          </a:prstGeom>
          <a:solidFill>
            <a:srgbClr val="FBC293"/>
          </a:solidFill>
          <a:ln>
            <a:solidFill>
              <a:srgbClr val="FBC293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237"/>
            <a:ext cx="1188718" cy="1188718"/>
          </a:xfrm>
          <a:prstGeom prst="rect">
            <a:avLst/>
          </a:prstGeom>
        </p:spPr>
      </p:pic>
      <p:sp>
        <p:nvSpPr>
          <p:cNvPr id="6" name="Tekstvak 5"/>
          <p:cNvSpPr txBox="1"/>
          <p:nvPr/>
        </p:nvSpPr>
        <p:spPr>
          <a:xfrm>
            <a:off x="1691680" y="495565"/>
            <a:ext cx="33123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b="1" dirty="0" err="1" smtClean="0"/>
              <a:t>Aims</a:t>
            </a:r>
            <a:endParaRPr lang="nl-NL" dirty="0"/>
          </a:p>
        </p:txBody>
      </p:sp>
      <p:grpSp>
        <p:nvGrpSpPr>
          <p:cNvPr id="9" name="Groep 8"/>
          <p:cNvGrpSpPr/>
          <p:nvPr/>
        </p:nvGrpSpPr>
        <p:grpSpPr>
          <a:xfrm>
            <a:off x="-43520" y="-6224"/>
            <a:ext cx="9187520" cy="6858000"/>
            <a:chOff x="-43520" y="-6224"/>
            <a:chExt cx="9187520" cy="6858000"/>
          </a:xfrm>
        </p:grpSpPr>
        <p:grpSp>
          <p:nvGrpSpPr>
            <p:cNvPr id="10" name="Groep 9"/>
            <p:cNvGrpSpPr/>
            <p:nvPr/>
          </p:nvGrpSpPr>
          <p:grpSpPr>
            <a:xfrm>
              <a:off x="0" y="-6224"/>
              <a:ext cx="9144000" cy="6858000"/>
              <a:chOff x="0" y="0"/>
              <a:chExt cx="9144000" cy="6858000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2" name="Rechthoek 11"/>
              <p:cNvSpPr/>
              <p:nvPr/>
            </p:nvSpPr>
            <p:spPr>
              <a:xfrm>
                <a:off x="0" y="627594"/>
                <a:ext cx="9144000" cy="481289"/>
              </a:xfrm>
              <a:prstGeom prst="rect">
                <a:avLst/>
              </a:prstGeom>
              <a:solidFill>
                <a:srgbClr val="92D050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13" name="Rechthoek 12"/>
              <p:cNvSpPr/>
              <p:nvPr/>
            </p:nvSpPr>
            <p:spPr>
              <a:xfrm>
                <a:off x="0" y="0"/>
                <a:ext cx="1115616" cy="6858000"/>
              </a:xfrm>
              <a:prstGeom prst="rect">
                <a:avLst/>
              </a:prstGeom>
              <a:solidFill>
                <a:srgbClr val="FBC293"/>
              </a:solidFill>
              <a:ln>
                <a:solidFill>
                  <a:srgbClr val="FBC293"/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14" name="Tekstvak 13"/>
              <p:cNvSpPr txBox="1"/>
              <p:nvPr/>
            </p:nvSpPr>
            <p:spPr>
              <a:xfrm>
                <a:off x="1691679" y="503071"/>
                <a:ext cx="5400601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nl-NL" sz="4000" b="1" dirty="0" smtClean="0"/>
                  <a:t>Scrum</a:t>
                </a:r>
                <a:endParaRPr lang="nl-NL" dirty="0">
                  <a:solidFill>
                    <a:schemeClr val="bg1"/>
                  </a:solidFill>
                </a:endParaRPr>
              </a:p>
            </p:txBody>
          </p:sp>
        </p:grpSp>
        <p:pic>
          <p:nvPicPr>
            <p:cNvPr id="11" name="Afbeelding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43520" y="36521"/>
              <a:ext cx="1188718" cy="1188718"/>
            </a:xfrm>
            <a:prstGeom prst="rect">
              <a:avLst/>
            </a:prstGeom>
          </p:spPr>
        </p:pic>
      </p:grpSp>
      <p:sp>
        <p:nvSpPr>
          <p:cNvPr id="15" name="Ovaal 14"/>
          <p:cNvSpPr/>
          <p:nvPr/>
        </p:nvSpPr>
        <p:spPr>
          <a:xfrm>
            <a:off x="1475656" y="2132856"/>
            <a:ext cx="7244386" cy="396044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5000" b="1" dirty="0" smtClean="0">
                <a:solidFill>
                  <a:schemeClr val="tx1"/>
                </a:solidFill>
              </a:rPr>
              <a:t>Scrum</a:t>
            </a:r>
          </a:p>
          <a:p>
            <a:pPr algn="ctr"/>
            <a:r>
              <a:rPr lang="nl-NL" sz="3200" b="1" dirty="0" smtClean="0"/>
              <a:t>Complex werk</a:t>
            </a:r>
          </a:p>
          <a:p>
            <a:pPr algn="ctr"/>
            <a:r>
              <a:rPr lang="nl-NL" sz="3200" b="1" dirty="0" smtClean="0"/>
              <a:t>Onzekerheid, veranderingen</a:t>
            </a:r>
          </a:p>
          <a:p>
            <a:pPr algn="ctr"/>
            <a:endParaRPr lang="nl-NL" sz="3200" b="1" dirty="0" smtClean="0"/>
          </a:p>
          <a:p>
            <a:pPr algn="ctr"/>
            <a:r>
              <a:rPr lang="nl-NL" sz="3200" b="1" dirty="0" smtClean="0">
                <a:solidFill>
                  <a:schemeClr val="tx1"/>
                </a:solidFill>
              </a:rPr>
              <a:t>Korte Sprints</a:t>
            </a:r>
          </a:p>
          <a:p>
            <a:pPr algn="ctr"/>
            <a:r>
              <a:rPr lang="nl-NL" sz="3200" b="1" dirty="0" smtClean="0">
                <a:solidFill>
                  <a:schemeClr val="tx1"/>
                </a:solidFill>
              </a:rPr>
              <a:t>Na elke Sprint bijsturen</a:t>
            </a:r>
            <a:endParaRPr lang="nl-NL" sz="1000" b="1" dirty="0" smtClean="0">
              <a:solidFill>
                <a:schemeClr val="tx1"/>
              </a:solidFill>
            </a:endParaRPr>
          </a:p>
          <a:p>
            <a:pPr algn="ctr"/>
            <a:endParaRPr lang="nl-NL" sz="3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5592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/>
          <p:cNvSpPr/>
          <p:nvPr/>
        </p:nvSpPr>
        <p:spPr>
          <a:xfrm>
            <a:off x="28683" y="627595"/>
            <a:ext cx="9144000" cy="458841"/>
          </a:xfrm>
          <a:prstGeom prst="rect">
            <a:avLst/>
          </a:prstGeom>
          <a:solidFill>
            <a:srgbClr val="9CD45E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Rechthoek 1"/>
          <p:cNvSpPr/>
          <p:nvPr/>
        </p:nvSpPr>
        <p:spPr>
          <a:xfrm>
            <a:off x="0" y="0"/>
            <a:ext cx="1115616" cy="6858000"/>
          </a:xfrm>
          <a:prstGeom prst="rect">
            <a:avLst/>
          </a:prstGeom>
          <a:solidFill>
            <a:srgbClr val="FBC293"/>
          </a:solidFill>
          <a:ln>
            <a:solidFill>
              <a:srgbClr val="FBC293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237"/>
            <a:ext cx="1188718" cy="1188718"/>
          </a:xfrm>
          <a:prstGeom prst="rect">
            <a:avLst/>
          </a:prstGeom>
        </p:spPr>
      </p:pic>
      <p:sp>
        <p:nvSpPr>
          <p:cNvPr id="6" name="Tekstvak 5"/>
          <p:cNvSpPr txBox="1"/>
          <p:nvPr/>
        </p:nvSpPr>
        <p:spPr>
          <a:xfrm>
            <a:off x="1691680" y="495565"/>
            <a:ext cx="33123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b="1" dirty="0" err="1" smtClean="0"/>
              <a:t>Aims</a:t>
            </a:r>
            <a:endParaRPr lang="nl-NL" dirty="0"/>
          </a:p>
        </p:txBody>
      </p:sp>
      <p:grpSp>
        <p:nvGrpSpPr>
          <p:cNvPr id="9" name="Groep 8"/>
          <p:cNvGrpSpPr/>
          <p:nvPr/>
        </p:nvGrpSpPr>
        <p:grpSpPr>
          <a:xfrm>
            <a:off x="-43520" y="-6224"/>
            <a:ext cx="9187520" cy="6858000"/>
            <a:chOff x="-43520" y="-6224"/>
            <a:chExt cx="9187520" cy="6858000"/>
          </a:xfrm>
        </p:grpSpPr>
        <p:grpSp>
          <p:nvGrpSpPr>
            <p:cNvPr id="10" name="Groep 9"/>
            <p:cNvGrpSpPr/>
            <p:nvPr/>
          </p:nvGrpSpPr>
          <p:grpSpPr>
            <a:xfrm>
              <a:off x="0" y="-6224"/>
              <a:ext cx="9144000" cy="6858000"/>
              <a:chOff x="0" y="0"/>
              <a:chExt cx="9144000" cy="6858000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2" name="Rechthoek 11"/>
              <p:cNvSpPr/>
              <p:nvPr/>
            </p:nvSpPr>
            <p:spPr>
              <a:xfrm>
                <a:off x="0" y="627594"/>
                <a:ext cx="9144000" cy="481289"/>
              </a:xfrm>
              <a:prstGeom prst="rect">
                <a:avLst/>
              </a:prstGeom>
              <a:solidFill>
                <a:srgbClr val="92D050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13" name="Rechthoek 12"/>
              <p:cNvSpPr/>
              <p:nvPr/>
            </p:nvSpPr>
            <p:spPr>
              <a:xfrm>
                <a:off x="0" y="0"/>
                <a:ext cx="1115616" cy="6858000"/>
              </a:xfrm>
              <a:prstGeom prst="rect">
                <a:avLst/>
              </a:prstGeom>
              <a:solidFill>
                <a:srgbClr val="FBC293"/>
              </a:solidFill>
              <a:ln>
                <a:solidFill>
                  <a:srgbClr val="FBC293"/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14" name="Tekstvak 13"/>
              <p:cNvSpPr txBox="1"/>
              <p:nvPr/>
            </p:nvSpPr>
            <p:spPr>
              <a:xfrm>
                <a:off x="1691679" y="503071"/>
                <a:ext cx="5400601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nl-NL" sz="4000" b="1" dirty="0" smtClean="0"/>
                  <a:t>Scrum</a:t>
                </a:r>
                <a:endParaRPr lang="nl-NL" dirty="0">
                  <a:solidFill>
                    <a:schemeClr val="bg1"/>
                  </a:solidFill>
                </a:endParaRPr>
              </a:p>
            </p:txBody>
          </p:sp>
        </p:grpSp>
        <p:pic>
          <p:nvPicPr>
            <p:cNvPr id="11" name="Afbeelding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43520" y="36521"/>
              <a:ext cx="1188718" cy="1188718"/>
            </a:xfrm>
            <a:prstGeom prst="rect">
              <a:avLst/>
            </a:prstGeom>
          </p:spPr>
        </p:pic>
      </p:grpSp>
      <p:sp>
        <p:nvSpPr>
          <p:cNvPr id="15" name="Tekstvak 14"/>
          <p:cNvSpPr txBox="1"/>
          <p:nvPr/>
        </p:nvSpPr>
        <p:spPr>
          <a:xfrm>
            <a:off x="1547664" y="1772816"/>
            <a:ext cx="6336704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b="1" dirty="0" smtClean="0">
                <a:solidFill>
                  <a:srgbClr val="70AC2E"/>
                </a:solidFill>
              </a:rPr>
              <a:t>Opbrengsten van Scrum</a:t>
            </a:r>
          </a:p>
          <a:p>
            <a:endParaRPr lang="nl-NL" sz="3200" b="1" dirty="0">
              <a:solidFill>
                <a:srgbClr val="70AC2E"/>
              </a:solidFill>
            </a:endParaRPr>
          </a:p>
          <a:p>
            <a:pPr marL="457200" indent="-457200">
              <a:buFontTx/>
              <a:buChar char="-"/>
            </a:pPr>
            <a:r>
              <a:rPr lang="nl-NL" sz="3200" b="1" dirty="0" smtClean="0">
                <a:solidFill>
                  <a:schemeClr val="accent6">
                    <a:lumMod val="75000"/>
                  </a:schemeClr>
                </a:solidFill>
              </a:rPr>
              <a:t>Snelheid ↑</a:t>
            </a:r>
          </a:p>
          <a:p>
            <a:endParaRPr lang="nl-NL" sz="1400" dirty="0">
              <a:solidFill>
                <a:schemeClr val="accent6">
                  <a:lumMod val="75000"/>
                </a:schemeClr>
              </a:solidFill>
            </a:endParaRPr>
          </a:p>
          <a:p>
            <a:pPr marL="457200" indent="-457200">
              <a:buFontTx/>
              <a:buChar char="-"/>
            </a:pPr>
            <a:r>
              <a:rPr lang="nl-NL" sz="3200" b="1" dirty="0" smtClean="0">
                <a:solidFill>
                  <a:schemeClr val="accent6">
                    <a:lumMod val="75000"/>
                  </a:schemeClr>
                </a:solidFill>
              </a:rPr>
              <a:t>Kwaliteit ↑</a:t>
            </a:r>
          </a:p>
          <a:p>
            <a:pPr marL="457200" indent="-457200">
              <a:buFontTx/>
              <a:buChar char="-"/>
            </a:pPr>
            <a:endParaRPr lang="nl-NL" sz="1400" b="1" dirty="0">
              <a:solidFill>
                <a:schemeClr val="accent6">
                  <a:lumMod val="75000"/>
                </a:schemeClr>
              </a:solidFill>
            </a:endParaRPr>
          </a:p>
          <a:p>
            <a:pPr marL="457200" indent="-457200">
              <a:buFontTx/>
              <a:buChar char="-"/>
            </a:pPr>
            <a:r>
              <a:rPr lang="nl-NL" sz="3200" b="1" dirty="0" smtClean="0">
                <a:solidFill>
                  <a:schemeClr val="accent6">
                    <a:lumMod val="75000"/>
                  </a:schemeClr>
                </a:solidFill>
              </a:rPr>
              <a:t>Samenwerking &amp; plezier ↑</a:t>
            </a:r>
          </a:p>
          <a:p>
            <a:endParaRPr lang="nl-NL" sz="14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endParaRPr lang="nl-NL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6305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/>
          <p:cNvSpPr/>
          <p:nvPr/>
        </p:nvSpPr>
        <p:spPr>
          <a:xfrm>
            <a:off x="28683" y="627595"/>
            <a:ext cx="9144000" cy="458841"/>
          </a:xfrm>
          <a:prstGeom prst="rect">
            <a:avLst/>
          </a:prstGeom>
          <a:solidFill>
            <a:srgbClr val="9CD45E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Rechthoek 1"/>
          <p:cNvSpPr/>
          <p:nvPr/>
        </p:nvSpPr>
        <p:spPr>
          <a:xfrm>
            <a:off x="0" y="0"/>
            <a:ext cx="1115616" cy="6858000"/>
          </a:xfrm>
          <a:prstGeom prst="rect">
            <a:avLst/>
          </a:prstGeom>
          <a:solidFill>
            <a:srgbClr val="FBC293"/>
          </a:solidFill>
          <a:ln>
            <a:solidFill>
              <a:srgbClr val="FBC293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237"/>
            <a:ext cx="1188718" cy="1188718"/>
          </a:xfrm>
          <a:prstGeom prst="rect">
            <a:avLst/>
          </a:prstGeom>
        </p:spPr>
      </p:pic>
      <p:sp>
        <p:nvSpPr>
          <p:cNvPr id="5" name="Tijdelijke aanduiding voor inhoud 2"/>
          <p:cNvSpPr txBox="1">
            <a:spLocks/>
          </p:cNvSpPr>
          <p:nvPr/>
        </p:nvSpPr>
        <p:spPr>
          <a:xfrm>
            <a:off x="1763688" y="2564904"/>
            <a:ext cx="6840760" cy="2664296"/>
          </a:xfrm>
          <a:prstGeom prst="rect">
            <a:avLst/>
          </a:prstGeom>
          <a:ln w="28575">
            <a:solidFill>
              <a:srgbClr val="92D050"/>
            </a:solidFill>
          </a:ln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nl-NL" sz="2400" dirty="0" smtClean="0"/>
          </a:p>
          <a:p>
            <a:pPr marL="457200" indent="-457200">
              <a:buFont typeface="Arial" charset="0"/>
              <a:buAutoNum type="arabicPeriod"/>
            </a:pPr>
            <a:r>
              <a:rPr lang="nl-NL" b="1" dirty="0" smtClean="0"/>
              <a:t>beter </a:t>
            </a:r>
            <a:r>
              <a:rPr lang="nl-NL" b="1" dirty="0" smtClean="0">
                <a:solidFill>
                  <a:schemeClr val="accent6">
                    <a:lumMod val="75000"/>
                  </a:schemeClr>
                </a:solidFill>
              </a:rPr>
              <a:t>samenwerken</a:t>
            </a:r>
          </a:p>
          <a:p>
            <a:pPr marL="457200" indent="-457200">
              <a:buFont typeface="Arial" charset="0"/>
              <a:buAutoNum type="arabicPeriod"/>
            </a:pPr>
            <a:r>
              <a:rPr lang="nl-NL" b="1" dirty="0" smtClean="0"/>
              <a:t>slimmer, sneller, beter </a:t>
            </a:r>
            <a:r>
              <a:rPr lang="nl-NL" b="1" dirty="0" smtClean="0">
                <a:solidFill>
                  <a:schemeClr val="accent6">
                    <a:lumMod val="75000"/>
                  </a:schemeClr>
                </a:solidFill>
              </a:rPr>
              <a:t>leren</a:t>
            </a:r>
          </a:p>
          <a:p>
            <a:pPr marL="457200" indent="-457200">
              <a:buFont typeface="Arial" charset="0"/>
              <a:buAutoNum type="arabicPeriod"/>
            </a:pPr>
            <a:r>
              <a:rPr lang="en-US" b="1" dirty="0" smtClean="0"/>
              <a:t> </a:t>
            </a:r>
            <a:r>
              <a:rPr lang="en-US" b="1" dirty="0" err="1" smtClean="0">
                <a:solidFill>
                  <a:schemeClr val="accent6">
                    <a:lumMod val="75000"/>
                  </a:schemeClr>
                </a:solidFill>
              </a:rPr>
              <a:t>persoonlijke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6">
                    <a:lumMod val="75000"/>
                  </a:schemeClr>
                </a:solidFill>
              </a:rPr>
              <a:t>ontwikkeling</a:t>
            </a:r>
            <a:endParaRPr lang="en-US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457200" indent="-457200">
              <a:buFont typeface="Arial" charset="0"/>
              <a:buAutoNum type="arabicPeriod"/>
            </a:pPr>
            <a:endParaRPr lang="nl-NL" b="1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Tekstvak 5"/>
          <p:cNvSpPr txBox="1"/>
          <p:nvPr/>
        </p:nvSpPr>
        <p:spPr>
          <a:xfrm>
            <a:off x="1691680" y="495565"/>
            <a:ext cx="33123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b="1" dirty="0" err="1" smtClean="0"/>
              <a:t>Aims</a:t>
            </a:r>
            <a:endParaRPr lang="nl-NL" dirty="0"/>
          </a:p>
        </p:txBody>
      </p:sp>
      <p:sp>
        <p:nvSpPr>
          <p:cNvPr id="8" name="Wolkvormige toelichting 7"/>
          <p:cNvSpPr/>
          <p:nvPr/>
        </p:nvSpPr>
        <p:spPr>
          <a:xfrm>
            <a:off x="6433699" y="1403751"/>
            <a:ext cx="2160240" cy="1818252"/>
          </a:xfrm>
          <a:prstGeom prst="cloudCallout">
            <a:avLst>
              <a:gd name="adj1" fmla="val -49444"/>
              <a:gd name="adj2" fmla="val 54584"/>
            </a:avLst>
          </a:prstGeom>
          <a:solidFill>
            <a:srgbClr val="FF3399"/>
          </a:solidFill>
          <a:ln>
            <a:solidFill>
              <a:srgbClr val="FF0066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Rechthoek 6"/>
          <p:cNvSpPr/>
          <p:nvPr/>
        </p:nvSpPr>
        <p:spPr>
          <a:xfrm rot="20409954">
            <a:off x="6725492" y="1668044"/>
            <a:ext cx="1576655" cy="1077218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nl-NL" sz="3200" b="1" dirty="0" err="1" smtClean="0">
                <a:solidFill>
                  <a:schemeClr val="bg1"/>
                </a:solidFill>
              </a:rPr>
              <a:t>Kaizen</a:t>
            </a:r>
            <a:r>
              <a:rPr lang="nl-NL" sz="3200" b="1" dirty="0" smtClean="0">
                <a:solidFill>
                  <a:schemeClr val="bg1"/>
                </a:solidFill>
              </a:rPr>
              <a:t> </a:t>
            </a:r>
            <a:r>
              <a:rPr lang="nl-NL" sz="3200" b="1" dirty="0" err="1" smtClean="0">
                <a:solidFill>
                  <a:schemeClr val="bg1"/>
                </a:solidFill>
              </a:rPr>
              <a:t>mindset</a:t>
            </a:r>
            <a:endParaRPr lang="nl-NL" sz="3200" b="1" dirty="0">
              <a:solidFill>
                <a:schemeClr val="bg1"/>
              </a:solidFill>
            </a:endParaRPr>
          </a:p>
        </p:txBody>
      </p:sp>
      <p:grpSp>
        <p:nvGrpSpPr>
          <p:cNvPr id="9" name="Groep 8"/>
          <p:cNvGrpSpPr/>
          <p:nvPr/>
        </p:nvGrpSpPr>
        <p:grpSpPr>
          <a:xfrm>
            <a:off x="-43520" y="-6224"/>
            <a:ext cx="9187520" cy="6858000"/>
            <a:chOff x="-43520" y="-6224"/>
            <a:chExt cx="9187520" cy="6858000"/>
          </a:xfrm>
        </p:grpSpPr>
        <p:grpSp>
          <p:nvGrpSpPr>
            <p:cNvPr id="10" name="Groep 9"/>
            <p:cNvGrpSpPr/>
            <p:nvPr/>
          </p:nvGrpSpPr>
          <p:grpSpPr>
            <a:xfrm>
              <a:off x="0" y="-6224"/>
              <a:ext cx="9144000" cy="6858000"/>
              <a:chOff x="0" y="0"/>
              <a:chExt cx="9144000" cy="6858000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2" name="Rechthoek 11"/>
              <p:cNvSpPr/>
              <p:nvPr/>
            </p:nvSpPr>
            <p:spPr>
              <a:xfrm>
                <a:off x="0" y="627594"/>
                <a:ext cx="9144000" cy="481289"/>
              </a:xfrm>
              <a:prstGeom prst="rect">
                <a:avLst/>
              </a:prstGeom>
              <a:solidFill>
                <a:srgbClr val="92D050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13" name="Rechthoek 12"/>
              <p:cNvSpPr/>
              <p:nvPr/>
            </p:nvSpPr>
            <p:spPr>
              <a:xfrm>
                <a:off x="0" y="0"/>
                <a:ext cx="1115616" cy="6858000"/>
              </a:xfrm>
              <a:prstGeom prst="rect">
                <a:avLst/>
              </a:prstGeom>
              <a:solidFill>
                <a:srgbClr val="FBC293"/>
              </a:solidFill>
              <a:ln>
                <a:solidFill>
                  <a:srgbClr val="FBC293"/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14" name="Tekstvak 13"/>
              <p:cNvSpPr txBox="1"/>
              <p:nvPr/>
            </p:nvSpPr>
            <p:spPr>
              <a:xfrm>
                <a:off x="1691679" y="503071"/>
                <a:ext cx="5400601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nl-NL" sz="4000" b="1" dirty="0" err="1"/>
                  <a:t>Scrum@school</a:t>
                </a:r>
                <a:r>
                  <a:rPr lang="nl-NL" sz="4000" b="1" dirty="0"/>
                  <a:t> </a:t>
                </a:r>
              </a:p>
            </p:txBody>
          </p:sp>
        </p:grpSp>
        <p:pic>
          <p:nvPicPr>
            <p:cNvPr id="11" name="Afbeelding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43520" y="36521"/>
              <a:ext cx="1188718" cy="118871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21349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/>
          <p:cNvSpPr/>
          <p:nvPr/>
        </p:nvSpPr>
        <p:spPr>
          <a:xfrm>
            <a:off x="28683" y="627595"/>
            <a:ext cx="9144000" cy="458841"/>
          </a:xfrm>
          <a:prstGeom prst="rect">
            <a:avLst/>
          </a:prstGeom>
          <a:solidFill>
            <a:srgbClr val="9CD45E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Rechthoek 1"/>
          <p:cNvSpPr/>
          <p:nvPr/>
        </p:nvSpPr>
        <p:spPr>
          <a:xfrm>
            <a:off x="0" y="0"/>
            <a:ext cx="1115616" cy="6858000"/>
          </a:xfrm>
          <a:prstGeom prst="rect">
            <a:avLst/>
          </a:prstGeom>
          <a:solidFill>
            <a:srgbClr val="FBC293"/>
          </a:solidFill>
          <a:ln>
            <a:solidFill>
              <a:srgbClr val="FBC293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237"/>
            <a:ext cx="1188718" cy="1188718"/>
          </a:xfrm>
          <a:prstGeom prst="rect">
            <a:avLst/>
          </a:prstGeom>
        </p:spPr>
      </p:pic>
      <p:sp>
        <p:nvSpPr>
          <p:cNvPr id="5" name="Tijdelijke aanduiding voor inhoud 2"/>
          <p:cNvSpPr txBox="1">
            <a:spLocks/>
          </p:cNvSpPr>
          <p:nvPr/>
        </p:nvSpPr>
        <p:spPr>
          <a:xfrm>
            <a:off x="1776068" y="1916832"/>
            <a:ext cx="6912768" cy="3600400"/>
          </a:xfrm>
          <a:prstGeom prst="rect">
            <a:avLst/>
          </a:prstGeom>
          <a:ln w="28575">
            <a:solidFill>
              <a:srgbClr val="92D050"/>
            </a:solidFill>
          </a:ln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 charset="0"/>
              <a:buAutoNum type="arabicPeriod"/>
            </a:pPr>
            <a:r>
              <a:rPr lang="nl-NL" b="1" dirty="0" smtClean="0"/>
              <a:t>prettig samenwerken, eerlijke taakverdeling</a:t>
            </a:r>
            <a:endParaRPr lang="nl-NL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457200" indent="-457200">
              <a:buFont typeface="Arial" charset="0"/>
              <a:buAutoNum type="arabicPeriod"/>
            </a:pPr>
            <a:r>
              <a:rPr lang="nl-NL" b="1" dirty="0" smtClean="0">
                <a:solidFill>
                  <a:schemeClr val="accent6">
                    <a:lumMod val="75000"/>
                  </a:schemeClr>
                </a:solidFill>
              </a:rPr>
              <a:t>betere </a:t>
            </a:r>
            <a:r>
              <a:rPr lang="nl-NL" b="1" dirty="0" err="1" smtClean="0">
                <a:solidFill>
                  <a:schemeClr val="accent6">
                    <a:lumMod val="75000"/>
                  </a:schemeClr>
                </a:solidFill>
              </a:rPr>
              <a:t>teamplayer</a:t>
            </a:r>
            <a:r>
              <a:rPr lang="nl-NL" b="1" dirty="0" smtClean="0">
                <a:solidFill>
                  <a:schemeClr val="accent6">
                    <a:lumMod val="75000"/>
                  </a:schemeClr>
                </a:solidFill>
              </a:rPr>
              <a:t> worden</a:t>
            </a:r>
          </a:p>
          <a:p>
            <a:pPr marL="457200" indent="-457200">
              <a:buFont typeface="Arial" charset="0"/>
              <a:buAutoNum type="arabicPeriod"/>
            </a:pPr>
            <a:r>
              <a:rPr lang="en-US" b="1" dirty="0" err="1" smtClean="0"/>
              <a:t>leren</a:t>
            </a:r>
            <a:r>
              <a:rPr lang="en-US" b="1" dirty="0" smtClean="0"/>
              <a:t> </a:t>
            </a:r>
            <a:r>
              <a:rPr lang="en-US" b="1" dirty="0" err="1" smtClean="0"/>
              <a:t>werken</a:t>
            </a:r>
            <a:r>
              <a:rPr lang="en-US" b="1" dirty="0" smtClean="0"/>
              <a:t> met </a:t>
            </a:r>
            <a:r>
              <a:rPr lang="en-US" b="1" dirty="0" err="1" smtClean="0"/>
              <a:t>actuele</a:t>
            </a:r>
            <a:r>
              <a:rPr lang="en-US" b="1" dirty="0" smtClean="0"/>
              <a:t> </a:t>
            </a:r>
            <a:r>
              <a:rPr lang="en-US" b="1" dirty="0" err="1" smtClean="0"/>
              <a:t>methode</a:t>
            </a:r>
            <a:endParaRPr lang="en-US" b="1" dirty="0" smtClean="0"/>
          </a:p>
          <a:p>
            <a:pPr marL="457200" indent="-457200">
              <a:buFont typeface="Arial" charset="0"/>
              <a:buAutoNum type="arabicPeriod"/>
            </a:pPr>
            <a:r>
              <a:rPr lang="en-US" b="1" dirty="0" err="1" smtClean="0">
                <a:solidFill>
                  <a:schemeClr val="accent6">
                    <a:lumMod val="75000"/>
                  </a:schemeClr>
                </a:solidFill>
              </a:rPr>
              <a:t>betere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6">
                    <a:lumMod val="75000"/>
                  </a:schemeClr>
                </a:solidFill>
              </a:rPr>
              <a:t>resultaten</a:t>
            </a:r>
            <a:endParaRPr lang="en-US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457200" indent="-457200">
              <a:buFont typeface="Arial" charset="0"/>
              <a:buAutoNum type="arabicPeriod"/>
            </a:pPr>
            <a:r>
              <a:rPr lang="en-US" b="1" dirty="0" err="1" smtClean="0"/>
              <a:t>vervolgopleiding</a:t>
            </a:r>
            <a:r>
              <a:rPr lang="en-US" b="1" dirty="0" smtClean="0"/>
              <a:t>, </a:t>
            </a:r>
            <a:r>
              <a:rPr lang="en-US" b="1" dirty="0" err="1" smtClean="0"/>
              <a:t>werk</a:t>
            </a:r>
            <a:r>
              <a:rPr lang="en-US" b="1" dirty="0" smtClean="0"/>
              <a:t>, CV</a:t>
            </a:r>
            <a:endParaRPr lang="nl-NL" b="1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Tekstvak 5"/>
          <p:cNvSpPr txBox="1"/>
          <p:nvPr/>
        </p:nvSpPr>
        <p:spPr>
          <a:xfrm>
            <a:off x="1691680" y="495565"/>
            <a:ext cx="33123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b="1" dirty="0" err="1" smtClean="0"/>
              <a:t>Aims</a:t>
            </a:r>
            <a:endParaRPr lang="nl-NL" dirty="0"/>
          </a:p>
        </p:txBody>
      </p:sp>
      <p:grpSp>
        <p:nvGrpSpPr>
          <p:cNvPr id="9" name="Groep 8"/>
          <p:cNvGrpSpPr/>
          <p:nvPr/>
        </p:nvGrpSpPr>
        <p:grpSpPr>
          <a:xfrm>
            <a:off x="-43520" y="-6224"/>
            <a:ext cx="9187520" cy="6858000"/>
            <a:chOff x="-43520" y="-6224"/>
            <a:chExt cx="9187520" cy="6858000"/>
          </a:xfrm>
        </p:grpSpPr>
        <p:grpSp>
          <p:nvGrpSpPr>
            <p:cNvPr id="10" name="Groep 9"/>
            <p:cNvGrpSpPr/>
            <p:nvPr/>
          </p:nvGrpSpPr>
          <p:grpSpPr>
            <a:xfrm>
              <a:off x="0" y="-6224"/>
              <a:ext cx="9144000" cy="6858000"/>
              <a:chOff x="0" y="0"/>
              <a:chExt cx="9144000" cy="6858000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2" name="Rechthoek 11"/>
              <p:cNvSpPr/>
              <p:nvPr/>
            </p:nvSpPr>
            <p:spPr>
              <a:xfrm>
                <a:off x="0" y="627594"/>
                <a:ext cx="9144000" cy="481289"/>
              </a:xfrm>
              <a:prstGeom prst="rect">
                <a:avLst/>
              </a:prstGeom>
              <a:solidFill>
                <a:srgbClr val="92D050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13" name="Rechthoek 12"/>
              <p:cNvSpPr/>
              <p:nvPr/>
            </p:nvSpPr>
            <p:spPr>
              <a:xfrm>
                <a:off x="0" y="0"/>
                <a:ext cx="1115616" cy="6858000"/>
              </a:xfrm>
              <a:prstGeom prst="rect">
                <a:avLst/>
              </a:prstGeom>
              <a:solidFill>
                <a:srgbClr val="FBC293"/>
              </a:solidFill>
              <a:ln>
                <a:solidFill>
                  <a:srgbClr val="FBC293"/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14" name="Tekstvak 13"/>
              <p:cNvSpPr txBox="1"/>
              <p:nvPr/>
            </p:nvSpPr>
            <p:spPr>
              <a:xfrm>
                <a:off x="1691679" y="503071"/>
                <a:ext cx="5400601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nl-NL" sz="4000" b="1" dirty="0" smtClean="0"/>
                  <a:t>Wat heb je eraan?</a:t>
                </a:r>
                <a:endParaRPr lang="nl-NL" sz="4000" b="1" dirty="0"/>
              </a:p>
            </p:txBody>
          </p:sp>
        </p:grpSp>
        <p:pic>
          <p:nvPicPr>
            <p:cNvPr id="11" name="Afbeelding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43520" y="36521"/>
              <a:ext cx="1188718" cy="118871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20399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/>
          <p:cNvSpPr/>
          <p:nvPr/>
        </p:nvSpPr>
        <p:spPr>
          <a:xfrm>
            <a:off x="28683" y="627595"/>
            <a:ext cx="9144000" cy="458841"/>
          </a:xfrm>
          <a:prstGeom prst="rect">
            <a:avLst/>
          </a:prstGeom>
          <a:solidFill>
            <a:srgbClr val="9CD45E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Rechthoek 1"/>
          <p:cNvSpPr/>
          <p:nvPr/>
        </p:nvSpPr>
        <p:spPr>
          <a:xfrm>
            <a:off x="0" y="0"/>
            <a:ext cx="1115616" cy="6858000"/>
          </a:xfrm>
          <a:prstGeom prst="rect">
            <a:avLst/>
          </a:prstGeom>
          <a:solidFill>
            <a:srgbClr val="FBC293"/>
          </a:solidFill>
          <a:ln>
            <a:solidFill>
              <a:srgbClr val="FBC293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237"/>
            <a:ext cx="1188718" cy="1188718"/>
          </a:xfrm>
          <a:prstGeom prst="rect">
            <a:avLst/>
          </a:prstGeom>
        </p:spPr>
      </p:pic>
      <p:sp>
        <p:nvSpPr>
          <p:cNvPr id="5" name="Tijdelijke aanduiding voor inhoud 2"/>
          <p:cNvSpPr txBox="1">
            <a:spLocks/>
          </p:cNvSpPr>
          <p:nvPr/>
        </p:nvSpPr>
        <p:spPr>
          <a:xfrm>
            <a:off x="1776068" y="1916832"/>
            <a:ext cx="6912768" cy="3600400"/>
          </a:xfrm>
          <a:prstGeom prst="rect">
            <a:avLst/>
          </a:prstGeom>
          <a:ln w="28575">
            <a:solidFill>
              <a:srgbClr val="92D050"/>
            </a:solidFill>
          </a:ln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l-NL" b="1" dirty="0" smtClean="0">
                <a:solidFill>
                  <a:schemeClr val="accent6">
                    <a:lumMod val="75000"/>
                  </a:schemeClr>
                </a:solidFill>
              </a:rPr>
              <a:t>Scrum is anders dan je gewend bent…</a:t>
            </a:r>
          </a:p>
          <a:p>
            <a:pPr marL="0" indent="0">
              <a:buNone/>
            </a:pPr>
            <a:r>
              <a:rPr lang="nl-NL" b="1" dirty="0" smtClean="0">
                <a:solidFill>
                  <a:schemeClr val="accent6">
                    <a:lumMod val="75000"/>
                  </a:schemeClr>
                </a:solidFill>
              </a:rPr>
              <a:t>Misschien even wennen …</a:t>
            </a:r>
          </a:p>
          <a:p>
            <a:pPr marL="0" indent="0">
              <a:buNone/>
            </a:pPr>
            <a:endParaRPr lang="nl-NL" b="1" dirty="0">
              <a:solidFill>
                <a:schemeClr val="accent6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nl-NL" sz="2400" b="1" dirty="0">
                <a:hlinkClick r:id="rId3"/>
              </a:rPr>
              <a:t>https://www.youtube.com/watch?v=MFzDaBzBlL0</a:t>
            </a:r>
            <a:endParaRPr lang="nl-NL" sz="2400" b="1" dirty="0" smtClean="0"/>
          </a:p>
        </p:txBody>
      </p:sp>
      <p:sp>
        <p:nvSpPr>
          <p:cNvPr id="6" name="Tekstvak 5"/>
          <p:cNvSpPr txBox="1"/>
          <p:nvPr/>
        </p:nvSpPr>
        <p:spPr>
          <a:xfrm>
            <a:off x="1691680" y="495565"/>
            <a:ext cx="33123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b="1" dirty="0" err="1" smtClean="0"/>
              <a:t>Aims</a:t>
            </a:r>
            <a:endParaRPr lang="nl-NL" dirty="0"/>
          </a:p>
        </p:txBody>
      </p:sp>
      <p:grpSp>
        <p:nvGrpSpPr>
          <p:cNvPr id="9" name="Groep 8"/>
          <p:cNvGrpSpPr/>
          <p:nvPr/>
        </p:nvGrpSpPr>
        <p:grpSpPr>
          <a:xfrm>
            <a:off x="-43520" y="-6224"/>
            <a:ext cx="9187520" cy="6858000"/>
            <a:chOff x="-43520" y="-6224"/>
            <a:chExt cx="9187520" cy="6858000"/>
          </a:xfrm>
        </p:grpSpPr>
        <p:grpSp>
          <p:nvGrpSpPr>
            <p:cNvPr id="10" name="Groep 9"/>
            <p:cNvGrpSpPr/>
            <p:nvPr/>
          </p:nvGrpSpPr>
          <p:grpSpPr>
            <a:xfrm>
              <a:off x="0" y="-6224"/>
              <a:ext cx="9144000" cy="6858000"/>
              <a:chOff x="0" y="0"/>
              <a:chExt cx="9144000" cy="6858000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2" name="Rechthoek 11"/>
              <p:cNvSpPr/>
              <p:nvPr/>
            </p:nvSpPr>
            <p:spPr>
              <a:xfrm>
                <a:off x="0" y="627594"/>
                <a:ext cx="9144000" cy="481289"/>
              </a:xfrm>
              <a:prstGeom prst="rect">
                <a:avLst/>
              </a:prstGeom>
              <a:solidFill>
                <a:srgbClr val="92D050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13" name="Rechthoek 12"/>
              <p:cNvSpPr/>
              <p:nvPr/>
            </p:nvSpPr>
            <p:spPr>
              <a:xfrm>
                <a:off x="0" y="0"/>
                <a:ext cx="1115616" cy="6858000"/>
              </a:xfrm>
              <a:prstGeom prst="rect">
                <a:avLst/>
              </a:prstGeom>
              <a:solidFill>
                <a:srgbClr val="FBC293"/>
              </a:solidFill>
              <a:ln>
                <a:solidFill>
                  <a:srgbClr val="FBC293"/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14" name="Tekstvak 13"/>
              <p:cNvSpPr txBox="1"/>
              <p:nvPr/>
            </p:nvSpPr>
            <p:spPr>
              <a:xfrm>
                <a:off x="1691679" y="503071"/>
                <a:ext cx="5400601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nl-NL" sz="4000" b="1" dirty="0" smtClean="0"/>
                  <a:t>Wennen aan Scrum</a:t>
                </a:r>
                <a:endParaRPr lang="nl-NL" sz="4000" b="1" dirty="0"/>
              </a:p>
            </p:txBody>
          </p:sp>
        </p:grpSp>
        <p:pic>
          <p:nvPicPr>
            <p:cNvPr id="11" name="Afbeelding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43520" y="36521"/>
              <a:ext cx="1188718" cy="118871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08993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80053979396584F96D742685097871F" ma:contentTypeVersion="4" ma:contentTypeDescription="Een nieuw document maken." ma:contentTypeScope="" ma:versionID="1bf07888bfb8ed288e1c9e606121c4a8">
  <xsd:schema xmlns:xsd="http://www.w3.org/2001/XMLSchema" xmlns:xs="http://www.w3.org/2001/XMLSchema" xmlns:p="http://schemas.microsoft.com/office/2006/metadata/properties" xmlns:ns2="657badc7-5b73-49fc-aaf6-044af47df739" xmlns:ns3="deb9f1bc-45b5-4a08-b62a-86e94b70de4f" targetNamespace="http://schemas.microsoft.com/office/2006/metadata/properties" ma:root="true" ma:fieldsID="3b03ec2ef185079ab6b1ab4ba759ecc3" ns2:_="" ns3:_="">
    <xsd:import namespace="657badc7-5b73-49fc-aaf6-044af47df739"/>
    <xsd:import namespace="deb9f1bc-45b5-4a08-b62a-86e94b70de4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57badc7-5b73-49fc-aaf6-044af47df73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eb9f1bc-45b5-4a08-b62a-86e94b70de4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E763D2B-0963-4814-9431-945A90926BC5}"/>
</file>

<file path=customXml/itemProps2.xml><?xml version="1.0" encoding="utf-8"?>
<ds:datastoreItem xmlns:ds="http://schemas.openxmlformats.org/officeDocument/2006/customXml" ds:itemID="{8D79FB8A-A0A3-4F9E-A63D-9C20848D3049}"/>
</file>

<file path=customXml/itemProps3.xml><?xml version="1.0" encoding="utf-8"?>
<ds:datastoreItem xmlns:ds="http://schemas.openxmlformats.org/officeDocument/2006/customXml" ds:itemID="{6564086E-9FF6-403C-909B-6BDD2945AA8C}"/>
</file>

<file path=docProps/app.xml><?xml version="1.0" encoding="utf-8"?>
<Properties xmlns="http://schemas.openxmlformats.org/officeDocument/2006/extended-properties" xmlns:vt="http://schemas.openxmlformats.org/officeDocument/2006/docPropsVTypes">
  <TotalTime>1172</TotalTime>
  <Words>247</Words>
  <Application>Microsoft Office PowerPoint</Application>
  <PresentationFormat>Diavoorstelling (4:3)</PresentationFormat>
  <Paragraphs>121</Paragraphs>
  <Slides>15</Slides>
  <Notes>4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18" baseType="lpstr">
      <vt:lpstr>Arial</vt:lpstr>
      <vt:lpstr>Calibri</vt:lpstr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Jan</dc:creator>
  <cp:lastModifiedBy>Nanette Baker</cp:lastModifiedBy>
  <cp:revision>185</cp:revision>
  <cp:lastPrinted>2014-03-04T10:11:45Z</cp:lastPrinted>
  <dcterms:created xsi:type="dcterms:W3CDTF">2014-02-03T14:10:01Z</dcterms:created>
  <dcterms:modified xsi:type="dcterms:W3CDTF">2018-07-08T16:20:23Z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0x010100B80053979396584F96D742685097871F</vt:lpwstr>
  </property>
</Properties>
</file>