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9" r:id="rId4"/>
    <p:sldId id="260" r:id="rId5"/>
    <p:sldId id="261" r:id="rId6"/>
    <p:sldId id="269" r:id="rId7"/>
    <p:sldId id="270" r:id="rId8"/>
    <p:sldId id="262" r:id="rId9"/>
    <p:sldId id="264" r:id="rId10"/>
    <p:sldId id="265" r:id="rId11"/>
    <p:sldId id="266" r:id="rId12"/>
    <p:sldId id="267"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7" autoAdjust="0"/>
    <p:restoredTop sz="94660"/>
  </p:normalViewPr>
  <p:slideViewPr>
    <p:cSldViewPr snapToGrid="0">
      <p:cViewPr varScale="1">
        <p:scale>
          <a:sx n="84" d="100"/>
          <a:sy n="84" d="100"/>
        </p:scale>
        <p:origin x="96" y="72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nl-NL" smtClean="0"/>
              <a:t>Klik om de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5/21/2018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5/21/2018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5/21/2018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5/21/2018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5/21/2018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5/21/2018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5/21/2018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smtClean="0"/>
              <a:t>Klik om de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5/21/2018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5/21/2018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5/21/2018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t>5/21/2018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5/21/2018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5/21/2018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5/21/2018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smtClean="0"/>
              <a:t>Klik om de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42A54C80-263E-416B-A8E0-580EDEADCBDC}" type="datetimeFigureOut">
              <a:rPr lang="en-US" dirty="0"/>
              <a:t>5/21/2018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B61BEF0D-F0BB-DE4B-95CE-6DB70DBA9567}" type="datetimeFigureOut">
              <a:rPr lang="en-US" dirty="0"/>
              <a:pPr/>
              <a:t>5/21/2018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5/21/2018</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Amsterdam,</a:t>
            </a:r>
            <a:endParaRPr lang="nl-NL" dirty="0"/>
          </a:p>
        </p:txBody>
      </p:sp>
      <p:sp>
        <p:nvSpPr>
          <p:cNvPr id="3" name="Ondertitel 2"/>
          <p:cNvSpPr>
            <a:spLocks noGrp="1"/>
          </p:cNvSpPr>
          <p:nvPr>
            <p:ph type="subTitle" idx="1"/>
          </p:nvPr>
        </p:nvSpPr>
        <p:spPr>
          <a:xfrm>
            <a:off x="928255" y="4211782"/>
            <a:ext cx="5805054" cy="1025236"/>
          </a:xfrm>
        </p:spPr>
        <p:txBody>
          <a:bodyPr>
            <a:normAutofit/>
          </a:bodyPr>
          <a:lstStyle/>
          <a:p>
            <a:r>
              <a:rPr lang="nl-NL" sz="2000" b="1" dirty="0" smtClean="0">
                <a:latin typeface="Baskerville Old Face" panose="02020602080505020303" pitchFamily="18" charset="0"/>
              </a:rPr>
              <a:t>De mooie, oude, prachtige, vieze, grote, imposante, geweldige, criminele hoofdstad van Nederland!                                                </a:t>
            </a:r>
            <a:endParaRPr lang="nl-NL" sz="2000" b="1" dirty="0">
              <a:latin typeface="Baskerville Old Face" panose="02020602080505020303" pitchFamily="18" charset="0"/>
            </a:endParaRPr>
          </a:p>
        </p:txBody>
      </p:sp>
      <p:pic>
        <p:nvPicPr>
          <p:cNvPr id="1026" name="Picture 2" descr="Afbeeldingsresultaat voor amsterdam"/>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07067" y="776737"/>
            <a:ext cx="3466994" cy="16277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090643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normAutofit/>
          </a:bodyPr>
          <a:lstStyle/>
          <a:p>
            <a:r>
              <a:rPr lang="nl-NL" sz="2000" dirty="0" smtClean="0">
                <a:solidFill>
                  <a:schemeClr val="accent2">
                    <a:lumMod val="75000"/>
                  </a:schemeClr>
                </a:solidFill>
              </a:rPr>
              <a:t>Een ……………………………..……… auto. (rood)</a:t>
            </a:r>
            <a:br>
              <a:rPr lang="nl-NL" sz="2000" dirty="0" smtClean="0">
                <a:solidFill>
                  <a:schemeClr val="accent2">
                    <a:lumMod val="75000"/>
                  </a:schemeClr>
                </a:solidFill>
              </a:rPr>
            </a:br>
            <a:r>
              <a:rPr lang="nl-NL" sz="2000" dirty="0">
                <a:solidFill>
                  <a:schemeClr val="accent2">
                    <a:lumMod val="75000"/>
                  </a:schemeClr>
                </a:solidFill>
              </a:rPr>
              <a:t/>
            </a:r>
            <a:br>
              <a:rPr lang="nl-NL" sz="2000" dirty="0">
                <a:solidFill>
                  <a:schemeClr val="accent2">
                    <a:lumMod val="75000"/>
                  </a:schemeClr>
                </a:solidFill>
              </a:rPr>
            </a:br>
            <a:r>
              <a:rPr lang="nl-NL" sz="2000" dirty="0" smtClean="0">
                <a:solidFill>
                  <a:schemeClr val="accent2">
                    <a:lumMod val="75000"/>
                  </a:schemeClr>
                </a:solidFill>
              </a:rPr>
              <a:t>Een ………………………………..…… feest. (gezellig)</a:t>
            </a:r>
            <a:br>
              <a:rPr lang="nl-NL" sz="2000" dirty="0" smtClean="0">
                <a:solidFill>
                  <a:schemeClr val="accent2">
                    <a:lumMod val="75000"/>
                  </a:schemeClr>
                </a:solidFill>
              </a:rPr>
            </a:br>
            <a:r>
              <a:rPr lang="nl-NL" sz="2000" dirty="0">
                <a:solidFill>
                  <a:schemeClr val="accent2">
                    <a:lumMod val="75000"/>
                  </a:schemeClr>
                </a:solidFill>
              </a:rPr>
              <a:t/>
            </a:r>
            <a:br>
              <a:rPr lang="nl-NL" sz="2000" dirty="0">
                <a:solidFill>
                  <a:schemeClr val="accent2">
                    <a:lumMod val="75000"/>
                  </a:schemeClr>
                </a:solidFill>
              </a:rPr>
            </a:br>
            <a:r>
              <a:rPr lang="nl-NL" sz="2000" dirty="0" smtClean="0">
                <a:solidFill>
                  <a:schemeClr val="accent2">
                    <a:lumMod val="75000"/>
                  </a:schemeClr>
                </a:solidFill>
              </a:rPr>
              <a:t>Zij lust geen ………………………. bolletjes. (bruin)</a:t>
            </a:r>
            <a:br>
              <a:rPr lang="nl-NL" sz="2000" dirty="0" smtClean="0">
                <a:solidFill>
                  <a:schemeClr val="accent2">
                    <a:lumMod val="75000"/>
                  </a:schemeClr>
                </a:solidFill>
              </a:rPr>
            </a:br>
            <a:r>
              <a:rPr lang="nl-NL" sz="2000" dirty="0">
                <a:solidFill>
                  <a:schemeClr val="accent2">
                    <a:lumMod val="75000"/>
                  </a:schemeClr>
                </a:solidFill>
              </a:rPr>
              <a:t/>
            </a:r>
            <a:br>
              <a:rPr lang="nl-NL" sz="2000" dirty="0">
                <a:solidFill>
                  <a:schemeClr val="accent2">
                    <a:lumMod val="75000"/>
                  </a:schemeClr>
                </a:solidFill>
              </a:rPr>
            </a:br>
            <a:r>
              <a:rPr lang="nl-NL" sz="2000" dirty="0" smtClean="0">
                <a:solidFill>
                  <a:schemeClr val="accent2">
                    <a:lumMod val="75000"/>
                  </a:schemeClr>
                </a:solidFill>
              </a:rPr>
              <a:t>Een …………………………………..… huis. (klein)</a:t>
            </a:r>
            <a:endParaRPr lang="nl-NL" sz="2000" dirty="0">
              <a:solidFill>
                <a:schemeClr val="accent2">
                  <a:lumMod val="75000"/>
                </a:schemeClr>
              </a:solidFill>
            </a:endParaRPr>
          </a:p>
        </p:txBody>
      </p:sp>
      <p:sp>
        <p:nvSpPr>
          <p:cNvPr id="5" name="Tijdelijke aanduiding voor tekst 4"/>
          <p:cNvSpPr>
            <a:spLocks noGrp="1"/>
          </p:cNvSpPr>
          <p:nvPr>
            <p:ph type="body" idx="1"/>
          </p:nvPr>
        </p:nvSpPr>
        <p:spPr/>
        <p:txBody>
          <a:bodyPr/>
          <a:lstStyle/>
          <a:p>
            <a:endParaRPr lang="nl-NL"/>
          </a:p>
        </p:txBody>
      </p:sp>
    </p:spTree>
    <p:extLst>
      <p:ext uri="{BB962C8B-B14F-4D97-AF65-F5344CB8AC3E}">
        <p14:creationId xmlns:p14="http://schemas.microsoft.com/office/powerpoint/2010/main" val="4283789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noAutofit/>
          </a:bodyPr>
          <a:lstStyle/>
          <a:p>
            <a:r>
              <a:rPr lang="nl-NL" sz="2400" dirty="0">
                <a:solidFill>
                  <a:schemeClr val="accent2">
                    <a:lumMod val="75000"/>
                  </a:schemeClr>
                </a:solidFill>
              </a:rPr>
              <a:t>Een </a:t>
            </a:r>
            <a:r>
              <a:rPr lang="nl-NL" sz="2400" dirty="0" smtClean="0">
                <a:solidFill>
                  <a:schemeClr val="accent5"/>
                </a:solidFill>
              </a:rPr>
              <a:t>rode</a:t>
            </a:r>
            <a:r>
              <a:rPr lang="nl-NL" sz="2400" dirty="0" smtClean="0">
                <a:solidFill>
                  <a:schemeClr val="accent2">
                    <a:lumMod val="75000"/>
                  </a:schemeClr>
                </a:solidFill>
              </a:rPr>
              <a:t> auto.</a:t>
            </a:r>
            <a:br>
              <a:rPr lang="nl-NL" sz="2400" dirty="0" smtClean="0">
                <a:solidFill>
                  <a:schemeClr val="accent2">
                    <a:lumMod val="75000"/>
                  </a:schemeClr>
                </a:solidFill>
              </a:rPr>
            </a:br>
            <a:r>
              <a:rPr lang="nl-NL" sz="2400" dirty="0" smtClean="0">
                <a:solidFill>
                  <a:schemeClr val="accent2">
                    <a:lumMod val="75000"/>
                  </a:schemeClr>
                </a:solidFill>
              </a:rPr>
              <a:t> </a:t>
            </a:r>
            <a:r>
              <a:rPr lang="nl-NL" sz="2400" dirty="0">
                <a:solidFill>
                  <a:schemeClr val="accent2">
                    <a:lumMod val="75000"/>
                  </a:schemeClr>
                </a:solidFill>
              </a:rPr>
              <a:t/>
            </a:r>
            <a:br>
              <a:rPr lang="nl-NL" sz="2400" dirty="0">
                <a:solidFill>
                  <a:schemeClr val="accent2">
                    <a:lumMod val="75000"/>
                  </a:schemeClr>
                </a:solidFill>
              </a:rPr>
            </a:br>
            <a:r>
              <a:rPr lang="nl-NL" sz="2400" dirty="0">
                <a:solidFill>
                  <a:schemeClr val="accent2">
                    <a:lumMod val="75000"/>
                  </a:schemeClr>
                </a:solidFill>
              </a:rPr>
              <a:t>Een </a:t>
            </a:r>
            <a:r>
              <a:rPr lang="nl-NL" sz="2400" dirty="0" smtClean="0">
                <a:solidFill>
                  <a:schemeClr val="accent5"/>
                </a:solidFill>
              </a:rPr>
              <a:t>gezellig</a:t>
            </a:r>
            <a:r>
              <a:rPr lang="nl-NL" sz="2400" dirty="0" smtClean="0">
                <a:solidFill>
                  <a:schemeClr val="accent2">
                    <a:lumMod val="75000"/>
                  </a:schemeClr>
                </a:solidFill>
              </a:rPr>
              <a:t> feest.</a:t>
            </a:r>
            <a:r>
              <a:rPr lang="nl-NL" sz="2400" dirty="0">
                <a:solidFill>
                  <a:schemeClr val="accent2">
                    <a:lumMod val="75000"/>
                  </a:schemeClr>
                </a:solidFill>
              </a:rPr>
              <a:t/>
            </a:r>
            <a:br>
              <a:rPr lang="nl-NL" sz="2400" dirty="0">
                <a:solidFill>
                  <a:schemeClr val="accent2">
                    <a:lumMod val="75000"/>
                  </a:schemeClr>
                </a:solidFill>
              </a:rPr>
            </a:br>
            <a:r>
              <a:rPr lang="nl-NL" sz="2400" dirty="0">
                <a:solidFill>
                  <a:schemeClr val="accent2">
                    <a:lumMod val="75000"/>
                  </a:schemeClr>
                </a:solidFill>
              </a:rPr>
              <a:t/>
            </a:r>
            <a:br>
              <a:rPr lang="nl-NL" sz="2400" dirty="0">
                <a:solidFill>
                  <a:schemeClr val="accent2">
                    <a:lumMod val="75000"/>
                  </a:schemeClr>
                </a:solidFill>
              </a:rPr>
            </a:br>
            <a:r>
              <a:rPr lang="nl-NL" sz="2400" dirty="0">
                <a:solidFill>
                  <a:schemeClr val="accent2">
                    <a:lumMod val="75000"/>
                  </a:schemeClr>
                </a:solidFill>
              </a:rPr>
              <a:t>Zij lust geen </a:t>
            </a:r>
            <a:r>
              <a:rPr lang="nl-NL" sz="2400" dirty="0" smtClean="0">
                <a:solidFill>
                  <a:schemeClr val="accent5"/>
                </a:solidFill>
              </a:rPr>
              <a:t>bruine</a:t>
            </a:r>
            <a:r>
              <a:rPr lang="nl-NL" sz="2400" dirty="0" smtClean="0">
                <a:solidFill>
                  <a:schemeClr val="accent2">
                    <a:lumMod val="75000"/>
                  </a:schemeClr>
                </a:solidFill>
              </a:rPr>
              <a:t> bolletjes.</a:t>
            </a:r>
            <a:r>
              <a:rPr lang="nl-NL" sz="2400" dirty="0">
                <a:solidFill>
                  <a:schemeClr val="accent2">
                    <a:lumMod val="75000"/>
                  </a:schemeClr>
                </a:solidFill>
              </a:rPr>
              <a:t/>
            </a:r>
            <a:br>
              <a:rPr lang="nl-NL" sz="2400" dirty="0">
                <a:solidFill>
                  <a:schemeClr val="accent2">
                    <a:lumMod val="75000"/>
                  </a:schemeClr>
                </a:solidFill>
              </a:rPr>
            </a:br>
            <a:r>
              <a:rPr lang="nl-NL" sz="2400" dirty="0">
                <a:solidFill>
                  <a:schemeClr val="accent2">
                    <a:lumMod val="75000"/>
                  </a:schemeClr>
                </a:solidFill>
              </a:rPr>
              <a:t/>
            </a:r>
            <a:br>
              <a:rPr lang="nl-NL" sz="2400" dirty="0">
                <a:solidFill>
                  <a:schemeClr val="accent2">
                    <a:lumMod val="75000"/>
                  </a:schemeClr>
                </a:solidFill>
              </a:rPr>
            </a:br>
            <a:r>
              <a:rPr lang="nl-NL" sz="2400" dirty="0">
                <a:solidFill>
                  <a:schemeClr val="accent2">
                    <a:lumMod val="75000"/>
                  </a:schemeClr>
                </a:solidFill>
              </a:rPr>
              <a:t>Een </a:t>
            </a:r>
            <a:r>
              <a:rPr lang="nl-NL" sz="2400" dirty="0" smtClean="0">
                <a:solidFill>
                  <a:schemeClr val="accent5"/>
                </a:solidFill>
              </a:rPr>
              <a:t>klein</a:t>
            </a:r>
            <a:r>
              <a:rPr lang="nl-NL" sz="2400" dirty="0" smtClean="0">
                <a:solidFill>
                  <a:schemeClr val="accent2">
                    <a:lumMod val="75000"/>
                  </a:schemeClr>
                </a:solidFill>
              </a:rPr>
              <a:t> huis</a:t>
            </a:r>
            <a:r>
              <a:rPr lang="nl-NL" sz="2400" dirty="0">
                <a:solidFill>
                  <a:schemeClr val="accent2">
                    <a:lumMod val="75000"/>
                  </a:schemeClr>
                </a:solidFill>
              </a:rPr>
              <a:t>. </a:t>
            </a:r>
            <a:endParaRPr lang="nl-NL" sz="2400" dirty="0"/>
          </a:p>
        </p:txBody>
      </p:sp>
      <p:sp>
        <p:nvSpPr>
          <p:cNvPr id="5" name="Tijdelijke aanduiding voor tekst 4"/>
          <p:cNvSpPr>
            <a:spLocks noGrp="1"/>
          </p:cNvSpPr>
          <p:nvPr>
            <p:ph type="body" idx="1"/>
          </p:nvPr>
        </p:nvSpPr>
        <p:spPr/>
        <p:txBody>
          <a:bodyPr/>
          <a:lstStyle/>
          <a:p>
            <a:endParaRPr lang="nl-NL"/>
          </a:p>
        </p:txBody>
      </p:sp>
    </p:spTree>
    <p:extLst>
      <p:ext uri="{BB962C8B-B14F-4D97-AF65-F5344CB8AC3E}">
        <p14:creationId xmlns:p14="http://schemas.microsoft.com/office/powerpoint/2010/main" val="25907162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t>Een slimm</a:t>
            </a:r>
            <a:r>
              <a:rPr lang="nl-NL" b="1" dirty="0" smtClean="0">
                <a:solidFill>
                  <a:schemeClr val="accent2"/>
                </a:solidFill>
              </a:rPr>
              <a:t>e</a:t>
            </a:r>
            <a:r>
              <a:rPr lang="nl-NL" dirty="0" smtClean="0"/>
              <a:t> leerling begrijpt de lastig</a:t>
            </a:r>
            <a:r>
              <a:rPr lang="nl-NL" dirty="0" smtClean="0">
                <a:solidFill>
                  <a:schemeClr val="accent2"/>
                </a:solidFill>
              </a:rPr>
              <a:t>e</a:t>
            </a:r>
            <a:r>
              <a:rPr lang="nl-NL" dirty="0" smtClean="0"/>
              <a:t> les over </a:t>
            </a:r>
            <a:r>
              <a:rPr lang="nl-NL" dirty="0" smtClean="0"/>
              <a:t>een </a:t>
            </a:r>
            <a:r>
              <a:rPr lang="nl-NL" dirty="0" smtClean="0">
                <a:solidFill>
                  <a:schemeClr val="accent2"/>
                </a:solidFill>
              </a:rPr>
              <a:t>bijvoeglijk</a:t>
            </a:r>
            <a:r>
              <a:rPr lang="nl-NL" dirty="0" smtClean="0"/>
              <a:t> </a:t>
            </a:r>
            <a:r>
              <a:rPr lang="nl-NL" dirty="0" smtClean="0"/>
              <a:t>naamwoord! </a:t>
            </a:r>
            <a:endParaRPr lang="nl-NL" dirty="0"/>
          </a:p>
        </p:txBody>
      </p:sp>
      <p:sp>
        <p:nvSpPr>
          <p:cNvPr id="3" name="Tijdelijke aanduiding voor tekst 2"/>
          <p:cNvSpPr>
            <a:spLocks noGrp="1"/>
          </p:cNvSpPr>
          <p:nvPr>
            <p:ph type="body" idx="1"/>
          </p:nvPr>
        </p:nvSpPr>
        <p:spPr/>
        <p:txBody>
          <a:bodyPr/>
          <a:lstStyle/>
          <a:p>
            <a:endParaRPr lang="nl-NL" dirty="0"/>
          </a:p>
        </p:txBody>
      </p:sp>
      <p:pic>
        <p:nvPicPr>
          <p:cNvPr id="4100" name="Picture 4" descr="Afbeeldingsresultaat voor ah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83480" y="347943"/>
            <a:ext cx="3006089" cy="28623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475709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09600"/>
            <a:ext cx="8596668" cy="2179320"/>
          </a:xfrm>
        </p:spPr>
        <p:txBody>
          <a:bodyPr>
            <a:normAutofit fontScale="90000"/>
          </a:bodyPr>
          <a:lstStyle/>
          <a:p>
            <a:r>
              <a:rPr lang="nl-NL" sz="1800" b="1" dirty="0" smtClean="0">
                <a:solidFill>
                  <a:schemeClr val="tx2"/>
                </a:solidFill>
              </a:rPr>
              <a:t>Je hoort een zin. Deze zin klopt niet. Schrijf de goede zin op je blaadje.</a:t>
            </a:r>
            <a:br>
              <a:rPr lang="nl-NL" sz="1800" b="1" dirty="0" smtClean="0">
                <a:solidFill>
                  <a:schemeClr val="tx2"/>
                </a:solidFill>
              </a:rPr>
            </a:br>
            <a:r>
              <a:rPr lang="nl-NL" sz="2200" dirty="0" smtClean="0"/>
              <a:t>1. In de boom zit een blauwe vogel.</a:t>
            </a:r>
            <a:br>
              <a:rPr lang="nl-NL" sz="2200" dirty="0" smtClean="0"/>
            </a:br>
            <a:r>
              <a:rPr lang="nl-NL" sz="2200" dirty="0" smtClean="0"/>
              <a:t>2. De giraf heeft een korte nek.</a:t>
            </a:r>
            <a:br>
              <a:rPr lang="nl-NL" sz="2200" dirty="0" smtClean="0"/>
            </a:br>
            <a:r>
              <a:rPr lang="nl-NL" sz="2200" dirty="0" smtClean="0"/>
              <a:t>3. Het kleine paleis staat op de Dam.</a:t>
            </a:r>
            <a:br>
              <a:rPr lang="nl-NL" sz="2200" dirty="0" smtClean="0"/>
            </a:br>
            <a:r>
              <a:rPr lang="nl-NL" sz="2200" dirty="0" smtClean="0"/>
              <a:t>4. Een groot meisje loopt met haar hondje in haar hand.</a:t>
            </a:r>
            <a:br>
              <a:rPr lang="nl-NL" sz="2200" dirty="0" smtClean="0"/>
            </a:br>
            <a:r>
              <a:rPr lang="nl-NL" sz="2200" dirty="0" smtClean="0"/>
              <a:t>5. Een boos hondje kwispelt met zijn staart.</a:t>
            </a:r>
            <a:br>
              <a:rPr lang="nl-NL" sz="2200" dirty="0" smtClean="0"/>
            </a:br>
            <a:r>
              <a:rPr lang="nl-NL" sz="2200" dirty="0" smtClean="0"/>
              <a:t>6. Op de lage toren zit een rode haan.</a:t>
            </a:r>
            <a:endParaRPr lang="nl-NL" sz="2200" dirty="0"/>
          </a:p>
        </p:txBody>
      </p:sp>
      <p:pic>
        <p:nvPicPr>
          <p:cNvPr id="3" name="Afbeelding 2" descr="Afbeeldingsresultaat voor praatplaat voortgezet onderwijs"/>
          <p:cNvPicPr/>
          <p:nvPr/>
        </p:nvPicPr>
        <p:blipFill>
          <a:blip r:embed="rId2">
            <a:extLst>
              <a:ext uri="{28A0092B-C50C-407E-A947-70E740481C1C}">
                <a14:useLocalDpi xmlns:a14="http://schemas.microsoft.com/office/drawing/2010/main" val="0"/>
              </a:ext>
            </a:extLst>
          </a:blip>
          <a:srcRect/>
          <a:stretch>
            <a:fillRect/>
          </a:stretch>
        </p:blipFill>
        <p:spPr bwMode="auto">
          <a:xfrm>
            <a:off x="2514599" y="3105469"/>
            <a:ext cx="5457825" cy="3512502"/>
          </a:xfrm>
          <a:prstGeom prst="rect">
            <a:avLst/>
          </a:prstGeom>
          <a:noFill/>
          <a:ln>
            <a:noFill/>
          </a:ln>
        </p:spPr>
      </p:pic>
    </p:spTree>
    <p:extLst>
      <p:ext uri="{BB962C8B-B14F-4D97-AF65-F5344CB8AC3E}">
        <p14:creationId xmlns:p14="http://schemas.microsoft.com/office/powerpoint/2010/main" val="5459498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1800" b="1" dirty="0" smtClean="0">
                <a:solidFill>
                  <a:schemeClr val="tx2"/>
                </a:solidFill>
              </a:rPr>
              <a:t>Doelstellingen:</a:t>
            </a:r>
            <a:r>
              <a:rPr lang="nl-NL" sz="1800" dirty="0" smtClean="0">
                <a:solidFill>
                  <a:schemeClr val="tx2"/>
                </a:solidFill>
              </a:rPr>
              <a:t/>
            </a:r>
            <a:br>
              <a:rPr lang="nl-NL" sz="1800" dirty="0" smtClean="0">
                <a:solidFill>
                  <a:schemeClr val="tx2"/>
                </a:solidFill>
              </a:rPr>
            </a:br>
            <a:r>
              <a:rPr lang="nl-NL" sz="1800" dirty="0" smtClean="0">
                <a:solidFill>
                  <a:schemeClr val="tx2"/>
                </a:solidFill>
              </a:rPr>
              <a:t/>
            </a:r>
            <a:br>
              <a:rPr lang="nl-NL" sz="1800" dirty="0" smtClean="0">
                <a:solidFill>
                  <a:schemeClr val="tx2"/>
                </a:solidFill>
              </a:rPr>
            </a:br>
            <a:r>
              <a:rPr lang="nl-NL" sz="1800" dirty="0" smtClean="0">
                <a:solidFill>
                  <a:schemeClr val="tx2"/>
                </a:solidFill>
              </a:rPr>
              <a:t>aan het eind van de les weet je wat een bijvoeglijk naamwoord is.</a:t>
            </a:r>
            <a:br>
              <a:rPr lang="nl-NL" sz="1800" dirty="0" smtClean="0">
                <a:solidFill>
                  <a:schemeClr val="tx2"/>
                </a:solidFill>
              </a:rPr>
            </a:br>
            <a:r>
              <a:rPr lang="nl-NL" sz="1800" dirty="0" smtClean="0">
                <a:solidFill>
                  <a:schemeClr val="tx2"/>
                </a:solidFill>
              </a:rPr>
              <a:t/>
            </a:r>
            <a:br>
              <a:rPr lang="nl-NL" sz="1800" dirty="0" smtClean="0">
                <a:solidFill>
                  <a:schemeClr val="tx2"/>
                </a:solidFill>
              </a:rPr>
            </a:br>
            <a:r>
              <a:rPr lang="nl-NL" sz="1800" dirty="0" smtClean="0">
                <a:solidFill>
                  <a:schemeClr val="tx2"/>
                </a:solidFill>
              </a:rPr>
              <a:t>Je kan de goede vorm van het bijvoeglijk naamwoord opschrijven.</a:t>
            </a:r>
            <a:endParaRPr lang="nl-NL" sz="1800" dirty="0">
              <a:solidFill>
                <a:schemeClr val="tx2"/>
              </a:solidFill>
            </a:endParaRPr>
          </a:p>
        </p:txBody>
      </p:sp>
      <p:sp>
        <p:nvSpPr>
          <p:cNvPr id="6" name="AutoShape 6" descr="Afbeeldingsresultaat voor ik snap het"/>
          <p:cNvSpPr>
            <a:spLocks noGrp="1" noChangeAspect="1" noChangeArrowheads="1"/>
          </p:cNvSpPr>
          <p:nvPr>
            <p:ph type="body" idx="1"/>
          </p:nvPr>
        </p:nvSpPr>
        <p:spPr bwMode="auto">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NL"/>
          </a:p>
        </p:txBody>
      </p:sp>
    </p:spTree>
    <p:extLst>
      <p:ext uri="{BB962C8B-B14F-4D97-AF65-F5344CB8AC3E}">
        <p14:creationId xmlns:p14="http://schemas.microsoft.com/office/powerpoint/2010/main" val="16986033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2297429" y="2404534"/>
            <a:ext cx="6976573" cy="1058757"/>
          </a:xfrm>
        </p:spPr>
        <p:txBody>
          <a:bodyPr/>
          <a:lstStyle/>
          <a:p>
            <a:r>
              <a:rPr lang="nl-NL" dirty="0" smtClean="0"/>
              <a:t/>
            </a:r>
            <a:br>
              <a:rPr lang="nl-NL" dirty="0" smtClean="0"/>
            </a:br>
            <a:r>
              <a:rPr lang="nl-NL" sz="4800" dirty="0" smtClean="0">
                <a:solidFill>
                  <a:schemeClr val="tx2"/>
                </a:solidFill>
              </a:rPr>
              <a:t>Het park is </a:t>
            </a:r>
            <a:r>
              <a:rPr lang="nl-NL" sz="4800" dirty="0" smtClean="0"/>
              <a:t>groen.</a:t>
            </a:r>
            <a:br>
              <a:rPr lang="nl-NL" sz="4800" dirty="0" smtClean="0"/>
            </a:br>
            <a:r>
              <a:rPr lang="nl-NL" sz="4800" dirty="0" smtClean="0">
                <a:solidFill>
                  <a:schemeClr val="tx2"/>
                </a:solidFill>
              </a:rPr>
              <a:t>Het</a:t>
            </a:r>
            <a:r>
              <a:rPr lang="nl-NL" sz="4800" dirty="0" smtClean="0"/>
              <a:t> groene </a:t>
            </a:r>
            <a:r>
              <a:rPr lang="nl-NL" sz="4800" dirty="0" smtClean="0">
                <a:solidFill>
                  <a:schemeClr val="tx2"/>
                </a:solidFill>
              </a:rPr>
              <a:t>park</a:t>
            </a:r>
            <a:r>
              <a:rPr lang="nl-NL" sz="4800" dirty="0" smtClean="0"/>
              <a:t>.</a:t>
            </a:r>
            <a:br>
              <a:rPr lang="nl-NL" sz="4800" dirty="0" smtClean="0"/>
            </a:br>
            <a:r>
              <a:rPr lang="nl-NL" sz="4800" dirty="0" smtClean="0">
                <a:solidFill>
                  <a:schemeClr val="tx2"/>
                </a:solidFill>
              </a:rPr>
              <a:t>Een</a:t>
            </a:r>
            <a:r>
              <a:rPr lang="nl-NL" sz="4800" dirty="0" smtClean="0"/>
              <a:t> groen </a:t>
            </a:r>
            <a:r>
              <a:rPr lang="nl-NL" sz="4800" dirty="0" smtClean="0">
                <a:solidFill>
                  <a:schemeClr val="tx2"/>
                </a:solidFill>
              </a:rPr>
              <a:t>park</a:t>
            </a:r>
            <a:r>
              <a:rPr lang="nl-NL" sz="4800" dirty="0" smtClean="0"/>
              <a:t>.</a:t>
            </a:r>
            <a:br>
              <a:rPr lang="nl-NL" sz="4800" dirty="0" smtClean="0"/>
            </a:br>
            <a:endParaRPr lang="nl-NL" sz="4800" dirty="0"/>
          </a:p>
        </p:txBody>
      </p:sp>
      <p:sp>
        <p:nvSpPr>
          <p:cNvPr id="3" name="Ondertitel 2"/>
          <p:cNvSpPr>
            <a:spLocks noGrp="1"/>
          </p:cNvSpPr>
          <p:nvPr>
            <p:ph type="subTitle" idx="1"/>
          </p:nvPr>
        </p:nvSpPr>
        <p:spPr>
          <a:xfrm>
            <a:off x="1507067" y="3577589"/>
            <a:ext cx="4733713" cy="1570143"/>
          </a:xfrm>
        </p:spPr>
        <p:txBody>
          <a:bodyPr>
            <a:normAutofit fontScale="25000" lnSpcReduction="20000"/>
          </a:bodyPr>
          <a:lstStyle/>
          <a:p>
            <a:r>
              <a:rPr lang="nl-NL" sz="16600" dirty="0" smtClean="0"/>
              <a:t>De gracht is </a:t>
            </a:r>
            <a:r>
              <a:rPr lang="nl-NL" sz="16600" dirty="0" smtClean="0">
                <a:solidFill>
                  <a:srgbClr val="0070C0"/>
                </a:solidFill>
              </a:rPr>
              <a:t>lang</a:t>
            </a:r>
            <a:r>
              <a:rPr lang="nl-NL" sz="16600" dirty="0" smtClean="0"/>
              <a:t>.</a:t>
            </a:r>
          </a:p>
          <a:p>
            <a:r>
              <a:rPr lang="nl-NL" sz="16600" dirty="0" smtClean="0"/>
              <a:t>De </a:t>
            </a:r>
            <a:r>
              <a:rPr lang="nl-NL" sz="16600" dirty="0" smtClean="0">
                <a:solidFill>
                  <a:srgbClr val="0070C0"/>
                </a:solidFill>
              </a:rPr>
              <a:t>lange</a:t>
            </a:r>
            <a:r>
              <a:rPr lang="nl-NL" sz="16600" dirty="0" smtClean="0"/>
              <a:t> gracht.</a:t>
            </a:r>
          </a:p>
          <a:p>
            <a:r>
              <a:rPr lang="nl-NL" sz="16600" dirty="0" smtClean="0"/>
              <a:t>Een </a:t>
            </a:r>
            <a:r>
              <a:rPr lang="nl-NL" sz="16600" dirty="0" smtClean="0">
                <a:solidFill>
                  <a:srgbClr val="0070C0"/>
                </a:solidFill>
              </a:rPr>
              <a:t>lange</a:t>
            </a:r>
            <a:r>
              <a:rPr lang="nl-NL" sz="16600" dirty="0" smtClean="0"/>
              <a:t> gracht</a:t>
            </a:r>
          </a:p>
          <a:p>
            <a:endParaRPr lang="nl-NL" dirty="0"/>
          </a:p>
        </p:txBody>
      </p:sp>
      <p:pic>
        <p:nvPicPr>
          <p:cNvPr id="2050" name="Picture 2" descr="Afbeeldingsresultaat voor vragend gezich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44929" y="499534"/>
            <a:ext cx="1905000" cy="190500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Afbeeldingsresultaat voor vragend gezich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10705" y="3463291"/>
            <a:ext cx="1905000" cy="1905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804378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Bijvoeglijke naamwoorden = </a:t>
            </a:r>
            <a:r>
              <a:rPr lang="nl-NL" dirty="0" smtClean="0"/>
              <a:t>adjectieven</a:t>
            </a:r>
            <a:r>
              <a:rPr lang="nl-NL" dirty="0" smtClean="0"/>
              <a:t/>
            </a:r>
            <a:br>
              <a:rPr lang="nl-NL" dirty="0" smtClean="0"/>
            </a:br>
            <a:r>
              <a:rPr lang="nl-NL" dirty="0" smtClean="0"/>
              <a:t>zelfstandige naamwoorden = substantief</a:t>
            </a:r>
            <a:endParaRPr lang="nl-NL" dirty="0"/>
          </a:p>
        </p:txBody>
      </p:sp>
      <p:sp>
        <p:nvSpPr>
          <p:cNvPr id="3" name="Tijdelijke aanduiding voor inhoud 2"/>
          <p:cNvSpPr>
            <a:spLocks noGrp="1"/>
          </p:cNvSpPr>
          <p:nvPr>
            <p:ph idx="1"/>
          </p:nvPr>
        </p:nvSpPr>
        <p:spPr>
          <a:xfrm>
            <a:off x="677334" y="2068831"/>
            <a:ext cx="8596668" cy="3972532"/>
          </a:xfrm>
        </p:spPr>
        <p:txBody>
          <a:bodyPr>
            <a:normAutofit/>
          </a:bodyPr>
          <a:lstStyle/>
          <a:p>
            <a:pPr marL="0" indent="0">
              <a:buNone/>
            </a:pPr>
            <a:r>
              <a:rPr lang="nl-NL" dirty="0" smtClean="0"/>
              <a:t>Wel een </a:t>
            </a:r>
            <a:r>
              <a:rPr lang="nl-NL" dirty="0"/>
              <a:t>‘e</a:t>
            </a:r>
            <a:r>
              <a:rPr lang="nl-NL" dirty="0" smtClean="0"/>
              <a:t>’ achter een bijvoeglijk naamwoord als</a:t>
            </a:r>
          </a:p>
          <a:p>
            <a:pPr marL="0" indent="0">
              <a:buNone/>
            </a:pPr>
            <a:endParaRPr lang="nl-NL" dirty="0" smtClean="0"/>
          </a:p>
          <a:p>
            <a:r>
              <a:rPr lang="nl-NL" dirty="0" smtClean="0"/>
              <a:t>Als er een ‘</a:t>
            </a:r>
            <a:r>
              <a:rPr lang="nl-NL" dirty="0" smtClean="0"/>
              <a:t>de’ of ‘het’ woord volgt : de </a:t>
            </a:r>
            <a:r>
              <a:rPr lang="nl-NL" b="1" dirty="0" smtClean="0"/>
              <a:t>snelle</a:t>
            </a:r>
            <a:r>
              <a:rPr lang="nl-NL" dirty="0" smtClean="0"/>
              <a:t> auto, het </a:t>
            </a:r>
            <a:r>
              <a:rPr lang="nl-NL" b="1" dirty="0" smtClean="0"/>
              <a:t>mooie</a:t>
            </a:r>
            <a:r>
              <a:rPr lang="nl-NL" dirty="0" smtClean="0"/>
              <a:t> huis</a:t>
            </a:r>
          </a:p>
          <a:p>
            <a:r>
              <a:rPr lang="nl-NL" dirty="0" smtClean="0"/>
              <a:t>Als er een meervoud op volgt: de </a:t>
            </a:r>
            <a:r>
              <a:rPr lang="nl-NL" b="1" dirty="0" smtClean="0"/>
              <a:t>snelle</a:t>
            </a:r>
            <a:r>
              <a:rPr lang="nl-NL" dirty="0" smtClean="0"/>
              <a:t> auto’s, de </a:t>
            </a:r>
            <a:r>
              <a:rPr lang="nl-NL" b="1" dirty="0" smtClean="0"/>
              <a:t>mooie</a:t>
            </a:r>
            <a:r>
              <a:rPr lang="nl-NL" dirty="0" smtClean="0"/>
              <a:t> huizen</a:t>
            </a:r>
          </a:p>
        </p:txBody>
      </p:sp>
    </p:spTree>
    <p:extLst>
      <p:ext uri="{BB962C8B-B14F-4D97-AF65-F5344CB8AC3E}">
        <p14:creationId xmlns:p14="http://schemas.microsoft.com/office/powerpoint/2010/main" val="12305784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Bijvoeglijke naamwoorden = adjectieven</a:t>
            </a:r>
            <a:br>
              <a:rPr lang="nl-NL" dirty="0" smtClean="0"/>
            </a:br>
            <a:r>
              <a:rPr lang="nl-NL" dirty="0" smtClean="0"/>
              <a:t>zelfstandige naamwoorden = substantief</a:t>
            </a:r>
            <a:endParaRPr lang="nl-NL" dirty="0"/>
          </a:p>
        </p:txBody>
      </p:sp>
      <p:sp>
        <p:nvSpPr>
          <p:cNvPr id="3" name="Tijdelijke aanduiding voor inhoud 2"/>
          <p:cNvSpPr>
            <a:spLocks noGrp="1"/>
          </p:cNvSpPr>
          <p:nvPr>
            <p:ph idx="1"/>
          </p:nvPr>
        </p:nvSpPr>
        <p:spPr/>
        <p:txBody>
          <a:bodyPr/>
          <a:lstStyle/>
          <a:p>
            <a:pPr marL="0" indent="0">
              <a:buNone/>
            </a:pPr>
            <a:r>
              <a:rPr lang="nl-NL" dirty="0" smtClean="0"/>
              <a:t>Maar wat moet je nu doen als er </a:t>
            </a:r>
            <a:r>
              <a:rPr lang="nl-NL" b="1" dirty="0" smtClean="0"/>
              <a:t>‘een’ </a:t>
            </a:r>
            <a:r>
              <a:rPr lang="nl-NL" dirty="0" smtClean="0"/>
              <a:t>staat? </a:t>
            </a:r>
            <a:r>
              <a:rPr lang="nl-NL" b="1" dirty="0" smtClean="0"/>
              <a:t>Een</a:t>
            </a:r>
            <a:r>
              <a:rPr lang="nl-NL" dirty="0" smtClean="0"/>
              <a:t> mooi huis of </a:t>
            </a:r>
            <a:r>
              <a:rPr lang="nl-NL" b="1" dirty="0" smtClean="0"/>
              <a:t>een</a:t>
            </a:r>
            <a:r>
              <a:rPr lang="nl-NL" dirty="0" smtClean="0"/>
              <a:t> mooie huis?</a:t>
            </a:r>
          </a:p>
          <a:p>
            <a:pPr>
              <a:buAutoNum type="arabicPeriod"/>
            </a:pPr>
            <a:r>
              <a:rPr lang="nl-NL" dirty="0" smtClean="0"/>
              <a:t>Kijk of het zelfstandig naamwoord een ‘de’ of ‘het’ woord is.                               						De huis of het huis?                                                              						Het huis! Dus…. Een </a:t>
            </a:r>
            <a:r>
              <a:rPr lang="nl-NL" b="1" dirty="0" smtClean="0"/>
              <a:t>mooi</a:t>
            </a:r>
            <a:r>
              <a:rPr lang="nl-NL" dirty="0" smtClean="0"/>
              <a:t> huis. ZONDER ‘e’</a:t>
            </a:r>
          </a:p>
          <a:p>
            <a:pPr marL="0" indent="0">
              <a:buNone/>
            </a:pPr>
            <a:r>
              <a:rPr lang="nl-NL" dirty="0" smtClean="0"/>
              <a:t>                                        De jongen of het jongen?                                               						De jongen! Dus……Een </a:t>
            </a:r>
            <a:r>
              <a:rPr lang="nl-NL" b="1" dirty="0" smtClean="0"/>
              <a:t>leuke</a:t>
            </a:r>
            <a:r>
              <a:rPr lang="nl-NL" dirty="0" smtClean="0"/>
              <a:t> jongen. MET ‘e’</a:t>
            </a:r>
          </a:p>
          <a:p>
            <a:endParaRPr lang="nl-NL" dirty="0"/>
          </a:p>
        </p:txBody>
      </p:sp>
    </p:spTree>
    <p:extLst>
      <p:ext uri="{BB962C8B-B14F-4D97-AF65-F5344CB8AC3E}">
        <p14:creationId xmlns:p14="http://schemas.microsoft.com/office/powerpoint/2010/main" val="18148161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Bijvoeglijke naamwoorden = adjectieven</a:t>
            </a:r>
            <a:br>
              <a:rPr lang="nl-NL" dirty="0"/>
            </a:br>
            <a:r>
              <a:rPr lang="nl-NL" dirty="0"/>
              <a:t>zelfstandige naamwoorden = substantief</a:t>
            </a:r>
          </a:p>
        </p:txBody>
      </p:sp>
      <p:sp>
        <p:nvSpPr>
          <p:cNvPr id="3" name="Tijdelijke aanduiding voor inhoud 2"/>
          <p:cNvSpPr>
            <a:spLocks noGrp="1"/>
          </p:cNvSpPr>
          <p:nvPr>
            <p:ph idx="1"/>
          </p:nvPr>
        </p:nvSpPr>
        <p:spPr/>
        <p:txBody>
          <a:bodyPr/>
          <a:lstStyle/>
          <a:p>
            <a:r>
              <a:rPr lang="nl-NL" dirty="0" smtClean="0"/>
              <a:t>Wanneer een bijvoeglijk naamwoord achter het zelfstandig naamwoord komt er GEEN ’e’</a:t>
            </a:r>
          </a:p>
          <a:p>
            <a:endParaRPr lang="nl-NL" dirty="0"/>
          </a:p>
          <a:p>
            <a:r>
              <a:rPr lang="nl-NL" dirty="0" smtClean="0"/>
              <a:t>De fiets is mooi.</a:t>
            </a:r>
          </a:p>
          <a:p>
            <a:r>
              <a:rPr lang="nl-NL" dirty="0" smtClean="0"/>
              <a:t>De jongen is leuk.</a:t>
            </a:r>
          </a:p>
          <a:p>
            <a:r>
              <a:rPr lang="nl-NL" dirty="0" smtClean="0"/>
              <a:t>Het meisje is knap.</a:t>
            </a:r>
            <a:endParaRPr lang="nl-NL" dirty="0"/>
          </a:p>
        </p:txBody>
      </p:sp>
    </p:spTree>
    <p:extLst>
      <p:ext uri="{BB962C8B-B14F-4D97-AF65-F5344CB8AC3E}">
        <p14:creationId xmlns:p14="http://schemas.microsoft.com/office/powerpoint/2010/main" val="11276885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Uitzonderingen op de regel…….</a:t>
            </a:r>
            <a:endParaRPr lang="nl-NL" dirty="0"/>
          </a:p>
        </p:txBody>
      </p:sp>
      <p:sp>
        <p:nvSpPr>
          <p:cNvPr id="3" name="Tijdelijke aanduiding voor inhoud 2"/>
          <p:cNvSpPr>
            <a:spLocks noGrp="1"/>
          </p:cNvSpPr>
          <p:nvPr>
            <p:ph idx="1"/>
          </p:nvPr>
        </p:nvSpPr>
        <p:spPr/>
        <p:txBody>
          <a:bodyPr>
            <a:normAutofit/>
          </a:bodyPr>
          <a:lstStyle/>
          <a:p>
            <a:r>
              <a:rPr lang="nl-NL" sz="2400" b="1" dirty="0" smtClean="0"/>
              <a:t>Die zijn er, maar die behandelen we de volgende keer.</a:t>
            </a:r>
            <a:endParaRPr lang="nl-NL" sz="2400" b="1" dirty="0"/>
          </a:p>
        </p:txBody>
      </p:sp>
    </p:spTree>
    <p:extLst>
      <p:ext uri="{BB962C8B-B14F-4D97-AF65-F5344CB8AC3E}">
        <p14:creationId xmlns:p14="http://schemas.microsoft.com/office/powerpoint/2010/main" val="35830869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nl-NL" dirty="0" smtClean="0"/>
              <a:t>							De of het?</a:t>
            </a:r>
            <a:br>
              <a:rPr lang="nl-NL" dirty="0" smtClean="0"/>
            </a:br>
            <a:r>
              <a:rPr lang="nl-NL" dirty="0" smtClean="0"/>
              <a:t>						</a:t>
            </a:r>
            <a:r>
              <a:rPr lang="nl-NL" sz="1800" dirty="0" smtClean="0"/>
              <a:t>Auto, feest, bolletjes, huis</a:t>
            </a:r>
            <a:endParaRPr lang="nl-NL" dirty="0"/>
          </a:p>
        </p:txBody>
      </p:sp>
      <p:sp>
        <p:nvSpPr>
          <p:cNvPr id="5" name="Tijdelijke aanduiding voor inhoud 4"/>
          <p:cNvSpPr>
            <a:spLocks noGrp="1"/>
          </p:cNvSpPr>
          <p:nvPr>
            <p:ph sz="half" idx="1"/>
          </p:nvPr>
        </p:nvSpPr>
        <p:spPr/>
        <p:txBody>
          <a:bodyPr/>
          <a:lstStyle/>
          <a:p>
            <a:r>
              <a:rPr lang="nl-NL" dirty="0" smtClean="0"/>
              <a:t>De</a:t>
            </a:r>
          </a:p>
          <a:p>
            <a:r>
              <a:rPr lang="nl-NL" dirty="0" smtClean="0"/>
              <a:t>………………………………………………………</a:t>
            </a:r>
          </a:p>
          <a:p>
            <a:r>
              <a:rPr lang="nl-NL" dirty="0" smtClean="0"/>
              <a:t>……………………………………………………..</a:t>
            </a:r>
            <a:endParaRPr lang="nl-NL" dirty="0"/>
          </a:p>
        </p:txBody>
      </p:sp>
      <p:sp>
        <p:nvSpPr>
          <p:cNvPr id="6" name="Tijdelijke aanduiding voor inhoud 5"/>
          <p:cNvSpPr>
            <a:spLocks noGrp="1"/>
          </p:cNvSpPr>
          <p:nvPr>
            <p:ph sz="half" idx="2"/>
          </p:nvPr>
        </p:nvSpPr>
        <p:spPr/>
        <p:txBody>
          <a:bodyPr/>
          <a:lstStyle/>
          <a:p>
            <a:r>
              <a:rPr lang="nl-NL" dirty="0" smtClean="0"/>
              <a:t>Het</a:t>
            </a:r>
          </a:p>
          <a:p>
            <a:r>
              <a:rPr lang="nl-NL" dirty="0" smtClean="0"/>
              <a:t>………………………………………………………</a:t>
            </a:r>
          </a:p>
          <a:p>
            <a:r>
              <a:rPr lang="nl-NL" dirty="0" smtClean="0"/>
              <a:t>………………………………………………………</a:t>
            </a:r>
            <a:endParaRPr lang="nl-NL" dirty="0"/>
          </a:p>
        </p:txBody>
      </p:sp>
    </p:spTree>
    <p:extLst>
      <p:ext uri="{BB962C8B-B14F-4D97-AF65-F5344CB8AC3E}">
        <p14:creationId xmlns:p14="http://schemas.microsoft.com/office/powerpoint/2010/main" val="3635679580"/>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
  <TotalTime>143</TotalTime>
  <Words>221</Words>
  <Application>Microsoft Office PowerPoint</Application>
  <PresentationFormat>Breedbeeld</PresentationFormat>
  <Paragraphs>35</Paragraphs>
  <Slides>12</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12</vt:i4>
      </vt:variant>
    </vt:vector>
  </HeadingPairs>
  <TitlesOfParts>
    <vt:vector size="17" baseType="lpstr">
      <vt:lpstr>Arial</vt:lpstr>
      <vt:lpstr>Baskerville Old Face</vt:lpstr>
      <vt:lpstr>Trebuchet MS</vt:lpstr>
      <vt:lpstr>Wingdings 3</vt:lpstr>
      <vt:lpstr>Facet</vt:lpstr>
      <vt:lpstr>Amsterdam,</vt:lpstr>
      <vt:lpstr>Je hoort een zin. Deze zin klopt niet. Schrijf de goede zin op je blaadje. 1. In de boom zit een blauwe vogel. 2. De giraf heeft een korte nek. 3. Het kleine paleis staat op de Dam. 4. Een groot meisje loopt met haar hondje in haar hand. 5. Een boos hondje kwispelt met zijn staart. 6. Op de lage toren zit een rode haan.</vt:lpstr>
      <vt:lpstr>Doelstellingen:  aan het eind van de les weet je wat een bijvoeglijk naamwoord is.  Je kan de goede vorm van het bijvoeglijk naamwoord opschrijven.</vt:lpstr>
      <vt:lpstr> Het park is groen. Het groene park. Een groen park. </vt:lpstr>
      <vt:lpstr>Bijvoeglijke naamwoorden = adjectieven zelfstandige naamwoorden = substantief</vt:lpstr>
      <vt:lpstr>Bijvoeglijke naamwoorden = adjectieven zelfstandige naamwoorden = substantief</vt:lpstr>
      <vt:lpstr>Bijvoeglijke naamwoorden = adjectieven zelfstandige naamwoorden = substantief</vt:lpstr>
      <vt:lpstr>Uitzonderingen op de regel…….</vt:lpstr>
      <vt:lpstr>       De of het?       Auto, feest, bolletjes, huis</vt:lpstr>
      <vt:lpstr>Een ……………………………..……… auto. (rood)  Een ………………………………..…… feest. (gezellig)  Zij lust geen ………………………. bolletjes. (bruin)  Een …………………………………..… huis. (klein)</vt:lpstr>
      <vt:lpstr>Een rode auto.   Een gezellig feest.  Zij lust geen bruine bolletjes.  Een klein huis. </vt:lpstr>
      <vt:lpstr>Een slimme leerling begrijpt de lastige les over een bijvoeglijk naamwoord!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Amsterdam,</dc:title>
  <dc:creator>Robbert Smit</dc:creator>
  <cp:lastModifiedBy>Robbert Smit</cp:lastModifiedBy>
  <cp:revision>14</cp:revision>
  <dcterms:created xsi:type="dcterms:W3CDTF">2018-05-16T16:55:00Z</dcterms:created>
  <dcterms:modified xsi:type="dcterms:W3CDTF">2018-05-21T18:56:46Z</dcterms:modified>
</cp:coreProperties>
</file>