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96" r:id="rId13"/>
    <p:sldId id="267" r:id="rId14"/>
    <p:sldId id="268" r:id="rId15"/>
    <p:sldId id="269" r:id="rId16"/>
    <p:sldId id="290" r:id="rId17"/>
    <p:sldId id="291" r:id="rId18"/>
    <p:sldId id="270" r:id="rId19"/>
    <p:sldId id="271" r:id="rId20"/>
    <p:sldId id="293" r:id="rId21"/>
    <p:sldId id="294" r:id="rId22"/>
    <p:sldId id="295" r:id="rId23"/>
    <p:sldId id="272" r:id="rId24"/>
    <p:sldId id="273" r:id="rId25"/>
    <p:sldId id="274" r:id="rId26"/>
    <p:sldId id="288" r:id="rId27"/>
    <p:sldId id="285" r:id="rId28"/>
    <p:sldId id="287" r:id="rId29"/>
    <p:sldId id="286" r:id="rId30"/>
    <p:sldId id="289" r:id="rId31"/>
    <p:sldId id="297" r:id="rId32"/>
    <p:sldId id="275" r:id="rId33"/>
    <p:sldId id="276" r:id="rId34"/>
    <p:sldId id="277" r:id="rId35"/>
    <p:sldId id="278" r:id="rId36"/>
    <p:sldId id="298" r:id="rId37"/>
    <p:sldId id="279" r:id="rId38"/>
    <p:sldId id="280" r:id="rId39"/>
    <p:sldId id="281" r:id="rId40"/>
    <p:sldId id="284" r:id="rId41"/>
    <p:sldId id="282" r:id="rId42"/>
    <p:sldId id="283" r:id="rId43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3" autoAdjust="0"/>
    <p:restoredTop sz="94660"/>
  </p:normalViewPr>
  <p:slideViewPr>
    <p:cSldViewPr>
      <p:cViewPr varScale="1">
        <p:scale>
          <a:sx n="73" d="100"/>
          <a:sy n="73" d="100"/>
        </p:scale>
        <p:origin x="123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99BE38-8C0D-4065-8200-D1A6BEE19CEF}" type="datetimeFigureOut">
              <a:rPr lang="nl-NL" smtClean="0"/>
              <a:t>18-11-2018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5E73DC-61B4-46EA-B974-922F99555C7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29672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E73DC-61B4-46EA-B974-922F99555C7A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98772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hoe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hthoek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hthoe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hthoek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hthoek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ndertitel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nl-NL" smtClean="0"/>
              <a:t>Klik om de ondertitelstijl van het model te bewerken</a:t>
            </a:r>
            <a:endParaRPr kumimoji="0" lang="en-US"/>
          </a:p>
        </p:txBody>
      </p:sp>
      <p:sp>
        <p:nvSpPr>
          <p:cNvPr id="28" name="Tijdelijke aanduiding voor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7E74F-09F7-4974-B2E1-F59388917D2A}" type="datetimeFigureOut">
              <a:rPr lang="nl-NL" smtClean="0"/>
              <a:t>18-11-2018</a:t>
            </a:fld>
            <a:endParaRPr lang="nl-NL"/>
          </a:p>
        </p:txBody>
      </p:sp>
      <p:sp>
        <p:nvSpPr>
          <p:cNvPr id="17" name="Tijdelijke aanduiding voor voettekst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Rechte verbindingslijn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hthoek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Tijdelijke aanduiding voor dianumm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2A5AA09-5B67-4C56-86EF-6A036BE05495}" type="slidenum">
              <a:rPr lang="nl-NL" smtClean="0"/>
              <a:t>‹nr.›</a:t>
            </a:fld>
            <a:endParaRPr lang="nl-NL"/>
          </a:p>
        </p:txBody>
      </p:sp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7E74F-09F7-4974-B2E1-F59388917D2A}" type="datetimeFigureOut">
              <a:rPr lang="nl-NL" smtClean="0"/>
              <a:t>18-11-2018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5AA09-5B67-4C56-86EF-6A036BE05495}" type="slidenum">
              <a:rPr lang="nl-NL" smtClean="0"/>
              <a:t>‹nr.›</a:t>
            </a:fld>
            <a:endParaRPr lang="nl-N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e titel en teks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hthoek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hthoek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hthoek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hthoek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hthoek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Rechte verbindingslijn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A2A5AA09-5B67-4C56-86EF-6A036BE05495}" type="slidenum">
              <a:rPr lang="nl-NL" smtClean="0"/>
              <a:t>‹nr.›</a:t>
            </a:fld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7E74F-09F7-4974-B2E1-F59388917D2A}" type="datetimeFigureOut">
              <a:rPr lang="nl-NL" smtClean="0"/>
              <a:t>18-11-2018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7E74F-09F7-4974-B2E1-F59388917D2A}" type="datetimeFigureOut">
              <a:rPr lang="nl-NL" smtClean="0"/>
              <a:t>18-11-2018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A2A5AA09-5B67-4C56-86EF-6A036BE05495}" type="slidenum">
              <a:rPr lang="nl-NL" smtClean="0"/>
              <a:t>‹nr.›</a:t>
            </a:fld>
            <a:endParaRPr lang="nl-NL"/>
          </a:p>
        </p:txBody>
      </p:sp>
      <p:sp>
        <p:nvSpPr>
          <p:cNvPr id="8" name="Tijdelijke aanduiding voor inhoud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hoe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hthoe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hthoek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hthoek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hthoek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hthoek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  <p:sp>
        <p:nvSpPr>
          <p:cNvPr id="13" name="Rechthoek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hthoek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7E74F-09F7-4974-B2E1-F59388917D2A}" type="datetimeFigureOut">
              <a:rPr lang="nl-NL" smtClean="0"/>
              <a:t>18-11-2018</a:t>
            </a:fld>
            <a:endParaRPr lang="nl-NL"/>
          </a:p>
        </p:txBody>
      </p:sp>
      <p:sp>
        <p:nvSpPr>
          <p:cNvPr id="8" name="Rechte verbindingslijn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2A5AA09-5B67-4C56-86EF-6A036BE05495}" type="slidenum">
              <a:rPr lang="nl-NL" smtClean="0"/>
              <a:t>‹nr.›</a:t>
            </a:fld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6E17E74F-09F7-4974-B2E1-F59388917D2A}" type="datetimeFigureOut">
              <a:rPr lang="nl-NL" smtClean="0"/>
              <a:t>18-11-2018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5AA09-5B67-4C56-86EF-6A036BE05495}" type="slidenum">
              <a:rPr lang="nl-NL" smtClean="0"/>
              <a:t>‹nr.›</a:t>
            </a:fld>
            <a:endParaRPr lang="nl-NL"/>
          </a:p>
        </p:txBody>
      </p:sp>
      <p:sp>
        <p:nvSpPr>
          <p:cNvPr id="8" name="Rechte verbindingslijn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Tijdelijke aanduiding voor inhoud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12" name="Tijdelijke aanduiding voor inhoud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elijking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 verbindingslijn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hthoek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hthoe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hthoek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hthoek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hthoek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hthoek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7E74F-09F7-4974-B2E1-F59388917D2A}" type="datetimeFigureOut">
              <a:rPr lang="nl-NL" smtClean="0"/>
              <a:t>18-11-2018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nl-NL"/>
          </a:p>
        </p:txBody>
      </p:sp>
      <p:sp>
        <p:nvSpPr>
          <p:cNvPr id="15" name="Rechte verbindingslijn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hthoek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Tijdelijke aanduiding voor inhoud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26" name="Tijdelijke aanduiding voor inhoud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25" name="Ova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A2A5AA09-5B67-4C56-86EF-6A036BE05495}" type="slidenum">
              <a:rPr lang="nl-NL" smtClean="0"/>
              <a:t>‹nr.›</a:t>
            </a:fld>
            <a:endParaRPr lang="nl-NL"/>
          </a:p>
        </p:txBody>
      </p:sp>
      <p:sp>
        <p:nvSpPr>
          <p:cNvPr id="23" name="Titel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7E74F-09F7-4974-B2E1-F59388917D2A}" type="datetimeFigureOut">
              <a:rPr lang="nl-NL" smtClean="0"/>
              <a:t>18-11-2018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A2A5AA09-5B67-4C56-86EF-6A036BE05495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hthoek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hthoek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hthoek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hthoek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hthoek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7E74F-09F7-4974-B2E1-F59388917D2A}" type="datetimeFigureOut">
              <a:rPr lang="nl-NL" smtClean="0"/>
              <a:t>18-11-2018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2A5AA09-5B67-4C56-86EF-6A036BE05495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hthoek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hthoe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hthoek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hthoek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hthoe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hthoek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  <p:sp>
        <p:nvSpPr>
          <p:cNvPr id="8" name="Rechthoek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Rechte verbindingslijn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Tijdelijke aanduiding voor inhoud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10" name="Ova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2A5AA09-5B67-4C56-86EF-6A036BE05495}" type="slidenum">
              <a:rPr lang="nl-NL" smtClean="0"/>
              <a:t>‹nr.›</a:t>
            </a:fld>
            <a:endParaRPr lang="nl-NL"/>
          </a:p>
        </p:txBody>
      </p:sp>
      <p:sp>
        <p:nvSpPr>
          <p:cNvPr id="21" name="Rechthoek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7E74F-09F7-4974-B2E1-F59388917D2A}" type="datetimeFigureOut">
              <a:rPr lang="nl-NL" smtClean="0"/>
              <a:t>18-11-2018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nl-N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hte verbindingslijn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hthoe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hthoek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hthoek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hthoe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hthoek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hthoek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hthoek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A2A5AA09-5B67-4C56-86EF-6A036BE05495}" type="slidenum">
              <a:rPr lang="nl-NL" smtClean="0"/>
              <a:t>‹nr.›</a:t>
            </a:fld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nl-NL" smtClean="0"/>
              <a:t>Klik op het pictogram als u een afbeelding wilt toevoegen</a:t>
            </a:r>
            <a:endParaRPr kumimoji="0" lang="en-US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  <p:sp>
        <p:nvSpPr>
          <p:cNvPr id="22" name="Rechthoek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6E17E74F-09F7-4974-B2E1-F59388917D2A}" type="datetimeFigureOut">
              <a:rPr lang="nl-NL" smtClean="0"/>
              <a:t>18-11-2018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hoek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hthoek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hthoe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hthoek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hthoek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Tijdelijke aanduiding voor datum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6E17E74F-09F7-4974-B2E1-F59388917D2A}" type="datetimeFigureOut">
              <a:rPr lang="nl-NL" smtClean="0"/>
              <a:t>18-11-2018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nl-NL"/>
          </a:p>
        </p:txBody>
      </p:sp>
      <p:sp>
        <p:nvSpPr>
          <p:cNvPr id="8" name="Rechthoek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Rechte verbindingslijn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Tijdelijke aanduiding voor dianumm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2A5AA09-5B67-4C56-86EF-6A036BE05495}" type="slidenum">
              <a:rPr lang="nl-NL" smtClean="0"/>
              <a:t>‹nr.›</a:t>
            </a:fld>
            <a:endParaRPr lang="nl-NL"/>
          </a:p>
        </p:txBody>
      </p:sp>
      <p:sp>
        <p:nvSpPr>
          <p:cNvPr id="22" name="Tijdelijke aanduiding voor titel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13" name="Tijdelijke aanduiding voor tekst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nl-NL" smtClean="0"/>
              <a:t>Klik om de modelstijlen te bewerken</a:t>
            </a:r>
          </a:p>
          <a:p>
            <a:pPr lvl="1" eaLnBrk="1" latinLnBrk="0" hangingPunct="1"/>
            <a:r>
              <a:rPr kumimoji="0" lang="nl-NL" smtClean="0"/>
              <a:t>Tweede niveau</a:t>
            </a:r>
          </a:p>
          <a:p>
            <a:pPr lvl="2" eaLnBrk="1" latinLnBrk="0" hangingPunct="1"/>
            <a:r>
              <a:rPr kumimoji="0" lang="nl-NL" smtClean="0"/>
              <a:t>Derde niveau</a:t>
            </a:r>
          </a:p>
          <a:p>
            <a:pPr lvl="3" eaLnBrk="1" latinLnBrk="0" hangingPunct="1"/>
            <a:r>
              <a:rPr kumimoji="0" lang="nl-NL" smtClean="0"/>
              <a:t>Vierde niveau</a:t>
            </a:r>
          </a:p>
          <a:p>
            <a:pPr lvl="4" eaLnBrk="1" latinLnBrk="0" hangingPunct="1"/>
            <a:r>
              <a:rPr kumimoji="0" lang="nl-NL" smtClean="0"/>
              <a:t>Vijfde niveau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f3HU85Jx7m0&amp;feature=related" TargetMode="External"/><Relationship Id="rId2" Type="http://schemas.openxmlformats.org/officeDocument/2006/relationships/hyperlink" Target="http://www.youtube.com/watch?v=W6d5q62FPII&amp;feature=related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1VIwV76x8zU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hK4mdNgNwyE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www.google.nl/url?sa=i&amp;source=images&amp;cd=&amp;docid=Y6Avq0Y9allhbM&amp;tbnid=h1txd1NFj_QrnM:&amp;ved=0CAgQjRw&amp;url=http://koeiengezondheid.expertpagina.nl/&amp;ei=uNKhUtHELYGX1AWF2oCYCA&amp;psig=AFQjCNG_WY9si-2727M8WYJHHmT5_WSh8g&amp;ust=1386423352794826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PAbdakVNArI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www.google.nl/url?sa=i&amp;source=images&amp;cd=&amp;cad=rja&amp;docid=EOoOaQR5fW9mlM&amp;tbnid=zymyJSmftLzhLM:&amp;ved=0CAgQjRw&amp;url=http://www.familiekuddes.nl/8-voeding/8-2-aanbieden-van-voer/&amp;ei=gcGhUsSNNYWt0QX3soHgDg&amp;psig=AFQjCNF7bQYWyx0UmoGQHIOpYg8oaZDJlg&amp;ust=1386418945900423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Gj7hmsSenHc&amp;feature=related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WZo7oFXUZLw" TargetMode="External"/><Relationship Id="rId2" Type="http://schemas.openxmlformats.org/officeDocument/2006/relationships/hyperlink" Target="https://www.youtube.com/watch?v=c8mfm-W0zPk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talventilatie.com/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0hxY-GIqMJk" TargetMode="Externa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7dHgTG4azWI" TargetMode="External"/><Relationship Id="rId2" Type="http://schemas.openxmlformats.org/officeDocument/2006/relationships/hyperlink" Target="https://www.youtube.com/watch?v=aqSKsgsnz0Q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JVzqI7_y6CI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andersbeton.com/nl/eco-vloer" TargetMode="External"/><Relationship Id="rId2" Type="http://schemas.openxmlformats.org/officeDocument/2006/relationships/hyperlink" Target="http://www.youtube.com/watch?v=TXlTgXO3p8c&amp;feature=related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smtClean="0"/>
              <a:t>Hoofdstuk 4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Uitvoering ligboxenstal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792" y="3207575"/>
            <a:ext cx="3643155" cy="27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701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Ligplaatsen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nl-NL" dirty="0" smtClean="0"/>
              <a:t>Moeten comfortabel/hygiënisch  zijn </a:t>
            </a:r>
            <a:r>
              <a:rPr lang="nl-NL" dirty="0" err="1" smtClean="0"/>
              <a:t>ivm</a:t>
            </a:r>
            <a:r>
              <a:rPr lang="nl-NL" dirty="0" smtClean="0"/>
              <a:t>:</a:t>
            </a:r>
          </a:p>
          <a:p>
            <a:pPr lvl="1"/>
            <a:r>
              <a:rPr lang="nl-NL" dirty="0" smtClean="0"/>
              <a:t>Beengebreken</a:t>
            </a:r>
          </a:p>
          <a:p>
            <a:pPr lvl="1"/>
            <a:r>
              <a:rPr lang="nl-NL" dirty="0" smtClean="0"/>
              <a:t>Uiergezondheid </a:t>
            </a:r>
          </a:p>
          <a:p>
            <a:pPr lvl="1"/>
            <a:r>
              <a:rPr lang="nl-NL" dirty="0" smtClean="0"/>
              <a:t>Huidbeschadigingen </a:t>
            </a:r>
          </a:p>
          <a:p>
            <a:pPr lvl="1"/>
            <a:r>
              <a:rPr lang="nl-NL" dirty="0" smtClean="0"/>
              <a:t>Levensduur </a:t>
            </a:r>
          </a:p>
          <a:p>
            <a:pPr lvl="1"/>
            <a:r>
              <a:rPr lang="nl-NL" dirty="0" smtClean="0"/>
              <a:t>Productie </a:t>
            </a:r>
          </a:p>
          <a:p>
            <a:pPr lvl="1"/>
            <a:r>
              <a:rPr lang="nl-NL" dirty="0" smtClean="0"/>
              <a:t>Damslapen </a:t>
            </a:r>
          </a:p>
          <a:p>
            <a:r>
              <a:rPr lang="nl-NL" dirty="0" smtClean="0"/>
              <a:t>Minstens 1 ligplaats per koe</a:t>
            </a:r>
          </a:p>
          <a:p>
            <a:r>
              <a:rPr lang="nl-NL" dirty="0" smtClean="0"/>
              <a:t>Afmetingen, constructie en ligbed belangrijk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07765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Ligplaatsen: Ligruimte</a:t>
            </a:r>
            <a:endParaRPr lang="nl-NL" dirty="0"/>
          </a:p>
        </p:txBody>
      </p:sp>
      <p:pic>
        <p:nvPicPr>
          <p:cNvPr id="4" name="Picture 8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900885"/>
            <a:ext cx="4524958" cy="3518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kstvak 4"/>
          <p:cNvSpPr txBox="1"/>
          <p:nvPr/>
        </p:nvSpPr>
        <p:spPr>
          <a:xfrm>
            <a:off x="2123728" y="5661248"/>
            <a:ext cx="45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altLang="nl-NL" dirty="0" smtClean="0"/>
              <a:t>   Gemiddelde HF-koe 180 + 45 + 55 = 280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8674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Filmpjes liggen en staan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nl-NL" dirty="0" smtClean="0">
                <a:hlinkClick r:id="rId2"/>
              </a:rPr>
              <a:t>http://www.youtube.com/watch?v=W6d5q62FPII&amp;feature=related</a:t>
            </a:r>
            <a:endParaRPr lang="nl-NL" dirty="0" smtClean="0"/>
          </a:p>
          <a:p>
            <a:r>
              <a:rPr lang="nl-NL" dirty="0">
                <a:hlinkClick r:id="rId3"/>
              </a:rPr>
              <a:t>http://</a:t>
            </a:r>
            <a:r>
              <a:rPr lang="nl-NL" dirty="0" smtClean="0">
                <a:hlinkClick r:id="rId3"/>
              </a:rPr>
              <a:t>www.youtube.com/watch?v=f3HU85Jx7m0&amp;feature=related</a:t>
            </a:r>
            <a:r>
              <a:rPr lang="nl-NL" dirty="0" smtClean="0"/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19351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Ligplaatsen: constructie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nl-NL" dirty="0" smtClean="0"/>
          </a:p>
          <a:p>
            <a:r>
              <a:rPr lang="nl-NL" dirty="0" smtClean="0"/>
              <a:t>Dieren moeten recht gaan liggen</a:t>
            </a:r>
          </a:p>
          <a:p>
            <a:r>
              <a:rPr lang="nl-NL" dirty="0" smtClean="0"/>
              <a:t>Schoftboom, </a:t>
            </a:r>
            <a:r>
              <a:rPr lang="nl-NL" dirty="0" err="1" smtClean="0"/>
              <a:t>kopboom</a:t>
            </a:r>
            <a:r>
              <a:rPr lang="nl-NL" dirty="0" smtClean="0"/>
              <a:t>, </a:t>
            </a:r>
            <a:r>
              <a:rPr lang="nl-NL" dirty="0" err="1" smtClean="0"/>
              <a:t>knieboom</a:t>
            </a:r>
            <a:endParaRPr lang="nl-NL" dirty="0" smtClean="0"/>
          </a:p>
          <a:p>
            <a:r>
              <a:rPr lang="nl-NL" dirty="0" smtClean="0"/>
              <a:t>Geen scherpe randen of onderdelen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80556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15616" y="836712"/>
            <a:ext cx="6648450" cy="45259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4549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Afmetingen ligbox(advies)</a:t>
            </a:r>
            <a:endParaRPr lang="nl-NL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nl-NL" dirty="0" smtClean="0"/>
              <a:t>1,15 m breed</a:t>
            </a:r>
          </a:p>
          <a:p>
            <a:r>
              <a:rPr lang="nl-NL" dirty="0" smtClean="0"/>
              <a:t>Schoftboom</a:t>
            </a:r>
          </a:p>
          <a:p>
            <a:pPr lvl="1"/>
            <a:r>
              <a:rPr lang="nl-NL" dirty="0" smtClean="0"/>
              <a:t>Voorkomt te ver naar voren (liggen)lopen</a:t>
            </a:r>
          </a:p>
          <a:p>
            <a:pPr lvl="1"/>
            <a:r>
              <a:rPr lang="nl-NL" dirty="0" smtClean="0"/>
              <a:t>Hoogte 1,10-1,20</a:t>
            </a:r>
          </a:p>
          <a:p>
            <a:pPr lvl="1"/>
            <a:r>
              <a:rPr lang="nl-NL" dirty="0" smtClean="0"/>
              <a:t>Afstand tot </a:t>
            </a:r>
            <a:r>
              <a:rPr lang="nl-NL" dirty="0" err="1" smtClean="0"/>
              <a:t>achterrand</a:t>
            </a:r>
            <a:r>
              <a:rPr lang="nl-NL" dirty="0" smtClean="0"/>
              <a:t> box 2,0-2,10 m</a:t>
            </a:r>
          </a:p>
          <a:p>
            <a:r>
              <a:rPr lang="nl-NL" dirty="0" err="1" smtClean="0"/>
              <a:t>Knieboom</a:t>
            </a:r>
            <a:endParaRPr lang="nl-NL" dirty="0" smtClean="0"/>
          </a:p>
          <a:p>
            <a:pPr lvl="1"/>
            <a:r>
              <a:rPr lang="nl-NL" dirty="0"/>
              <a:t>Voorkomt te ver naar voren </a:t>
            </a:r>
            <a:r>
              <a:rPr lang="nl-NL" dirty="0" smtClean="0"/>
              <a:t>liggen</a:t>
            </a:r>
          </a:p>
          <a:p>
            <a:pPr lvl="1"/>
            <a:r>
              <a:rPr lang="nl-NL" dirty="0" smtClean="0"/>
              <a:t>1,80-1,85 van </a:t>
            </a:r>
            <a:r>
              <a:rPr lang="nl-NL" dirty="0" err="1" smtClean="0"/>
              <a:t>achterrand</a:t>
            </a:r>
            <a:endParaRPr lang="nl-NL" dirty="0" smtClean="0"/>
          </a:p>
          <a:p>
            <a:r>
              <a:rPr lang="nl-NL" dirty="0" err="1" smtClean="0"/>
              <a:t>Kopboom</a:t>
            </a:r>
            <a:endParaRPr lang="nl-NL" dirty="0" smtClean="0"/>
          </a:p>
          <a:p>
            <a:pPr lvl="1"/>
            <a:r>
              <a:rPr lang="nl-NL" dirty="0" smtClean="0"/>
              <a:t>Voorkomt onder schoftboom doorkruipen</a:t>
            </a:r>
          </a:p>
          <a:p>
            <a:pPr lvl="1"/>
            <a:r>
              <a:rPr lang="nl-NL" dirty="0" smtClean="0"/>
              <a:t>Tenminste 0,85 m hoog</a:t>
            </a:r>
          </a:p>
          <a:p>
            <a:pPr lvl="1"/>
            <a:r>
              <a:rPr lang="nl-NL" dirty="0" smtClean="0">
                <a:hlinkClick r:id="rId2"/>
              </a:rPr>
              <a:t>video ligbox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9979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157" y="1527175"/>
            <a:ext cx="6505174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5944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R-ligbox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26266"/>
            <a:ext cx="6659321" cy="450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4307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Ligbed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 smtClean="0"/>
              <a:t>Helling van 2-5%</a:t>
            </a:r>
          </a:p>
          <a:p>
            <a:r>
              <a:rPr lang="nl-NL" dirty="0" smtClean="0"/>
              <a:t>15-20 cm boven roostervloer</a:t>
            </a:r>
          </a:p>
          <a:p>
            <a:r>
              <a:rPr lang="nl-NL" dirty="0" smtClean="0"/>
              <a:t>Diepstrooisel</a:t>
            </a:r>
          </a:p>
          <a:p>
            <a:pPr lvl="1"/>
            <a:r>
              <a:rPr lang="nl-NL" dirty="0" smtClean="0"/>
              <a:t>Stro (met kalk)</a:t>
            </a:r>
          </a:p>
          <a:p>
            <a:pPr lvl="1"/>
            <a:r>
              <a:rPr lang="nl-NL" dirty="0" smtClean="0"/>
              <a:t>Zaagsel (met kalk)</a:t>
            </a:r>
          </a:p>
          <a:p>
            <a:pPr lvl="1"/>
            <a:r>
              <a:rPr lang="nl-NL" dirty="0" smtClean="0"/>
              <a:t>Zand</a:t>
            </a:r>
          </a:p>
          <a:p>
            <a:pPr lvl="1"/>
            <a:r>
              <a:rPr lang="nl-NL" dirty="0" smtClean="0"/>
              <a:t>Dikke fractie</a:t>
            </a:r>
          </a:p>
          <a:p>
            <a:pPr lvl="1"/>
            <a:r>
              <a:rPr lang="nl-NL" dirty="0" err="1" smtClean="0"/>
              <a:t>etc</a:t>
            </a:r>
            <a:endParaRPr lang="nl-NL" dirty="0" smtClean="0"/>
          </a:p>
          <a:p>
            <a:r>
              <a:rPr lang="nl-NL" dirty="0" smtClean="0"/>
              <a:t>Mat, met droog zaagsel</a:t>
            </a:r>
          </a:p>
          <a:p>
            <a:r>
              <a:rPr lang="nl-NL" dirty="0" smtClean="0"/>
              <a:t>Matras, met droog zaagsel</a:t>
            </a:r>
          </a:p>
          <a:p>
            <a:r>
              <a:rPr lang="nl-NL" dirty="0" smtClean="0"/>
              <a:t>Waterbed(geen drukplekken!), met droog zaagsel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01417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Eisen ligbed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nl-NL" dirty="0" smtClean="0"/>
              <a:t>Zacht</a:t>
            </a:r>
          </a:p>
          <a:p>
            <a:r>
              <a:rPr lang="nl-NL" dirty="0" smtClean="0"/>
              <a:t>Duurzaam elastisch</a:t>
            </a:r>
          </a:p>
          <a:p>
            <a:r>
              <a:rPr lang="nl-NL" dirty="0" smtClean="0"/>
              <a:t>Voldoende grip</a:t>
            </a:r>
          </a:p>
          <a:p>
            <a:r>
              <a:rPr lang="nl-NL" dirty="0" smtClean="0"/>
              <a:t>Goed te reinigen </a:t>
            </a:r>
            <a:r>
              <a:rPr lang="nl-NL" dirty="0" smtClean="0">
                <a:hlinkClick r:id="rId2"/>
              </a:rPr>
              <a:t>(film hygiëne ligbox)</a:t>
            </a:r>
            <a:endParaRPr lang="nl-NL" dirty="0" smtClean="0"/>
          </a:p>
          <a:p>
            <a:endParaRPr lang="nl-NL" dirty="0"/>
          </a:p>
          <a:p>
            <a:pPr marL="0" indent="0">
              <a:buNone/>
            </a:pPr>
            <a:r>
              <a:rPr lang="nl-NL" dirty="0" smtClean="0"/>
              <a:t>Let op dikke hakken en knieën!!!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68440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Aandachtspunten bij bouw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nl-NL" altLang="nl-NL" sz="2400" dirty="0">
                <a:solidFill>
                  <a:srgbClr val="000054"/>
                </a:solidFill>
              </a:rPr>
              <a:t>Capaciteit</a:t>
            </a:r>
          </a:p>
          <a:p>
            <a:pPr>
              <a:buFontTx/>
              <a:buChar char="•"/>
            </a:pPr>
            <a:r>
              <a:rPr lang="nl-NL" altLang="nl-NL" sz="2400" dirty="0">
                <a:solidFill>
                  <a:srgbClr val="000054"/>
                </a:solidFill>
              </a:rPr>
              <a:t>Werkmethoden </a:t>
            </a:r>
            <a:r>
              <a:rPr lang="nl-NL" altLang="nl-NL" sz="2400" dirty="0" smtClean="0">
                <a:solidFill>
                  <a:srgbClr val="000054"/>
                </a:solidFill>
              </a:rPr>
              <a:t>t.a.v. </a:t>
            </a:r>
            <a:r>
              <a:rPr lang="nl-NL" altLang="nl-NL" sz="2400" dirty="0">
                <a:solidFill>
                  <a:srgbClr val="000054"/>
                </a:solidFill>
              </a:rPr>
              <a:t>voeren, melken, mestopslag </a:t>
            </a:r>
            <a:r>
              <a:rPr lang="nl-NL" altLang="nl-NL" sz="2400" dirty="0" err="1">
                <a:solidFill>
                  <a:srgbClr val="000054"/>
                </a:solidFill>
              </a:rPr>
              <a:t>etc</a:t>
            </a:r>
            <a:endParaRPr lang="nl-NL" altLang="nl-NL" sz="2400" dirty="0">
              <a:solidFill>
                <a:srgbClr val="000054"/>
              </a:solidFill>
            </a:endParaRPr>
          </a:p>
          <a:p>
            <a:pPr>
              <a:buFontTx/>
              <a:buChar char="•"/>
            </a:pPr>
            <a:r>
              <a:rPr lang="nl-NL" altLang="nl-NL" sz="2400" dirty="0">
                <a:solidFill>
                  <a:srgbClr val="000054"/>
                </a:solidFill>
              </a:rPr>
              <a:t>Automatisering </a:t>
            </a:r>
          </a:p>
          <a:p>
            <a:pPr>
              <a:buFontTx/>
              <a:buChar char="•"/>
            </a:pPr>
            <a:r>
              <a:rPr lang="nl-NL" altLang="nl-NL" sz="2400" dirty="0">
                <a:solidFill>
                  <a:srgbClr val="000054"/>
                </a:solidFill>
              </a:rPr>
              <a:t>Looplijnen</a:t>
            </a:r>
          </a:p>
          <a:p>
            <a:pPr>
              <a:buFontTx/>
              <a:buChar char="•"/>
            </a:pPr>
            <a:r>
              <a:rPr lang="nl-NL" altLang="nl-NL" sz="2400" dirty="0">
                <a:solidFill>
                  <a:srgbClr val="000054"/>
                </a:solidFill>
              </a:rPr>
              <a:t>Uitbreidingsmogelijkheid</a:t>
            </a:r>
          </a:p>
          <a:p>
            <a:pPr>
              <a:buFontTx/>
              <a:buChar char="•"/>
            </a:pPr>
            <a:r>
              <a:rPr lang="nl-NL" altLang="nl-NL" sz="2400" dirty="0">
                <a:solidFill>
                  <a:srgbClr val="000054"/>
                </a:solidFill>
              </a:rPr>
              <a:t>Erfverharding</a:t>
            </a:r>
          </a:p>
          <a:p>
            <a:endParaRPr lang="nl-NL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1233846"/>
              </p:ext>
            </p:extLst>
          </p:nvPr>
        </p:nvGraphicFramePr>
        <p:xfrm>
          <a:off x="6948264" y="2420888"/>
          <a:ext cx="1355725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4" name="Clip" r:id="rId4" imgW="1296063" imgH="3934305" progId="MS_ClipArt_Gallery.2">
                  <p:embed/>
                </p:oleObj>
              </mc:Choice>
              <mc:Fallback>
                <p:oleObj name="Clip" r:id="rId4" imgW="1296063" imgH="3934305" progId="MS_ClipArt_Gallery.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8264" y="2420888"/>
                        <a:ext cx="1355725" cy="411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9451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Achterbuis</a:t>
            </a:r>
            <a:endParaRPr lang="nl-NL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157" y="1527175"/>
            <a:ext cx="6505174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0129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Boxbedekking</a:t>
            </a:r>
            <a:endParaRPr lang="nl-NL" dirty="0"/>
          </a:p>
        </p:txBody>
      </p:sp>
      <p:pic>
        <p:nvPicPr>
          <p:cNvPr id="12292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276196"/>
            <a:ext cx="6249490" cy="5033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2911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Dual waterbed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13314" name="Picture 2" descr="http://t1.gstatic.com/images?q=tbn:ANd9GcQElmxHW_i9LVikD_GzIBja0mW19pFum46ylMJnwZad8bIshEmNSA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5" y="2078848"/>
            <a:ext cx="5616625" cy="4212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698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Voedervoorziening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nl-NL" dirty="0" smtClean="0"/>
              <a:t>Genoeg vreetplaatsen</a:t>
            </a:r>
          </a:p>
          <a:p>
            <a:pPr lvl="1"/>
            <a:r>
              <a:rPr lang="nl-NL" dirty="0" smtClean="0"/>
              <a:t>1 per koe bij beperkt voeren</a:t>
            </a:r>
          </a:p>
          <a:p>
            <a:pPr lvl="1"/>
            <a:r>
              <a:rPr lang="nl-NL" dirty="0" smtClean="0"/>
              <a:t>0,5 per koe bij onbeperkt voeren</a:t>
            </a:r>
          </a:p>
          <a:p>
            <a:pPr lvl="1"/>
            <a:r>
              <a:rPr lang="nl-NL" dirty="0" smtClean="0"/>
              <a:t>0,7 per koe bij AMS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46235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Voerhek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3"/>
            <a:ext cx="4158407" cy="4967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328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Voerhek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nl-NL" dirty="0" smtClean="0"/>
              <a:t>Breedte minimaal 0,65 m</a:t>
            </a:r>
          </a:p>
          <a:p>
            <a:r>
              <a:rPr lang="nl-NL" dirty="0" smtClean="0"/>
              <a:t>Voerstoep (</a:t>
            </a:r>
            <a:r>
              <a:rPr lang="nl-NL" dirty="0" err="1" smtClean="0"/>
              <a:t>ivm</a:t>
            </a:r>
            <a:r>
              <a:rPr lang="nl-NL" dirty="0" smtClean="0"/>
              <a:t> mestschuif)</a:t>
            </a:r>
          </a:p>
          <a:p>
            <a:r>
              <a:rPr lang="nl-NL" dirty="0" smtClean="0"/>
              <a:t>Bij renovatie kantelen</a:t>
            </a:r>
            <a:endParaRPr lang="nl-NL" dirty="0"/>
          </a:p>
        </p:txBody>
      </p:sp>
      <p:pic>
        <p:nvPicPr>
          <p:cNvPr id="4" name="Picture 2" descr="HVINRI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1373" y="1484784"/>
            <a:ext cx="2630874" cy="4964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0015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Bedieningsmogelijkheden </a:t>
            </a:r>
            <a:r>
              <a:rPr lang="nl-NL" dirty="0" err="1" smtClean="0"/>
              <a:t>voerhek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nl-NL" dirty="0" smtClean="0"/>
              <a:t>Zelfsluitend</a:t>
            </a:r>
          </a:p>
          <a:p>
            <a:r>
              <a:rPr lang="nl-NL" dirty="0" smtClean="0"/>
              <a:t>Veiligheidsstand</a:t>
            </a:r>
          </a:p>
          <a:p>
            <a:r>
              <a:rPr lang="nl-NL" dirty="0" smtClean="0"/>
              <a:t>Ontgrendeling door druktoets</a:t>
            </a:r>
          </a:p>
          <a:p>
            <a:r>
              <a:rPr lang="nl-NL" dirty="0" smtClean="0"/>
              <a:t>Centraal sluiten en openen</a:t>
            </a:r>
          </a:p>
          <a:p>
            <a:endParaRPr lang="nl-NL" dirty="0"/>
          </a:p>
          <a:p>
            <a:r>
              <a:rPr lang="nl-NL" dirty="0" smtClean="0">
                <a:hlinkClick r:id="rId2"/>
              </a:rPr>
              <a:t>film veiligheidsvoerhek</a:t>
            </a:r>
            <a:r>
              <a:rPr lang="nl-NL" dirty="0" smtClean="0"/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2416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Zelfsluitend </a:t>
            </a:r>
            <a:r>
              <a:rPr lang="nl-NL" dirty="0" err="1" smtClean="0"/>
              <a:t>voerhek</a:t>
            </a:r>
            <a:endParaRPr lang="nl-NL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1296" y="1527175"/>
            <a:ext cx="6144896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5073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Buizenvoerhek</a:t>
            </a:r>
            <a:endParaRPr lang="nl-NL" dirty="0"/>
          </a:p>
        </p:txBody>
      </p:sp>
      <p:pic>
        <p:nvPicPr>
          <p:cNvPr id="5122" name="Picture 2" descr="http://t2.gstatic.com/images?q=tbn:ANd9GcSaB4VyTL48XUMimvyRkfAuoB7MyvQE5cvbGXAak9oVJaJIEl60">
            <a:hlinkClick r:id="rId2"/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1888786"/>
            <a:ext cx="8469055" cy="3988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3087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Diagonaal </a:t>
            </a:r>
            <a:r>
              <a:rPr lang="nl-NL" dirty="0" err="1" smtClean="0"/>
              <a:t>voerhek</a:t>
            </a:r>
            <a:r>
              <a:rPr lang="nl-NL" dirty="0" smtClean="0"/>
              <a:t>  voor de kalfjes</a:t>
            </a:r>
            <a:endParaRPr lang="nl-NL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683" y="1527175"/>
            <a:ext cx="6120121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8566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Aspecten die horen bij ligboxenstal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nl-NL" dirty="0" smtClean="0"/>
              <a:t>Scheiding lig- en loopruimtes</a:t>
            </a:r>
          </a:p>
          <a:p>
            <a:pPr lvl="1"/>
            <a:r>
              <a:rPr lang="nl-NL" dirty="0" smtClean="0"/>
              <a:t>Koe niet van zichzelf zindelijk</a:t>
            </a:r>
          </a:p>
          <a:p>
            <a:pPr lvl="1"/>
            <a:r>
              <a:rPr lang="nl-NL" dirty="0" smtClean="0"/>
              <a:t>Beiden goed schoon houden</a:t>
            </a:r>
          </a:p>
          <a:p>
            <a:pPr lvl="1"/>
            <a:r>
              <a:rPr lang="nl-NL" dirty="0" smtClean="0"/>
              <a:t>Goede hygiëne belangrijk (voor melk en dier)</a:t>
            </a:r>
          </a:p>
          <a:p>
            <a:r>
              <a:rPr lang="nl-NL" dirty="0" smtClean="0"/>
              <a:t>Vrij rond kunnen lopen is belangrijk</a:t>
            </a:r>
          </a:p>
          <a:p>
            <a:r>
              <a:rPr lang="nl-NL" dirty="0" smtClean="0"/>
              <a:t>Arbeidsomstandigheden zijn goed</a:t>
            </a:r>
          </a:p>
          <a:p>
            <a:r>
              <a:rPr lang="nl-NL" dirty="0" smtClean="0"/>
              <a:t>Economisch aantrekkelijk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58942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Veiligheidsvoerhek</a:t>
            </a:r>
            <a:endParaRPr lang="nl-NL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8450" y="1527175"/>
            <a:ext cx="6150588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6121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Weelink-voerhek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nl-NL" dirty="0" smtClean="0">
                <a:hlinkClick r:id="rId2"/>
              </a:rPr>
              <a:t>Film</a:t>
            </a:r>
            <a:endParaRPr lang="nl-NL" dirty="0" smtClean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0497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Voergang en </a:t>
            </a:r>
            <a:r>
              <a:rPr lang="nl-NL" dirty="0" err="1" smtClean="0"/>
              <a:t>voergoot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nl-NL" dirty="0" smtClean="0"/>
              <a:t>Breedte 5-6 m</a:t>
            </a:r>
          </a:p>
          <a:p>
            <a:r>
              <a:rPr lang="nl-NL" dirty="0" err="1" smtClean="0"/>
              <a:t>Aslast</a:t>
            </a:r>
            <a:r>
              <a:rPr lang="nl-NL" dirty="0" smtClean="0"/>
              <a:t> 15 ton</a:t>
            </a:r>
          </a:p>
          <a:p>
            <a:r>
              <a:rPr lang="nl-NL" dirty="0" smtClean="0"/>
              <a:t>Makkelijk te reinigen</a:t>
            </a:r>
          </a:p>
          <a:p>
            <a:r>
              <a:rPr lang="nl-NL" dirty="0" smtClean="0"/>
              <a:t>Bestand tegen zuren</a:t>
            </a:r>
          </a:p>
          <a:p>
            <a:r>
              <a:rPr lang="nl-NL" dirty="0" smtClean="0"/>
              <a:t>10-12 cm boven roosterpeil</a:t>
            </a:r>
          </a:p>
          <a:p>
            <a:r>
              <a:rPr lang="nl-NL" dirty="0" smtClean="0"/>
              <a:t>Niet te glad op loopgedeelte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69565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Automatisch voeren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nl-NL" dirty="0" smtClean="0"/>
              <a:t>Compacter bouwen(2-3m voergang)</a:t>
            </a:r>
          </a:p>
          <a:p>
            <a:r>
              <a:rPr lang="nl-NL" dirty="0" smtClean="0"/>
              <a:t>Voerkeuken </a:t>
            </a:r>
          </a:p>
          <a:p>
            <a:r>
              <a:rPr lang="nl-NL" dirty="0" smtClean="0"/>
              <a:t>Gemengd voeren</a:t>
            </a:r>
          </a:p>
          <a:p>
            <a:r>
              <a:rPr lang="nl-NL" dirty="0" smtClean="0"/>
              <a:t>Meerdere malen kleine porties</a:t>
            </a:r>
          </a:p>
          <a:p>
            <a:r>
              <a:rPr lang="nl-NL" dirty="0" smtClean="0"/>
              <a:t>Verschillende productiegroepen</a:t>
            </a:r>
          </a:p>
          <a:p>
            <a:r>
              <a:rPr lang="nl-NL" dirty="0" smtClean="0"/>
              <a:t>1 vreetplek per 2-2,5 koeien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87849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Omgeving(lucht, licht en geluid)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Lucht</a:t>
            </a:r>
          </a:p>
          <a:p>
            <a:pPr lvl="1"/>
            <a:r>
              <a:rPr lang="nl-NL" dirty="0" smtClean="0"/>
              <a:t>Temperatuur </a:t>
            </a:r>
            <a:r>
              <a:rPr lang="nl-NL" dirty="0" smtClean="0">
                <a:hlinkClick r:id="rId2"/>
              </a:rPr>
              <a:t>(filmpje hittestress)</a:t>
            </a:r>
            <a:r>
              <a:rPr lang="nl-NL" dirty="0" smtClean="0"/>
              <a:t> </a:t>
            </a:r>
            <a:r>
              <a:rPr lang="nl-NL" dirty="0" err="1" smtClean="0">
                <a:hlinkClick r:id="rId3"/>
              </a:rPr>
              <a:t>koudestress</a:t>
            </a:r>
            <a:endParaRPr lang="nl-NL" dirty="0" smtClean="0"/>
          </a:p>
          <a:p>
            <a:pPr lvl="1"/>
            <a:r>
              <a:rPr lang="nl-NL" dirty="0" smtClean="0"/>
              <a:t>Luchtsnelheid, bepaald door:</a:t>
            </a:r>
          </a:p>
          <a:p>
            <a:pPr lvl="2"/>
            <a:r>
              <a:rPr lang="nl-NL" dirty="0" smtClean="0"/>
              <a:t>Dakconstructie </a:t>
            </a:r>
          </a:p>
          <a:p>
            <a:pPr lvl="2"/>
            <a:r>
              <a:rPr lang="nl-NL" dirty="0" smtClean="0"/>
              <a:t>Ventilatie openingen</a:t>
            </a:r>
          </a:p>
          <a:p>
            <a:pPr lvl="2"/>
            <a:r>
              <a:rPr lang="nl-NL" dirty="0" smtClean="0"/>
              <a:t>Oriëntatie op windrichting</a:t>
            </a:r>
          </a:p>
          <a:p>
            <a:pPr marL="548640" lvl="2" indent="0">
              <a:buNone/>
            </a:pPr>
            <a:r>
              <a:rPr lang="nl-NL" dirty="0" smtClean="0"/>
              <a:t>(mag niet te hoog (comfort en emissie) en te laag(verversing) zijn)</a:t>
            </a:r>
          </a:p>
          <a:p>
            <a:pPr lvl="1"/>
            <a:r>
              <a:rPr lang="nl-NL" dirty="0" smtClean="0"/>
              <a:t>Luchtkwaliteit (stof, CO2, ammoniak, methaan, blauwzuurgas en </a:t>
            </a:r>
            <a:r>
              <a:rPr lang="nl-NL" dirty="0" err="1" smtClean="0"/>
              <a:t>zwavelwatersof</a:t>
            </a:r>
            <a:r>
              <a:rPr lang="nl-NL" dirty="0" smtClean="0"/>
              <a:t>)</a:t>
            </a:r>
          </a:p>
          <a:p>
            <a:pPr lvl="2"/>
            <a:r>
              <a:rPr lang="nl-NL" dirty="0" smtClean="0"/>
              <a:t>Bij mixen voldoende ventileren en koeien aan </a:t>
            </a:r>
            <a:r>
              <a:rPr lang="nl-NL" dirty="0" err="1" smtClean="0"/>
              <a:t>voerhek</a:t>
            </a:r>
            <a:endParaRPr lang="nl-NL" dirty="0" smtClean="0"/>
          </a:p>
          <a:p>
            <a:r>
              <a:rPr lang="nl-NL" dirty="0" smtClean="0"/>
              <a:t>Licht (via zijwanden en dak)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59353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Stalklimaat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nl-NL" dirty="0" smtClean="0"/>
              <a:t>Op elk bedrijf anders</a:t>
            </a:r>
          </a:p>
          <a:p>
            <a:r>
              <a:rPr lang="nl-NL" dirty="0" smtClean="0"/>
              <a:t>Een rol speelt:</a:t>
            </a:r>
          </a:p>
          <a:p>
            <a:pPr lvl="1"/>
            <a:r>
              <a:rPr lang="nl-NL" dirty="0" smtClean="0"/>
              <a:t>Ventilatie (niet te veel </a:t>
            </a:r>
            <a:r>
              <a:rPr lang="nl-NL" dirty="0" err="1" smtClean="0"/>
              <a:t>ivm</a:t>
            </a:r>
            <a:r>
              <a:rPr lang="nl-NL" dirty="0" smtClean="0"/>
              <a:t> emissie en comfort)</a:t>
            </a:r>
          </a:p>
          <a:p>
            <a:pPr lvl="2"/>
            <a:r>
              <a:rPr lang="nl-NL" dirty="0" smtClean="0"/>
              <a:t>Meestal natuurlijke</a:t>
            </a:r>
          </a:p>
          <a:p>
            <a:pPr lvl="2"/>
            <a:r>
              <a:rPr lang="nl-NL" dirty="0" smtClean="0"/>
              <a:t>Nokventilatie: schoorsteenwerking </a:t>
            </a:r>
            <a:r>
              <a:rPr lang="nl-NL" dirty="0" smtClean="0">
                <a:hlinkClick r:id="rId2"/>
              </a:rPr>
              <a:t>rookproef</a:t>
            </a:r>
            <a:endParaRPr lang="nl-NL" dirty="0" smtClean="0"/>
          </a:p>
          <a:p>
            <a:pPr lvl="2"/>
            <a:r>
              <a:rPr lang="nl-NL" dirty="0"/>
              <a:t>Afstemming  inlaat-/nokopening (inlaat is 150% van de uitlaat</a:t>
            </a:r>
            <a:r>
              <a:rPr lang="nl-NL" dirty="0" smtClean="0"/>
              <a:t>)</a:t>
            </a:r>
          </a:p>
          <a:p>
            <a:pPr lvl="2"/>
            <a:r>
              <a:rPr lang="nl-NL" dirty="0" smtClean="0"/>
              <a:t>Dwarsventilatie</a:t>
            </a:r>
          </a:p>
          <a:p>
            <a:pPr lvl="2"/>
            <a:r>
              <a:rPr lang="nl-NL" dirty="0" err="1" smtClean="0"/>
              <a:t>Windbreekgaas</a:t>
            </a:r>
            <a:endParaRPr lang="nl-NL" dirty="0" smtClean="0"/>
          </a:p>
          <a:p>
            <a:pPr lvl="2"/>
            <a:r>
              <a:rPr lang="nl-NL" dirty="0" smtClean="0"/>
              <a:t>Verstelbaar zeil</a:t>
            </a:r>
          </a:p>
          <a:p>
            <a:pPr lvl="2"/>
            <a:r>
              <a:rPr lang="nl-NL" dirty="0" smtClean="0"/>
              <a:t>Groter volume, klimaat beter beheersbaar</a:t>
            </a:r>
          </a:p>
          <a:p>
            <a:pPr lvl="2"/>
            <a:r>
              <a:rPr lang="nl-NL" dirty="0" smtClean="0"/>
              <a:t>Mechanische ventilatie ooit nodig</a:t>
            </a:r>
          </a:p>
          <a:p>
            <a:pPr lvl="2"/>
            <a:r>
              <a:rPr lang="nl-NL" dirty="0" smtClean="0"/>
              <a:t>Dakisolatie voor zomerdag</a:t>
            </a:r>
          </a:p>
          <a:p>
            <a:pPr lvl="1"/>
            <a:r>
              <a:rPr lang="nl-NL" dirty="0" smtClean="0"/>
              <a:t>Andere gebouwen</a:t>
            </a:r>
          </a:p>
          <a:p>
            <a:pPr lvl="1"/>
            <a:r>
              <a:rPr lang="nl-NL" dirty="0" smtClean="0"/>
              <a:t>Bomen 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39858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Schoolopdracht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nl-NL" dirty="0" smtClean="0"/>
              <a:t>Maak schoolopdracht 4.2 lucht in de stal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75152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Licht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nl-NL" dirty="0" smtClean="0">
                <a:hlinkClick r:id="rId2"/>
              </a:rPr>
              <a:t>melkveetip licht</a:t>
            </a:r>
            <a:endParaRPr lang="nl-NL" dirty="0" smtClean="0"/>
          </a:p>
          <a:p>
            <a:r>
              <a:rPr lang="nl-NL" dirty="0" smtClean="0"/>
              <a:t>Nodig om te kunnen zien</a:t>
            </a:r>
          </a:p>
          <a:p>
            <a:r>
              <a:rPr lang="nl-NL" dirty="0" smtClean="0"/>
              <a:t>16 uur licht, 8 uur donker ( voor </a:t>
            </a:r>
            <a:r>
              <a:rPr lang="nl-NL" dirty="0" err="1" smtClean="0"/>
              <a:t>prod</a:t>
            </a:r>
            <a:r>
              <a:rPr lang="nl-NL" dirty="0" smtClean="0"/>
              <a:t> + </a:t>
            </a:r>
            <a:r>
              <a:rPr lang="nl-NL" dirty="0" err="1" smtClean="0"/>
              <a:t>vruchtb.h</a:t>
            </a:r>
            <a:r>
              <a:rPr lang="nl-NL" dirty="0" smtClean="0"/>
              <a:t>.)</a:t>
            </a:r>
          </a:p>
          <a:p>
            <a:r>
              <a:rPr lang="nl-NL" dirty="0" smtClean="0"/>
              <a:t>Lichtintensiteit 150-200 lux per m2 </a:t>
            </a:r>
          </a:p>
          <a:p>
            <a:r>
              <a:rPr lang="nl-NL" dirty="0" smtClean="0"/>
              <a:t>Let op kleur (rood ‘s nachts) </a:t>
            </a:r>
          </a:p>
          <a:p>
            <a:r>
              <a:rPr lang="nl-NL" dirty="0" smtClean="0"/>
              <a:t>Let op kosten</a:t>
            </a:r>
          </a:p>
          <a:p>
            <a:r>
              <a:rPr lang="nl-NL" dirty="0" smtClean="0"/>
              <a:t>Momenteel veel hogedruk natriumlampen</a:t>
            </a:r>
          </a:p>
          <a:p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val="1346490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Drinkwater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nl-NL" dirty="0" smtClean="0"/>
              <a:t>Per 2o koeien 1 grote waterbak (2-3m)</a:t>
            </a:r>
          </a:p>
          <a:p>
            <a:r>
              <a:rPr lang="nl-NL" dirty="0" smtClean="0"/>
              <a:t>Per 15 koeien 1 </a:t>
            </a:r>
            <a:r>
              <a:rPr lang="nl-NL" dirty="0" err="1" smtClean="0"/>
              <a:t>sneldrinker</a:t>
            </a:r>
            <a:endParaRPr lang="nl-NL" dirty="0" smtClean="0"/>
          </a:p>
          <a:p>
            <a:r>
              <a:rPr lang="nl-NL" dirty="0" smtClean="0"/>
              <a:t>Goed toegankelijk en ongestoord drinken</a:t>
            </a:r>
          </a:p>
          <a:p>
            <a:r>
              <a:rPr lang="nl-NL" dirty="0" smtClean="0"/>
              <a:t>Na de melkstal</a:t>
            </a:r>
          </a:p>
          <a:p>
            <a:r>
              <a:rPr lang="nl-NL" dirty="0" smtClean="0"/>
              <a:t>Dicht bij voergang</a:t>
            </a:r>
          </a:p>
          <a:p>
            <a:r>
              <a:rPr lang="nl-NL" dirty="0" smtClean="0"/>
              <a:t>85 cm boven roostervloer</a:t>
            </a:r>
          </a:p>
          <a:p>
            <a:r>
              <a:rPr lang="nl-NL" dirty="0" smtClean="0"/>
              <a:t>Voorkom vervuiling</a:t>
            </a:r>
          </a:p>
          <a:p>
            <a:r>
              <a:rPr lang="nl-NL" dirty="0" smtClean="0"/>
              <a:t>Makkelijke en regelmatige reiniging gewenst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8674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Afzonderingsruimtes (3-4%)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nl-NL" dirty="0" smtClean="0"/>
              <a:t>Visueel contact moet wel mogelijk zijn</a:t>
            </a:r>
          </a:p>
          <a:p>
            <a:pPr>
              <a:buFontTx/>
              <a:buChar char="•"/>
            </a:pPr>
            <a:r>
              <a:rPr lang="nl-NL" altLang="nl-NL" sz="2800" dirty="0">
                <a:solidFill>
                  <a:srgbClr val="000054"/>
                </a:solidFill>
              </a:rPr>
              <a:t>Afkalfstal </a:t>
            </a:r>
            <a:endParaRPr lang="nl-NL" altLang="nl-NL" sz="2800" dirty="0" smtClean="0">
              <a:solidFill>
                <a:srgbClr val="000054"/>
              </a:solidFill>
            </a:endParaRPr>
          </a:p>
          <a:p>
            <a:pPr>
              <a:buFontTx/>
              <a:buChar char="•"/>
            </a:pPr>
            <a:r>
              <a:rPr lang="nl-NL" altLang="nl-NL" sz="2800" dirty="0">
                <a:solidFill>
                  <a:srgbClr val="000054"/>
                </a:solidFill>
              </a:rPr>
              <a:t>Ziekenboeg</a:t>
            </a:r>
            <a:endParaRPr lang="nl-NL" sz="2800" dirty="0"/>
          </a:p>
          <a:p>
            <a:pPr marL="0" indent="0">
              <a:buNone/>
            </a:pPr>
            <a:endParaRPr lang="nl-NL" altLang="nl-NL" sz="2800" dirty="0" smtClean="0">
              <a:solidFill>
                <a:srgbClr val="00005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636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Loopvloer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nl-NL" dirty="0" smtClean="0"/>
              <a:t>Mag niet te glad, niet te ruw</a:t>
            </a:r>
          </a:p>
          <a:p>
            <a:pPr lvl="1"/>
            <a:r>
              <a:rPr lang="nl-NL" dirty="0"/>
              <a:t>Slecht voor </a:t>
            </a:r>
            <a:r>
              <a:rPr lang="nl-NL" dirty="0" smtClean="0"/>
              <a:t>beenwerk en klauwen</a:t>
            </a:r>
          </a:p>
          <a:p>
            <a:pPr lvl="1"/>
            <a:r>
              <a:rPr lang="nl-NL" dirty="0" smtClean="0"/>
              <a:t>Kan gedrag verhinderen (borstels, tochtigheid, lopen, voeropname (melkproductie daalt), gaan naar robot etc.)</a:t>
            </a:r>
          </a:p>
          <a:p>
            <a:pPr lvl="1"/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2" y="3284984"/>
            <a:ext cx="3459856" cy="2597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873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136" y="634360"/>
            <a:ext cx="7897296" cy="5473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6120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Krachtvoerbox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nl-NL" dirty="0" smtClean="0"/>
              <a:t>Vrij toegankelijk</a:t>
            </a:r>
          </a:p>
          <a:p>
            <a:r>
              <a:rPr lang="nl-NL" dirty="0" smtClean="0"/>
              <a:t>Niet makkelijk te blokkeren</a:t>
            </a:r>
          </a:p>
          <a:p>
            <a:r>
              <a:rPr lang="nl-NL" smtClean="0"/>
              <a:t>Evt. </a:t>
            </a:r>
            <a:r>
              <a:rPr lang="nl-NL" dirty="0" smtClean="0"/>
              <a:t>afsluitbaar hekje (achter en voor!)</a:t>
            </a:r>
          </a:p>
          <a:p>
            <a:r>
              <a:rPr lang="nl-NL" dirty="0" smtClean="0"/>
              <a:t>Max. 250 kg krachtvoer per box per dag</a:t>
            </a:r>
            <a:endParaRPr lang="nl-NL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14" r="51484"/>
          <a:stretch/>
        </p:blipFill>
        <p:spPr bwMode="auto">
          <a:xfrm>
            <a:off x="4458856" y="3486150"/>
            <a:ext cx="3569528" cy="3019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317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Voetbad en borstels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nl-NL" dirty="0" smtClean="0"/>
              <a:t>Voetbad</a:t>
            </a:r>
          </a:p>
          <a:p>
            <a:pPr lvl="1"/>
            <a:r>
              <a:rPr lang="nl-NL" dirty="0" smtClean="0"/>
              <a:t>300 x 80 x 15 cm</a:t>
            </a:r>
          </a:p>
          <a:p>
            <a:pPr lvl="1"/>
            <a:r>
              <a:rPr lang="nl-NL" dirty="0" smtClean="0"/>
              <a:t>Iedere klauw 2x onder</a:t>
            </a:r>
          </a:p>
          <a:p>
            <a:pPr lvl="1"/>
            <a:endParaRPr lang="nl-NL" dirty="0"/>
          </a:p>
          <a:p>
            <a:r>
              <a:rPr lang="nl-NL" dirty="0" smtClean="0"/>
              <a:t>Borstels</a:t>
            </a:r>
          </a:p>
          <a:p>
            <a:pPr lvl="1"/>
            <a:r>
              <a:rPr lang="nl-NL" dirty="0" err="1" smtClean="0"/>
              <a:t>Ivm</a:t>
            </a:r>
            <a:r>
              <a:rPr lang="nl-NL" dirty="0" smtClean="0"/>
              <a:t> ongedierte </a:t>
            </a:r>
            <a:r>
              <a:rPr lang="nl-NL" smtClean="0"/>
              <a:t>en stof</a:t>
            </a:r>
            <a:endParaRPr lang="nl-NL" dirty="0" smtClean="0"/>
          </a:p>
          <a:p>
            <a:pPr lvl="1"/>
            <a:r>
              <a:rPr lang="nl-NL" dirty="0" smtClean="0"/>
              <a:t>1 per 50 koeien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1142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Bestaande vloeren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nl-NL" dirty="0" smtClean="0"/>
              <a:t>Rooster vloer</a:t>
            </a:r>
          </a:p>
          <a:p>
            <a:pPr lvl="1"/>
            <a:r>
              <a:rPr lang="nl-NL" dirty="0" smtClean="0"/>
              <a:t>Goede afvoer mest en urine</a:t>
            </a:r>
          </a:p>
          <a:p>
            <a:pPr lvl="1"/>
            <a:r>
              <a:rPr lang="nl-NL" dirty="0" smtClean="0"/>
              <a:t>Beloopbaarheid en </a:t>
            </a:r>
            <a:r>
              <a:rPr lang="nl-NL" dirty="0" err="1" smtClean="0"/>
              <a:t>hygiene</a:t>
            </a:r>
            <a:r>
              <a:rPr lang="nl-NL" dirty="0" smtClean="0"/>
              <a:t> goed door spleten</a:t>
            </a:r>
          </a:p>
          <a:p>
            <a:pPr lvl="1"/>
            <a:r>
              <a:rPr lang="nl-NL" dirty="0" smtClean="0"/>
              <a:t>Door mestschuif gladder </a:t>
            </a:r>
          </a:p>
          <a:p>
            <a:pPr lvl="1"/>
            <a:r>
              <a:rPr lang="nl-NL" dirty="0" smtClean="0"/>
              <a:t>Let op mestfilm, besproeien nodig</a:t>
            </a:r>
          </a:p>
          <a:p>
            <a:pPr lvl="1"/>
            <a:r>
              <a:rPr lang="nl-NL" dirty="0" smtClean="0"/>
              <a:t>Veel </a:t>
            </a:r>
            <a:r>
              <a:rPr lang="nl-NL" dirty="0" err="1" smtClean="0"/>
              <a:t>ammoniak-emissie</a:t>
            </a:r>
            <a:endParaRPr lang="nl-NL" dirty="0" smtClean="0"/>
          </a:p>
          <a:p>
            <a:pPr lvl="1"/>
            <a:r>
              <a:rPr lang="nl-NL" dirty="0" err="1" smtClean="0"/>
              <a:t>Onderkeldering</a:t>
            </a:r>
            <a:r>
              <a:rPr lang="nl-NL" dirty="0" smtClean="0"/>
              <a:t> moet</a:t>
            </a:r>
          </a:p>
          <a:p>
            <a:pPr lvl="1"/>
            <a:r>
              <a:rPr lang="nl-NL" dirty="0" smtClean="0"/>
              <a:t>Mestschuif kan, robot diervriendelijker</a:t>
            </a:r>
          </a:p>
          <a:p>
            <a:pPr lvl="1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6227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534400" cy="758952"/>
          </a:xfrm>
        </p:spPr>
        <p:txBody>
          <a:bodyPr/>
          <a:lstStyle/>
          <a:p>
            <a:r>
              <a:rPr lang="nl-NL" dirty="0" smtClean="0"/>
              <a:t>Bestaande vloeren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nl-NL" dirty="0"/>
              <a:t>Dichte vloer</a:t>
            </a:r>
          </a:p>
          <a:p>
            <a:pPr lvl="1"/>
            <a:r>
              <a:rPr lang="nl-NL" dirty="0"/>
              <a:t>Minder </a:t>
            </a:r>
            <a:r>
              <a:rPr lang="nl-NL" dirty="0" err="1" smtClean="0"/>
              <a:t>ammoniak-emissie</a:t>
            </a:r>
            <a:r>
              <a:rPr lang="nl-NL" dirty="0" smtClean="0"/>
              <a:t> door: </a:t>
            </a:r>
            <a:r>
              <a:rPr lang="nl-NL" dirty="0" smtClean="0">
                <a:hlinkClick r:id="rId2"/>
              </a:rPr>
              <a:t>film ammoniakemissie</a:t>
            </a:r>
            <a:endParaRPr lang="nl-NL" dirty="0"/>
          </a:p>
          <a:p>
            <a:pPr lvl="2"/>
            <a:r>
              <a:rPr lang="nl-NL" dirty="0"/>
              <a:t>h</a:t>
            </a:r>
            <a:r>
              <a:rPr lang="nl-NL" dirty="0" smtClean="0"/>
              <a:t>elling </a:t>
            </a:r>
            <a:r>
              <a:rPr lang="nl-NL" dirty="0"/>
              <a:t>met urinegoot</a:t>
            </a:r>
          </a:p>
          <a:p>
            <a:pPr lvl="2"/>
            <a:r>
              <a:rPr lang="nl-NL" dirty="0"/>
              <a:t>spoelsysteem</a:t>
            </a:r>
          </a:p>
          <a:p>
            <a:pPr lvl="1"/>
            <a:r>
              <a:rPr lang="nl-NL" dirty="0"/>
              <a:t>Mestschuif </a:t>
            </a:r>
            <a:r>
              <a:rPr lang="nl-NL" dirty="0" smtClean="0"/>
              <a:t>moet </a:t>
            </a:r>
            <a:r>
              <a:rPr lang="nl-NL" dirty="0" smtClean="0">
                <a:hlinkClick r:id="rId3"/>
              </a:rPr>
              <a:t>video kamschuif</a:t>
            </a:r>
            <a:r>
              <a:rPr lang="nl-NL" dirty="0" smtClean="0"/>
              <a:t> </a:t>
            </a:r>
            <a:r>
              <a:rPr lang="nl-NL" dirty="0" smtClean="0">
                <a:hlinkClick r:id="rId4"/>
              </a:rPr>
              <a:t>video mestrobot</a:t>
            </a:r>
            <a:endParaRPr lang="nl-NL" dirty="0" smtClean="0"/>
          </a:p>
          <a:p>
            <a:pPr lvl="1"/>
            <a:r>
              <a:rPr lang="nl-NL" dirty="0" smtClean="0"/>
              <a:t>Begaanbaarheid minder</a:t>
            </a:r>
          </a:p>
          <a:p>
            <a:pPr lvl="1"/>
            <a:r>
              <a:rPr lang="nl-NL" dirty="0" smtClean="0"/>
              <a:t>Glad door snelle opdroging</a:t>
            </a:r>
          </a:p>
          <a:p>
            <a:pPr lvl="1"/>
            <a:endParaRPr lang="nl-NL" dirty="0"/>
          </a:p>
          <a:p>
            <a:r>
              <a:rPr lang="nl-NL" dirty="0"/>
              <a:t>Algemeen</a:t>
            </a:r>
          </a:p>
          <a:p>
            <a:pPr lvl="1"/>
            <a:r>
              <a:rPr lang="nl-NL" dirty="0"/>
              <a:t>Beton is hard en vochtig</a:t>
            </a:r>
          </a:p>
          <a:p>
            <a:pPr lvl="1"/>
            <a:r>
              <a:rPr lang="nl-NL" dirty="0"/>
              <a:t>Glad door veel ventilatie (wel </a:t>
            </a:r>
            <a:r>
              <a:rPr lang="nl-NL" dirty="0" smtClean="0"/>
              <a:t>goed voor klauwen)</a:t>
            </a: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85714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Nieuwe vloertypen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nl-NL" dirty="0" smtClean="0"/>
              <a:t>Geprofileerde vloer </a:t>
            </a:r>
            <a:r>
              <a:rPr lang="nl-NL" dirty="0" smtClean="0">
                <a:hlinkClick r:id="rId2"/>
              </a:rPr>
              <a:t>(</a:t>
            </a:r>
            <a:r>
              <a:rPr lang="nl-NL" dirty="0">
                <a:hlinkClick r:id="rId2"/>
              </a:rPr>
              <a:t>film welzijnsvloer</a:t>
            </a:r>
            <a:r>
              <a:rPr lang="nl-NL" dirty="0" smtClean="0">
                <a:hlinkClick r:id="rId2"/>
              </a:rPr>
              <a:t>)</a:t>
            </a:r>
            <a:endParaRPr lang="nl-NL" dirty="0" smtClean="0"/>
          </a:p>
          <a:p>
            <a:pPr lvl="1"/>
            <a:r>
              <a:rPr lang="nl-NL" dirty="0" smtClean="0"/>
              <a:t>Beter begaanbaar dan dichte vloer</a:t>
            </a:r>
          </a:p>
          <a:p>
            <a:pPr lvl="1"/>
            <a:r>
              <a:rPr lang="nl-NL" dirty="0" smtClean="0"/>
              <a:t>Meer emissie</a:t>
            </a:r>
          </a:p>
          <a:p>
            <a:pPr lvl="1"/>
            <a:r>
              <a:rPr lang="nl-NL" dirty="0" smtClean="0"/>
              <a:t>Hogere puntbelasting</a:t>
            </a:r>
          </a:p>
          <a:p>
            <a:pPr lvl="1"/>
            <a:endParaRPr lang="nl-NL" dirty="0"/>
          </a:p>
          <a:p>
            <a:r>
              <a:rPr lang="nl-NL" dirty="0" smtClean="0"/>
              <a:t>Zachte toplaag op beton: meer grip</a:t>
            </a:r>
          </a:p>
          <a:p>
            <a:pPr lvl="1"/>
            <a:r>
              <a:rPr lang="nl-NL" dirty="0" smtClean="0"/>
              <a:t>Minder belasting klauw</a:t>
            </a:r>
          </a:p>
          <a:p>
            <a:pPr lvl="1"/>
            <a:r>
              <a:rPr lang="nl-NL" dirty="0" smtClean="0"/>
              <a:t>Duur</a:t>
            </a:r>
          </a:p>
          <a:p>
            <a:pPr lvl="1"/>
            <a:r>
              <a:rPr lang="nl-NL" dirty="0" smtClean="0"/>
              <a:t>Duurzaam??????</a:t>
            </a:r>
          </a:p>
          <a:p>
            <a:pPr lvl="1"/>
            <a:r>
              <a:rPr lang="nl-NL" dirty="0" smtClean="0"/>
              <a:t>Veel punten bij MDV</a:t>
            </a:r>
          </a:p>
          <a:p>
            <a:pPr lvl="1"/>
            <a:endParaRPr lang="nl-NL" dirty="0"/>
          </a:p>
          <a:p>
            <a:pPr marL="274320" lvl="1" indent="0">
              <a:buNone/>
            </a:pPr>
            <a:r>
              <a:rPr lang="nl-NL" dirty="0">
                <a:hlinkClick r:id="rId3"/>
              </a:rPr>
              <a:t>(film </a:t>
            </a:r>
            <a:r>
              <a:rPr lang="nl-NL" dirty="0" err="1">
                <a:hlinkClick r:id="rId3"/>
              </a:rPr>
              <a:t>ecovloer</a:t>
            </a:r>
            <a:r>
              <a:rPr lang="nl-NL" dirty="0">
                <a:hlinkClick r:id="rId3"/>
              </a:rPr>
              <a:t>)</a:t>
            </a:r>
            <a:endParaRPr lang="nl-NL" dirty="0"/>
          </a:p>
          <a:p>
            <a:pPr marL="274320" lvl="1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70672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Nieuwe vloertypen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nl-NL" dirty="0" smtClean="0"/>
              <a:t>Gietasfalt</a:t>
            </a:r>
          </a:p>
          <a:p>
            <a:pPr lvl="1"/>
            <a:r>
              <a:rPr lang="nl-NL" dirty="0" smtClean="0"/>
              <a:t>Duurzaam</a:t>
            </a:r>
          </a:p>
          <a:p>
            <a:pPr lvl="1"/>
            <a:r>
              <a:rPr lang="nl-NL" dirty="0" smtClean="0"/>
              <a:t>Beloopbaarheid goed</a:t>
            </a:r>
          </a:p>
          <a:p>
            <a:pPr lvl="1"/>
            <a:r>
              <a:rPr lang="nl-NL" dirty="0"/>
              <a:t>V</a:t>
            </a:r>
            <a:r>
              <a:rPr lang="nl-NL" dirty="0" smtClean="0"/>
              <a:t>loeistofdicht</a:t>
            </a:r>
          </a:p>
          <a:p>
            <a:pPr lvl="1"/>
            <a:r>
              <a:rPr lang="nl-NL" dirty="0" smtClean="0"/>
              <a:t>Niet ruw wel stroef</a:t>
            </a:r>
          </a:p>
          <a:p>
            <a:pPr lvl="1"/>
            <a:r>
              <a:rPr lang="nl-NL" dirty="0" smtClean="0"/>
              <a:t>Veel variatie nog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3078" y="3068960"/>
            <a:ext cx="3264363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352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Loopgangen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nl-NL" dirty="0" smtClean="0"/>
              <a:t>Belangrijk </a:t>
            </a:r>
            <a:r>
              <a:rPr lang="nl-NL" dirty="0" err="1" smtClean="0"/>
              <a:t>ivm</a:t>
            </a:r>
            <a:r>
              <a:rPr lang="nl-NL" dirty="0" smtClean="0"/>
              <a:t> sociale rangorde</a:t>
            </a:r>
          </a:p>
          <a:p>
            <a:pPr lvl="1"/>
            <a:r>
              <a:rPr lang="nl-NL" dirty="0" smtClean="0"/>
              <a:t>Let op : breedte, aantal doorgangen, dode hoeken</a:t>
            </a:r>
          </a:p>
          <a:p>
            <a:pPr lvl="1"/>
            <a:r>
              <a:rPr lang="nl-NL" dirty="0" smtClean="0"/>
              <a:t>Afweging bouwkosten/</a:t>
            </a:r>
            <a:r>
              <a:rPr lang="nl-NL" dirty="0" err="1" smtClean="0"/>
              <a:t>ammoniak-emissie</a:t>
            </a:r>
            <a:r>
              <a:rPr lang="nl-NL" dirty="0" smtClean="0"/>
              <a:t> en dierenwelzijn</a:t>
            </a:r>
            <a:endParaRPr lang="nl-NL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352" y="2852936"/>
            <a:ext cx="8788648" cy="3169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5186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el">
  <a:themeElements>
    <a:clrScheme name="Civiel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el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el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1031</TotalTime>
  <Words>790</Words>
  <Application>Microsoft Office PowerPoint</Application>
  <PresentationFormat>Diavoorstelling (4:3)</PresentationFormat>
  <Paragraphs>222</Paragraphs>
  <Slides>42</Slides>
  <Notes>1</Notes>
  <HiddenSlides>0</HiddenSlides>
  <MMClips>0</MMClips>
  <ScaleCrop>false</ScaleCrop>
  <HeadingPairs>
    <vt:vector size="8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Ingesloten OLE-bronprogramma's</vt:lpstr>
      </vt:variant>
      <vt:variant>
        <vt:i4>1</vt:i4>
      </vt:variant>
      <vt:variant>
        <vt:lpstr>Diatitels</vt:lpstr>
      </vt:variant>
      <vt:variant>
        <vt:i4>42</vt:i4>
      </vt:variant>
    </vt:vector>
  </HeadingPairs>
  <TitlesOfParts>
    <vt:vector size="48" baseType="lpstr">
      <vt:lpstr>Calibri</vt:lpstr>
      <vt:lpstr>Georgia</vt:lpstr>
      <vt:lpstr>Wingdings</vt:lpstr>
      <vt:lpstr>Wingdings 2</vt:lpstr>
      <vt:lpstr>Civiel</vt:lpstr>
      <vt:lpstr>Clip</vt:lpstr>
      <vt:lpstr>Uitvoering ligboxenstal</vt:lpstr>
      <vt:lpstr>Aandachtspunten bij bouw</vt:lpstr>
      <vt:lpstr>Aspecten die horen bij ligboxenstal</vt:lpstr>
      <vt:lpstr>Loopvloer</vt:lpstr>
      <vt:lpstr>Bestaande vloeren</vt:lpstr>
      <vt:lpstr>Bestaande vloeren</vt:lpstr>
      <vt:lpstr>Nieuwe vloertypen</vt:lpstr>
      <vt:lpstr>Nieuwe vloertypen</vt:lpstr>
      <vt:lpstr>Loopgangen</vt:lpstr>
      <vt:lpstr>Ligplaatsen</vt:lpstr>
      <vt:lpstr>Ligplaatsen: Ligruimte</vt:lpstr>
      <vt:lpstr>Filmpjes liggen en staan</vt:lpstr>
      <vt:lpstr>Ligplaatsen: constructie</vt:lpstr>
      <vt:lpstr>PowerPoint-presentatie</vt:lpstr>
      <vt:lpstr>Afmetingen ligbox(advies)</vt:lpstr>
      <vt:lpstr>PowerPoint-presentatie</vt:lpstr>
      <vt:lpstr>R-ligbox</vt:lpstr>
      <vt:lpstr>Ligbed</vt:lpstr>
      <vt:lpstr>Eisen ligbed</vt:lpstr>
      <vt:lpstr>Achterbuis</vt:lpstr>
      <vt:lpstr>Boxbedekking</vt:lpstr>
      <vt:lpstr>Dual waterbed</vt:lpstr>
      <vt:lpstr>Voedervoorziening</vt:lpstr>
      <vt:lpstr>Voerhek</vt:lpstr>
      <vt:lpstr>Voerhek</vt:lpstr>
      <vt:lpstr>Bedieningsmogelijkheden voerhek</vt:lpstr>
      <vt:lpstr>Zelfsluitend voerhek</vt:lpstr>
      <vt:lpstr>Buizenvoerhek</vt:lpstr>
      <vt:lpstr>Diagonaal voerhek  voor de kalfjes</vt:lpstr>
      <vt:lpstr>Veiligheidsvoerhek</vt:lpstr>
      <vt:lpstr>Weelink-voerhek</vt:lpstr>
      <vt:lpstr>Voergang en voergoot</vt:lpstr>
      <vt:lpstr>Automatisch voeren</vt:lpstr>
      <vt:lpstr>Omgeving(lucht, licht en geluid)</vt:lpstr>
      <vt:lpstr>Stalklimaat</vt:lpstr>
      <vt:lpstr>Schoolopdracht</vt:lpstr>
      <vt:lpstr>Licht</vt:lpstr>
      <vt:lpstr>Drinkwater</vt:lpstr>
      <vt:lpstr>Afzonderingsruimtes (3-4%)</vt:lpstr>
      <vt:lpstr>PowerPoint-presentatie</vt:lpstr>
      <vt:lpstr>Krachtvoerbox</vt:lpstr>
      <vt:lpstr>Voetbad en borstels</vt:lpstr>
    </vt:vector>
  </TitlesOfParts>
  <Company>Helicon Opleidingen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Uitvoering ligboxenstal</dc:title>
  <dc:creator>Leon Raedts</dc:creator>
  <cp:lastModifiedBy>Leon Raedts</cp:lastModifiedBy>
  <cp:revision>95</cp:revision>
  <dcterms:created xsi:type="dcterms:W3CDTF">2013-12-02T12:29:09Z</dcterms:created>
  <dcterms:modified xsi:type="dcterms:W3CDTF">2018-11-18T13:42:35Z</dcterms:modified>
</cp:coreProperties>
</file>