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0" r:id="rId15"/>
    <p:sldId id="307" r:id="rId16"/>
    <p:sldId id="277" r:id="rId17"/>
    <p:sldId id="278" r:id="rId18"/>
    <p:sldId id="279" r:id="rId19"/>
    <p:sldId id="287" r:id="rId20"/>
    <p:sldId id="280" r:id="rId21"/>
    <p:sldId id="281" r:id="rId22"/>
    <p:sldId id="282" r:id="rId23"/>
    <p:sldId id="283" r:id="rId24"/>
    <p:sldId id="284" r:id="rId25"/>
    <p:sldId id="285" r:id="rId26"/>
    <p:sldId id="290" r:id="rId27"/>
    <p:sldId id="291" r:id="rId28"/>
    <p:sldId id="292" r:id="rId29"/>
    <p:sldId id="293" r:id="rId30"/>
    <p:sldId id="294" r:id="rId31"/>
    <p:sldId id="301" r:id="rId32"/>
    <p:sldId id="302" r:id="rId33"/>
    <p:sldId id="303" r:id="rId34"/>
    <p:sldId id="304" r:id="rId35"/>
    <p:sldId id="308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D1025E21-886C-428A-B3ED-64C98BABE00C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4"/>
            <p14:sldId id="265"/>
            <p14:sldId id="267"/>
            <p14:sldId id="268"/>
            <p14:sldId id="266"/>
            <p14:sldId id="269"/>
            <p14:sldId id="270"/>
            <p14:sldId id="307"/>
            <p14:sldId id="277"/>
            <p14:sldId id="278"/>
            <p14:sldId id="279"/>
            <p14:sldId id="287"/>
            <p14:sldId id="280"/>
            <p14:sldId id="281"/>
            <p14:sldId id="282"/>
            <p14:sldId id="283"/>
            <p14:sldId id="284"/>
            <p14:sldId id="285"/>
            <p14:sldId id="290"/>
            <p14:sldId id="291"/>
            <p14:sldId id="292"/>
            <p14:sldId id="293"/>
            <p14:sldId id="294"/>
          </p14:sldIdLst>
        </p14:section>
        <p14:section name="Naamloze sectie" id="{1D944734-B35C-4FF8-9D8C-041A7E1BB2D4}">
          <p14:sldIdLst>
            <p14:sldId id="301"/>
            <p14:sldId id="302"/>
            <p14:sldId id="303"/>
            <p14:sldId id="304"/>
            <p14:sldId id="30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79E57-20AA-497C-8FBF-8B53DF3A723E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9FB77-7782-4C63-846A-9811FAAACAD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841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FB77-7782-4C63-846A-9811FAAACAD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2987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FB77-7782-4C63-846A-9811FAAACAD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11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4618463-DAFF-4733-A5D2-B2BE5E1EBB74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7398F25-EA7A-4F49-A95F-B56EAF54581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a44FA9JPSk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nl/url?sa=i&amp;rct=j&amp;q=&amp;esrc=s&amp;source=images&amp;cd=&amp;cad=rja&amp;docid=YOVsXH_s8_eBoM&amp;tbnid=ruOrrCoL4HPONM:&amp;ved=0CAUQjRw&amp;url=http://www.ki-samen.nl/index2.php?id=2&amp;archive=1&amp;news=62&amp;ei=j5TBUtzTKeG_0QX6-IFo&amp;bvm=bv.58187178,d.d2k&amp;psig=AFQjCNH4I2nOaLSwzIKOXnWt9HDHEeHAug&amp;ust=138850456471252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QDJQkSq-wA&amp;list=PLIiW_bmVd9PX6BSjEaCNe5QC8gLj7l0ll&amp;index=16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docid=fYCrCPxMUUZ6gM&amp;tbnid=ceB4qGTRT6EjOM:&amp;ved=0CAUQjRw&amp;url=http://www.gsmpro.nl/pda-pocketpc.html&amp;ei=EpvBUojiL-ax0AWbmYGoDg&amp;bvm=bv.58187178,d.d2k&amp;psig=AFQjCNG5dWYQPOoO6SNbGeVsoCtZVnbQLA&amp;ust=138850595188603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03648" y="381962"/>
            <a:ext cx="5112568" cy="6245896"/>
          </a:xfrm>
          <a:prstGeom prst="rect">
            <a:avLst/>
          </a:prstGeom>
          <a:effectLst>
            <a:glow rad="673100">
              <a:schemeClr val="accent1">
                <a:satMod val="175000"/>
                <a:alpha val="6000"/>
              </a:schemeClr>
            </a:glow>
            <a:reflection blurRad="927100" stA="26000" endPos="65000" dist="50800" dir="5400000" sy="-100000" algn="bl" rotWithShape="0"/>
          </a:effec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/>
            </a:r>
            <a:br>
              <a:rPr lang="nl-NL" b="0" dirty="0"/>
            </a:br>
            <a:r>
              <a:rPr lang="nl-NL" b="0" dirty="0"/>
              <a:t> </a:t>
            </a:r>
            <a:br>
              <a:rPr lang="nl-NL" b="0" dirty="0"/>
            </a:br>
            <a:r>
              <a:rPr lang="nl-NL" b="0" dirty="0"/>
              <a:t/>
            </a:r>
            <a:br>
              <a:rPr lang="nl-NL" b="0" dirty="0"/>
            </a:br>
            <a:r>
              <a:rPr lang="nl-NL" sz="3600" dirty="0" smtClean="0"/>
              <a:t>MPR</a:t>
            </a:r>
            <a:r>
              <a:rPr lang="nl-NL" sz="3600" dirty="0"/>
              <a:t>&amp; </a:t>
            </a:r>
            <a:r>
              <a:rPr lang="nl-NL" sz="3600" dirty="0" smtClean="0"/>
              <a:t>MANAGEMENTPRODUCTEN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23528" y="4107648"/>
            <a:ext cx="7772400" cy="1199704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Van kalf tot koe:</a:t>
            </a:r>
            <a:r>
              <a:rPr lang="nl-NL" sz="2800" dirty="0" smtClean="0"/>
              <a:t> </a:t>
            </a:r>
            <a:r>
              <a:rPr lang="nl-NL" sz="2800" dirty="0"/>
              <a:t>deel </a:t>
            </a:r>
            <a:r>
              <a:rPr lang="nl-NL" sz="2800" dirty="0" smtClean="0"/>
              <a:t>2 </a:t>
            </a:r>
            <a:r>
              <a:rPr lang="nl-NL" sz="2800" dirty="0" err="1" smtClean="0"/>
              <a:t>hfdst</a:t>
            </a:r>
            <a:r>
              <a:rPr lang="nl-NL" sz="2800" dirty="0" smtClean="0"/>
              <a:t> 1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4446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Dagproductie:</a:t>
            </a:r>
            <a:endParaRPr lang="nl-NL" dirty="0"/>
          </a:p>
          <a:p>
            <a:pPr lvl="1"/>
            <a:r>
              <a:rPr lang="nl-NL" dirty="0" smtClean="0"/>
              <a:t>= gemiddelde productie per </a:t>
            </a:r>
            <a:r>
              <a:rPr lang="nl-NL" b="1" dirty="0" smtClean="0"/>
              <a:t>aanwezige</a:t>
            </a:r>
            <a:r>
              <a:rPr lang="nl-NL" dirty="0" smtClean="0"/>
              <a:t> koe per dag</a:t>
            </a:r>
          </a:p>
          <a:p>
            <a:r>
              <a:rPr lang="nl-NL" dirty="0" smtClean="0"/>
              <a:t>Rollend jaargemiddelde:</a:t>
            </a:r>
          </a:p>
          <a:p>
            <a:pPr lvl="1"/>
            <a:r>
              <a:rPr lang="nl-NL" dirty="0" smtClean="0"/>
              <a:t>Dagproductie x 365 (dagen)</a:t>
            </a:r>
          </a:p>
          <a:p>
            <a:pPr lvl="1"/>
            <a:r>
              <a:rPr lang="nl-NL" dirty="0" smtClean="0"/>
              <a:t>=productie per aanwezige koe over de laatste 365 dagen</a:t>
            </a:r>
          </a:p>
          <a:p>
            <a:pPr lvl="1"/>
            <a:endParaRPr lang="nl-NL" dirty="0"/>
          </a:p>
          <a:p>
            <a:r>
              <a:rPr lang="nl-NL" dirty="0"/>
              <a:t>Economisch jaarresultaat </a:t>
            </a:r>
            <a:endParaRPr lang="nl-NL" dirty="0" smtClean="0"/>
          </a:p>
          <a:p>
            <a:pPr lvl="1"/>
            <a:r>
              <a:rPr lang="nl-NL" dirty="0"/>
              <a:t>= </a:t>
            </a:r>
            <a:r>
              <a:rPr lang="nl-NL" dirty="0" err="1"/>
              <a:t>kgvet</a:t>
            </a:r>
            <a:r>
              <a:rPr lang="nl-NL" dirty="0"/>
              <a:t> x €1,90 + </a:t>
            </a:r>
            <a:r>
              <a:rPr lang="nl-NL" dirty="0" err="1"/>
              <a:t>kgeiwit</a:t>
            </a:r>
            <a:r>
              <a:rPr lang="nl-NL" dirty="0"/>
              <a:t> x €3,80 + kg lactose x €0,20</a:t>
            </a:r>
          </a:p>
          <a:p>
            <a:pPr lvl="1"/>
            <a:r>
              <a:rPr lang="nl-NL" dirty="0" smtClean="0"/>
              <a:t>Melkopbrengsten (uit rollend jaargemiddelde) minus voerkosten</a:t>
            </a:r>
            <a:endParaRPr lang="nl-NL" dirty="0"/>
          </a:p>
          <a:p>
            <a:pPr lvl="1"/>
            <a:r>
              <a:rPr lang="nl-NL" dirty="0" smtClean="0"/>
              <a:t>Economische vergelijking hierdoor mogelijk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Bedrijfsovz</a:t>
            </a:r>
            <a:r>
              <a:rPr lang="nl-NL" dirty="0" smtClean="0"/>
              <a:t>: dag +jaarresultaten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524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Maandgemiddelden </a:t>
            </a:r>
            <a:r>
              <a:rPr lang="nl-NL" dirty="0"/>
              <a:t>op </a:t>
            </a:r>
            <a:r>
              <a:rPr lang="nl-NL" dirty="0" smtClean="0"/>
              <a:t>bedrijfsniveau over 1 jaar </a:t>
            </a:r>
            <a:r>
              <a:rPr lang="nl-NL" dirty="0"/>
              <a:t>weergegeven </a:t>
            </a:r>
            <a:endParaRPr lang="nl-NL" dirty="0" smtClean="0"/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Kg </a:t>
            </a:r>
            <a:r>
              <a:rPr lang="nl-NL" dirty="0"/>
              <a:t>melk, %vet, %eiwit, %lactose en ureumgetal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Bedr.ovz</a:t>
            </a:r>
            <a:r>
              <a:rPr lang="nl-NL" dirty="0" smtClean="0"/>
              <a:t>: maandgemiddelden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9460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Indicatie </a:t>
            </a:r>
            <a:r>
              <a:rPr lang="nl-NL" dirty="0"/>
              <a:t>eiwitbenutting rantsoen </a:t>
            </a:r>
            <a:endParaRPr lang="nl-NL" dirty="0" smtClean="0"/>
          </a:p>
          <a:p>
            <a:r>
              <a:rPr lang="nl-NL" dirty="0" smtClean="0"/>
              <a:t>Verhouding </a:t>
            </a:r>
            <a:r>
              <a:rPr lang="nl-NL" dirty="0" err="1"/>
              <a:t>energie:eiwit</a:t>
            </a:r>
            <a:r>
              <a:rPr lang="nl-NL" dirty="0"/>
              <a:t> </a:t>
            </a:r>
            <a:r>
              <a:rPr lang="nl-NL" dirty="0" smtClean="0"/>
              <a:t>in rantsoen is bepalend voor benutting</a:t>
            </a:r>
          </a:p>
          <a:p>
            <a:r>
              <a:rPr lang="nl-NL" dirty="0" smtClean="0"/>
              <a:t>Goede </a:t>
            </a:r>
            <a:r>
              <a:rPr lang="nl-NL" dirty="0"/>
              <a:t>verhouding=gezonde koeien </a:t>
            </a:r>
            <a:endParaRPr lang="nl-NL" dirty="0" smtClean="0"/>
          </a:p>
          <a:p>
            <a:r>
              <a:rPr lang="nl-NL" dirty="0" smtClean="0"/>
              <a:t>Selectie </a:t>
            </a:r>
            <a:r>
              <a:rPr lang="nl-NL" dirty="0"/>
              <a:t>lactatiedagen </a:t>
            </a:r>
            <a:endParaRPr lang="nl-NL" dirty="0" smtClean="0"/>
          </a:p>
          <a:p>
            <a:pPr lvl="1"/>
            <a:r>
              <a:rPr lang="nl-NL" dirty="0" smtClean="0"/>
              <a:t>Rantsoen </a:t>
            </a:r>
            <a:r>
              <a:rPr lang="nl-NL" dirty="0"/>
              <a:t>passend voor </a:t>
            </a:r>
            <a:r>
              <a:rPr lang="nl-NL" dirty="0" smtClean="0"/>
              <a:t>groep qua UR?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Bedrijfsovz</a:t>
            </a:r>
            <a:r>
              <a:rPr lang="nl-NL" dirty="0" smtClean="0"/>
              <a:t>: Ureum (UR)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221088"/>
            <a:ext cx="3824464" cy="242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05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Getal voor melkproductieniveau </a:t>
            </a:r>
            <a:r>
              <a:rPr lang="nl-NL" b="1" dirty="0" smtClean="0"/>
              <a:t>(kg melk) </a:t>
            </a:r>
            <a:r>
              <a:rPr lang="nl-NL" dirty="0" smtClean="0"/>
              <a:t>bedrijf/groep op dag </a:t>
            </a:r>
            <a:r>
              <a:rPr lang="nl-NL" dirty="0"/>
              <a:t>van monstername </a:t>
            </a:r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= de kg melkproductie van een bedrijf als alle dieren op hun top zouden zitten</a:t>
            </a:r>
          </a:p>
          <a:p>
            <a:pPr lvl="1"/>
            <a:r>
              <a:rPr lang="nl-NL" dirty="0" smtClean="0"/>
              <a:t>Gecorrigeerd voor: </a:t>
            </a:r>
          </a:p>
          <a:p>
            <a:pPr lvl="2"/>
            <a:r>
              <a:rPr lang="nl-NL" dirty="0" smtClean="0"/>
              <a:t>Verschillen in 1.leeftijd</a:t>
            </a:r>
            <a:r>
              <a:rPr lang="nl-NL" dirty="0"/>
              <a:t>, </a:t>
            </a:r>
            <a:r>
              <a:rPr lang="nl-NL" dirty="0" smtClean="0"/>
              <a:t>2. lactatiestadium en 3.maand </a:t>
            </a:r>
            <a:r>
              <a:rPr lang="nl-NL" dirty="0"/>
              <a:t>van </a:t>
            </a:r>
            <a:r>
              <a:rPr lang="nl-NL" dirty="0" smtClean="0"/>
              <a:t>afkalven.               Hierdoor bedrijven/koeien makkelijk en eerlijk te vergelijken</a:t>
            </a:r>
          </a:p>
          <a:p>
            <a:pPr lvl="1"/>
            <a:r>
              <a:rPr lang="nl-NL" dirty="0" smtClean="0"/>
              <a:t>Alleen berekend tussen </a:t>
            </a:r>
            <a:r>
              <a:rPr lang="nl-NL" dirty="0"/>
              <a:t>dag 5-305 </a:t>
            </a:r>
            <a:endParaRPr lang="nl-NL" dirty="0" smtClean="0"/>
          </a:p>
          <a:p>
            <a:pPr lvl="1"/>
            <a:r>
              <a:rPr lang="nl-NL" dirty="0" smtClean="0"/>
              <a:t>Brengt daling/stijging productie snel in beeld</a:t>
            </a:r>
          </a:p>
          <a:p>
            <a:pPr lvl="1"/>
            <a:r>
              <a:rPr lang="nl-NL" dirty="0" smtClean="0">
                <a:hlinkClick r:id="rId2"/>
              </a:rPr>
              <a:t>film BSK</a:t>
            </a: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Bedr. </a:t>
            </a:r>
            <a:r>
              <a:rPr lang="nl-NL" dirty="0" err="1" smtClean="0"/>
              <a:t>Ovz</a:t>
            </a:r>
            <a:r>
              <a:rPr lang="nl-NL" dirty="0" smtClean="0"/>
              <a:t>: </a:t>
            </a:r>
            <a:r>
              <a:rPr lang="nl-NL" dirty="0" err="1" smtClean="0"/>
              <a:t>Bedrijfsstandaardkoe</a:t>
            </a:r>
            <a:r>
              <a:rPr lang="nl-NL" dirty="0" smtClean="0"/>
              <a:t> (BSK)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3059832" y="4077072"/>
            <a:ext cx="11521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76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= Getal voor: </a:t>
            </a:r>
            <a:r>
              <a:rPr lang="nl-NL" i="1" dirty="0" smtClean="0"/>
              <a:t>saldo </a:t>
            </a:r>
            <a:r>
              <a:rPr lang="nl-NL" i="1" dirty="0" err="1" smtClean="0"/>
              <a:t>van“melkgeld</a:t>
            </a:r>
            <a:r>
              <a:rPr lang="nl-NL" i="1" dirty="0" smtClean="0"/>
              <a:t>- voerkosten”</a:t>
            </a:r>
          </a:p>
          <a:p>
            <a:r>
              <a:rPr lang="nl-NL" i="1" dirty="0" smtClean="0"/>
              <a:t>= gemiddelde saldo “melkgeld – voerkosten”  als alle koeien op hun top zouden zitten</a:t>
            </a:r>
          </a:p>
          <a:p>
            <a:pPr lvl="1"/>
            <a:r>
              <a:rPr lang="nl-NL" dirty="0" smtClean="0"/>
              <a:t>op </a:t>
            </a:r>
            <a:r>
              <a:rPr lang="nl-NL" dirty="0"/>
              <a:t>basis van </a:t>
            </a:r>
            <a:r>
              <a:rPr lang="nl-NL" dirty="0" smtClean="0"/>
              <a:t>voorspelde </a:t>
            </a:r>
            <a:r>
              <a:rPr lang="nl-NL" dirty="0"/>
              <a:t>305 dagenproductie </a:t>
            </a:r>
            <a:r>
              <a:rPr lang="nl-NL" dirty="0" smtClean="0"/>
              <a:t>en gemiddelde voerkosten </a:t>
            </a:r>
          </a:p>
          <a:p>
            <a:pPr lvl="1"/>
            <a:r>
              <a:rPr lang="nl-NL" dirty="0" smtClean="0"/>
              <a:t>Gecorrigeerd voor verschil </a:t>
            </a:r>
            <a:r>
              <a:rPr lang="nl-NL" dirty="0"/>
              <a:t>leeftijd en maand van afkalven </a:t>
            </a:r>
            <a:endParaRPr lang="nl-NL" dirty="0" smtClean="0"/>
          </a:p>
          <a:p>
            <a:r>
              <a:rPr lang="nl-NL" dirty="0" smtClean="0"/>
              <a:t>Om dieren makkelijk en eerlijk te kunnen vergelijken</a:t>
            </a:r>
          </a:p>
          <a:p>
            <a:r>
              <a:rPr lang="nl-NL" dirty="0" smtClean="0"/>
              <a:t>Berekening </a:t>
            </a:r>
            <a:r>
              <a:rPr lang="nl-NL" dirty="0"/>
              <a:t>hetzelfde als economisch </a:t>
            </a:r>
            <a:r>
              <a:rPr lang="nl-NL" dirty="0" smtClean="0"/>
              <a:t>jaarresultaat (EJR)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Bedr. </a:t>
            </a:r>
            <a:r>
              <a:rPr lang="nl-NL" dirty="0" err="1" smtClean="0"/>
              <a:t>Ovz</a:t>
            </a:r>
            <a:r>
              <a:rPr lang="nl-NL" dirty="0" smtClean="0"/>
              <a:t>: Netto Opbrengst (NO)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986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relatieve weergave van NO</a:t>
            </a:r>
          </a:p>
          <a:p>
            <a:r>
              <a:rPr lang="nl-NL" dirty="0" smtClean="0"/>
              <a:t>Gemiddelde NO wordt gesteld op 100 LW</a:t>
            </a:r>
          </a:p>
          <a:p>
            <a:pPr lvl="1"/>
            <a:r>
              <a:rPr lang="nl-NL" dirty="0" smtClean="0"/>
              <a:t>Dieren met een lagere NO dan gemiddeld hebben dus een LW onder de 100</a:t>
            </a:r>
          </a:p>
          <a:p>
            <a:pPr lvl="1"/>
            <a:r>
              <a:rPr lang="nl-NL" dirty="0" smtClean="0"/>
              <a:t>Dieren met een hogere NO dan gemiddeld hebben dus een LW boven de 100</a:t>
            </a:r>
          </a:p>
          <a:p>
            <a:pPr lvl="1"/>
            <a:r>
              <a:rPr lang="nl-NL" dirty="0"/>
              <a:t>Om dieren of groepen makkelijk en eerlijk te vergelijken</a:t>
            </a:r>
          </a:p>
          <a:p>
            <a:pPr lvl="1"/>
            <a:endParaRPr lang="nl-NL" dirty="0"/>
          </a:p>
          <a:p>
            <a:r>
              <a:rPr lang="nl-NL" dirty="0" smtClean="0"/>
              <a:t>Maken vragen MPR-uitslag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Bedr. </a:t>
            </a:r>
            <a:r>
              <a:rPr lang="nl-NL" dirty="0" err="1" smtClean="0"/>
              <a:t>Ovz</a:t>
            </a:r>
            <a:r>
              <a:rPr lang="nl-NL" dirty="0" smtClean="0"/>
              <a:t>: Lactatiewaarde(LW)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6718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Uitslag van aanwezige </a:t>
            </a:r>
            <a:r>
              <a:rPr lang="nl-NL" dirty="0"/>
              <a:t>en producerende dieren </a:t>
            </a:r>
            <a:endParaRPr lang="nl-NL" dirty="0" smtClean="0"/>
          </a:p>
          <a:p>
            <a:r>
              <a:rPr lang="nl-NL" dirty="0" smtClean="0"/>
              <a:t>Ook van droge </a:t>
            </a:r>
            <a:r>
              <a:rPr lang="nl-NL" dirty="0"/>
              <a:t>koeien </a:t>
            </a:r>
            <a:endParaRPr lang="nl-NL" dirty="0" smtClean="0"/>
          </a:p>
          <a:p>
            <a:r>
              <a:rPr lang="nl-NL" dirty="0" smtClean="0"/>
              <a:t>Ook dieren waarbij monstername </a:t>
            </a:r>
            <a:r>
              <a:rPr lang="nl-NL" dirty="0"/>
              <a:t>onmogelijk </a:t>
            </a:r>
            <a:r>
              <a:rPr lang="nl-NL" dirty="0" smtClean="0"/>
              <a:t>was</a:t>
            </a:r>
          </a:p>
          <a:p>
            <a:r>
              <a:rPr lang="nl-NL" dirty="0" smtClean="0"/>
              <a:t>Dag</a:t>
            </a:r>
            <a:r>
              <a:rPr lang="nl-NL" dirty="0"/>
              <a:t>, lactatie en </a:t>
            </a:r>
            <a:r>
              <a:rPr lang="nl-NL" dirty="0" smtClean="0"/>
              <a:t>305-dagen productie</a:t>
            </a:r>
          </a:p>
          <a:p>
            <a:r>
              <a:rPr lang="nl-NL" dirty="0" err="1" smtClean="0"/>
              <a:t>Celgetal</a:t>
            </a:r>
            <a:r>
              <a:rPr lang="nl-NL" dirty="0"/>
              <a:t>, ureumgetal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Dieroverzicht (</a:t>
            </a:r>
            <a:r>
              <a:rPr lang="nl-NL" dirty="0" err="1" smtClean="0"/>
              <a:t>Dovz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157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Voorspellen </a:t>
            </a:r>
            <a:r>
              <a:rPr lang="nl-NL" dirty="0"/>
              <a:t>dagproductie </a:t>
            </a:r>
            <a:r>
              <a:rPr lang="nl-NL" dirty="0" smtClean="0"/>
              <a:t>“kg </a:t>
            </a:r>
            <a:r>
              <a:rPr lang="nl-NL" dirty="0"/>
              <a:t>m </a:t>
            </a:r>
            <a:r>
              <a:rPr lang="nl-NL" dirty="0" err="1" smtClean="0"/>
              <a:t>vw</a:t>
            </a:r>
            <a:r>
              <a:rPr lang="nl-NL" dirty="0" smtClean="0"/>
              <a:t>” </a:t>
            </a:r>
          </a:p>
          <a:p>
            <a:pPr lvl="1"/>
            <a:r>
              <a:rPr lang="nl-NL" dirty="0" smtClean="0"/>
              <a:t>M.b.v. </a:t>
            </a:r>
          </a:p>
          <a:p>
            <a:pPr lvl="2"/>
            <a:r>
              <a:rPr lang="nl-NL" dirty="0" smtClean="0"/>
              <a:t>standaardlactatiecurve </a:t>
            </a:r>
          </a:p>
          <a:p>
            <a:pPr marL="630936" lvl="2" indent="0">
              <a:buNone/>
            </a:pPr>
            <a:r>
              <a:rPr lang="nl-NL" dirty="0" smtClean="0"/>
              <a:t>(Verwachting </a:t>
            </a:r>
            <a:r>
              <a:rPr lang="nl-NL" dirty="0"/>
              <a:t>verloop </a:t>
            </a:r>
            <a:r>
              <a:rPr lang="nl-NL" dirty="0" smtClean="0"/>
              <a:t>lactatie) </a:t>
            </a:r>
          </a:p>
          <a:p>
            <a:pPr lvl="2"/>
            <a:r>
              <a:rPr lang="nl-NL" dirty="0" smtClean="0"/>
              <a:t>Laatst </a:t>
            </a:r>
            <a:r>
              <a:rPr lang="nl-NL" dirty="0"/>
              <a:t>bekende </a:t>
            </a:r>
            <a:r>
              <a:rPr lang="nl-NL" dirty="0" smtClean="0"/>
              <a:t>dagproductie</a:t>
            </a:r>
          </a:p>
          <a:p>
            <a:pPr lvl="2"/>
            <a:r>
              <a:rPr lang="nl-NL" dirty="0" smtClean="0"/>
              <a:t>305 </a:t>
            </a:r>
            <a:r>
              <a:rPr lang="nl-NL" dirty="0"/>
              <a:t>dagen </a:t>
            </a:r>
            <a:r>
              <a:rPr lang="nl-NL" dirty="0" smtClean="0"/>
              <a:t>voorgaande </a:t>
            </a:r>
            <a:r>
              <a:rPr lang="nl-NL" dirty="0"/>
              <a:t>lactatie </a:t>
            </a:r>
            <a:endParaRPr lang="nl-NL" dirty="0" smtClean="0"/>
          </a:p>
          <a:p>
            <a:pPr lvl="2"/>
            <a:r>
              <a:rPr lang="nl-NL" dirty="0" smtClean="0"/>
              <a:t>Gemiddelde </a:t>
            </a:r>
            <a:r>
              <a:rPr lang="nl-NL" dirty="0"/>
              <a:t>lactatieverloop </a:t>
            </a:r>
            <a:r>
              <a:rPr lang="nl-NL" dirty="0" smtClean="0"/>
              <a:t>vergelijkbare groep</a:t>
            </a:r>
          </a:p>
          <a:p>
            <a:pPr marL="630936" lvl="2" indent="0">
              <a:buNone/>
            </a:pPr>
            <a:endParaRPr lang="nl-NL" dirty="0"/>
          </a:p>
          <a:p>
            <a:r>
              <a:rPr lang="nl-NL" dirty="0" smtClean="0"/>
              <a:t>Tijdens </a:t>
            </a:r>
            <a:r>
              <a:rPr lang="nl-NL" dirty="0"/>
              <a:t>monstername wordt gekeken of koe aan verwachting </a:t>
            </a:r>
            <a:r>
              <a:rPr lang="nl-NL" dirty="0" smtClean="0"/>
              <a:t>voldoet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Dovz</a:t>
            </a:r>
            <a:r>
              <a:rPr lang="nl-NL" dirty="0"/>
              <a:t>: VERWACHTE DAGPRODUCTIE </a:t>
            </a:r>
          </a:p>
        </p:txBody>
      </p:sp>
    </p:spTree>
    <p:extLst>
      <p:ext uri="{BB962C8B-B14F-4D97-AF65-F5344CB8AC3E}">
        <p14:creationId xmlns:p14="http://schemas.microsoft.com/office/powerpoint/2010/main" val="302320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Gemeten </a:t>
            </a:r>
            <a:r>
              <a:rPr lang="nl-NL" dirty="0"/>
              <a:t>dagproductie wordt vergeleken met de verwachte productie (kg m dag </a:t>
            </a:r>
            <a:r>
              <a:rPr lang="nl-NL" dirty="0" smtClean="0"/>
              <a:t>– kg </a:t>
            </a:r>
            <a:r>
              <a:rPr lang="nl-NL" dirty="0"/>
              <a:t>m </a:t>
            </a:r>
            <a:r>
              <a:rPr lang="nl-NL" dirty="0" err="1"/>
              <a:t>vw</a:t>
            </a:r>
            <a:r>
              <a:rPr lang="nl-NL" dirty="0"/>
              <a:t>) </a:t>
            </a:r>
            <a:endParaRPr lang="nl-NL" dirty="0" smtClean="0"/>
          </a:p>
          <a:p>
            <a:r>
              <a:rPr lang="nl-NL" dirty="0" smtClean="0"/>
              <a:t>Verschil </a:t>
            </a:r>
            <a:r>
              <a:rPr lang="nl-NL" dirty="0"/>
              <a:t>≥ 15% = +  </a:t>
            </a:r>
            <a:endParaRPr lang="nl-NL" dirty="0" smtClean="0"/>
          </a:p>
          <a:p>
            <a:r>
              <a:rPr lang="nl-NL" dirty="0" smtClean="0"/>
              <a:t>Verschil </a:t>
            </a:r>
            <a:r>
              <a:rPr lang="nl-NL" dirty="0"/>
              <a:t>≤ 15% = -  </a:t>
            </a:r>
            <a:endParaRPr lang="nl-NL" dirty="0" smtClean="0"/>
          </a:p>
          <a:p>
            <a:r>
              <a:rPr lang="nl-NL" dirty="0" smtClean="0"/>
              <a:t>Indicatie </a:t>
            </a:r>
            <a:r>
              <a:rPr lang="nl-NL" dirty="0"/>
              <a:t>voor problemen koe (≤ 15% 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Gemeten dagproductie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180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Kg melk omgerekend naar</a:t>
            </a:r>
          </a:p>
          <a:p>
            <a:pPr lvl="1"/>
            <a:r>
              <a:rPr lang="nl-NL" dirty="0" smtClean="0"/>
              <a:t>Volwassen koe</a:t>
            </a:r>
          </a:p>
          <a:p>
            <a:pPr lvl="1"/>
            <a:r>
              <a:rPr lang="nl-NL" dirty="0" smtClean="0"/>
              <a:t>Februari/maart afgekalfd</a:t>
            </a:r>
          </a:p>
          <a:p>
            <a:pPr lvl="1"/>
            <a:r>
              <a:rPr lang="nl-NL" dirty="0" smtClean="0"/>
              <a:t>50 dagen in productie</a:t>
            </a:r>
          </a:p>
          <a:p>
            <a:pPr lvl="1"/>
            <a:endParaRPr lang="nl-NL" dirty="0"/>
          </a:p>
          <a:p>
            <a:r>
              <a:rPr lang="nl-NL" dirty="0" smtClean="0"/>
              <a:t>BSK = gemiddelde ISK</a:t>
            </a:r>
          </a:p>
          <a:p>
            <a:pPr lvl="1"/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ISK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664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20563" y="1513078"/>
            <a:ext cx="8229600" cy="4525963"/>
          </a:xfrm>
        </p:spPr>
        <p:txBody>
          <a:bodyPr/>
          <a:lstStyle/>
          <a:p>
            <a:r>
              <a:rPr lang="nl-NL" dirty="0" smtClean="0"/>
              <a:t>=Melkproductie </a:t>
            </a:r>
            <a:r>
              <a:rPr lang="nl-NL" dirty="0"/>
              <a:t>registratie </a:t>
            </a:r>
            <a:endParaRPr lang="nl-NL" dirty="0" smtClean="0"/>
          </a:p>
          <a:p>
            <a:r>
              <a:rPr lang="nl-NL" dirty="0" smtClean="0"/>
              <a:t>Gebruikt voor:</a:t>
            </a:r>
          </a:p>
          <a:p>
            <a:pPr lvl="1"/>
            <a:r>
              <a:rPr lang="nl-NL" b="1" dirty="0" smtClean="0"/>
              <a:t>1.Management en 2. fokkerij</a:t>
            </a:r>
          </a:p>
          <a:p>
            <a:pPr lvl="1"/>
            <a:r>
              <a:rPr lang="nl-NL" b="1" dirty="0" smtClean="0"/>
              <a:t>1.Management:</a:t>
            </a:r>
          </a:p>
          <a:p>
            <a:pPr lvl="2"/>
            <a:r>
              <a:rPr lang="nl-NL" dirty="0" smtClean="0"/>
              <a:t>Rantsoenberekening </a:t>
            </a:r>
          </a:p>
          <a:p>
            <a:pPr lvl="2"/>
            <a:r>
              <a:rPr lang="nl-NL" dirty="0" smtClean="0"/>
              <a:t>Selectie dieren</a:t>
            </a:r>
          </a:p>
          <a:p>
            <a:pPr lvl="2"/>
            <a:r>
              <a:rPr lang="nl-NL" dirty="0" smtClean="0"/>
              <a:t>Fokbeleid </a:t>
            </a:r>
          </a:p>
          <a:p>
            <a:pPr lvl="2"/>
            <a:r>
              <a:rPr lang="nl-NL" dirty="0" smtClean="0"/>
              <a:t>Uiergezondheid</a:t>
            </a:r>
          </a:p>
          <a:p>
            <a:pPr lvl="1"/>
            <a:r>
              <a:rPr lang="nl-NL" b="1" dirty="0" smtClean="0"/>
              <a:t>2.Fokkerij: </a:t>
            </a:r>
          </a:p>
          <a:p>
            <a:pPr lvl="2"/>
            <a:r>
              <a:rPr lang="nl-NL" dirty="0" smtClean="0"/>
              <a:t>Berekenen fokwaarden koe  </a:t>
            </a:r>
          </a:p>
          <a:p>
            <a:pPr lvl="2"/>
            <a:r>
              <a:rPr lang="nl-NL" dirty="0" smtClean="0"/>
              <a:t>Berekenen fokwaarden stieren via nakomelingen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MPR</a:t>
            </a:r>
            <a:endParaRPr lang="nl-NL" dirty="0"/>
          </a:p>
        </p:txBody>
      </p:sp>
      <p:sp>
        <p:nvSpPr>
          <p:cNvPr id="4" name="AutoShape 2" descr="data:image/jpeg;base64,/9j/4AAQSkZJRgABAQAAAQABAAD/2wCEAAkGBxMTEhUUExQWFBUXFx8ZGBgYFx4bHBsiHhkfGhsgHhocHyggGxolIBoYITIhJSkrLi4uGB8zODMsNygtLisBCgoKDg0OGxAQGy4kICY0NC8sLyw0MiwsNCwsNDQsLCwsLC8sLCw0LCwsLCwsLCw0NCwsLCwsLCwvLCwsLCwsLP/AABEIALoBDwMBEQACEQEDEQH/xAAbAAACAwEBAQAAAAAAAAAAAAADBAABAgUGB//EAEQQAAECBQIDBAcHAgUCBgMAAAECEQADEiExBEEFIlETMmFxBhQjQlKBkVNikqGxwdFy4RUWM/DxorIkNENjgtJEVHP/xAAaAQEBAQEBAQEAAAAAAAAAAAAAAQIDBAUG/8QAOREAAQICBggFBAICAwADAAAAAQACAxEEBRIhMVETFCJBUmGR8BVxgaHRMkLB4bHxkqIjU2JyguL/2gAMAwEAAhEDEQA/AOnoNFK7KX7NHcT7g+EeEfk4j3WjeV+qYxtkXBH9RlfZy/wD+IxpH5lasNyCnqMr7OX+AfxDSPzKWG5BT1GV9nL/AAD+IaR+ZSw3IKeoyvs5f4B/ENI/MpYbkFPUZX2cv8A/iGkfmUsNyCnqMr7OX+AfxDSPzKWG5BE03DZSlpSZaOZQHcTuW6RuG5znhszeQFh7WtaXSFwXQ4t6PyJIuhJUpRoFCWpBZyWyegj1UmFoBe4zJu8hmvNR4ojG5okBf58ktqeDSUypSxLQ8ypxQlhSWDWjjEaWwmPDjtT9l1hkOiPZZF0vdF4PwKRNKgUJcJcJSlFSvIqtG6LDMYkFxu3A3nrcs0l4hAENF+84Doj6H0ckLWsLQJaUqCQ6E1Oo2Bs3jaOsGBbe4Oc4AEDnMrlFjWGtLWgk38pBVJ9GZRlLUUJExJUKaEsaWfZ+sG0dxhOcXG0J3brlXR2iI1oaLJlf5pseiWnqlpKQ6nCmQixCXLW62jtqe01peb5z8wFxNL2XOsi6UvUoUj0X06lKSZfZskEVJlm6iwekEM7RhlGtOLSXCQGJG+7dNafSLLQ4BpvOAOA81z+IcFlSxL9mh1IdQKE2LkEY8I8sdj4QbMmZF/mvVBc2JauEgbk5rfR3TS0pUZZUks60ol0lxtuC7Zj0RoIhAElxGYlL0/a4QoxiEiTQcjOa3qPRrShUxKU3RKK7oQxsCBjxjT6O0Oc0OdcJrLI7i1ri1t5ktar0XkJKB2RZRQKqZdPMb2Z3+UIlGsFom6+V8xK/3Uh0i0HGTbp3SM7vZaneimnC0JpapZQykIcgB6ksMefWNOogD2ttOEzK/wDkKNpU2udZbcJ3fwVlHoxp+1KFSygBBU6ky7soBwwxc5jIowMSwS4CRN5GYG7cqaR/x2gGkzAuByWZPopKdKVISFETHAQnKCAGtgvBtEdMNc4zNr2+VXUpsi4NErvdB/y7p+2EopTypKpqqEslg5a2Ba/jHPQ/8ohlxuE3HLyW9N/xaQNF5k0Z+an+W5PblBSnswjtK6EvSzvjraGgIjFhcbMpz5JphobQaLU5S5o0r0Xk9pNSZdQQkKTShDqCsZDRttFNt7SXGQBEsTNYdSRYY4ACdxngJK/8t6QKmpKXMtNZZCMMLY735RdAwOe0vdsif681NM8ta4NbtGX78lxFaGS5aWhtnQl/0j5xiOncSvoBjZXgKvUZX2cv8A/iJpH5lWw3IKeoyvs5f4B/ENI/MpYbkFPUZX2cv8A/iGkfmUsNyCnqMr7OX+AfxDSPzKWG5BT1GV9nL/AP4hpH5lLDcgp6jK+zl/gH8Q0j8ylhuQU9RlfZy/wD+IaR+ZSw3ILo6Dg8zsZRDXlp6/CI+lEquKSSCF86HWUKQBBWlcNmj3X+Y/cxwdV1IB+mfqPkLuKwo5+6XoUM6OZ8BjkaHHH2FdRS4J+4IapShlJ+hjkYTxi09F0EVhwcOqG8c5hdFcEUgotSphSoKGQQR8i8aa6y4OG5RzbQIO9OzeLLUCFJSoV1gEYLuQL4PTxj0upb3CTgDfPvkvO2itaZtJF0u+awviBISkpQQmpg1ucufptGDSCQAQJCcvX43LQgAEkEzMvbu9C0eoCC5Qlf9WzbhoxCiBhmWg+a3Fhl4kHEeSeHGpindfZuqolKbk2DG+AB+UekU2I7F1nfMD0/hefU4bcBPdf3miL4xzBQUHCituzsSUhLd7BD/Txts0zatA5nDfKWe+/pzWBRNmyRyx3Tnlu7wVSuLMpJqdipT0brZ7VXyr6eMG0uTgbWEzhn6+fTmq6izaRLGQxy9PLqgjWppUBTLqSxCZe4U497PjHIRmWSGybMbhl6rpoXTBMzI7zn6K9bqRPUkqUXAbll53NqsxY0QR3C06/kP2pChmC0ho6n9LWq1Xs6EpEtCiCtpZDkHxLfCdsiNRImxYaJA43EfnyUhw9u2TMjC/8AXmtzdYuqYouCpFBHZnDBzmxe306xXRXlznHEiWBw6rLYTbLWjAGeO/opqeIgkEhPaJpv2ZB5SCA9XmMfrCJSASCQLQl9t926c0ZRyAQCbJnvuv8ARWOKgF63aYZg9ngnI7+LkxRSgDO1vnhn6pqxIlLdLHL0Qjr0OoilFSSklMvNRDkirIaMGOy0SJCYIMm5471oQHSAMzIzvOXoiq4v3SVuUoKQezy9i/Nlgkv4xs0vAl2AIwz9eQWBRMZDEzxy9OZQl8ZWO6RVSEdozKIF+pD+MczTXj6cZSnK9dBQ2H6sJzluVHjk2lnFTU1+8zvmGvRbMt+e9NShTnuxluWJvGJikkKYkooKtyAXHzzGXUyI5pB3iU9602iQ2umM5y3Kl8VWVLUyXWihVtuvnENLeXOdIXiRVFFYGtbfcZhIR5V6FIIpBVQQF6iIJCvhV9DHUQYhwaehXMxoYxcOqInRTD7h/T9Y6ihUg/YVyNMgD7giI4XNPut5kfs8dW1bSDiJeZH4mubqxgDAz9PmSYl8CmHp+cdm1VEOLguRrSHuBXaHFhJ08gdkqYexQeVUtPu2/wBRadw3zHi33V8NFk8S7R6NOpYABdK5RFyBbn6En/4nwciutZb/AMHNDlL88q1QFRPtPcNi2Ws8ET54ajxhNENXCkneBvxQXYJTUcMlJaopDkAOnJOBGDChn7R0XTSxOI9UvqOGSUkhRQCACQRgFwCegNKvoY5miwD9g6LYpUYfcUEcLkqIAKSThiQ8c3UGjnFv8j+Ctim0gfd/HwiH0bT8P/Uf5jJq6jcPuflaFYUji9h8LB9Gx0P4oz4ZR+fVb8Sj8uiwr0b8FfWMmq4G6aorONvklp/BEpLKUR9P48DGTVULiPstCtImQQ5XCkKICVkk3ADbfLwMTwmFxH2+FfFInCPdHPo6fvflENUw9zj7KitX72hLT+EBBAUsgnDiM+Et4/b9q+Ku4fdZk6ZKFBSZrKGDT1jTKrsOtNeZ+Sy6srQsuZd5roTeFzVBlLJH9CeoO3kI26r3OEnRPYLLaeGmYZ7laPDp3xm4ayEj9MRrUX/9nsFNebwe5XP1OjSVKK5vM/Ny7/K0cnVWHG059/kujazLRIMu81j/AA5H2n5RnwlvH7K+Ku4fdOJ9Hn+L8o34TD4j7fCz4pE4R7rX+XD978oeEwuI+3wnikThHurHo2fvfURRVULMqGtIuQRB6N+B+sbFWQOfVZNZRuS2n0aHQ/iiirKPkeqyaxj8ui2PRpPw/wDUf5jXh1G4fc/Kzr9I4vYfCKj0dSNk/mf1MbbQqOPsH8/ysGmRz9xRUcAQNk/SNijQRgwdFg0mMcXFGTwVHh9BHQQ2DADosGI84uPVGTwxPUxtYW08PR0giInSIHuwREEoDYQRaaCLhaJagjTsql5CBgHYdR+4gibkao9qsGYkoCmZRCSCwsA17tk7/KCI3E9SUIUQQGpYv1UBcUlumDBFz9NxNbAlQU226nBa1IO2wODiCLpauasSVKslQSTYu3TKf1EEQdHxArSg0sVEhiegJy138PHpAoOaWW/rqr27KU4680/wf9MwRG0k0hU9RuQcP8IIw1seMEWJs9QRK6KVcN98NtaCImol/wCoS4HaIPmwT1YD5fDBFaZ0wrYkpAmN7ocM4yC+dmNoIldHMWZvMpSuYjCcVTGchIZsfqTuRNy9Urlc/wDqFBxsPLMESk/XzEpQKiSVEFTJuyki9mDufD8oIiStRNZHPUSlbvTUSl2YBIB2wBjeCJlOqJoFQFUoqJtbDH8z9IIsydWopTdiZNezgt0gipWrVTlj2NWxc/T5Y3giWOoWELZdOVDu2dZG4x5wRMarUrHase4UkWGCMf3vBFrV6lXtAk00lDG25vkHy3gixqdSsV8zMtLd3BOMY+pgi1PnLaayikhQCbJcOws4IL5u+YIrn6tXtWLUlIT5n/mCLM7WqHat7qkgWG7P+u8EV6zULT2hCu6UgBhbrtm4z0EEWdRqVgzSCWSpIFgWdnOPvDJ22gi5vpLxOZKmpCdSJIpBUg6OZPfmNwuWoBKixFJfDtBEorjswlSRqi4CVA/4bPKUjs3VUp2L1JUzghmvBFSeLTzSoas0lWDwzUP1bIYNuRkHygi9Pw/iKJwJRWwLGuUuXsDYTEpJDEXEETcEUgikEXjdTrlS5ckjaRLIL/d6Pe7R82mUt8FxAyX1KFQ4cZoLs0KVxZQacoOprl+rCyXLbbdfGPM2sImjD3fj+16nVdCtlo/KCOPzpiqVMUK6Cklg4uL5b9I88Oso7ngTEvJdn1ZADMDNaXxRVJLkgBwajbHi7uNmcWjsawiyJBu9FyFWwpgEfygyeOziqgqqSosXcPbYqVy/Jo4MrOOYgEwR5S/ldn1XADCZEHzmtDi0yW6UpCaOZLqqYks5uXcHF2jo+saQC4XCXke/JYZVtHIGJ69+qV0/pFPM+aolNQlS2s2FTdnvkxltZR9GSSJ37vJU1ZA0kpGV2/zTh47N5e77Tv8Ai/keWxzDxKOLF4vxTwyBtXG7zVp4tMLpUARLunmuCATcvzXHXw3jbawjzcDu8ll1WwJNlO/zWU+kM4s5HNc+Y7u/KLBxg36xzbWcfZmRfPcuhquBfIHqonj03vcpURWcd4EJBz8IFoCs49kYYfn4U8LgWt+PPJDHGJiVqKWBCUrF35lFdW9xc22jq+sYwbdLDkubKtgl0jPHmiq45NHTAmC/vHfOPu/lGHVlGA3YT3d+i2KsgHPHmg8R4svsyqxUkoKS+CpYqs98Dy+cdBT40jeN2S5uq6DMY780f/GpgqFqUs17soiq7uXc+UYNZRgXYSEst62KsgEDG+eao8WmByGseyF8J3GbnHN4ZgaxjieGMt3f4UFWwLscJ7+/TFWeNzU2sAk9mA+E9LHNu9A1jHE5yxluVFWQCBjhzVHjE1XKWN+zN2dOTvn70BWMecpjGW7BDVsDGRwnvxWNLxmYoMWIKlJN2sFEje3nvGhWMYkYY8lk1bAkcfdbTxyaqlyPaWVtjDX5fyeMMrKM6xeL5rbqsgC1cbvNRPHZqmcp57qYtjG9vLeIyso5s3i+c0dVkATuPurl8dmkpunmufMYa9vKK2so5s3i9HVZAE7iqHGpq2CmIWHUHZyMMX5cDzgyso5LcLxyR9WQADj7q08WmLYKA9pzKZTOU91r8rMOjxplYxnFuF88ll9WwBaxulmoeLTF01AHtA67gPT3Wvy/vBtYxzYwvnPBHVbAFrG6UsVJfGpq2CmNd1MWcjDX5cC1niQ6xjuLcL/JV9WwAHY3eatPGpigKgDWklbEB6e61+Vum8GVjGIbPeDkj6sgC1Ke7NdP0n0lfZTBN08tQKa+2EvmSxISCpKily5t0Lbx99pmAvz7hJxC5A4aQpdE3STFhKqES0yBNWoJNKCKAAMu3U/KrKxrJ/GQXlSZig4YV6fF3spSSWsMgl8jMEXpeGyJypCV6idPkLodaFGRyEZNSUkNvdRtmCI0riyEI702c3vmXYuAQAoJSggghiLbO8ERxxQOfZrb3CAFV2ezE0DZ1038Lxm0FbJTWlnhaXYp2ILOD0NJIfyMaBmoRJcTSSJak6atn7FFrOeUNkv9B+Uc3QmOM3C9dWRojBJpkECdw9BmlCQ4fuo7MFIDD3lWHkH8oxq0HCyFvWo3EU5ruFSkJWpKEy2CaVBKQ12UxPUW/S8RtEgNMwwD0VNMjkSLykkyEUoJZQLlYAlsWY3dTPu77+EU0aERItCyKVGBnaK6Oq4XIEpSxJQk0uLJBFnyC35/OMihwAZhg6LRplINxeeqU0eilKCHZRKimrlc2JAycZGflto0aEftCgpUYfcVSOFShqlppcdlKfF+ae7vkWGOggKNCs2S2fmqaXGLrQdLyTH+HSGmtLQKBYgJtn71jjp/EFEgD7B0TXI/GUKZopKUy2CHUpirlFQqA63G1tvpFFFgi+yFNbjH7imdRwnTsr2csMQMCzkfq/5xnU6PwDorrtI4z1QvUNPU1Kf9SkAN8IdLHZ3LDrF1WBhYCmtx+MoOk4XKMxQKEquxsCwBWwPNgf7aKaLBNxaEFLjjB5RZfDJNuUF5hBsMX5Tfui1r7WiarB4Qmtx+MpPiGhkskUputm5eZlp2cu3T9IurQeEJrUbiKOrhso9mSkMoLqLC7AsVc92bZ/k0DRYJnshNbj8ZRZPDpKqDQgvKKg4SajZ1ZucX8cxDRYJxYE1uOPvKkjhskoTypV7Kp2Sai3ezc+PjmBokA4sHRXXI/GVidw2QAeVAHZVMyQHxVc58cXzE1OBKVgS8k1yPOdsrCeHyQhTJSlnIYC3OQ45hnD/nGhRYIwaFDS4x+4o+o4bJHacqU0hNNhyvlr2B3x84arBu2Rcmtx+Mqajh0kdoAhIpKWYJs+QHVZ/lneJqsHgCa3H4ytTeGShUyACFJCWAs+QOaz36Z3i6rB4Qmtx+IrGo0ElImGlIoUkAskUgsWF7O+7ZhqsES2Rcmtx+MrGo4fIHaFkJpUkDuil2cAksHfdogosES2Bcmtx+MqtToZA7UMkUFLYFLtYXs/yd94uqweEJrcfjK1quHSQJhCUCkpAYAU4OXs7nMQUSADMMHRU0yOfvKrU8PkJ7RkoFJQMJFL7Zs/7wFEgDBg6Jrkc/eV0eKcGk6gJE1JIS7ALWjNiDQoOLYMeheaaQn+iWnIUUdoiYUqCV9tNNBUFB0pMxg1aiwbboGIudqPQcrudZqUK/9tagMubLUsubOSTizAqBIn9JLMtUuVMmKmIkIACltVMXy0FktUUhxjJB6GMGI0OkSughuLbQCckqrUpakspJKQ5BpDBwGw+/62EYiG9VguTEc10S/ZgTpakgBSiQsgXKQhTP1SFFObAkdY6Q8VziYLg6jUKSiTSsp9hL94gdx7moAf2jw02K9j7jL2z5r6VBgsfD2mz98uSVGomKlVKmFyl3Kl/P3gL32jxtpEYwbRdfKc7/AJkva6jQRFkG7+XxNJ6XiM0qp7ZbKJe7YFjkNgb7bx5IVMjF4BiGV/ffuvREocEMJEMbkcalbNWthc+0Ph992xe+fp6daik/Uev77wxXHVYI+0dP0oris5UwI7VdJsb5+hx5GOWtxjFDQ8997iumpwRDLiwd+n4Wp+tmIKgmYoBISUgqVYktkqJIzl46RaTGaXSfK4d4rnCosFwE2Dfl8Lnjis4z5yu1LiVLYhR+Kbu/icvmMupkbRkh+eHoq2hwdJKxl+U4eJTnR7VbLzc3wOvnhoxrcebNs3994LeqQJO2Bd33ipI1801J7VZCA6eZXQnZTnD3eNQ6VGLnAvN3wsvokEBpsDv0WBxSeqn2yrgk824dt7YHT5xzbTI5syfuPsuhocATmwblZ4jOKQe1U5SVZOQql89Pl4bxdbj2QbZwn7qapAtEWBj+Fj/EZoUoiap+zQrJySpzn+3gI26lRgyds4A93rDaJAL5WBj3uRl8RnX9ooMgLycnfvf28IOpUeR2j9M+7+8lW0SBwDGXd3eaDxDWzeyUa1ODLIuq1Sw/vNdhl/Bo6ikRpE2ju958++S5uo0GYFkb+8O+aP6/NdSRNWGKQLm1RD+9/PyjkaVGtOFo7vf1+VsUWBIGwN/t6KTOJzQ/tFcsykXPdO3e+7vfxg6lxha2jc6Xp1/fNVtDgmWwLx79P1yWJ/EJwcCauyqLE46Bzf8AXxjMSlRwSA84y/q/vNVlEgEAlgwn3d3ksnXzqR7WZ3qHu7dGfP5+MTWo9n6zjLn0V1SBa+gYT5dZKtFrpxABmLutSTc7EnAUP2joykxzLaPY8/hc3UWAAdkdnyRZHEZxo9ot1u9zdse9+jRIdKjusbRvn3j8LT6JAFrYF0u8PlZRxKcQh5izU5Nzdsb/AKN84yylxyGzcb599yVdQ4ALtgXS7w+VcviU40vMWagSbkO1xgj8m8YrKXHNnaN4PeKOokAT2Ru7wVyuIzlFPtFcySTdVyBY2V4bMPCKylx3Fu0bx3v7yUfRIADtkXHl8K5evmmh5ijWklXMq7Ywf0aKylRjYm7EHPvoo+iQBak0XEZfCuXxCaezeYo1glXMq5GMK8sNFZSo2xN2IPePwo6iQNvZF0u8PlVI4hOUUAzFc4JVc3bwBHTZozDpUZxZNxv77lJWJRIADpMF3eXypL101QS8xXOlRVdV2xhQx4N4xYdKjENm43g5o+iwAXSaLiMvheyWJpKClKVJYVEzloPjyJQQbdSHxH6INmASvzbjIkBcqXwaalVQQO9V/wCe1JDgAB0kMRa6cK3ja5r0sEXMnKept1tlrvSNjuOkeN5nOWf6XsaJSnl+0nrJwQtKhLrIASqYDSCpRSnyV4nawDksOpcCAJzK5SIJMpJ6UslIUQHpBISXGNiQHHiw+UYWlOGqC1VgjuAFDuUk8xBawO0d2NkuDnTXKpl9jIMzu9gh7FzgWIWGN+m+doOY12IVbEe36SQizJMkTilakJAU7KSQDiwJmMRdmZnBtE0TMgrpomNo9UbiXq4lqoMpKk03SHI5wMIUlQy2RnfBCDDGDQqY0Q3Fx6oOkVLVMRcZdNSFYIwVdoQT0JG4i6NmQWdK/MrpcS00sS1qpSCE5pDj8x+o84miZOcgrpokpWj1ScrQy0JlhSQuo94IOFA/EskC/Ut0ENDD4QmmicR6oB0UpGpmmhNKZMkkUvaueOuN7viGhh8I6K6eJjaPVH1MmWgkKQPaBkNL7rAsO/3v6WJhoYfCE00TiPVbmaNBUmWEBO5UEcpDuxIUC7Ai7/SxaKGPtCmmiH7j1WhIldoqXQAokHu7AB2ZWC2zeIhoYfCFdNE4j1Q0SUEr5O4p2Eo4+EAKzv4ggtvDRQ+EKaaJxHqhytNJBmTAjlBBYpzlwFKVSwJNrANgQ0TOEJponEeqdk8OSwIEsgqc8juk3Ce9bbw8IaKHwhNNE4j1Smu4ah0Ip7ytkkg3CmPPgAHIa9mhomZBNNE4j1VIkyzQmghRBzKVu4BPM4APV8Wa0NFD4QmmicR6qlSkAhJQ/IU2lE3sCs8zsHGb5Y3homcITTROI9VsyJY5VIchNL9kWUrqOa53y9jeGiZwhNNE4j1WpiZSWJllJKHCjLNIPil+8Ge923hoofCE00TiPVDm6VKQDR3yw9m1JUvJFYtfa9t8Q0TMgmmicR6rU/Ty61IouopZpZsLAkGoWvdm+cNDD4R0V00TiPVNr4Wk1MlAdm5MdcK38G+cNDD4R0TTROI9UnNlygsoMsuo8rSzs+LuRZ7MGENDD4R0TTROI9U5M4WkgsEDmBHKbBwSLKGb4YXwYaJnCFNNE4j1WJvCQa2oDkFPIeVsiyhnwb5w0TMgmmicR6q1cITz2RcinlPK2fe3vinN3homcITTROI9VJvCUmtggOQ3KeXD4UPHDZ3hoofCFdNEP3Hqqm8IBragVEU8h5WzhYz4N4vDRM4QpponEeq6YEdFzUgiX1U9rDvHHh4nwH9o5RHyuGPd66Q2TvOHdy5uvmSUICZsxMtJsCpdOBsSQ5jgYYc2yu4iFrrSpelT31ELMsEoJA5OU3tZ2LP0fqYrQQJKOIJmmpAZKRhgLfKKFCt6AVHtLUlICQxfqXfB2pazHqw7sbILi8zK5Mvigly9OgpJeQhT9pKSMAM0xQV8wGjRE96gIG5Fl8VUurs5a5pSAWRM05Jd7d62DlozZOZ9vhW2OEe/ymJOpnFSUq085KSSCorkkAMGJCVFRfysRe0Wyc0tDId+q6CdN99Ru96f/rEDSN59vhUvB+0e/wAqer/fUfp/ELBzKaQcI79VjULQgiuZTUoBNRAu9gLZJ+cWzzUt3YBXP1spBIWtCSACaiAwJIBL7Eg/QxpYVI4hJUQBMQScAKDnyEETTQRU0EVwRBn6qWmy1pT5kD9fKCLEniElRCUzZaiQ4CVgkgWcAHFj9DBEzBEtP1sqWplrQhRDspQBI63zBEP/ABTT57aVdg9ad8bwROQRQpBzBElM4rpw9U2UKSQXUAxBIVnBFxBFY4rp7HtpfTvp3LderQROAwRSkO7X6wRXBFIIpBFIIpBFIIgazUUJJAqWxKUu1RAw7FhgO1niEyVAmvLr4tOM5dCTMIZ0kUpAKmSkrKRSsVD4nYu2B5XBwJOM8OX653lekFpaBhL3/fsurpxPL1lKOlPMfF3AA2tfziyOaEg7kUaKXZ0JURuoAn5k3eJIJMrPDtEFOVTJilBTLFfK9IsAAGTd2DPVd7R6A1pC4EkFdSTKCQEpDAbfnG1hcLSLIRIKVEH1dAYAl7C7BJuIImPXVpmqTUFgqZKTZtshN8Hr54gia12pIlqINKhScGzq/pLuH2fygiQk8UVykrBALKcKTuRb2d8O+HDbvBF0dTqwZS1IWxpJB3HixB/SCKSNSohNSQCq2SbMS+B9IIkVg+uqNTDspVuvNP8AB7dLZgiZkmhU5dRVizqYMGwxA8SHxfEEQ1zDRL5rFV835w2Q4vBEWfpye0YkOtKjdWwFgzsLDHi+TBFqatYUOZhWOlwRg8p36G7ZgiT0VZmuZhUxu7B7zGFkjDsBZ+pgiblz1crrBdZT5gDyzvBErqNapKEDtHVUz0jmZSQbMwyYItyp6x2ae0qUoKuQLlL3cJA6bD5wRG9aJAZV+yrJbyY484ItS56iAKg/Z1OevXDNBFapxwJif9NwXGeuGb+cQRcnh85YlTQJgBEycRhw+omD4T+8EXT1OoUO0ZQFJDW6jGPnvBFNVqD7QJWElNN+j5ykhz8/lBFJ81XP7QJZSWsN9iSN/nBFNROU01lsxABDEpcDakub4L5girU6pQ7RlAUlIFsPnZoItTNSoGbzDlpa2H62gixqZ6x2pCwKSkAWt12yX8f1gik+eoGaRMwUABhyvnZy77k4s0ER9XrQkFhURnIA8yx+gc+EQmSoCQny1zg6ZgUliwpCWN9ykqHwuDgneMErYEkieEzFKBXMmJAJfulSjdKTYEBICieps7XEQKp2fwlCUlSCtKgAQTMWocpKk1BS+ZIL2cODkMCCIkyatI5xSCwCgXYkhIdJDgufEWuYxZWrSLwcK9oSsr5qQ6QkWD2IHNdRD4s2QSezBcuT8V0o0srx2o165cuRSQGkINy3u9PMA/lHzKZSokJ0mkdz79l9WhUSHGZNwOPwlTx1QCZiuZR6LI2+G4GOm0ePxOI2GHGR78ivZ4XCc8tEx35ocnjs1ZCVEEHIcg8odPNl/q+8c4VZx3OAJG9biVXAa0kA7keZxZd97sBWxuHycN8sR3dT4onhyF3wuIq6EZY+/wAoErjs4K7OwSSxBLn8ZxtHAVnSDEDTIdP5XY1XRwwm/wB/4Wk8fmuoA0hLM6iu7sTe6h4bZjXicYl2Al67+/lTwuCALiZpRPpDO9YmkLSWlSmNLOypu2+TA1jGsEhw85Sy3KCrYJfItPXzTg9IZxpDp5+8wbf8rRkVlHNmRF+K0asgbVx5K5fHJqnelkXSHAaxIvv5W6btG4dYx3F2EvRZfVkAAY+6zK9JNQSHUm7nA2Ft7Yx/Mc2VlSCRMhdHVZRwDIFQcenkVVJdqjfcFhyv02+caFY0gsnMYflZNWUcOlI488kM8dnJWoggciVZe5Kn3+dO0biVjHAmCMOSyyrYBMiD7ov+YJt2IsKs+9v5jwjHicYzkRh7q+FwLpg4+yDxDjU3slFw6Sgjm3UsPZ+bGNmjqKwjSJmN2S5uq6CCLjvzRlcdmXuORqeY+81W/Nk3OI5msowtYXS77wWxVkEyxvn33itHjk0PdNlCXl+U7PvjvRTWMa+8XGW7Dvegq2BdccJ78e9yiuPTgSAUgBVDODbzf/qg6sY8zeMZblW1bR5C44c1R49Nw6SKgjOUv5/9RieJRp4jGW5PDIEsDhPeleE8amlDOljOnA3a3bLPW1946GnxrQEx7ZLm2r4JaTI++aalcfnGlynnerbGN+WObKxjmzMi+a6PqyALUgblSPSCcqlynmer5Y/p/eIyso5szIvmq6rIAtSB3K0ekE8s5SagSbtcXG9vLeDayjmWGByR1WUe/H3URx6aSAopIWHVdsD8sYitrKOS2ZEiOSjqsgSMgcea1K47NVS9JrBKrgORj+nGN40ysYxszIvBy7Cy+rYAtSBuln2VE8cmqpcp53KrgO2P6MfODaxjmxhfOeHYVdVsAWrjdKWPZVS+OTVUhRSa+8HZ2x/TiJDrGO6zMi/y7CPq2ALUgbvPsqDjs1QDlDqBKrgXHd/pxjeDaxjkNvF4OSOqyACbjiM16oVg1U1BYBcG4LAMR03qfqNg/wByRIBXwTIEhb086oGxBBKSDsR+o3fxiESQIsRVC1SHQQwU4Yg4I3HzDiKiV4kFLSE9kpaSTWHRdNJsXVcEsG8YiI3BVtLCCChSfcUQSlL8odJIKQGDucHcGOowXMroxVF5yTKSUaaoJYykAuoB+UBmOckW6xzdCY/6hNdGxns+kyQzKQJxRQhYqpCApLgf0lQ2BjOrQpSsiS3rUWc7Rmn+IcOky5ZWmXLQoEMrlTlQGVAi7tfrGW0SA0zDB0VdTI5Ei89UijTpUGNLLdyFyxTSRuBe2QxZwPLerw8LIWdZi42imV8Hly5SllKAsJcFkgJI3CglLdb4jDaJABmGCfktGmRyJF56oei4fIKUMhJqLKuk1FnNx3hvh8G0NUg37AvxuTXI122buapHC5A1cxPZoAMqVZgH5p/1wPpFFFggSDBLyQ0uNOdszRP8OltNaUnk7h5bZLhzyt4tiGqQbtgXYXJrce/bN6HP08oCWUhDrVdRUkVCtKcjLgtbq27RdWhTJsi9Z1qLIC0bk1N4XJu0qWKSlrDDgnFwbmM6pA4B0Wtcj8Z6rCuHynIEuWyVhNmsCASD0cl2HUdYapB4B0TXI/GeqBL0UsziChBBVSbpwCsgM926C4sY0aNCIvaFBSowwcUX1GXy1IReYUXIuLsM4+7E1aFwjL0TWo3Ef2kuI6SXyppQylsQ45qVpps92vbZ9ourwuEKazF4inJeglESypCCVVfCaiHYeLAbYaIaLBOLB0WhS4wweViVo5ZpcS+aT2huDzW5/HPeHTyimjQj9oz9VBSoo+45eiuRpJZQglKCTKrJdJ5i3M4z/ViGrQsbITWo3GVqZo5YBpQhJ7KsDlYHdTvbzx4xBRYIwaENLjHF5SPDtGgSlmlIIXNIPKGPrEwEhzbzNourwpzshTWYspWintToJae0ZCBRTS1IZ8s55X8WiCiwRKTRdgqaXGM5vN61O4dKBWyECmkJ7opfLXs/iPrAUWDwDorrcbjKzN0EpNbJlilQAwGBNxm3zz9GCiwRg0KGlxji8qT9DLQJhCUJoUAnuikFnAL2dzk7iKKNCEiGi5DSoxnNxQ9TokDtQBLTSpITdqQpnH3X6bvAUaEJbIuQ0qKZzcb1c/RSx21KZY7MppuBQCA+/K9zs7wFGhCWyLsENKjX7RvxWtZoJSRMKUoBTSE3ApdnA+F3/OIKLBEiGi7BDS4xnN5U1egQO0ZCBQUlNwKQcjPKTfwNoCjQhLZF2CGlRr9o34rvANHdcCZpbVSD3kE1OLPYhw4Y2BYWxnZyYhE1QVSVF2UlssXcWLZ2OD/xGCJLYM1uMqqQRLSlhU0GWXa0xQNmFVKehNTm1w12e+2zWHLoxtZXguKIBRJf/wDXl7bBN8kPHxKxhOfEMhuG7z5hfdq2K1kO8jHPy5JRwlASpkqA7qmTcB91A+OMXjyMhOMICyZ87vyva6KwRCbQl1/CW02kUFAqQQnFRDJuGHMWFyQBe77x5YVGiCIAWnp+V6ItIZYmHDqnQgggYBcju3vsasOR9R1j2CDEBlZMvIfK8pjMlOY6/pJDSFK3oISC5LWA8S7N4vHkFGeIo2DLy7/leo0lhh/UJ+ff8I07TrUpR7NVxyskmre3W17P+8biQXuLtg9O/wArDI0MBu0Ovf4XNkaOYJ00dmoEypdikgnmmYBzjbpGWwImilZO/d5KmPD0s7Q3b/NPCSSUslRosrlanzv55aGheS3ZN3KXfsmmYA7aF/Pv8rcuSXUaTSRY02VZrF+paxOWjbYLw52yenJZdGZJu0OqEjSLDezWGd+Q/wCxn8944tgRBI2D0XV0eHftDqr7BbAUkEClqb9QCNi12zGtDFIGycMlNNCmdoY5rHqyq1ciiezSO7uCpwz58M+EadAfZ+g4Zd97lhsdlr6hjn33vRVSD8JuikcuTuM58M+EDAffsn6cu+9yCOziGOffe9C4hL9moUlzQAGuaVipg72s7At4R1EJxB2TgN3feS5uitmNoY5995oy5JBUSktykWyAxLXuwBw+No5mA+07ZO7d33kugjskNob9/feazM055jSWKqgWsUjKs924vcXzGXUd9+yccu+96rY7LtoYZ997lcySXJCT36hazdXfGL48YroD5khhxy773qNjMkAXDDPvvchiUoe4zKqL9P8A6/ejIgxdzDjPv5WzGhcYw7/pC4RL5bpI9tNJtj2qw7ki2z2juYL7Tdk7t3JedsZlk7Q37+aZRIUKHSoUvVy4fD3s/i0cmwImxsnfu7/C7Ojs2tode/yql6cil0KBD1OGZ8O5DP4t84jID9nYO/d3+FXR2bW0N2/v8qJklNJKFMAQeV2Jsxva9rtAQXtszYcMu/woYzDak4dVJGnLpNKmTZRpwehvY+bQhwHhzdg9O/wj47CHbQ69/lWjTlNNSSkAEElJDPh3IZ/l84rKO/Zm07939fhHx2bUnDdv7/KuTIPI6SKHCrd18PcMS+7fOKyC/Y2TdOd3f4UdGZtbQ3b+/wAqpUkimpJATZTjuk9bhncZaJDgP2ZtPTv8Kvjs2pOHXv8AKqXJIAdJFLg8vdJwDexPQtneIyA+y2bTv3I6OyZk4bt6+lyByp8h+kfrG/SF+Rf9RRI0spXU6YqUlSSkFLi6SbEhw4UOm7h2LWiETVBklhJ7NZUog1AOqlmLmxLlkMzA4Y3NUZIuVBRNctkEvTh1fCCQFK+Qc3ta9oyMVopyVLSkAJAAswAYWDD8gB8o6rmtwRedk6gJl6cGWVgyUXqYbZBsevXwgic0siVOClMpKlDnTU7P+W2RBE2eHopKXVSWtWbMXtew8BBFSeGSwCAGBZ2JDsG/j6CCIqdIgJKQLEMTufM5MEQlS5csIBKrHlcqVc2Z72vviCKpwlJmFZcLpS/ewCunFsqXBFJc2USQCXXmyunlaCIp0SWSm7JLi/7wREEkOot3i5+QA/QCCKlSAS/iD9A0EQpiZaFFRcE73OPLzgixKmyiQlJLuVDvXy7n62PSCLc3QIUzgli+TkkH9QIIhzeyQUhRLgEgcxF8u1j84IsCdIAHMbJoHeNjb64v4QRNy9MkAAYCaRfaCKlaRJDF+7Tk4gi50mbpglQBU1Swrv5ExRX/ANdVx+kER16qSoF1K52BsseGGtBE2rTpLm/Mz3O2PKCKK0yS+eYgm52/SCKK0yTVnmubnbp0xtBFU7SJVU78zPfpiCKTNIk1O/Mz36Ygik3SpUFAvzZudv0xBFJmkSqpx3me/THlBEeCKQRSCKiIIk0aCl0pNMs+6xtmoAksE4ZIAZj1tLIVmm0JYADYNFUWoIvNSUrCdOpBSl9OlLkpCnYFLOkuHZ32dgS0ETvD9Svt1JmTBiyK0fOlITWGY5VvjoRO8R1AQhRJUkBuYFAyoDK+Xzfra8EScvUsQe2mLCbqBMhjY2JADMdwRcZZ4InlTa5ZKCoFm5SgqB6XdNQ8XEERO0al3csLs+N/7QRJzkjtwSSGCWHKxLzBvfD93rBFqShMszVVEkkFRJQNmAsBsw5vC8EWJgRTLSVlqrD2fMyxkU9W7rZ6tBFqZo0ntOYh1pWruZADe74JzewvBEXtBURWokLAIBRZw9LdGL3vBFBpuZLrUSlRUHpu4/pewJAbrd4IsIWwTzrPOQ5Mu+zFhjy5oIldTqClCAJiyamcmXfmSC9IHX3et4IiiZZPtZjFKrvJyl3JLXPlblvu5EYzXDVrB7Op/Zv54Z/lTBFSZ1h7RX+m7vL/ABf1f9MEWpy2B51BpbuCj5G471v6YIuVwuZ7JZ7RaQJs5VjK31EzdQ/t0gi6WpWef2i00lJt2Vh0FQsD96/QwRb1M3v8yhTS7FFr/ewDgv0tBFmavve0UGUHYy7fUWF972t4kUnTGEx1rDEDMuzth8D+qCK5+oA7TnKWYFijl8RV1+90tBFU2a3ac6g1J/8AT5X6P1+91tBFWomt2h7RYYiwMu3lULAv717WgirULbtParSxSLdny+Tjd/e+UEXQgiowRJjSTaW7dT/FQh9vus9jtvBFkaSaP/yFHzQjq+wG1vlvBFpelm2aeQxc8ibjpj8x0gisaaZ9sfwJ6nw8QPlBEfTS1JDKXWXywH5CCLyc/iSpSJDEWkIsd7A/EOjYOY+fS6aYDpXev9hfSodBbHbaM/T+igjjs0ETakkOSUGwBKbB3+kebxN9i1Ic+XuvUKrh2rMz36KK9Jpi+UpRLqa7m1N8FQZ8bZjkyt4hcA5oHr/S26qIYEw4nvyKGnjEwe+mxfP3gSbzGYgd27eEdPFHf+ev/wCljwpn/rv/AOq2j0tWmyZaW8Sr9yY4GuXzuaPddhU0OV7j7KH0tmKINKBTdnPNkNn5/KNNrh5B2Qoamhg/UUNPpXMVMUqlAZKSzm91+PjFbW7y2ZaFk1RDtStFFX6TzD8ArDG/c6tfLHdsQ8XfdcL8eXv8J4RDvvN3v7fKzN4+tRapKQguCPevU3exanfvRsVqZkXXe/v8rPhLZAzN/eXwtD0qmF+VCar5Nqds2dm+cYbW7zKbQtmp4Y+49+io+ky+9yuTWRexHKE5we984vi7pTkMOx+VPB2TxOPLrgofSyYovSgFNwHN9mzGRXDyDNoVNTwwRtFUPSRYbuljX9fd739/CNeLuyGE/wBY95KCqGZnHs4d5pfiPH1lIU45VA0bKqWLHmflYfXaNitScu/Xd3JYdVTRvPfpv7mmD6QLw6eVw/ULz73uv442jPixmbhu9/Xd6+ivhLJC87+8N/c1P8yLHwqpHZ5POD71lWIbb4sxDW7hO4Y9eeK0KoYZXnDsYKx6QrSGdKmHZ1dfvNVv++YprYg4DGX7x7zWRVDSMTh2MO8llXpEs2dIcUVXsB73ez/GYnizpykMfbPHvNXwhksTh2MO8kpw3jyzLUHSmqZND9PbLVV3t3/5jo6tCCBd2J5rDaqaQTM9mWSePpKtXwp7TP3G/wDlv4tHMVu42bhfjy9/hbNUME7zd7+3yqPpItVzSK7kfDT/APLf5Y3g2t3EC4X+3uqaoYCbz36Kz6SLVmkVXz3W272Di7RRWzjK4d+vwoaoYJ3nv0WFeka1OkkIC+YkOaWu3e3bwzEbW7iRMAT9vdHVQwAyJ79FpXpEtW4TWQVZ5KTgXvU3hFbWxMpgX48vf4Q1Q0TvPLn7fKqZ6QLU/ME9r3mvRT0dXvfKArY7Nwvx5e/whqhu1ebsOft8qH0jmLCgSlImXJHuN0uMt+cRtbOMpgCft7/COqhgnIk9+StfpEpQJdKSu5ueUpwBzb/LO8UVsSBcN/p770NUNmbz36bl7aUpwD1Dx9sGYmvhOEiQtRVFIIpBFIIpBFIIvMo0HaSpN1t2EuycGwz1tt4R54tGZFM3Er0waU+EJNA9Vcvg57SmtdLm+7DHO7vm8Y1JksT1v64rrr8SeA6ficlrW+jMlKSpNZU47xqdyAXBzmOPhcCdozPmZ/yuniseUrukkujgaXcJcn3aUhxfD2T+f7Rrw2Bl/Hws+Jx+5/KaHoxpwK1BadyHBb5AMYwKqo4M7++S2a2pBErllfo5pyQ1bKsdv2DRo1ZAO4qCtY4y79UMei0gTSBW1KXv4r8LYiCqqOBK/qnitInO7oor0XlCvPLdLsfr8XzgKqo91xTxakcu/VYX6OSwEWU6u8GB3DtsLOLPkHaAqujjcUNa0g5d+qMfRaRdq+UjfycePnE8Ko/Pqr4tSOXRV/leUCQagKgBg2Ic+Lu4faKKro43FTxWkcu/VbV6KSAQBUxy5e3h0PjEFVUcZ9VfFqRy6IKfRuV97v0nGP2P3ovhdHyKnitI5d+qW4j6OSwAL0lQBsNlpa+xub7xRVsAbu+ihrSOcvf5T8n0VkqDqqe7saRlsDEZdVVHJnf1WhW1IAlchzfRiUFECpqCrrfa/TwiiqqOBK/qni1I5d+qmn9FJRpKq7pBN2vvbbyjJqmjnPqni1I5dEf/ACjp/v8A4v7Q8Io/Pqr4vSOXRcnhvo9KCFkVWmTWwcaiYnfNhiN+GQMj3csCs44Eru7809N9G5QrarkamwOcv8XzxDwyj3XYd5fyr4rHvw79VJvoxKTU1TBm3zY+ePlEFVUcbihrakHLv1Wlei8nm73Kzf3+KHhVHyKvi1I5d+qi/RiUHaqxAGDazv13uYeF0fIqeK0jl36ocz0al87VcqkhNgbFnd+9vc4h4XAuxuTxWPfh36qpvo5LFbVcpFNgbHP9XmcRRVkASuPfohrWPy9/lan+jUpNZTU6WpsDnLj3ogqujiVxQ1rSDl36qTfRqUKqauVqcHOXfvQFV0cbihrWkcu/VenQlgB0tH0AJCS+cTMzVxVFIIpBFIIpBFIIvGagmiRct2Ev9Af1A+kfMpcR7YlxIC+tQocN0ObgCUjO1CgjtHJmAf6gN72e+xuPnHgfSorYM7Rnn+fJfQbRYJiysjyl3elZXFZyzSqYtYLunL2fDjBvnaPJCpsculbJ79P5XoiUKAGzsgd+quZqpiWUEqSwYKL8vSkuxyc/nHWJTaQBO8DnP2M5d71zZQ6OTKQ9Je4ksf45qPtl/WPNr9I/7D7L0ajR+ALSOLzy5M2YWDgg4u146Npscg7ZWHUKACNgIUri84rWTMWohCWL4uq8abTY9gm0SsuoUC3KyEZOvmuLr9p3uq9vnuIoplIm3adf7+ShodHk7Zb8LcvWTC4PaKoukfCWqc36gH5RtlLjzcCXH8Xb1l9EgXSDeysni88hI7SYXBJvlnuPJvyjkKbSDIWiumpUe/ZCv/FJxAJXMPLU75ZVleQxGhTKRIbRw/OP4WTQ6PP6W4/jBBHGZxuZqiR3S+D/AMRyFPjSM3ldDQIE7mBWOLL2WrqL4VurOTeN+IxeI4e+ffRZ8PhcAxy3IGu4mSh6lVhSaS4s6hX5OG+kbZWEQ3WjPuaw+gQxfZEvJMzeLTkkpTMWgfC+Hv8A3+cc4tOjh52yOS6Q6FALfoBQ0cTWwdanal3Hc+GIKwi2ZF5nP2Q0CDO5gl+VauLTAp0TFJAsm+E7CI+sIxcbLzJVlAgACbBNYXxWaSSZiiSKSXyOnlGdfpH/AGFa1Gj8AWdFrlJRStalOtZV4hS1LA+RVHfxJ903Hn0+Vx8Oh37I6c/hHTxddqlqL9+/e6fSMtrGKLM3HnzWnVfCvk0crllHFpj8y1F+9fNrfS8RtYRbpvKrqBBvkwLY41Ms8xZ+K+en5eUBWEW7bPNDQIN+wOiieMLtUtRGVXyRg/K3TEVtYxJibzz7/pR1Xwr5MHRUjiynBKlc3+pfvN3fpFbWMTZm48/0oavh3yaOVytPFTapSi95mOYjunN2YfSDaxfszceajqvh3yaOSocXWWqWtQPfBI5mx+30jLawiAibzzWnUCEZyYOVyr/FlEcy1Kf/AFL95u7vtFbWMQWZuO+fPJDV8Izkwcrl9KkHlT5D9I/VNwC/JvucVuNLKkEUgikEUgikEXmkyUmVIJocadFlLCdgRYi4cZjJY04haD3DArSZEtWo5ezJKntOBLb+za/l4n5zRsyCukfmeq6Gp0TyikUrU6S9kWqBykdAfPD7w0bMgmkfmUurg4LimxpwouOt3f5u8NGzIJpH5nqjf4WlJCgyiMJJIBLMAS528Dh4aNmQTSPzKInTFVBVKQkglwFOBYj4RV5WaGjZkE0j8ypqNCO0rEtKgAm1hivwv3hDRtyCaR+ZQFyUpqCkpTUN1JcdTfzAeGjZkE0j8ysJ0aJiZdKElIuCJgILEHI7wcNeGjZkE0j8ymzp3zLSLjBFmL9PKGjZkE0j8ygjRG6uyAJWFNUCLCnphrt1+sNGzIJpH5lPS5SD7qHtgA7Q0bMgmkfmVv1dHwp+gho2ZBNI/MoWq0KFpppAuDgbEH9oaNuQTSOzKBpzp0gIqlEuWulyXJP7/SGjZkE0j8yjSlyFd0y1b2pPliGjZkE0j8yjCQj4U/QQ0bMgmkfmVDIR8KfoIaNmQTSPzKgkI+FP0ENGzIJpH5lT1dHwp+gho2ZBNI/MqlypYBJSkABySAwho2ZBNI/MoCp+nDuqUGZ7p3x9YaNmQTSPzKLLTKUHTQodQx84aNmQTSPzK36uj4U/QQ0bMgmkfmVDIR8KfoIaNmQTSPzKgkI+FP0ENGzIJpH5lT1dHwp+gho2ZBNI/Mra1BIJJAADkmwAH6CNrCCNfKJbtEPlqhtnfwMERwoHB/3mCK4IqJgiiVA4vBFcEXO4Vp0KkSCpKVESksSAWdAdnxBE0nSSwqoIQFDBpD4bPlaCLzfBpctMwClJVl0ylpY2G4Lsws/T5kXfmTD26A9ihVmPUXfujyN4IuP6QSEqm3pcAWMpaycg3SehO0EXVXLKJFL92wICjaq2DVhhmCJ2XgeUEWVyUm5SCfEAwRcjjkhAShLISnmIHZlQFwSQE4Nz43gia4ElIkigEdbKHzZV7/7eCInCFvJSSqvPMxD8x2VeCLiejMpClVIpBSA47BaNiLFbMcDGIIu4tZ7dIqt2ZNLHqLv3flm8ETkESyuHSTmVLL5dA/iCIOu0stMpbJQjlYmh7eIFyPCCJH0fSApQSEbBTS1IIt8RJcWFhBE7pCVSVuqpysPSoWchmNy3hnaCLn8BEpK2FFRD2kKQQ5D8ynDd2wbrBF1lK9sA57mGLZN37v7wRMqSCGIcHIgiVPC5BzJlfgT/ABBFzPSLSppQKUhIJsJKply1wEYPjBF0eE6coQAQ1tjY/LbaCIKFkyZhUSbkOUK8hym5+WYIl/R/QpA7WxJs6UKl90kd0nDnGHgif4cskzXVU00gWIawtfPmLXgibWkEEEODYg7wRLnh8l37KW/WgP8ApBFyuI6dKpwFKVWFjKUQQB3au6HvnqbQRdHiaiJdiUlxgKVv0Rf+IIs8aQDKIIcOMpKt+gvBEl6P6IoKi4Ad6QhSBfGVMd7ePWCLocOKvaVKq9qpuVQYWYc2fMW6QRVwX/y8n/8Akj/tEETsEXG4Zw6YhQKsMzJJS2fvF4IuguSTNSt7BJDefz/aCLM/h6FLEwvUGuCRguLYgiYnSgoFKrg5gi0kMG6QRXBEOdIQtqkpU1xUAf1gi2BBFEpADAADoIIsypSUhkpCR0Ab9IIrpDuwfD7wRagikEWVpBDEAg5BvBFhCUpwAPINBFoJSzMGOzWvm0ES6BKS5CAGN2lkXFnxfe8ETEshXMPJ2Y/neCKTpoSHLt4An9IIhL1iBY1fhUf0EERJE4LDpdna4I/UQRWqYAQNz4HaCLHbJUSjNrgpLdDchjBFtawkdBiwf8hBEE6lCS1wTcshX1JA8IImYIsKmAEC7lzg7eMEQvXEePTuq/iCJgGCIJ1KWJuwLHlOfpfORBFJWqSosHfxSR+ogiNBF5ZBITplhdP/AIdKBlr0qcjtEpPd6EhzdiQSKtMUS+ySlahQG5pi1VEjDKnFzc3UVZF7QRYRLS4KlrWn3QmYtJIpCe96xfvVX/W8EWgtL3WqgsDzqe3OllduW73S4IBsLERdTqyvlqKE1Xu/hlM8EMzFsnaCLY1Ekyg/aEgO3bkEkBjcTGbJy1jvBEadPlMHTMABsROIflIGJjlwd/A7WIsypspK6qZtXevPURdPwmYRu2GtBFcmdJQl0BarsPbE/wDethBFjTnTlAczUBxY6iYTi10zC7s7PBF0JWllMGKyHCge1WcBhlWPDEEW5khBABqthpix1yyr538OggiArhkolyZuX/15vSnFfT+cwRHXp0HdeALTFjBcYV/zgwRB/wAOlVKU8x1Z9tNa3hWw+UEUnyJYDc/X/UW923qfYf7Jgi5Q1kyY6kKTLlBwl7rmMaSUgkBEsH3i9TOGDE1RF0nFihQCpsudLUQAtApKCqyAsOQQo2CwwcgNd4iqamSyUzBSS6iRZF3Pj+/QQRMabVrCQFS1kjoZbZsBzDZtoIia9VQSwqIWk+7a+ebp4X6QRc3VSl1hSEOzNaVbycEhvOCJzSamYO+lanxdDi5+8M26/tBFrXJKlIIALO7hJZxs++3zvBEkrRFUxRKQkOeamWT5jlJe5F/HrBF0daskJpuQoHbAzmCLma3TKUXEsHa4lfuD5ftBE/opnZoSnsiOtNAHmwUPyG0EW9Sp1pIDilQJ5bPjN/zbrBFyF6aYVA0YU4Psi3QjlBt9f1BF19LqphPOkJDdQ/5EiCJKbJUUzAU1VLUQPZ3FQ/UAZva7GCIWilzEEshSAQHKRJBsGb/dv0gi7MnUOLgg/eZ/PlJEEXyzh+um9lL9ovuJ94/CI/HxKTGDjtnHNfsYdGglg2B0THr837Rf4jGdajcZ6reqweAdFPX5v2i/xGGtRuM9U1WDwDop6/N+0X+Iw1qNxnqmqweAdFPX5v2i/wARhrUbjPVNVg8A6KevzftF/iMNajcZ6pqsHgHRT1+b9ov8RhrUbjPVNVg8A6KevzftF/iMNajcZ6pqsHgHRT1+b9ov8RhrUbjPVNVg8A6KevzftF/iMNajcZ6pqsHgHRFk8RXglai/xqHyYRtlLiC4kn1PRc30SHiAB6DqtniSjgLGziYo/P8AtG9ce7Cf+RWdTYMZdAjjVNYzC4JFpxD3zcWZ/wAo66ci4v8A9iuegabwwf4hSbqCL9qCBsJi7uet/wDZg+MW36T3P7RsFhusew/S2dWKu+GewE5Ry+/0jWsbX1dHFZFHFn6f9Qg6vU8qgmYah/7hPyAYA/2jnFpBDSGvvH/orcOjtJFpgl/8Qn+HcMTrNPJpWtHZoEqZLlzlSwlSUhJSsB6ksAQ+yn3j9LBiCJDDxvX5mNDMOIWnckOJaROnE5KZs5ajTIl1zVTVEkomEi3s0pAL+IG5APOlxRDgudykPM4LdEhmJGa3nM+QxRNJPUWdbim/tVC7ixa4OzeMfAhRXmRLt3Ecfncv0MSCwTk3fwjD43rUzWhu8BYH/WWevR/A/wDMadSJfd/sf2o2jX/T/qO+SwZ5LtMaz2nE/IgiM6Zxwf8A7LQgtGLP9VqbqaUv2lRHwzVAm7YI8/pFfHsMnbmeTio2AHOlYkObQlTxQ/fxZ5pz1sB9I8+vO5/5Hqu2pNyH+I6K08WxZVs+1VfP02+kUU53P/IqGhN5f4hDm8RUe6Vp85hP7CMupkQjZJHqSttokMfUAfSSH69N+0X+IxjWo3Geq3qsHgHRT16b9ov8RhrUbjPVNVg8A6KevTftF/iMNajcZ6pqsHgHRT16b9ov8RhrUbjPVNVg8A6KevTftF/iMNajcZ6pqsHgHRT16b9ov8RhrUbjPVNVg8A6KevTftF/iMNajcZ6pqsHgHRT16b9ov8AEYa1G4z1TVYPAOinr837Rf4jE1qNxnqmqweAdFz9B/pS/wChP/aI5xPrPmukL6B5I8YW1IIpBFIIpBFIIpBFIIpBFuWbiNN+oKOwXQ0s9XLzHB3Me6E91168kRjb7ltOpX8at9z1MbER88T3NZMNmQ7kgStQvm5ld5W56RwZEfI3nEro6Gy64YBH9ZWx51XUXuY76R8sTiuejZPAYKI1C2apW258IgiPliUdDZPALzHFtSuVMlrlrVLWpRSpSCUkhiWJFyHu0daqe7TFs7l5q2Y3QgyvWuAzFKWtaiVL7TvEurL5N8kn5xmsXu1kCeEpLVWsbq85YzmvTaXUL5BUpmbJw4/KMQnuk0TPcl2iQ27RkO5oZ1C6e8q+bnqIyYj7GJWxDZawCGdQvte8r6np/c/WOZiP0+JWtGzRYBEmaldSedWPiMdHRH2xeVlsNlk3BaOoWKmUoX6nxjRe4TkT3NZ0bDKYCU1k1RCQSSG3MeWO5xDQSvRCa0EkBKx512UgikEUgikEUgikEUgikEUgi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908101" y="-1239838"/>
            <a:ext cx="387667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460" y="2049196"/>
            <a:ext cx="3869340" cy="265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26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</a:t>
            </a:r>
            <a:r>
              <a:rPr lang="nl-NL" dirty="0" smtClean="0"/>
              <a:t>aag lactosegehalte</a:t>
            </a:r>
          </a:p>
          <a:p>
            <a:pPr lvl="1"/>
            <a:r>
              <a:rPr lang="nl-NL" dirty="0"/>
              <a:t>E</a:t>
            </a:r>
            <a:r>
              <a:rPr lang="nl-NL" dirty="0" smtClean="0"/>
              <a:t>nergietekort bij verse koeien</a:t>
            </a:r>
          </a:p>
          <a:p>
            <a:pPr lvl="1"/>
            <a:r>
              <a:rPr lang="nl-NL" dirty="0" smtClean="0"/>
              <a:t>Vaak ook andere problemen</a:t>
            </a:r>
          </a:p>
          <a:p>
            <a:pPr lvl="1"/>
            <a:endParaRPr lang="nl-NL" dirty="0"/>
          </a:p>
          <a:p>
            <a:r>
              <a:rPr lang="nl-NL" dirty="0" smtClean="0"/>
              <a:t>Verhouding vet/lactose	</a:t>
            </a:r>
          </a:p>
          <a:p>
            <a:pPr lvl="1"/>
            <a:r>
              <a:rPr lang="nl-NL" dirty="0" smtClean="0"/>
              <a:t>managementproblemen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lactose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610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Eiwitbenutting </a:t>
            </a:r>
            <a:r>
              <a:rPr lang="nl-NL" dirty="0"/>
              <a:t>rantsoen </a:t>
            </a:r>
            <a:endParaRPr lang="nl-NL" dirty="0" smtClean="0"/>
          </a:p>
          <a:p>
            <a:r>
              <a:rPr lang="nl-NL" dirty="0" smtClean="0"/>
              <a:t>Individuele </a:t>
            </a:r>
            <a:r>
              <a:rPr lang="nl-NL" dirty="0"/>
              <a:t>dieren kunnen onderling schommelen </a:t>
            </a:r>
            <a:endParaRPr lang="nl-NL" dirty="0" smtClean="0"/>
          </a:p>
          <a:p>
            <a:r>
              <a:rPr lang="nl-NL" dirty="0" smtClean="0"/>
              <a:t>Individuele </a:t>
            </a:r>
            <a:r>
              <a:rPr lang="nl-NL" dirty="0"/>
              <a:t>uitslag geen reden om rantsoen aan te passen </a:t>
            </a:r>
            <a:endParaRPr lang="nl-NL" dirty="0" smtClean="0"/>
          </a:p>
          <a:p>
            <a:pPr lvl="1"/>
            <a:r>
              <a:rPr lang="nl-NL" dirty="0" smtClean="0"/>
              <a:t>Individuele </a:t>
            </a:r>
            <a:r>
              <a:rPr lang="nl-NL" dirty="0"/>
              <a:t>bepaling </a:t>
            </a:r>
            <a:r>
              <a:rPr lang="nl-NL" dirty="0" smtClean="0"/>
              <a:t>voor berekenen groepsoverzicht</a:t>
            </a:r>
            <a:r>
              <a:rPr lang="nl-NL" dirty="0"/>
              <a:t> </a:t>
            </a:r>
            <a:r>
              <a:rPr lang="nl-NL" dirty="0" smtClean="0"/>
              <a:t>     Basis rantsoenbeoordeling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Ureum (</a:t>
            </a:r>
            <a:r>
              <a:rPr lang="nl-NL" dirty="0" err="1" smtClean="0"/>
              <a:t>ur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3491880" y="4221088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77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Gevonden </a:t>
            </a:r>
            <a:r>
              <a:rPr lang="nl-NL" dirty="0" err="1"/>
              <a:t>celgetal</a:t>
            </a:r>
            <a:r>
              <a:rPr lang="nl-NL" dirty="0"/>
              <a:t> </a:t>
            </a:r>
            <a:endParaRPr lang="nl-NL" dirty="0" smtClean="0"/>
          </a:p>
          <a:p>
            <a:pPr lvl="1"/>
            <a:r>
              <a:rPr lang="nl-NL" dirty="0" smtClean="0"/>
              <a:t>X </a:t>
            </a:r>
            <a:r>
              <a:rPr lang="nl-NL" dirty="0"/>
              <a:t>1000 </a:t>
            </a:r>
            <a:endParaRPr lang="nl-NL" dirty="0" smtClean="0"/>
          </a:p>
          <a:p>
            <a:r>
              <a:rPr lang="nl-NL" dirty="0" smtClean="0"/>
              <a:t>Aantal </a:t>
            </a:r>
            <a:r>
              <a:rPr lang="nl-NL" dirty="0"/>
              <a:t>keer verhoogd </a:t>
            </a:r>
            <a:endParaRPr lang="nl-NL" dirty="0" smtClean="0"/>
          </a:p>
          <a:p>
            <a:endParaRPr lang="nl-NL" dirty="0" smtClean="0"/>
          </a:p>
          <a:p>
            <a:r>
              <a:rPr lang="nl-NL" smtClean="0">
                <a:hlinkClick r:id="rId2"/>
              </a:rPr>
              <a:t>film celgetal</a:t>
            </a:r>
            <a:r>
              <a:rPr lang="nl-NL" smtClean="0"/>
              <a:t>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</a:t>
            </a:r>
            <a:r>
              <a:rPr lang="nl-NL" dirty="0" err="1" smtClean="0"/>
              <a:t>celgetal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104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Opmerkingen </a:t>
            </a:r>
            <a:r>
              <a:rPr lang="nl-NL" dirty="0"/>
              <a:t>a.d.h.v. codes </a:t>
            </a:r>
            <a:endParaRPr lang="nl-NL" dirty="0" smtClean="0"/>
          </a:p>
          <a:p>
            <a:pPr lvl="1"/>
            <a:r>
              <a:rPr lang="nl-NL" dirty="0" smtClean="0"/>
              <a:t>Bijv</a:t>
            </a:r>
            <a:r>
              <a:rPr lang="nl-NL" dirty="0"/>
              <a:t>. </a:t>
            </a:r>
            <a:r>
              <a:rPr lang="nl-NL" dirty="0" smtClean="0"/>
              <a:t>droog, driespeen</a:t>
            </a:r>
            <a:r>
              <a:rPr lang="nl-NL" dirty="0"/>
              <a:t>, tochtig, mastitis </a:t>
            </a:r>
            <a:endParaRPr lang="nl-NL" dirty="0" smtClean="0"/>
          </a:p>
          <a:p>
            <a:r>
              <a:rPr lang="nl-NL" dirty="0" smtClean="0"/>
              <a:t>Evt</a:t>
            </a:r>
            <a:r>
              <a:rPr lang="nl-NL" dirty="0"/>
              <a:t>. groep </a:t>
            </a:r>
            <a:r>
              <a:rPr lang="nl-NL" dirty="0" smtClean="0"/>
              <a:t>aangegeven</a:t>
            </a:r>
          </a:p>
          <a:p>
            <a:pPr lvl="1"/>
            <a:r>
              <a:rPr lang="nl-NL" dirty="0" smtClean="0"/>
              <a:t>Bij </a:t>
            </a:r>
            <a:r>
              <a:rPr lang="nl-NL" dirty="0"/>
              <a:t>groepsindeling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status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2182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Gerealiseerde of voorspelde 305 dagen productie </a:t>
            </a:r>
          </a:p>
          <a:p>
            <a:r>
              <a:rPr lang="nl-NL" dirty="0" smtClean="0"/>
              <a:t>V.a</a:t>
            </a:r>
            <a:r>
              <a:rPr lang="nl-NL" dirty="0"/>
              <a:t>. </a:t>
            </a:r>
            <a:r>
              <a:rPr lang="nl-NL" dirty="0" err="1"/>
              <a:t>lactatiedag</a:t>
            </a:r>
            <a:r>
              <a:rPr lang="nl-NL" dirty="0"/>
              <a:t> 5 </a:t>
            </a:r>
            <a:endParaRPr lang="nl-NL" dirty="0" smtClean="0"/>
          </a:p>
          <a:p>
            <a:pPr lvl="1"/>
            <a:r>
              <a:rPr lang="nl-NL" dirty="0" smtClean="0"/>
              <a:t>305-dagenproductie </a:t>
            </a:r>
            <a:r>
              <a:rPr lang="nl-NL" dirty="0"/>
              <a:t>berekend a.d.h.v. standaardlactatiecurve </a:t>
            </a:r>
          </a:p>
          <a:p>
            <a:pPr lvl="1"/>
            <a:r>
              <a:rPr lang="nl-NL" dirty="0" smtClean="0"/>
              <a:t>Dieren zo onderling te vergelijken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Dovz</a:t>
            </a:r>
            <a:r>
              <a:rPr lang="nl-NL" dirty="0"/>
              <a:t>: </a:t>
            </a:r>
            <a:r>
              <a:rPr lang="nl-NL" dirty="0" smtClean="0"/>
              <a:t>Lactatie-/dagenproductie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755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Kengetal </a:t>
            </a:r>
            <a:r>
              <a:rPr lang="nl-NL" dirty="0"/>
              <a:t>op korte termijn, gebaseerd op rendement </a:t>
            </a:r>
            <a:endParaRPr lang="nl-NL" dirty="0" smtClean="0"/>
          </a:p>
          <a:p>
            <a:r>
              <a:rPr lang="nl-NL" dirty="0" smtClean="0"/>
              <a:t>Houdt rekening met</a:t>
            </a:r>
          </a:p>
          <a:p>
            <a:pPr lvl="1"/>
            <a:r>
              <a:rPr lang="nl-NL" dirty="0" smtClean="0"/>
              <a:t>Voerkosten</a:t>
            </a:r>
            <a:r>
              <a:rPr lang="nl-NL" dirty="0"/>
              <a:t>, </a:t>
            </a:r>
            <a:r>
              <a:rPr lang="nl-NL" b="1" u="sng" dirty="0" smtClean="0"/>
              <a:t>vet en eiwit en lactose opbrengsten</a:t>
            </a:r>
            <a:r>
              <a:rPr lang="nl-NL" dirty="0" smtClean="0"/>
              <a:t>, </a:t>
            </a:r>
            <a:r>
              <a:rPr lang="nl-NL" dirty="0"/>
              <a:t>leeftijd en afkalfseizoen </a:t>
            </a:r>
            <a:endParaRPr lang="nl-NL" dirty="0" smtClean="0"/>
          </a:p>
          <a:p>
            <a:r>
              <a:rPr lang="nl-NL" dirty="0" smtClean="0"/>
              <a:t>Gecorrigeerd </a:t>
            </a:r>
            <a:r>
              <a:rPr lang="nl-NL" dirty="0"/>
              <a:t>voor </a:t>
            </a:r>
            <a:r>
              <a:rPr lang="nl-NL" dirty="0" err="1"/>
              <a:t>tussenkalftijd</a:t>
            </a:r>
            <a:r>
              <a:rPr lang="nl-NL" dirty="0"/>
              <a:t> </a:t>
            </a:r>
            <a:endParaRPr lang="nl-NL" dirty="0" smtClean="0"/>
          </a:p>
          <a:p>
            <a:pPr lvl="1"/>
            <a:r>
              <a:rPr lang="nl-NL" dirty="0" smtClean="0"/>
              <a:t>Niet </a:t>
            </a:r>
            <a:r>
              <a:rPr lang="nl-NL" dirty="0"/>
              <a:t>drachtig worden ↓ lactatiewaarde </a:t>
            </a:r>
            <a:endParaRPr lang="nl-NL" dirty="0" smtClean="0"/>
          </a:p>
          <a:p>
            <a:r>
              <a:rPr lang="nl-NL" dirty="0" smtClean="0"/>
              <a:t>Koeien </a:t>
            </a:r>
            <a:r>
              <a:rPr lang="nl-NL" dirty="0"/>
              <a:t>onderling vergelijken </a:t>
            </a:r>
            <a:endParaRPr lang="nl-NL" dirty="0" smtClean="0"/>
          </a:p>
          <a:p>
            <a:pPr lvl="1"/>
            <a:r>
              <a:rPr lang="nl-NL" dirty="0" smtClean="0"/>
              <a:t>Gemiddelde </a:t>
            </a:r>
            <a:r>
              <a:rPr lang="nl-NL" dirty="0"/>
              <a:t>100 </a:t>
            </a:r>
            <a:endParaRPr lang="nl-NL" dirty="0" smtClean="0"/>
          </a:p>
          <a:p>
            <a:pPr lvl="1"/>
            <a:r>
              <a:rPr lang="nl-NL" dirty="0" smtClean="0"/>
              <a:t>≤ </a:t>
            </a:r>
            <a:r>
              <a:rPr lang="nl-NL" dirty="0"/>
              <a:t>90 = - </a:t>
            </a:r>
            <a:endParaRPr lang="nl-NL" dirty="0" smtClean="0"/>
          </a:p>
          <a:p>
            <a:pPr lvl="1"/>
            <a:r>
              <a:rPr lang="nl-NL" dirty="0" smtClean="0"/>
              <a:t>≥ </a:t>
            </a:r>
            <a:r>
              <a:rPr lang="nl-NL" dirty="0"/>
              <a:t>10% = </a:t>
            </a:r>
            <a:r>
              <a:rPr lang="nl-NL" dirty="0" smtClean="0"/>
              <a:t>+</a:t>
            </a:r>
          </a:p>
          <a:p>
            <a:pPr lvl="1"/>
            <a:endParaRPr lang="nl-NL" dirty="0"/>
          </a:p>
          <a:p>
            <a:r>
              <a:rPr lang="nl-NL" dirty="0" smtClean="0"/>
              <a:t>Maken vragen MPR-Dieroverzicht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Dovz</a:t>
            </a:r>
            <a:r>
              <a:rPr lang="nl-NL" dirty="0" smtClean="0"/>
              <a:t>: Lactatiewaarde (LW)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813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Rollend jaargemiddelde </a:t>
            </a:r>
          </a:p>
          <a:p>
            <a:pPr lvl="1"/>
            <a:r>
              <a:rPr lang="nl-NL" dirty="0"/>
              <a:t>Berekend uit monsternames uit dat jaar</a:t>
            </a:r>
          </a:p>
          <a:p>
            <a:pPr lvl="1"/>
            <a:r>
              <a:rPr lang="nl-NL" dirty="0"/>
              <a:t>Vergeleken met  bv Nederlands gemiddelde </a:t>
            </a:r>
          </a:p>
          <a:p>
            <a:endParaRPr lang="nl-NL" dirty="0" smtClean="0"/>
          </a:p>
          <a:p>
            <a:r>
              <a:rPr lang="nl-NL" dirty="0" smtClean="0"/>
              <a:t>Gemiddelde </a:t>
            </a:r>
            <a:r>
              <a:rPr lang="nl-NL" dirty="0"/>
              <a:t>lactatieproducties/pariteit/ras </a:t>
            </a:r>
            <a:endParaRPr lang="nl-NL" dirty="0" smtClean="0"/>
          </a:p>
          <a:p>
            <a:r>
              <a:rPr lang="nl-NL" dirty="0" smtClean="0"/>
              <a:t>Gemiddelde </a:t>
            </a:r>
            <a:r>
              <a:rPr lang="nl-NL" dirty="0"/>
              <a:t>levensproductie </a:t>
            </a:r>
            <a:endParaRPr lang="nl-NL" dirty="0" smtClean="0"/>
          </a:p>
          <a:p>
            <a:pPr lvl="1"/>
            <a:r>
              <a:rPr lang="nl-NL" dirty="0" smtClean="0"/>
              <a:t>Aanwezige </a:t>
            </a:r>
            <a:r>
              <a:rPr lang="nl-NL" dirty="0"/>
              <a:t>en afgevoerde koeien  </a:t>
            </a:r>
            <a:endParaRPr lang="nl-NL" dirty="0" smtClean="0"/>
          </a:p>
          <a:p>
            <a:pPr lvl="1"/>
            <a:endParaRPr lang="nl-NL" dirty="0"/>
          </a:p>
          <a:p>
            <a:pPr marL="393192" lvl="1" indent="0">
              <a:buNone/>
            </a:pPr>
            <a:endParaRPr lang="nl-NL" dirty="0"/>
          </a:p>
          <a:p>
            <a:r>
              <a:rPr lang="nl-NL" dirty="0" smtClean="0"/>
              <a:t>Economisch </a:t>
            </a:r>
            <a:r>
              <a:rPr lang="nl-NL" dirty="0"/>
              <a:t>jaarresultaat </a:t>
            </a:r>
            <a:endParaRPr lang="nl-NL" dirty="0" smtClean="0"/>
          </a:p>
          <a:p>
            <a:pPr lvl="1"/>
            <a:r>
              <a:rPr lang="nl-NL" dirty="0" smtClean="0"/>
              <a:t>Berekend </a:t>
            </a:r>
            <a:r>
              <a:rPr lang="nl-NL" dirty="0"/>
              <a:t>voor rollend jaargemiddelde en </a:t>
            </a:r>
            <a:r>
              <a:rPr lang="nl-NL" dirty="0" smtClean="0"/>
              <a:t>voor lactatieproductie</a:t>
            </a:r>
          </a:p>
          <a:p>
            <a:pPr lvl="1"/>
            <a:r>
              <a:rPr lang="nl-NL" dirty="0" err="1" smtClean="0"/>
              <a:t>Tussenkalftijd</a:t>
            </a:r>
            <a:r>
              <a:rPr lang="nl-NL" dirty="0" smtClean="0"/>
              <a:t> </a:t>
            </a:r>
            <a:r>
              <a:rPr lang="nl-NL" dirty="0"/>
              <a:t>van belang </a:t>
            </a:r>
          </a:p>
          <a:p>
            <a:pPr lvl="1"/>
            <a:r>
              <a:rPr lang="nl-NL" dirty="0" smtClean="0"/>
              <a:t>Aandacht </a:t>
            </a:r>
            <a:r>
              <a:rPr lang="nl-NL" dirty="0"/>
              <a:t>productie, vruchtbaarheid en duurzaamheid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MPR-jaaroverzicht(</a:t>
            </a:r>
            <a:r>
              <a:rPr lang="nl-NL" dirty="0" err="1" smtClean="0"/>
              <a:t>bedrijfsovz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153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Rangnummer </a:t>
            </a:r>
            <a:endParaRPr lang="nl-NL" dirty="0" smtClean="0"/>
          </a:p>
          <a:p>
            <a:pPr lvl="1"/>
            <a:r>
              <a:rPr lang="nl-NL" dirty="0" smtClean="0"/>
              <a:t>Eindresultaat </a:t>
            </a:r>
            <a:r>
              <a:rPr lang="nl-NL" dirty="0" err="1"/>
              <a:t>ejr</a:t>
            </a:r>
            <a:r>
              <a:rPr lang="nl-NL" dirty="0"/>
              <a:t> van belang voor rangnummer binnen afdeling en provincie etc. </a:t>
            </a:r>
            <a:endParaRPr lang="nl-NL" dirty="0" smtClean="0"/>
          </a:p>
          <a:p>
            <a:pPr lvl="1"/>
            <a:r>
              <a:rPr lang="nl-NL" dirty="0" smtClean="0"/>
              <a:t>Min</a:t>
            </a:r>
            <a:r>
              <a:rPr lang="nl-NL" dirty="0"/>
              <a:t>. 6 monsternames uitgevoerd </a:t>
            </a:r>
            <a:endParaRPr lang="nl-NL" dirty="0" smtClean="0"/>
          </a:p>
          <a:p>
            <a:pPr lvl="1"/>
            <a:r>
              <a:rPr lang="nl-NL" dirty="0" smtClean="0"/>
              <a:t>Min</a:t>
            </a:r>
            <a:r>
              <a:rPr lang="nl-NL" dirty="0"/>
              <a:t>. 10 dieren </a:t>
            </a:r>
            <a:r>
              <a:rPr lang="nl-NL" dirty="0" smtClean="0"/>
              <a:t>gemiddeld per monstername</a:t>
            </a:r>
          </a:p>
          <a:p>
            <a:pPr marL="393192" lvl="1" indent="0">
              <a:buNone/>
            </a:pPr>
            <a:r>
              <a:rPr lang="nl-NL" dirty="0" smtClean="0"/>
              <a:t> </a:t>
            </a:r>
            <a:endParaRPr lang="nl-NL" dirty="0"/>
          </a:p>
          <a:p>
            <a:r>
              <a:rPr lang="nl-NL" dirty="0" smtClean="0"/>
              <a:t>Gemiddelde </a:t>
            </a:r>
            <a:r>
              <a:rPr lang="nl-NL" dirty="0"/>
              <a:t>lactatieproductie </a:t>
            </a:r>
            <a:endParaRPr lang="nl-NL" dirty="0" smtClean="0"/>
          </a:p>
          <a:p>
            <a:pPr lvl="1"/>
            <a:r>
              <a:rPr lang="nl-NL" dirty="0" smtClean="0"/>
              <a:t>Gemiddelde </a:t>
            </a:r>
            <a:r>
              <a:rPr lang="nl-NL" dirty="0"/>
              <a:t>productie koeien op bedrijf </a:t>
            </a:r>
            <a:endParaRPr lang="nl-NL" dirty="0" smtClean="0"/>
          </a:p>
          <a:p>
            <a:pPr lvl="2"/>
            <a:r>
              <a:rPr lang="nl-NL" dirty="0" smtClean="0"/>
              <a:t>Afgekalfd </a:t>
            </a:r>
            <a:r>
              <a:rPr lang="nl-NL" dirty="0"/>
              <a:t>in nieuw statistiekjaar </a:t>
            </a:r>
            <a:endParaRPr lang="nl-NL" dirty="0" smtClean="0"/>
          </a:p>
          <a:p>
            <a:pPr lvl="1"/>
            <a:r>
              <a:rPr lang="nl-NL" dirty="0" smtClean="0"/>
              <a:t>Gemiddelde </a:t>
            </a:r>
            <a:r>
              <a:rPr lang="nl-NL" dirty="0"/>
              <a:t>leeftijd bij afkalven </a:t>
            </a:r>
            <a:endParaRPr lang="nl-NL" dirty="0" smtClean="0"/>
          </a:p>
          <a:p>
            <a:pPr lvl="2"/>
            <a:r>
              <a:rPr lang="nl-NL" dirty="0" smtClean="0"/>
              <a:t>Uitgesplitst </a:t>
            </a:r>
            <a:r>
              <a:rPr lang="nl-NL" dirty="0"/>
              <a:t>op vaarzen, 2e </a:t>
            </a:r>
            <a:r>
              <a:rPr lang="nl-NL" dirty="0" err="1"/>
              <a:t>kalfs</a:t>
            </a:r>
            <a:r>
              <a:rPr lang="nl-NL" dirty="0"/>
              <a:t> en oudere dieren en </a:t>
            </a:r>
            <a:r>
              <a:rPr lang="nl-NL" dirty="0" err="1"/>
              <a:t>rasgroepen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Productie </a:t>
            </a:r>
            <a:r>
              <a:rPr lang="nl-NL" dirty="0"/>
              <a:t>afgevoerde koeien (dood, geen nieuwe eigenaar)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MPR-jaaroverzicht(</a:t>
            </a:r>
            <a:r>
              <a:rPr lang="nl-NL" dirty="0" err="1"/>
              <a:t>bedrijfsovz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6650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Monsternames in het statistiekjaar </a:t>
            </a:r>
          </a:p>
          <a:p>
            <a:pPr lvl="1"/>
            <a:r>
              <a:rPr lang="nl-NL" dirty="0" smtClean="0"/>
              <a:t>Erkende </a:t>
            </a:r>
            <a:r>
              <a:rPr lang="nl-NL" dirty="0"/>
              <a:t>monsternames statistiekjaar </a:t>
            </a:r>
            <a:endParaRPr lang="nl-NL" dirty="0" smtClean="0"/>
          </a:p>
          <a:p>
            <a:pPr lvl="1"/>
            <a:r>
              <a:rPr lang="nl-NL" dirty="0" smtClean="0"/>
              <a:t>Gemiddelde </a:t>
            </a:r>
            <a:r>
              <a:rPr lang="nl-NL" dirty="0"/>
              <a:t>productiecijfers </a:t>
            </a:r>
            <a:endParaRPr lang="nl-NL" dirty="0" smtClean="0"/>
          </a:p>
          <a:p>
            <a:pPr lvl="1"/>
            <a:r>
              <a:rPr lang="nl-NL" dirty="0" smtClean="0"/>
              <a:t>Aantal </a:t>
            </a:r>
            <a:r>
              <a:rPr lang="nl-NL" dirty="0"/>
              <a:t>melkgevende en droge koeien </a:t>
            </a:r>
            <a:endParaRPr lang="nl-NL" dirty="0" smtClean="0"/>
          </a:p>
          <a:p>
            <a:pPr lvl="1"/>
            <a:r>
              <a:rPr lang="nl-NL" dirty="0" smtClean="0"/>
              <a:t>Vleesdieren </a:t>
            </a:r>
          </a:p>
          <a:p>
            <a:pPr lvl="1"/>
            <a:r>
              <a:rPr lang="nl-NL" dirty="0" smtClean="0"/>
              <a:t> </a:t>
            </a:r>
            <a:r>
              <a:rPr lang="nl-NL" dirty="0"/>
              <a:t>Kwaliteit </a:t>
            </a:r>
            <a:endParaRPr lang="nl-NL" dirty="0" smtClean="0"/>
          </a:p>
          <a:p>
            <a:pPr lvl="2"/>
            <a:r>
              <a:rPr lang="nl-NL" dirty="0" err="1" smtClean="0"/>
              <a:t>Mpr</a:t>
            </a:r>
            <a:r>
              <a:rPr lang="nl-NL" dirty="0" smtClean="0"/>
              <a:t> </a:t>
            </a:r>
            <a:r>
              <a:rPr lang="nl-NL" dirty="0"/>
              <a:t>24 uur en </a:t>
            </a:r>
            <a:r>
              <a:rPr lang="nl-NL" dirty="0" err="1"/>
              <a:t>Mpr</a:t>
            </a:r>
            <a:r>
              <a:rPr lang="nl-NL" dirty="0"/>
              <a:t> Zuivel  </a:t>
            </a:r>
            <a:endParaRPr lang="nl-NL" dirty="0" smtClean="0"/>
          </a:p>
          <a:p>
            <a:pPr lvl="2"/>
            <a:endParaRPr lang="nl-NL" dirty="0"/>
          </a:p>
          <a:p>
            <a:r>
              <a:rPr lang="nl-NL" dirty="0" err="1" smtClean="0"/>
              <a:t>Mpr</a:t>
            </a:r>
            <a:r>
              <a:rPr lang="nl-NL" dirty="0" smtClean="0"/>
              <a:t> </a:t>
            </a:r>
            <a:r>
              <a:rPr lang="nl-NL" dirty="0"/>
              <a:t>24 uur </a:t>
            </a:r>
            <a:endParaRPr lang="nl-NL" dirty="0" smtClean="0"/>
          </a:p>
          <a:p>
            <a:pPr lvl="1"/>
            <a:r>
              <a:rPr lang="nl-NL" dirty="0" smtClean="0"/>
              <a:t>Verhouding </a:t>
            </a:r>
            <a:r>
              <a:rPr lang="nl-NL" dirty="0"/>
              <a:t>tussen hoeveelheid </a:t>
            </a:r>
            <a:r>
              <a:rPr lang="nl-NL" dirty="0" smtClean="0"/>
              <a:t>avond- </a:t>
            </a:r>
            <a:r>
              <a:rPr lang="nl-NL" dirty="0"/>
              <a:t>en ochtendmelk bij monstername </a:t>
            </a:r>
          </a:p>
          <a:p>
            <a:r>
              <a:rPr lang="nl-NL" dirty="0" err="1" smtClean="0"/>
              <a:t>Mpr</a:t>
            </a:r>
            <a:r>
              <a:rPr lang="nl-NL" dirty="0" smtClean="0"/>
              <a:t> </a:t>
            </a:r>
            <a:r>
              <a:rPr lang="nl-NL" dirty="0"/>
              <a:t>Zuivel: </a:t>
            </a:r>
            <a:endParaRPr lang="nl-NL" dirty="0" smtClean="0"/>
          </a:p>
          <a:p>
            <a:pPr lvl="2"/>
            <a:r>
              <a:rPr lang="nl-NL" dirty="0" smtClean="0"/>
              <a:t>Vergelijken </a:t>
            </a:r>
            <a:r>
              <a:rPr lang="nl-NL" dirty="0"/>
              <a:t>kg en gehalten </a:t>
            </a:r>
            <a:r>
              <a:rPr lang="nl-NL" dirty="0" smtClean="0"/>
              <a:t>van de MPR met </a:t>
            </a:r>
            <a:r>
              <a:rPr lang="nl-NL" dirty="0"/>
              <a:t>zuivelleveranties in </a:t>
            </a:r>
            <a:r>
              <a:rPr lang="nl-NL" dirty="0" smtClean="0"/>
              <a:t>dezelfde periode</a:t>
            </a:r>
          </a:p>
          <a:p>
            <a:pPr lvl="2"/>
            <a:r>
              <a:rPr lang="nl-NL" smtClean="0"/>
              <a:t>Uitgedrukt t.o.v. </a:t>
            </a:r>
            <a:r>
              <a:rPr lang="nl-NL" dirty="0" smtClean="0"/>
              <a:t>100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MPR-jaaroverzicht(</a:t>
            </a:r>
            <a:r>
              <a:rPr lang="nl-NL" dirty="0" err="1"/>
              <a:t>bedrijfsovz</a:t>
            </a:r>
            <a:r>
              <a:rPr lang="nl-N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3052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Gerealiseerde </a:t>
            </a:r>
            <a:r>
              <a:rPr lang="nl-NL" dirty="0"/>
              <a:t>lactatie en </a:t>
            </a:r>
            <a:r>
              <a:rPr lang="nl-NL" dirty="0" smtClean="0"/>
              <a:t>305-dagenproductie</a:t>
            </a:r>
          </a:p>
          <a:p>
            <a:pPr lvl="1"/>
            <a:r>
              <a:rPr lang="nl-NL" dirty="0" smtClean="0"/>
              <a:t>Koeien </a:t>
            </a:r>
            <a:r>
              <a:rPr lang="nl-NL" dirty="0"/>
              <a:t>die in statistiekperiode tenminste 2x hebben afgekalfd </a:t>
            </a:r>
            <a:endParaRPr lang="nl-NL" dirty="0" smtClean="0"/>
          </a:p>
          <a:p>
            <a:pPr lvl="1"/>
            <a:r>
              <a:rPr lang="nl-NL" dirty="0" smtClean="0"/>
              <a:t>Afgevoerde </a:t>
            </a:r>
            <a:r>
              <a:rPr lang="nl-NL" dirty="0"/>
              <a:t>koeien </a:t>
            </a:r>
            <a:endParaRPr lang="nl-NL" dirty="0" smtClean="0"/>
          </a:p>
          <a:p>
            <a:pPr lvl="1"/>
            <a:r>
              <a:rPr lang="nl-NL" dirty="0" smtClean="0"/>
              <a:t>Kalf- </a:t>
            </a:r>
            <a:r>
              <a:rPr lang="nl-NL" dirty="0"/>
              <a:t>en afvoerdatum </a:t>
            </a:r>
            <a:endParaRPr lang="nl-NL" dirty="0" smtClean="0"/>
          </a:p>
          <a:p>
            <a:pPr lvl="1"/>
            <a:r>
              <a:rPr lang="nl-NL" dirty="0" err="1" smtClean="0"/>
              <a:t>Tussenkalftijd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Aantal dagen droog </a:t>
            </a:r>
          </a:p>
          <a:p>
            <a:pPr lvl="1"/>
            <a:r>
              <a:rPr lang="nl-NL" dirty="0" err="1" smtClean="0"/>
              <a:t>Ejr</a:t>
            </a:r>
            <a:endParaRPr lang="nl-NL" dirty="0" smtClean="0"/>
          </a:p>
          <a:p>
            <a:pPr lvl="1"/>
            <a:endParaRPr lang="nl-NL" dirty="0"/>
          </a:p>
          <a:p>
            <a:r>
              <a:rPr lang="nl-NL" dirty="0" smtClean="0"/>
              <a:t>Maken vragen </a:t>
            </a:r>
            <a:r>
              <a:rPr lang="nl-NL" smtClean="0"/>
              <a:t>MPR jaaroverzicht.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MPR-jaaroverzicht:dieroverzicht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076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Monstername:</a:t>
            </a:r>
          </a:p>
          <a:p>
            <a:pPr lvl="1"/>
            <a:r>
              <a:rPr lang="nl-NL" dirty="0" smtClean="0"/>
              <a:t>Dagproductie </a:t>
            </a:r>
            <a:r>
              <a:rPr lang="nl-NL" dirty="0"/>
              <a:t>melkgevende </a:t>
            </a:r>
            <a:r>
              <a:rPr lang="nl-NL" dirty="0" smtClean="0"/>
              <a:t>koe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Monster onderzocht op</a:t>
            </a:r>
          </a:p>
          <a:p>
            <a:pPr lvl="1"/>
            <a:r>
              <a:rPr lang="nl-NL" dirty="0" smtClean="0"/>
              <a:t> % vet</a:t>
            </a:r>
          </a:p>
          <a:p>
            <a:pPr lvl="1"/>
            <a:r>
              <a:rPr lang="nl-NL" dirty="0" smtClean="0"/>
              <a:t> </a:t>
            </a:r>
            <a:r>
              <a:rPr lang="nl-NL" dirty="0"/>
              <a:t>% </a:t>
            </a:r>
            <a:r>
              <a:rPr lang="nl-NL" dirty="0" smtClean="0"/>
              <a:t>eiwit </a:t>
            </a:r>
          </a:p>
          <a:p>
            <a:pPr lvl="1"/>
            <a:r>
              <a:rPr lang="nl-NL" dirty="0" smtClean="0"/>
              <a:t>% lactose </a:t>
            </a:r>
          </a:p>
          <a:p>
            <a:pPr lvl="1"/>
            <a:r>
              <a:rPr lang="nl-NL" dirty="0" smtClean="0"/>
              <a:t>ureumgetal </a:t>
            </a:r>
            <a:r>
              <a:rPr lang="nl-NL" dirty="0"/>
              <a:t>en </a:t>
            </a:r>
            <a:endParaRPr lang="nl-NL" dirty="0" smtClean="0"/>
          </a:p>
          <a:p>
            <a:pPr lvl="1"/>
            <a:r>
              <a:rPr lang="nl-NL" dirty="0" err="1" smtClean="0"/>
              <a:t>ketose</a:t>
            </a:r>
            <a:r>
              <a:rPr lang="nl-NL" dirty="0" smtClean="0"/>
              <a:t> (slepende melkziekte)</a:t>
            </a:r>
          </a:p>
          <a:p>
            <a:pPr lvl="1"/>
            <a:r>
              <a:rPr lang="nl-NL" dirty="0" smtClean="0"/>
              <a:t>Evt</a:t>
            </a:r>
            <a:r>
              <a:rPr lang="nl-NL" dirty="0"/>
              <a:t>. </a:t>
            </a:r>
            <a:r>
              <a:rPr lang="nl-NL" dirty="0" err="1"/>
              <a:t>celgetal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MPR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635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MPR </a:t>
            </a:r>
            <a:r>
              <a:rPr lang="nl-NL" dirty="0"/>
              <a:t>24 UUR </a:t>
            </a:r>
            <a:endParaRPr lang="nl-NL" dirty="0" smtClean="0"/>
          </a:p>
          <a:p>
            <a:pPr lvl="1"/>
            <a:r>
              <a:rPr lang="nl-NL" dirty="0" smtClean="0"/>
              <a:t>Monstername moet betrekking hebben op </a:t>
            </a:r>
            <a:r>
              <a:rPr lang="nl-NL" dirty="0"/>
              <a:t>24 uur </a:t>
            </a:r>
            <a:endParaRPr lang="nl-NL" dirty="0" smtClean="0"/>
          </a:p>
          <a:p>
            <a:pPr lvl="1"/>
            <a:r>
              <a:rPr lang="nl-NL" dirty="0" smtClean="0"/>
              <a:t>Verhouding </a:t>
            </a:r>
            <a:r>
              <a:rPr lang="nl-NL" dirty="0"/>
              <a:t>hoeveelheid avond,- en </a:t>
            </a:r>
            <a:r>
              <a:rPr lang="nl-NL" dirty="0" err="1"/>
              <a:t>ochtendmelking</a:t>
            </a:r>
            <a:r>
              <a:rPr lang="nl-NL" dirty="0"/>
              <a:t> </a:t>
            </a:r>
            <a:r>
              <a:rPr lang="nl-NL" dirty="0" smtClean="0"/>
              <a:t>moet kloppen</a:t>
            </a:r>
          </a:p>
          <a:p>
            <a:pPr lvl="1"/>
            <a:r>
              <a:rPr lang="nl-NL" dirty="0" smtClean="0"/>
              <a:t>Correctie </a:t>
            </a:r>
            <a:r>
              <a:rPr lang="nl-NL" dirty="0"/>
              <a:t>voor productieniveau en seizoen </a:t>
            </a:r>
            <a:endParaRPr lang="nl-NL" dirty="0" smtClean="0"/>
          </a:p>
          <a:p>
            <a:pPr lvl="1"/>
            <a:r>
              <a:rPr lang="nl-NL" dirty="0" smtClean="0"/>
              <a:t>Uitgedrukt % </a:t>
            </a:r>
            <a:r>
              <a:rPr lang="nl-NL" dirty="0"/>
              <a:t>t.o.v. 100 </a:t>
            </a:r>
            <a:endParaRPr lang="nl-NL" dirty="0" smtClean="0"/>
          </a:p>
          <a:p>
            <a:pPr lvl="1"/>
            <a:r>
              <a:rPr lang="nl-NL" dirty="0" err="1" smtClean="0"/>
              <a:t>mpr’s</a:t>
            </a:r>
            <a:r>
              <a:rPr lang="nl-NL" dirty="0" smtClean="0"/>
              <a:t> van laatste </a:t>
            </a:r>
            <a:r>
              <a:rPr lang="nl-NL" dirty="0"/>
              <a:t>jaar </a:t>
            </a:r>
            <a:endParaRPr lang="nl-NL" dirty="0" smtClean="0"/>
          </a:p>
          <a:p>
            <a:pPr lvl="1"/>
            <a:r>
              <a:rPr lang="nl-NL" dirty="0" smtClean="0"/>
              <a:t>Grens laatste MPR 112</a:t>
            </a:r>
            <a:r>
              <a:rPr lang="nl-NL" dirty="0"/>
              <a:t>, alles er boven wordt niet </a:t>
            </a:r>
            <a:r>
              <a:rPr lang="nl-NL" dirty="0" smtClean="0"/>
              <a:t>erkend</a:t>
            </a:r>
          </a:p>
          <a:p>
            <a:pPr lvl="1"/>
            <a:r>
              <a:rPr lang="nl-NL" dirty="0" smtClean="0"/>
              <a:t>Grens rollend </a:t>
            </a:r>
            <a:r>
              <a:rPr lang="nl-NL" dirty="0"/>
              <a:t>jaargemiddelde </a:t>
            </a:r>
            <a:r>
              <a:rPr lang="nl-NL" dirty="0" smtClean="0"/>
              <a:t>106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MPR Kwaliteit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47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Alle bekende gegevens </a:t>
            </a:r>
            <a:r>
              <a:rPr lang="nl-NL" dirty="0" smtClean="0"/>
              <a:t>koe</a:t>
            </a:r>
          </a:p>
          <a:p>
            <a:pPr lvl="1"/>
            <a:r>
              <a:rPr lang="nl-NL" dirty="0" smtClean="0"/>
              <a:t>Afstamming, </a:t>
            </a:r>
            <a:r>
              <a:rPr lang="nl-NL" dirty="0" err="1" smtClean="0"/>
              <a:t>prod</a:t>
            </a:r>
            <a:r>
              <a:rPr lang="nl-NL" dirty="0" smtClean="0"/>
              <a:t>., fokwaardes en nakomelingen </a:t>
            </a:r>
          </a:p>
          <a:p>
            <a:r>
              <a:rPr lang="nl-NL" dirty="0" smtClean="0"/>
              <a:t>Informatie </a:t>
            </a:r>
            <a:r>
              <a:rPr lang="nl-NL" dirty="0"/>
              <a:t>wordt gebruikt voor het nemen van beslissingen </a:t>
            </a:r>
            <a:endParaRPr lang="nl-NL" dirty="0" smtClean="0"/>
          </a:p>
          <a:p>
            <a:pPr lvl="1"/>
            <a:r>
              <a:rPr lang="nl-NL" dirty="0" smtClean="0"/>
              <a:t>Vervangen </a:t>
            </a:r>
          </a:p>
          <a:p>
            <a:pPr lvl="1"/>
            <a:r>
              <a:rPr lang="nl-NL" dirty="0" smtClean="0"/>
              <a:t>Voortplanting </a:t>
            </a:r>
          </a:p>
          <a:p>
            <a:pPr lvl="1"/>
            <a:r>
              <a:rPr lang="nl-NL" dirty="0" smtClean="0"/>
              <a:t>Aankoop/verkoop</a:t>
            </a:r>
          </a:p>
          <a:p>
            <a:pPr marL="393192" lvl="1" indent="0">
              <a:buNone/>
            </a:pPr>
            <a:r>
              <a:rPr lang="nl-NL" dirty="0" smtClean="0"/>
              <a:t>Deelname </a:t>
            </a:r>
            <a:r>
              <a:rPr lang="nl-NL" dirty="0" err="1"/>
              <a:t>mpr</a:t>
            </a:r>
            <a:r>
              <a:rPr lang="nl-NL" dirty="0"/>
              <a:t>, </a:t>
            </a:r>
            <a:r>
              <a:rPr lang="nl-NL" dirty="0" smtClean="0"/>
              <a:t>BI, stamboekregistratie </a:t>
            </a:r>
            <a:r>
              <a:rPr lang="nl-NL" dirty="0"/>
              <a:t>en ki </a:t>
            </a:r>
            <a:r>
              <a:rPr lang="nl-NL" dirty="0" smtClean="0"/>
              <a:t>bepalen volledigheid </a:t>
            </a:r>
            <a:r>
              <a:rPr lang="nl-NL" dirty="0"/>
              <a:t>koekaart </a:t>
            </a: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 </a:t>
            </a:r>
            <a:endParaRPr lang="nl-NL" dirty="0"/>
          </a:p>
          <a:p>
            <a:r>
              <a:rPr lang="nl-NL" dirty="0" smtClean="0"/>
              <a:t>Registratie </a:t>
            </a:r>
          </a:p>
          <a:p>
            <a:pPr lvl="1"/>
            <a:r>
              <a:rPr lang="nl-NL" dirty="0" smtClean="0"/>
              <a:t>Naam</a:t>
            </a:r>
            <a:r>
              <a:rPr lang="nl-NL" dirty="0"/>
              <a:t>, levensnummer, haarkleur, </a:t>
            </a:r>
            <a:r>
              <a:rPr lang="nl-NL" dirty="0" err="1"/>
              <a:t>rasbalk</a:t>
            </a:r>
            <a:r>
              <a:rPr lang="nl-NL" dirty="0"/>
              <a:t>, stamboekregistratie, evt. predicaten en afstamming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KOEKAARTEN </a:t>
            </a:r>
          </a:p>
        </p:txBody>
      </p:sp>
    </p:spTree>
    <p:extLst>
      <p:ext uri="{BB962C8B-B14F-4D97-AF65-F5344CB8AC3E}">
        <p14:creationId xmlns:p14="http://schemas.microsoft.com/office/powerpoint/2010/main" val="271424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Lactaties</a:t>
            </a:r>
            <a:r>
              <a:rPr lang="nl-NL" dirty="0" smtClean="0"/>
              <a:t> </a:t>
            </a:r>
          </a:p>
          <a:p>
            <a:pPr lvl="1"/>
            <a:r>
              <a:rPr lang="nl-NL" dirty="0" smtClean="0"/>
              <a:t>Gerealiseerde </a:t>
            </a:r>
            <a:r>
              <a:rPr lang="nl-NL" dirty="0"/>
              <a:t>lactatie, 305-dagen en totale levensproductie </a:t>
            </a:r>
            <a:endParaRPr lang="nl-NL" dirty="0" smtClean="0"/>
          </a:p>
          <a:p>
            <a:pPr lvl="1"/>
            <a:r>
              <a:rPr lang="nl-NL" dirty="0" smtClean="0"/>
              <a:t>Aantal celgetalverhogingen per lactatie</a:t>
            </a:r>
          </a:p>
          <a:p>
            <a:pPr lvl="1"/>
            <a:r>
              <a:rPr lang="nl-NL" dirty="0" err="1" smtClean="0"/>
              <a:t>Tussenkalftijd</a:t>
            </a:r>
            <a:endParaRPr lang="nl-NL" dirty="0" smtClean="0"/>
          </a:p>
          <a:p>
            <a:pPr lvl="1"/>
            <a:r>
              <a:rPr lang="nl-NL" dirty="0" smtClean="0"/>
              <a:t>Economisch </a:t>
            </a:r>
            <a:r>
              <a:rPr lang="nl-NL" dirty="0"/>
              <a:t>jaarresultaat </a:t>
            </a:r>
            <a:endParaRPr lang="nl-NL" dirty="0" smtClean="0"/>
          </a:p>
          <a:p>
            <a:pPr lvl="1"/>
            <a:r>
              <a:rPr lang="nl-NL" dirty="0" smtClean="0"/>
              <a:t>Evt</a:t>
            </a:r>
            <a:r>
              <a:rPr lang="nl-NL" dirty="0"/>
              <a:t>. </a:t>
            </a:r>
            <a:r>
              <a:rPr lang="nl-NL" dirty="0" smtClean="0"/>
              <a:t>opmerkingen (3x daags)</a:t>
            </a:r>
          </a:p>
          <a:p>
            <a:r>
              <a:rPr lang="nl-NL" dirty="0" smtClean="0"/>
              <a:t>  </a:t>
            </a:r>
            <a:endParaRPr lang="nl-NL" dirty="0"/>
          </a:p>
          <a:p>
            <a:r>
              <a:rPr lang="nl-NL" dirty="0" smtClean="0"/>
              <a:t>Dagproducties </a:t>
            </a:r>
            <a:r>
              <a:rPr lang="nl-NL" dirty="0"/>
              <a:t>laatste lactatie </a:t>
            </a:r>
            <a:endParaRPr lang="nl-NL" dirty="0" smtClean="0"/>
          </a:p>
          <a:p>
            <a:pPr lvl="1"/>
            <a:r>
              <a:rPr lang="nl-NL" dirty="0" smtClean="0"/>
              <a:t>Overzicht </a:t>
            </a:r>
            <a:r>
              <a:rPr lang="nl-NL" dirty="0"/>
              <a:t>dagproductie incl. %lactose, ureum en </a:t>
            </a:r>
            <a:r>
              <a:rPr lang="nl-NL" dirty="0" err="1"/>
              <a:t>celgetal</a:t>
            </a:r>
            <a:r>
              <a:rPr lang="nl-NL" dirty="0"/>
              <a:t>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KOEKAARTEN</a:t>
            </a:r>
          </a:p>
        </p:txBody>
      </p:sp>
    </p:spTree>
    <p:extLst>
      <p:ext uri="{BB962C8B-B14F-4D97-AF65-F5344CB8AC3E}">
        <p14:creationId xmlns:p14="http://schemas.microsoft.com/office/powerpoint/2010/main" val="199137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Exterieur </a:t>
            </a:r>
          </a:p>
          <a:p>
            <a:pPr lvl="1"/>
            <a:r>
              <a:rPr lang="nl-NL" dirty="0" smtClean="0"/>
              <a:t>Gegevens laatste 2 keuringen </a:t>
            </a:r>
          </a:p>
          <a:p>
            <a:pPr marL="393192" lvl="1" indent="0">
              <a:buNone/>
            </a:pPr>
            <a:r>
              <a:rPr lang="nl-NL" dirty="0" smtClean="0"/>
              <a:t> </a:t>
            </a:r>
            <a:endParaRPr lang="nl-NL" dirty="0"/>
          </a:p>
          <a:p>
            <a:r>
              <a:rPr lang="nl-NL" dirty="0" smtClean="0"/>
              <a:t>Fokwaarden </a:t>
            </a:r>
          </a:p>
          <a:p>
            <a:pPr lvl="1"/>
            <a:r>
              <a:rPr lang="nl-NL" dirty="0" err="1" smtClean="0"/>
              <a:t>Nvi</a:t>
            </a:r>
            <a:r>
              <a:rPr lang="nl-NL" dirty="0"/>
              <a:t>, productie, duurzaamheid/gezondheid, exterieur </a:t>
            </a:r>
            <a:endParaRPr lang="nl-NL" dirty="0" smtClean="0"/>
          </a:p>
          <a:p>
            <a:pPr lvl="1"/>
            <a:r>
              <a:rPr lang="nl-NL" dirty="0" smtClean="0"/>
              <a:t>Dier </a:t>
            </a:r>
            <a:r>
              <a:rPr lang="nl-NL" dirty="0"/>
              <a:t>zelf en ouderdieren </a:t>
            </a:r>
            <a:endParaRPr lang="nl-NL" dirty="0" smtClean="0"/>
          </a:p>
          <a:p>
            <a:pPr lvl="1"/>
            <a:r>
              <a:rPr lang="nl-NL" dirty="0" smtClean="0"/>
              <a:t>Evt</a:t>
            </a:r>
            <a:r>
              <a:rPr lang="nl-NL" dirty="0"/>
              <a:t>. </a:t>
            </a:r>
            <a:r>
              <a:rPr lang="nl-NL" dirty="0" err="1"/>
              <a:t>drachtigheid</a:t>
            </a:r>
            <a:r>
              <a:rPr lang="nl-NL" dirty="0"/>
              <a:t> </a:t>
            </a:r>
            <a:endParaRPr lang="nl-NL" dirty="0" smtClean="0"/>
          </a:p>
          <a:p>
            <a:pPr lvl="1"/>
            <a:r>
              <a:rPr lang="nl-NL" dirty="0" smtClean="0"/>
              <a:t>Fokwaarde </a:t>
            </a:r>
            <a:r>
              <a:rPr lang="nl-NL" dirty="0"/>
              <a:t>dracht a.d.h.v. laatste inseminatie </a:t>
            </a:r>
            <a:endParaRPr lang="nl-NL" dirty="0" smtClean="0"/>
          </a:p>
          <a:p>
            <a:pPr lvl="1"/>
            <a:r>
              <a:rPr lang="nl-NL" dirty="0" smtClean="0"/>
              <a:t>Betrouwbaarheidsgraad per fokwaarde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KOEKAARTEN</a:t>
            </a:r>
          </a:p>
        </p:txBody>
      </p:sp>
    </p:spTree>
    <p:extLst>
      <p:ext uri="{BB962C8B-B14F-4D97-AF65-F5344CB8AC3E}">
        <p14:creationId xmlns:p14="http://schemas.microsoft.com/office/powerpoint/2010/main" val="294190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Vrouwelijke </a:t>
            </a:r>
            <a:r>
              <a:rPr lang="nl-NL" dirty="0"/>
              <a:t>nakomelingen </a:t>
            </a:r>
            <a:endParaRPr lang="nl-NL" dirty="0" smtClean="0"/>
          </a:p>
          <a:p>
            <a:pPr lvl="1"/>
            <a:r>
              <a:rPr lang="nl-NL" dirty="0" smtClean="0"/>
              <a:t>Met geboortedatum </a:t>
            </a:r>
          </a:p>
          <a:p>
            <a:pPr lvl="1"/>
            <a:r>
              <a:rPr lang="nl-NL" dirty="0" smtClean="0"/>
              <a:t>Naam </a:t>
            </a:r>
            <a:r>
              <a:rPr lang="nl-NL" dirty="0"/>
              <a:t>vader </a:t>
            </a:r>
            <a:endParaRPr lang="nl-NL" dirty="0" smtClean="0"/>
          </a:p>
          <a:p>
            <a:pPr lvl="1"/>
            <a:r>
              <a:rPr lang="nl-NL" dirty="0" smtClean="0"/>
              <a:t>Wel </a:t>
            </a:r>
            <a:r>
              <a:rPr lang="nl-NL" dirty="0"/>
              <a:t>of niet op bedrijf aanwezig </a:t>
            </a:r>
            <a:endParaRPr lang="nl-NL" dirty="0" smtClean="0"/>
          </a:p>
          <a:p>
            <a:pPr lvl="1"/>
            <a:r>
              <a:rPr lang="nl-NL" dirty="0" smtClean="0"/>
              <a:t>Evt</a:t>
            </a:r>
            <a:r>
              <a:rPr lang="nl-NL" dirty="0"/>
              <a:t>. </a:t>
            </a:r>
            <a:r>
              <a:rPr lang="nl-NL" dirty="0" smtClean="0"/>
              <a:t>fokker bij aankoop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KOEKAARTEN </a:t>
            </a:r>
          </a:p>
        </p:txBody>
      </p:sp>
    </p:spTree>
    <p:extLst>
      <p:ext uri="{BB962C8B-B14F-4D97-AF65-F5344CB8AC3E}">
        <p14:creationId xmlns:p14="http://schemas.microsoft.com/office/powerpoint/2010/main" val="229172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b="1" u="sng" dirty="0"/>
              <a:t>Beslissen van Kalf tot Koe:</a:t>
            </a:r>
            <a:endParaRPr lang="nl-NL" dirty="0"/>
          </a:p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u="sng" dirty="0"/>
              <a:t>Deel 2:</a:t>
            </a:r>
            <a:endParaRPr lang="nl-NL" dirty="0"/>
          </a:p>
          <a:p>
            <a:pPr marL="109728" indent="0">
              <a:buNone/>
            </a:pPr>
            <a:r>
              <a:rPr lang="nl-NL" dirty="0" smtClean="0"/>
              <a:t>Hoofdstuk </a:t>
            </a:r>
            <a:r>
              <a:rPr lang="nl-NL" dirty="0"/>
              <a:t>1: MPR en Managementproducten. Pag. 90 t/m101, 104, 105, 108 t/m 111, 118, 119</a:t>
            </a:r>
          </a:p>
          <a:p>
            <a:pPr marL="109728" indent="0">
              <a:buNone/>
            </a:pPr>
            <a:r>
              <a:rPr lang="nl-NL" dirty="0"/>
              <a:t>  Lees bovenstaande pagina’s van het  hoofdstuk van het boek door (staan op </a:t>
            </a:r>
            <a:r>
              <a:rPr lang="nl-NL" dirty="0" err="1"/>
              <a:t>Vibe</a:t>
            </a:r>
            <a:r>
              <a:rPr lang="nl-NL" dirty="0"/>
              <a:t>).</a:t>
            </a:r>
          </a:p>
          <a:p>
            <a:pPr marL="109728" indent="0">
              <a:buNone/>
            </a:pPr>
            <a:r>
              <a:rPr lang="nl-NL" dirty="0"/>
              <a:t>  Bestudeer ook de bijbehorende PP op </a:t>
            </a:r>
            <a:r>
              <a:rPr lang="nl-NL" dirty="0" err="1"/>
              <a:t>Vibe</a:t>
            </a:r>
            <a:r>
              <a:rPr lang="nl-NL" dirty="0"/>
              <a:t>.</a:t>
            </a:r>
          </a:p>
          <a:p>
            <a:pPr marL="109728" indent="0">
              <a:buNone/>
            </a:pPr>
            <a:r>
              <a:rPr lang="nl-NL" dirty="0"/>
              <a:t> </a:t>
            </a:r>
          </a:p>
          <a:p>
            <a:pPr marL="109728" indent="0">
              <a:buNone/>
            </a:pPr>
            <a:r>
              <a:rPr lang="nl-NL" dirty="0"/>
              <a:t>Bestudeer de bestanden die gaan over: (voorbeeld en vragen) </a:t>
            </a:r>
          </a:p>
          <a:p>
            <a:pPr marL="109728" indent="0">
              <a:buNone/>
            </a:pPr>
            <a:r>
              <a:rPr lang="nl-NL" dirty="0"/>
              <a:t>-MPR-uitslag</a:t>
            </a:r>
          </a:p>
          <a:p>
            <a:pPr marL="109728" indent="0">
              <a:buNone/>
            </a:pPr>
            <a:r>
              <a:rPr lang="nl-NL" dirty="0"/>
              <a:t>-MPR-uitslag dieroverzicht</a:t>
            </a:r>
          </a:p>
          <a:p>
            <a:pPr marL="109728" indent="0">
              <a:buNone/>
            </a:pPr>
            <a:r>
              <a:rPr lang="nl-NL" dirty="0"/>
              <a:t>-MPR jaaroverzicht</a:t>
            </a:r>
          </a:p>
          <a:p>
            <a:pPr marL="109728" indent="0">
              <a:buNone/>
            </a:pPr>
            <a:r>
              <a:rPr lang="nl-NL" dirty="0"/>
              <a:t>-Koekaart Aafke 14</a:t>
            </a:r>
          </a:p>
          <a:p>
            <a:pPr marL="109728" indent="0">
              <a:buNone/>
            </a:pPr>
            <a:r>
              <a:rPr lang="nl-NL" dirty="0"/>
              <a:t>-Saldobegroting (aparte PP)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Toets 3 fokkerij en productie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4015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Frequentie naar keuze </a:t>
            </a:r>
          </a:p>
          <a:p>
            <a:pPr lvl="1"/>
            <a:r>
              <a:rPr lang="nl-NL" dirty="0" smtClean="0"/>
              <a:t>3</a:t>
            </a:r>
            <a:r>
              <a:rPr lang="nl-NL" dirty="0"/>
              <a:t>, 4</a:t>
            </a:r>
            <a:r>
              <a:rPr lang="nl-NL" dirty="0" smtClean="0"/>
              <a:t>, 5 </a:t>
            </a:r>
            <a:r>
              <a:rPr lang="nl-NL" dirty="0"/>
              <a:t>of 6 </a:t>
            </a:r>
            <a:r>
              <a:rPr lang="nl-NL" dirty="0" err="1"/>
              <a:t>weekse</a:t>
            </a:r>
            <a:r>
              <a:rPr lang="nl-NL" dirty="0"/>
              <a:t> </a:t>
            </a:r>
            <a:r>
              <a:rPr lang="nl-NL" dirty="0" err="1"/>
              <a:t>mpr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Normale monstername</a:t>
            </a:r>
            <a:r>
              <a:rPr lang="nl-NL" dirty="0"/>
              <a:t>: </a:t>
            </a:r>
            <a:endParaRPr lang="nl-NL" dirty="0" smtClean="0"/>
          </a:p>
          <a:p>
            <a:pPr lvl="1"/>
            <a:r>
              <a:rPr lang="nl-NL" dirty="0" smtClean="0"/>
              <a:t>2 (of 3x) </a:t>
            </a:r>
            <a:r>
              <a:rPr lang="nl-NL" dirty="0"/>
              <a:t>daags monster  </a:t>
            </a:r>
            <a:endParaRPr lang="nl-NL" dirty="0" smtClean="0"/>
          </a:p>
          <a:p>
            <a:pPr lvl="1"/>
            <a:r>
              <a:rPr lang="nl-NL" dirty="0" smtClean="0"/>
              <a:t>Verzamelmonster (avond en morgen) </a:t>
            </a:r>
          </a:p>
          <a:p>
            <a:pPr lvl="1"/>
            <a:r>
              <a:rPr lang="nl-NL" dirty="0" smtClean="0"/>
              <a:t>Bepalen </a:t>
            </a:r>
            <a:r>
              <a:rPr lang="nl-NL" dirty="0"/>
              <a:t>gehalten </a:t>
            </a:r>
            <a:r>
              <a:rPr lang="nl-NL" dirty="0" err="1" smtClean="0"/>
              <a:t>enz</a:t>
            </a:r>
            <a:endParaRPr lang="nl-NL" dirty="0" smtClean="0"/>
          </a:p>
          <a:p>
            <a:r>
              <a:rPr lang="nl-NL" dirty="0" smtClean="0"/>
              <a:t>Enkelvoudige </a:t>
            </a:r>
            <a:r>
              <a:rPr lang="nl-NL" dirty="0"/>
              <a:t>monstername </a:t>
            </a:r>
            <a:endParaRPr lang="nl-NL" dirty="0" smtClean="0"/>
          </a:p>
          <a:p>
            <a:pPr lvl="1"/>
            <a:r>
              <a:rPr lang="nl-NL" dirty="0" smtClean="0"/>
              <a:t>Bij melkrobot </a:t>
            </a:r>
          </a:p>
          <a:p>
            <a:pPr lvl="2"/>
            <a:r>
              <a:rPr lang="nl-NL" dirty="0" smtClean="0"/>
              <a:t>Niet </a:t>
            </a:r>
            <a:r>
              <a:rPr lang="nl-NL" dirty="0"/>
              <a:t>alle koeien komen 2x in de </a:t>
            </a:r>
            <a:r>
              <a:rPr lang="nl-NL" dirty="0" smtClean="0"/>
              <a:t>robot</a:t>
            </a:r>
          </a:p>
          <a:p>
            <a:pPr lvl="1"/>
            <a:r>
              <a:rPr lang="nl-NL" dirty="0" smtClean="0"/>
              <a:t>Bij EMM</a:t>
            </a:r>
          </a:p>
          <a:p>
            <a:pPr lvl="1"/>
            <a:r>
              <a:rPr lang="nl-NL" dirty="0" smtClean="0"/>
              <a:t>Of met timer op pomp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Frequentie en werkwijze monstername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426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45504" y="1165416"/>
            <a:ext cx="8229600" cy="4525963"/>
          </a:xfrm>
        </p:spPr>
        <p:txBody>
          <a:bodyPr/>
          <a:lstStyle/>
          <a:p>
            <a:r>
              <a:rPr lang="nl-NL" dirty="0" smtClean="0"/>
              <a:t>1. Monstername </a:t>
            </a:r>
            <a:r>
              <a:rPr lang="nl-NL" dirty="0"/>
              <a:t>vanuit organisatie </a:t>
            </a:r>
            <a:endParaRPr lang="nl-NL" dirty="0" smtClean="0"/>
          </a:p>
          <a:p>
            <a:pPr lvl="1"/>
            <a:r>
              <a:rPr lang="nl-NL" dirty="0" smtClean="0"/>
              <a:t>M.b.v. </a:t>
            </a:r>
            <a:r>
              <a:rPr lang="nl-NL" dirty="0" err="1" smtClean="0"/>
              <a:t>Ipad</a:t>
            </a:r>
            <a:endParaRPr lang="nl-NL" dirty="0" smtClean="0"/>
          </a:p>
          <a:p>
            <a:pPr lvl="1"/>
            <a:r>
              <a:rPr lang="nl-NL" dirty="0" smtClean="0"/>
              <a:t>MPR-resultaten </a:t>
            </a:r>
            <a:r>
              <a:rPr lang="nl-NL" dirty="0"/>
              <a:t>zijn vrij snel </a:t>
            </a:r>
            <a:r>
              <a:rPr lang="nl-NL" dirty="0" smtClean="0"/>
              <a:t>zichtbaar op site</a:t>
            </a:r>
            <a:endParaRPr lang="nl-NL" dirty="0"/>
          </a:p>
          <a:p>
            <a:pPr lvl="2"/>
            <a:r>
              <a:rPr lang="nl-NL" dirty="0" smtClean="0"/>
              <a:t>Kg wel, maar niet de gehalten   </a:t>
            </a:r>
          </a:p>
          <a:p>
            <a:pPr marL="630936" lvl="2" indent="0">
              <a:buNone/>
            </a:pPr>
            <a:endParaRPr lang="nl-NL" dirty="0"/>
          </a:p>
          <a:p>
            <a:r>
              <a:rPr lang="nl-NL" dirty="0" smtClean="0"/>
              <a:t>2. Monstername </a:t>
            </a:r>
            <a:r>
              <a:rPr lang="nl-NL" dirty="0"/>
              <a:t>vanuit eigen beheer (</a:t>
            </a:r>
            <a:r>
              <a:rPr lang="nl-NL" dirty="0" err="1"/>
              <a:t>meb</a:t>
            </a:r>
            <a:r>
              <a:rPr lang="nl-NL" dirty="0"/>
              <a:t>) </a:t>
            </a:r>
            <a:endParaRPr lang="nl-NL" dirty="0" smtClean="0"/>
          </a:p>
          <a:p>
            <a:pPr lvl="1"/>
            <a:r>
              <a:rPr lang="nl-NL" dirty="0" smtClean="0"/>
              <a:t>43</a:t>
            </a:r>
            <a:r>
              <a:rPr lang="nl-NL" dirty="0"/>
              <a:t>% </a:t>
            </a:r>
            <a:r>
              <a:rPr lang="nl-NL" dirty="0" smtClean="0"/>
              <a:t>van de veehouders </a:t>
            </a:r>
          </a:p>
          <a:p>
            <a:pPr lvl="1"/>
            <a:r>
              <a:rPr lang="nl-NL" dirty="0" smtClean="0"/>
              <a:t>Ook bij melkrobot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Type monstername</a:t>
            </a:r>
            <a:endParaRPr lang="nl-NL" dirty="0"/>
          </a:p>
        </p:txBody>
      </p:sp>
      <p:sp>
        <p:nvSpPr>
          <p:cNvPr id="4" name="AutoShape 2" descr="data:image/jpeg;base64,/9j/4AAQSkZJRgABAQAAAQABAAD/2wCEAAkGBxQSEhUUExQUFRUWFhUXGBgVFxUVGBgYFhgXFhUWGBcYHCggGB0lHBQVITEhJSkrLi4uFx8zODMtNygtLisBCgoKDgwOGhAQGiwcHBwsLC4sLiwvLCwsLCwsLCwsLCwsLCwsLCwsLCwsLCwsLCwsLCwsLCwrLCssLCw3LCwrLP/AABEIAQoAvgMBIgACEQEDEQH/xAAcAAABBQEBAQAAAAAAAAAAAAAAAwQFBgcBAgj/xABUEAACAQIDAwUKCQgHBQkBAAABAgMAEQQSIQUGMRMiQVGRBxQyUmFxgaGxwSMkQmJykrLR8DM0Q2OCoqPCFSVTc5PS4RdEZHSDFjVUVZSzw9PiCP/EABgBAQEBAQEAAAAAAAAAAAAAAAABAgME/8QAIBEBAQACAwADAQEBAAAAAAAAAAECESExQQMSUQRxIv/aAAwDAQACEQMRAD8A3GiiigKKKKAopptDGiPKLXZzlUdF7EknyWBqj7wbxYlZWRJcgW3gItzcAkXbN100baHTbE7QijBLyxoBxLMq27TWSYnFyv4csr9Nmkcj6t7eqo8oL8B2CtfVNtUxG+eCU25dW/u1eUdqKRUXie6NhwOZFO/7Kp9tgfVWeSGmshp9U2u+N7qTD8nhQR+slynsVG9tQuJ7qOO1yphFHlSaQ9vKLfsqrkXYDrIHaaVlw8QYhjw0ILjQXYE3A1NgOb5auobP5u6RtH+2iH0YVH2i1ROJ362iTfvyVfIqwgfYpOSSEG5VW0Hj2uOTW1hboznzioTFWzNl8HM1vo3NvVamjZ7id89ot4WNxB8xVfsqKi5t4sYT+e4v/HmHsakJaaOKahycy7dxbeFi8UfPPMfa1M5MfMeM0x88kh/mrw1J2poOsPKxOrOfOzH3163c2hMMTGiTzoGex5OWRDbXS6kUlh+NetzY82Mh+leosbdu/vlLhseuDld5oZBGFMhLSRuxyizcXUm181z03rWBXzy7/wBcxeSfCL/EFfQ9SrBRRRUBRRRQFFFFBDbd/KQfSk+wfvqg7fb4xL9K3YAKvm2z8NAPJKfUB76zfeTFBHxEreChkY+Zb6DsrUZpu7fg/wCtM5cVGvhSRjzuv31SsDgsXjzJOTEEQqDy0gjjTPfIijp0p2u7cvysTgEHkaST7KGtzHLLqWs3PHHuxOTbWgHGVPRdvsg0xl25B0M58yN7wKZR7u3Njjk80OGlkP74X211NhYe5z4vGOPmQRReszH2V0nwfLesa5X+n4Z3lBLttOhZD6APfTKXbPVGf2mAq2bL3CwM8ay8pjiCSCHkiGqnXghr3iN2NlxOyyYeXLGqsXbEMwbMHYAKovwifj5OuudxyxurHSZ45TcqhzbXPUg87H/Smkm0iflxjzAn31ojLshUBTAhr2Kl+V5wLSLcBpQW/JMdAb6W1NhMbIOAksEwGGRSL5nhhkGUvyakM2a5Lgi1+ipqruRjL48H5Z9At7q94eN5fyaTSfQVm9graYtozx3WLDxqCJLZMNyQjZBJliOVbuWyqQ2i6nXUClcbisaZbxvMEHIhkAyB8w57LJ4SBb6g3JsRp0vrT7xjkO72LfwcHiT54394qQXdbFRqDPgpUUuiZ2GUDOwXXUEcdPLW1yznxifSah95Rmw4FvCxWBXtmH3VbjqbJltj2PwRgmliJuYnZSeu3A9lqO57HfGx+S5qR3u1xuNP66T1C3upHuYR3xgPUprPrSdnSaTawECB35eOwLBdY8sg1Jt8ivpUV8/bna7bQ/8AESeqI19Ais3tY7RRRUUUUUUBRRRQQW2PzmD6EvtSsk35l+L4o9eYfWcVrO12+NR+SKQ9rL91Y1v6/wAUl8rxjtcGtRmo3YSs2CkAUkd8wjQE+DhrdHnqb3WZ4JxK2HlkUKwACHibWOo89OO52GTATugzP3zJlW5FykENluOstUoNo41smXDAXIzZjewJN73YWtovTfMWHAA+74f6Pp8X01vbwfN/N9/l+++iGCeZCMuDmyrI0qWZIcrGNY78LGxBbhYkioRd2cUf0Vr+NJH/AJqs21VxrBTAEVlmc+FoY8jKhcX53OINtOFNThdon9OiMWgLWyFQoS0yohjJBz63JIIPRXSf1ZfHb9Ymf8mOXGWXST2NgjBAiMRcFi1uF2a9r9OlhTh8KrXJRWvlJuoN8l8nZmNvPUJidg4mSNFOMcMEjMnylMqSK+dRYc3LnGXrCHopOHdmU97mTGTvyTEyDM9p+fmUMS/NGrAjXQjhavNnlcruzt3wxmM1L0sSwhRcKqjj4IHC5BvbTie3y02nx0SFmZ1BzRo5GpBYgRBgtyNX0voL1XMRuth5pZUbEyNK/KM8ayKCAzh9U1NhdBbzX41IrsXCsk6GTmGSAOudUyyxrGIwG0bVVjNrm/R01nlviJOfbEAfIZ4Q11XLyiXu2qra/E8RUVLvdhgJTnLCMHwRflGAByx9Jvm8I2AsbkWr3Du7gnkMygSvnuzcqXGccQcpsDcm48ppzFu3hFBAw0Vj13bh5SanKf8AJrDvTg2YKkjOxcRgLG5OYlQNWAFszKL8Ln00PtIYjD4OVVZVmxuDIDFSbBmb5JI+T56k02XApBWCBSGzgiKMEP4400byimW1MOqtgVRVVe/0ayqFHNhmc6DTy1nLem8bLeGUbzSXxOLP66b7RFOe5Ql8Sx6l++ovbMl5MSeuWb7bVN9ydefM3UvuNY9dFl7m8DPtVZLHIJpud0ZsjWHYD2VvwrFu4/rNfrnmPYkgv6xW01itQUUUUBRRRQFFFFBWtst8aPzcNftd/wDLWK90J/iqjxpkHqZvdWx7ektPOfFwyj1yn3isW7oLfA4deucepbfzVqdJe1n3JZ02YzRrnc4qchdTcBoY20GpOVW7Kk4sXjSY/gEUFYjJmFspYnlALyX0UcLEqfGpnuxLIuyoWw6K8hachW4HNipFY8ehVv6KewzY5pI7xxrGche+XS6kuLiQm9+NgbELYnMcvbDqPPn3TvaYlzxGEEqvK57sqatGVQkHwgrm9vJUFhsFtU6yYiEaDRNL63azCLmmwtfW1zoaksXg8Y4gZWjWRDLnGYiIhgQhKrq7KbWvddTcU0wmwtoZgzYpQTcSBbXayERWbksosWN7KOg9FqfW48c3RdT8cj3exIgeMYtkzTtKrLclFblCY7njznB16qTXdSQqeWxUko+BI5QEoORcSc5c1iDlAPTa+vU4xm72LZ4D3/JGIoolkVDKRLIjMzvq4BzXUXIOg6tK8wbku4HK4ueQcjiIjmz2JnzDlLGQ6gNwNwSAdLUv+LL7t2TdKOeTEMZZCZbBwpT4PWGRShIOT8kpI+UCL8BSS7h4IENaV7GMgs6EfBjKBZVAYHW97nqtS2K3DhYljNMDbghEKfkxHay6hdAbA1KbHw0eFw0UBljbk1sWuiAkkk2W+mpqf7C2+V52XsuLDqyxKVDMGa5JuQoS+vkUeun4FN3xsA/TReh1PsNdG0YuAa5+art7Fq7ZuyzDSova0lpcCOvE4hvqYST/AD0/ONXxZT5opPetQu2ZL4nAaMLNj25wynmwxJe37dZyvDeHbHNpPflj1vIe12qzdy0WjxDdQ91VPFNeNz1knta9W7uc6YPFN9L7IrHrr4u3cYTnRnrOIPu/mrZqyXuMRc2A9cOJYf4kK+81rVYaFFFFAUUUUBRRXKCl7wtz8YeqONf3f/1WM7+tdsGvXI7dnJ/61r28smmOPzol/dj++sb34f4fDeRZW9/8ta8T1pm5mHy7OwY6TArf4ju/81TarTDdmK2BwfWMNB9gffT3ERCRGQ3sylTY2NiLaHorrjeHDPHlFbejUsnxt8O2XQIM2cGWJdF4E5mRB08/z1Epg4WlETbRxbsWEdlDhbsTb4QaEX5t76HSn+1cLgVRIZ3AEceVUzEuVBWa+VRcm8N/MDSD7Q2bG/K8sWflCcwaZlDBSTmHg2BGbLbwmBtc0t5STgns1MHGRI8mKuDLHlnZtc0sgL8mpPA54wRqQtgDapLF7QwKWDsPAEgusz3QqGzKSDmAVgxHFQQSBcV6OHwc8WisyM1rok2YlHaQ8FJ8OaTX5zW4aOHgwzWvhWYLawOGcgWCAWzLppGg/YFNrr9RWI2tg0hmligD8jlzXhZRd3CKL5SSTe+gOmtKNvFhwSqwOWTMXCpDzcgu5vm51ssnDU5DpqLzMKogIjwxUE3KrFGgJve5BIubm966mJYcMNIP8Efz+apurJEXDvGrQiaOCd1LyoAoW94tSTrzQVVzr0oRxtSOI3jlkWTksO+YRu6s5coCqMy2CrdwSBlC6sOrSrIs8o4Qm/zpEHsvSQmn/skHnnPuioTSvYDbWJkkCthDGlkLSMZDcGNnYomQMdQAAQDrqAdK5t2QHEYTiMuHxz84FTq2HTgdfkmp5+XPyYR53kb+QVVd5XdcUucrdNm4hjluBzpmtx1/R1Mumse2Kyn4H0LV23J5uzMQ3WW9lqo85+BH7NXrd3m7IlPWT7qz620buPrYYf8A5OU9uIUfy1qdZp3I4ubEerBJ/EldvdWlisNCiiigKKKKArldrlBnm8rczF+XEKOwR/dWM79v8YT5uHkPaGrXt45LwynxsU/qNvdWM77NfFED/wAOB23++teJ63vZ0AWCFR8mGIdka0YlwgLG9h1VzFTSQrdlw6RIsY5SbEOnyUTVREbHMQAMxvcUzXaEjJnWTAZC6x5s2IYcoxCqnBdSWHbW/OO3Od7vRvtAx8qW73iZlTDsHcc+00jwsL2Nsq34H5TX8phge+eRWDDrEeWIIiDnPlDBm5wsDrdrHMdNKdRYmVnkTvjBq8Zs45KU5b8NXmUEajh19dN8Lj2YBl2pggDrYQJexzEGxxNzcRuRpqFJF7VU0YYLbWJjEcQwuYmMSsQskK3kzSuqjKwBuSLFr5uNhrS+E2vjXkRe9AqO3OeQMFjW1zoLEkEFdfCJvwtdy+0EDLHJtFLugkUrFEgKEqFN2zZc2YEX6Ax4AkNf6Rhvb+lJbXUXUYfKC18uY8gQt7E3JtYX4UWx7bG7Q5J7QRtKGhC3QqCCpMxKtKL2ey6HQG+trV4c7SRgqKshYlgzrFlBzuzKxz3VcpjAsL9Gupr3FtrCZcxx87ra5cCyAA25zpCAuthqRqy+MKU2dJhcYWEWIxzWVXPw2KhBVulbFQ1jobcDUQjtKDarF1jkiykKAx5JSbx846ISvPJv06LlI1vP7Lw8qwospzyKtmZbkG2gI0BGltDc+U8aapsKNflYlvp4rEt7ZK8Nu5h24wg38Z5W9rVpOEiykcRVE31b4bEHxdk/akxJ+6rh/wBm8IoA72gJ62RW+1eqNvyFjlx6oqqqbNgQKoAADNJoANB4VZyvDeEY9i/ya+ceyr7gBl2MfL99ULHeAvn91X+Tm7GTygVlpqvcrjypbqweB/eR2P2q0CqX3O4sufyYfAr2Q/61dKw0KKKKAooooCiiigyveB/i4+diJz++9Y/vGc2PcdSxJ2lPvrV9tP8AFsP84yN2m/vrLGi5TapXxsThk7ZI191avTM7fQm9XNiYjMW5aDIFTlCXWZHRcmdLjma84aVDTYhZIUeZMQzSY+IMEjjRlnhljCBozK3MBjF8pY2DHSpvaEGImJXkIsqyh0cYp0a6k5WIWA5ePC5pg27r2jvBhCYpXmRpZsRKyyyNnd82RdSwv6Kcrwru1INmtNiGmOIVmxBR8pcrI6lWygQgm2dEIDWYnJ0ECm2Cj2TE/Kl5HyZWQFJjkIDhnFxzy7S8eGZQBYg1YNo7tPKp5SHZupJJ5LEFrsbk5s4OpY9tKYPYTAWAwC3Z30wbuQ7+GRmm04AW6AoHAVrn8TRjj/6PBWSWCbNnbDjMz3LYZBoRywU3UBOdq1iG0phFtTBLFIseEZcvPkDWZcqcokbFjIS10RrcbAW0sKtLbKxDcZ8Nclm/MFJJcWc3MxuSBYnpApT+jJSpV8QjKRYqMLCAR1EEsDU5XSpw7awkQEK4ByTGSF5OJVIVowyc9tQr5RfhzR5DVxwMEeRHjjVA8aEc0KQhUMqm3VfhXiTZ0jad94heBGVMOLHr1iNumk02PJcA7QxgJPAjCC/kX4vc6D1VpjUSBj665DGSx8gpu2ACZs+LnORcz5pYkyqb85sqLlXmnU6aGh9gIb3lxdz1YqdfssKmzR0Uvc1lXdI0k2m3VhsEnbc++tI/7Pxj9Jiz58Zij/8AJWWb/vrtYa2D4KMXuTzUU8TqfC6alajLNoeCtaBtUW2TEOsCs+2jwX01ou8C22bh168tQbTuZHYzDpBhT6sYAqz1Wtz/AA8X/fKP4SVZay0KKKKAooooCk8TJlRm6lJ7BelKY7ce2GnPVFIf3DQZTtvSHCL+qv22rNt3gZNsx2/8wh7EkLH7FaTvJo2HXqhT1n/SqD3NFDbZhJ6cVIfqxyt7xWqka9v60gxOGMcbuESRipV2gcFlDJJlU88jwTbQ68L0blQHvvEScmYwYkBypJHBdpCyLGHVSzKqkM5FyTfQEAXnEHmN9E03iPNF+gdPkp4a9U/a2zNoB273xCKGlcrn5+WDKzqCHVhm5WRxoLhUTiBam20tj7RkYquKRYuVJBLAPkDXUEJALnwdAwtlPHNpcOJLdfR5OivDfdWpF0pku7GPbQ4xCnKGQjNILsZGkKjmXW1wA19BzbWFzN4rYsrPipIZUhaZYlRlDEjk1kUvIQFLNeRelvyQ11sJtRXeTPR+PRTUFUO6uIN1bHz3vAQQXuFTKZ11f9I65gfk3AGlwfeD3MlWQySYx5ObMFuJLo8qMnKKWlIDWa5sOIGXINKtCkZtdNOnz9dOFI6xUsRVX3JR8LNh5JpCZkiV5EJDfBLYC7FmZL/JYnQAEnW9qLkn76GP40rmcDpHbUV02/HCsN7ox/7zPjY2FfqRw/fW3tKOi/YawLfzEXjx/l2nIPqiJf5KIzvHnwfTWl7yfmmDXrMfrIrMsZxWtQ3iFxgF63iH7y0/Rs+5y/nJ68Q3qRBViqv7mfk5v+Yl9WVfdVgrKiiiigKKKKAqI3te2CxB/VMO0W99S9QO/D2wUo8bIv1nUe+gzXe1vjKjxYkHqJqldxyHPtaA+K+If9wC/wC9Vu3wb41IepB6kvVb7gwvtJPJBiD2lBWqkfQmPPwZ8pA7SL+oU0LaZR5z93qpXaEmqqOOp9w99JxRVZ03Jw6FrxJFx8xt7fupyPx+PTRl/HZ91NoawvpS1NoltcdRI7L2pdKtHvLr2fj115K11ZON+s10uvXY1GSeTWlVirqr1WPm1pUL2+ipaaeUi4V84b9G0U3z9p4o/wASQfyV9JIuo84/HCvmPe2bPhIm8fFYlu2WY+8VFU2Y84eitU25rNs8fPi9orKpfDHorVtsC+L2ePnR+0Vf1PY2bcr8g568RiD/ABCPdVgqD3M/NQeuXEn+PLU5WVFFFFAUUUUBVd36/NlHjT4cfxFPuqxVWd+W5uGXxsUn7qO3uFIVl++r/C4lupG9SVG//wA/R/HJG6VwzW/alQUrvzLpjD5HHrC1H9yjbK4F5JWQvmgiSwKrq8jtcltPkVvVyskZuUxm63tF1JJvc8T5PZSlVrZe9BngM8cACKXFmlAY5AC1gEIPHrpbG7xNEFZ447MQNJmaxsW1CxE9FMuLq+NzOZTcWG/4/Horl6j9i7V74Rmyhcr5NCzA2VWJ5yqRq1uHRT3P+Px56gRJ57eg+oUoXA0AJPGw8lN1u0jAanT1DjUgIwosNSeJ661eCm8UBtzj6B6gTxNLog4ADs9GvbXQvVSi/j8eQVLUcCD8dlLKdKSv+PUPfSgrI6o1FfKe8RtgsADxYSP22P8APX1Ni5MqO3UjnsUmvlne0/F9nD/h83blH8tEVe3wg86+6tZ2gP6x2evlj9tZTh1vMo+evtFarjz/AFtgvIU9tPKetk3F/Moj1mU9ssh99T9QW462wGG8sYP1rt76naiiiiigKKKKAqp75G8+CX58z/VQD+arZVM3qa+Pw48SCd+1kX3VYVkG+st4cSfGYDtlFIbjRgcpmdkK97BcsXK3KpM7AjOtrB1N71zelxyBBNs0sf2sx9lONx9oYUCR5J4kHKgZJH5NioijUMLqRxDCtTK43cYs+00vMONEEBR+UPKGQhzhhe8tgbDl7jTLSu0J0Kh3glRFLElcIFBPAXblujXSo7Hbw4aWw75wYAYNYTKB0XJuLk2AHop1tPeTDTIqDE4ZbCxvio7HRVvb0E+mpbu7pJriJPY28MEEZUR4lg0hIKxIBcqoyi8mp5t/TTyXfOBRdocWAeF449dbafCa61XMPtzDiNUGIwejB799wjUW6z5K8YzamHcKO+MGMtv98w5vzgzHwtL2o1urJFvhDEwzQ4u78Pg4xcHUW+E8lLy79wZspgxQYXNskfXb+0qpT7TgZ4275wnMFtcZheAFgBZvLXf6Yh5YyDEYQXUj87wpOpueL+ahytv+0DDqBeHFAX4lYuPok8ldO/sH9hivqxen9JVNx+0oZAo75wgs19cXhfKbaP1mnC7dhAt3xhLAED43hOBFiBz9OFOE5W2HfaNlzrhcYVF7tkitpx/SdFesLvvHISEw2LJW1+bD0/8AVqoYTbOFWIKZMMXAkAYY3CWHKWvpynkNdwm1MOrEs+FdSynKcVhOcFC2v8JpqL04Xladp72IUaMwYmNpI5gpcRZbiJ21KyEjwT0VgG+oy94J1YGE/WzfdWpbS2nBZ3D4ZFVcQyos8DktJFIixoqOSzFn0AFZv3TIsuLgQ8UwWFUjqITUaeW9QirbNW+JjH6xfaK0vabf1th/IF95rONhrfFRf3i+2tC2rrtaMfN6ND4LcDTw9bruf+YYT/l4f/bWpiordRLYLCjqw8I7I1qVqKKKKKAooooCqBvJL8fmP9ng1/fZz/LV/rMduzXxO0n8VI4+yK5Ha5qxKzTb2zjiIsgIU3BBN7XHQbeelNmbCghjCloXfizMGOvUObS7NTeU1rSPUmBw/wDw/wBU/wCWmz4LD9eG+q3+WvDR3pbD7FL9PGqGMmDg68P2H/LTWXCw9eH7P9Ks43KLDQmmM26K/wBsn1l++grkkEQ6YPx6KbukfQYfx6Knpt0gOEyfWX76Yy7skcJFPpFQRLIn6r1V5MK9Sdop5idkZOLCmjxAVAmYR1J2ivPIDqXtFeitcy0VMbl4iPD46CWTIEVucWIIUW8KjfXa6YzGyzRA8loqZuJVflW6Lm+lQ9qAKaC27C3xkP8AeD21d9tzBNpZzwRCexGNUzdAfHIfp1Y99W+NTfQy/WGX308PX0tsaPLh4V6oox2KBT2kcJ4CfRX2ClqyoooooCiiigKx3bKcoMfMJZkVpnUopjIYoRHmuyXFyt+Na/K9gT1AnsrENsTldkyONC5kf67MwqxKp0uOgUkd8Yi40OURuAeq4jtXYJI5L5MRiDbiCIRbzgoLVM4CFgqpHfLGicxSV+RmZyek+02qu7UBM01mJ+BKk63N3VV9NyaoUjx8AP53MLdPJxMPUtWHAYu0LYiLEcukYzOrRovNGrarqCACadbPw4HNHNReaoUDgul+Fj7ajNoRhGx+XQHB86wtclmVSR12vVRPbf21CkXKS5ngzcnFCrGPvmUKryPI41EMeYLYeE1xUPh9sYaThgtnjyDDqbekm589VnfFisWzYrnTDSS+mbEzMT+6OyrDuHs+DvWSedVkYyGNFcXVVVFZmy8CxLgXPDLpxNZU9WfDn/c8B/6dfvpKc4YgjvTBqT0iEA+jWnGKmwqjSGIeZAPZTDYipNjoYkGUSFgRcldEZw1idCMvR169FBU95MAY2uosuUsBckWBsbX1t5OjSodri1za4vbUm3QT1X6q1juu7PjgTDBAdUxBN+oKo9prL1h1kci+Uqig8M1gAT5NKBuCPG9Rr3lHjjsNPzsk2bnoSoYmyScFJU2NvGUj0U0w2GDKHa5Vc5YA2JCBWtf9q16oSsPHX110J85fXUnBsCaRM4CKSpdY7NcqLcD0Xvp126Kjo0+CdvFsB16j8eugW3Sv31EVGY5tBwv6ant6nL4qW6lToLEg6+iobcdfjsPnqwbwG+Of6cY/eWnh6+nMKOYv0V9lK15j4DzCvVZUUUUUBRRRQRu8mJ5PCYh/FhkPYprI9tQgbPhibgQgI8mQg+2tpxMCyKyOAysCrKdQQdCCKom2+5sHULhsTJEoJKxyATRrfoUmzgeTMasGPrgJQLLiSABYZowTYcAWzi/ZSbbOURuC7O8ls0lgpAU3UKATYA2PHUgcKtm09xtpQ3+ASdfGw8guf+nJY9l6qu0JGhNp45YTw+FjZBfqDEWPoNXhk6wjzDjNEfpJILnrIBtelNoOqYXE8/lJZUBdrZVsngoi30UAtqdTeoUY5T4LA+Y01xeMNjVD3bx767xkUc1cKsHmeF5Aw8lwwNWLZG6+JdAsTLlaxKvmABtxDLfiLXFuiqLsbbUmHJUKroTfK2mo0BB6D0dN+kVcI+6HOFA5M2HAfAN7qyqc/wBmmKP6SD68n/11Ydx+58cLiBiJpEdlUiNI8xALaM7MwGtjYADpNUWLujzrwjYfsx07bup4oqQM6kgi4jiB9Btp56B13ccYrYmKBTdoYGD24B52TIp6jlW/mNZW2LNnUDQy5wekWvb3U82rtBpHZmPPYknXMbsLMzN8pzw6hTCOOmjaQO052ABe4ylNRGNCbnW2mtzek5JMicmvP5pDMOGZiC1r8QAFF+m1Joldc1oLYba8yRcko5tmUHISyqxuwVujUeivE8fJ4dlJGZiCQpvlUCwBPjEk6dAA66QMgHSKJZM4yoCzEjQCpQ/3DX49F6amtr645v76IfvrXNx91ceMQkq4OZlXrAj48NXsK0PZHcrnlnOIxbrCDIjiKMiR+YQ1mbwRe1tL1BsKcBXa4K7UUUUUUBRRRQFFFFAV4kjDCzAEHoIBHYaTlxaLxYe2mz7T8VSfPpQRe0NxNnTavgsPfrVFQ9qWvVdx3cZ2a4OTl4fKkpPqe4q3PjZDwstNZlZvCYn2dlUZXtruT4aMnk8dOfJyKzntVkFVrFdz6UH4OQuOtoOTPYHaty73WucgtBgjbh4nxVP7JFeTuNivEXsNb7yK0ckvVTZpgQ3FxfijspVNwsT1W8wreORHVXRAKDDV7n854luy1XPYfcr2Yyq00uKzfKSV1UA9Niq8PTWgiAV3kBUEZsvucbHj8HDxSf3jmT7Rq14DZUEItDDDEP1caJ9kCojkB1V7RbcLjzXoLFRULHO44Mfb7aXjxrX1sR00EnRRRQFFFFAUUUUHmQmxtxtUdKpbixPqFSRppk0tQNBCBwFdKUsIvP21wx2oERHXlo6cCEfg13k+I8hqhgYNLnp4e+gQ09kj0X0+29djgveoGXIUtBgb8dBS5w/krsCZT7aBjPhipsfx5aTyVL42O4HpFM+SoGwFerU5EVAjoG1q9FdKcKlcCUCEY1r041NexHXtkoJJDoK9UnB4I8wpSgKKKKAooooCvGSvdFAlydBjpWuUCYjo5OlKKBIxaULHalq5QJ2Nc5OlaKDzItxSXI0vRQIcjRyNL0UCHI0clS1FAhyNdMNLV2g8xCwtXuuCu0BRRRQf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699792" y="-1916112"/>
            <a:ext cx="23812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3789040"/>
            <a:ext cx="180975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5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+/- </a:t>
            </a:r>
            <a:r>
              <a:rPr lang="nl-NL" dirty="0"/>
              <a:t>1 </a:t>
            </a:r>
            <a:r>
              <a:rPr lang="nl-NL" dirty="0" err="1"/>
              <a:t>wk</a:t>
            </a:r>
            <a:r>
              <a:rPr lang="nl-NL" dirty="0"/>
              <a:t> </a:t>
            </a:r>
            <a:r>
              <a:rPr lang="nl-NL" dirty="0" smtClean="0"/>
              <a:t>aankondigingsbericht </a:t>
            </a:r>
          </a:p>
          <a:p>
            <a:r>
              <a:rPr lang="nl-NL" dirty="0" smtClean="0"/>
              <a:t>Bij MEB proefmelkformulieren opgestuurd</a:t>
            </a:r>
          </a:p>
          <a:p>
            <a:r>
              <a:rPr lang="nl-NL" dirty="0" smtClean="0"/>
              <a:t>Verzamelpunt voor melkmonsters </a:t>
            </a:r>
          </a:p>
          <a:p>
            <a:pPr lvl="1"/>
            <a:r>
              <a:rPr lang="nl-NL" dirty="0" smtClean="0"/>
              <a:t>Opgehaald </a:t>
            </a:r>
            <a:r>
              <a:rPr lang="nl-NL" dirty="0"/>
              <a:t>door </a:t>
            </a:r>
            <a:r>
              <a:rPr lang="nl-NL" dirty="0" err="1"/>
              <a:t>Qlip</a:t>
            </a:r>
            <a:r>
              <a:rPr lang="nl-NL" dirty="0"/>
              <a:t> </a:t>
            </a:r>
            <a:endParaRPr lang="nl-NL" dirty="0" smtClean="0"/>
          </a:p>
          <a:p>
            <a:pPr lvl="2"/>
            <a:r>
              <a:rPr lang="nl-NL" dirty="0" smtClean="0"/>
              <a:t>Resultaten </a:t>
            </a:r>
            <a:r>
              <a:rPr lang="nl-NL" dirty="0" err="1"/>
              <a:t>Qlip</a:t>
            </a:r>
            <a:r>
              <a:rPr lang="nl-NL" dirty="0"/>
              <a:t> doorgestuurd naar </a:t>
            </a:r>
            <a:r>
              <a:rPr lang="nl-NL" dirty="0" smtClean="0"/>
              <a:t>computer CRV </a:t>
            </a:r>
            <a:endParaRPr lang="nl-NL" dirty="0"/>
          </a:p>
          <a:p>
            <a:r>
              <a:rPr lang="nl-NL" dirty="0" smtClean="0"/>
              <a:t>Verzenden </a:t>
            </a:r>
            <a:r>
              <a:rPr lang="nl-NL" dirty="0"/>
              <a:t>uitslag: </a:t>
            </a:r>
            <a:endParaRPr lang="nl-NL" dirty="0" smtClean="0"/>
          </a:p>
          <a:p>
            <a:pPr lvl="1"/>
            <a:r>
              <a:rPr lang="nl-NL" dirty="0" smtClean="0"/>
              <a:t>Digitaal </a:t>
            </a:r>
            <a:r>
              <a:rPr lang="nl-NL" dirty="0"/>
              <a:t>via </a:t>
            </a:r>
            <a:r>
              <a:rPr lang="nl-NL" dirty="0" err="1" smtClean="0"/>
              <a:t>Veemanager</a:t>
            </a:r>
            <a:endParaRPr lang="nl-NL" dirty="0" smtClean="0"/>
          </a:p>
          <a:p>
            <a:pPr lvl="1"/>
            <a:r>
              <a:rPr lang="nl-NL" dirty="0" smtClean="0"/>
              <a:t>Digitaal </a:t>
            </a:r>
            <a:r>
              <a:rPr lang="nl-NL" dirty="0"/>
              <a:t>(</a:t>
            </a:r>
            <a:r>
              <a:rPr lang="nl-NL" dirty="0" err="1"/>
              <a:t>Veedata</a:t>
            </a:r>
            <a:r>
              <a:rPr lang="nl-NL" dirty="0"/>
              <a:t>-bestanden) </a:t>
            </a:r>
            <a:endParaRPr lang="nl-NL" dirty="0" smtClean="0"/>
          </a:p>
          <a:p>
            <a:pPr lvl="1"/>
            <a:r>
              <a:rPr lang="nl-NL" dirty="0" smtClean="0"/>
              <a:t>Verzenden </a:t>
            </a:r>
            <a:r>
              <a:rPr lang="nl-NL" dirty="0"/>
              <a:t>via de </a:t>
            </a:r>
            <a:r>
              <a:rPr lang="nl-NL" dirty="0" smtClean="0"/>
              <a:t>post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Aankondiging MPR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417513"/>
            <a:ext cx="1790700" cy="8572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031" y="4560482"/>
            <a:ext cx="1724025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127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Resultaten monstername </a:t>
            </a:r>
            <a:endParaRPr lang="nl-NL" dirty="0" smtClean="0"/>
          </a:p>
          <a:p>
            <a:pPr lvl="1"/>
            <a:r>
              <a:rPr lang="nl-NL" dirty="0" smtClean="0"/>
              <a:t>Van groepen </a:t>
            </a:r>
            <a:r>
              <a:rPr lang="nl-NL" dirty="0"/>
              <a:t>dieren </a:t>
            </a:r>
            <a:endParaRPr lang="nl-NL" dirty="0" smtClean="0"/>
          </a:p>
          <a:p>
            <a:pPr lvl="1"/>
            <a:r>
              <a:rPr lang="nl-NL" dirty="0" smtClean="0"/>
              <a:t>Vergelijking resultaten verleden </a:t>
            </a:r>
            <a:endParaRPr lang="nl-NL" dirty="0"/>
          </a:p>
          <a:p>
            <a:r>
              <a:rPr lang="nl-NL" dirty="0" smtClean="0"/>
              <a:t>Managementbeslissingen </a:t>
            </a:r>
          </a:p>
          <a:p>
            <a:pPr lvl="1"/>
            <a:r>
              <a:rPr lang="nl-NL" dirty="0" smtClean="0"/>
              <a:t>Rantsoen </a:t>
            </a:r>
          </a:p>
          <a:p>
            <a:pPr lvl="1"/>
            <a:r>
              <a:rPr lang="nl-NL" dirty="0" smtClean="0"/>
              <a:t>Selectie </a:t>
            </a:r>
          </a:p>
          <a:p>
            <a:r>
              <a:rPr lang="nl-NL" dirty="0" smtClean="0"/>
              <a:t>Begeleiding door adviseurs mogelijk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Bedrijfsoverzicht MPR-uitslag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81128"/>
            <a:ext cx="3024336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92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UBN, NAW, </a:t>
            </a:r>
            <a:r>
              <a:rPr lang="nl-NL" dirty="0" smtClean="0"/>
              <a:t> </a:t>
            </a:r>
          </a:p>
          <a:p>
            <a:r>
              <a:rPr lang="nl-NL" dirty="0" smtClean="0"/>
              <a:t>Datum </a:t>
            </a:r>
            <a:r>
              <a:rPr lang="nl-NL" dirty="0"/>
              <a:t>monstername </a:t>
            </a:r>
            <a:endParaRPr lang="nl-NL" dirty="0" smtClean="0"/>
          </a:p>
          <a:p>
            <a:pPr lvl="1"/>
            <a:r>
              <a:rPr lang="nl-NL" dirty="0" smtClean="0"/>
              <a:t>Tijdstip </a:t>
            </a:r>
          </a:p>
          <a:p>
            <a:pPr lvl="2"/>
            <a:r>
              <a:rPr lang="nl-NL" dirty="0" smtClean="0"/>
              <a:t>Ochtend/avond </a:t>
            </a:r>
          </a:p>
          <a:p>
            <a:r>
              <a:rPr lang="nl-NL" dirty="0" smtClean="0"/>
              <a:t>Datum </a:t>
            </a:r>
            <a:r>
              <a:rPr lang="nl-NL" dirty="0"/>
              <a:t>laboratorium </a:t>
            </a:r>
            <a:endParaRPr lang="nl-NL" dirty="0" smtClean="0"/>
          </a:p>
          <a:p>
            <a:r>
              <a:rPr lang="nl-NL" dirty="0" smtClean="0"/>
              <a:t>Groepsindeling </a:t>
            </a:r>
            <a:r>
              <a:rPr lang="nl-NL" dirty="0"/>
              <a:t>en </a:t>
            </a:r>
            <a:r>
              <a:rPr lang="nl-NL" dirty="0" smtClean="0"/>
              <a:t>sortering</a:t>
            </a:r>
          </a:p>
          <a:p>
            <a:r>
              <a:rPr lang="nl-NL" dirty="0" err="1" smtClean="0"/>
              <a:t>Mpr</a:t>
            </a:r>
            <a:r>
              <a:rPr lang="nl-NL" dirty="0" smtClean="0"/>
              <a:t> </a:t>
            </a:r>
            <a:r>
              <a:rPr lang="nl-NL" dirty="0"/>
              <a:t>24 </a:t>
            </a:r>
            <a:endParaRPr lang="nl-NL" dirty="0" smtClean="0"/>
          </a:p>
          <a:p>
            <a:pPr lvl="1"/>
            <a:r>
              <a:rPr lang="nl-NL" dirty="0" smtClean="0"/>
              <a:t>Indicatie betrouwbaarheid cijfers (is het wel de productie van 24 uur?)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Bedrijfsovz</a:t>
            </a:r>
            <a:r>
              <a:rPr lang="nl-NL" dirty="0" smtClean="0"/>
              <a:t>: deelnamegegevens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475" y="4902391"/>
            <a:ext cx="4124325" cy="110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62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Indeling op lactatiestadium </a:t>
            </a:r>
          </a:p>
          <a:p>
            <a:pPr lvl="1"/>
            <a:r>
              <a:rPr lang="nl-NL" dirty="0" smtClean="0"/>
              <a:t>Beeld van opstart </a:t>
            </a:r>
            <a:r>
              <a:rPr lang="nl-NL" dirty="0"/>
              <a:t>na afkalven </a:t>
            </a:r>
            <a:endParaRPr lang="nl-NL" dirty="0" smtClean="0"/>
          </a:p>
          <a:p>
            <a:pPr lvl="1"/>
            <a:r>
              <a:rPr lang="nl-NL" dirty="0" smtClean="0"/>
              <a:t>Beeld of rantsoen voldoet </a:t>
            </a:r>
          </a:p>
          <a:p>
            <a:pPr marL="393192" lvl="1" indent="0">
              <a:buNone/>
            </a:pPr>
            <a:r>
              <a:rPr lang="nl-NL" dirty="0" smtClean="0"/>
              <a:t> </a:t>
            </a:r>
          </a:p>
          <a:p>
            <a:r>
              <a:rPr lang="nl-NL" dirty="0" smtClean="0"/>
              <a:t>Indeling </a:t>
            </a:r>
            <a:r>
              <a:rPr lang="nl-NL" dirty="0"/>
              <a:t>op </a:t>
            </a:r>
            <a:r>
              <a:rPr lang="nl-NL" dirty="0" smtClean="0"/>
              <a:t>pariteit (=lactatienummer) </a:t>
            </a:r>
          </a:p>
          <a:p>
            <a:pPr lvl="1"/>
            <a:r>
              <a:rPr lang="nl-NL" dirty="0" smtClean="0"/>
              <a:t>Inzicht </a:t>
            </a:r>
            <a:r>
              <a:rPr lang="nl-NL" dirty="0"/>
              <a:t>vooruitgang melkproductie vaarzen t.o.v. 2e </a:t>
            </a:r>
            <a:r>
              <a:rPr lang="nl-NL" dirty="0" err="1"/>
              <a:t>kalfs</a:t>
            </a:r>
            <a:r>
              <a:rPr lang="nl-NL" dirty="0"/>
              <a:t> en oudere </a:t>
            </a:r>
            <a:r>
              <a:rPr lang="nl-NL" dirty="0" err="1"/>
              <a:t>kalfs</a:t>
            </a:r>
            <a:r>
              <a:rPr lang="nl-NL" dirty="0"/>
              <a:t> </a:t>
            </a:r>
            <a:endParaRPr lang="nl-NL" dirty="0" smtClean="0"/>
          </a:p>
          <a:p>
            <a:pPr lvl="1"/>
            <a:r>
              <a:rPr lang="nl-NL" dirty="0" smtClean="0"/>
              <a:t>Gemiddelde </a:t>
            </a:r>
            <a:r>
              <a:rPr lang="nl-NL" dirty="0"/>
              <a:t>leeftijd </a:t>
            </a:r>
            <a:r>
              <a:rPr lang="nl-NL" dirty="0" smtClean="0"/>
              <a:t>bedrijf is bij afkalven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Bedrijfsozv</a:t>
            </a:r>
            <a:r>
              <a:rPr lang="nl-NL" dirty="0" smtClean="0"/>
              <a:t>: Dag,- en </a:t>
            </a:r>
            <a:r>
              <a:rPr lang="nl-NL" dirty="0" err="1" smtClean="0"/>
              <a:t>dagenprodcutie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921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1736</TotalTime>
  <Words>1265</Words>
  <Application>Microsoft Office PowerPoint</Application>
  <PresentationFormat>Diavoorstelling (4:3)</PresentationFormat>
  <Paragraphs>310</Paragraphs>
  <Slides>35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1" baseType="lpstr">
      <vt:lpstr>Calibri</vt:lpstr>
      <vt:lpstr>Lucida Sans Unicode</vt:lpstr>
      <vt:lpstr>Verdana</vt:lpstr>
      <vt:lpstr>Wingdings 2</vt:lpstr>
      <vt:lpstr>Wingdings 3</vt:lpstr>
      <vt:lpstr>Concours</vt:lpstr>
      <vt:lpstr>     MPR&amp; MANAGEMENTPRODUCTEN</vt:lpstr>
      <vt:lpstr>MPR</vt:lpstr>
      <vt:lpstr>MPR</vt:lpstr>
      <vt:lpstr>Frequentie en werkwijze monstername</vt:lpstr>
      <vt:lpstr>Type monstername</vt:lpstr>
      <vt:lpstr>Aankondiging MPR</vt:lpstr>
      <vt:lpstr>Bedrijfsoverzicht MPR-uitslag</vt:lpstr>
      <vt:lpstr>Bedrijfsovz: deelnamegegevens</vt:lpstr>
      <vt:lpstr>Bedrijfsozv: Dag,- en dagenprodcutie</vt:lpstr>
      <vt:lpstr>Bedrijfsovz: dag +jaarresultaten</vt:lpstr>
      <vt:lpstr>Bedr.ovz: maandgemiddelden</vt:lpstr>
      <vt:lpstr>Bedrijfsovz: Ureum (UR)</vt:lpstr>
      <vt:lpstr>Bedr. Ovz: Bedrijfsstandaardkoe (BSK)</vt:lpstr>
      <vt:lpstr>Bedr. Ovz: Netto Opbrengst (NO)</vt:lpstr>
      <vt:lpstr>Bedr. Ovz: Lactatiewaarde(LW)</vt:lpstr>
      <vt:lpstr>Dieroverzicht (Dovz)</vt:lpstr>
      <vt:lpstr>Dovz: VERWACHTE DAGPRODUCTIE </vt:lpstr>
      <vt:lpstr>Dovz: Gemeten dagproductie</vt:lpstr>
      <vt:lpstr>Dovz: ISK</vt:lpstr>
      <vt:lpstr>Dovz: lactose</vt:lpstr>
      <vt:lpstr>Dovz: Ureum (ur)</vt:lpstr>
      <vt:lpstr>Dovz: celgetal</vt:lpstr>
      <vt:lpstr>Dovz: status</vt:lpstr>
      <vt:lpstr>Dovz: Lactatie-/dagenproductie</vt:lpstr>
      <vt:lpstr>Dovz: Lactatiewaarde (LW)</vt:lpstr>
      <vt:lpstr>MPR-jaaroverzicht(bedrijfsovz)</vt:lpstr>
      <vt:lpstr>MPR-jaaroverzicht(bedrijfsovz)</vt:lpstr>
      <vt:lpstr>MPR-jaaroverzicht(bedrijfsovz)</vt:lpstr>
      <vt:lpstr>MPR-jaaroverzicht:dieroverzicht</vt:lpstr>
      <vt:lpstr>MPR Kwaliteit</vt:lpstr>
      <vt:lpstr>KOEKAARTEN </vt:lpstr>
      <vt:lpstr>KOEKAARTEN</vt:lpstr>
      <vt:lpstr>KOEKAARTEN</vt:lpstr>
      <vt:lpstr>KOEKAARTEN </vt:lpstr>
      <vt:lpstr>Toets 3 fokkerij en productie 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Fokkerij</dc:title>
  <dc:creator>Leon Raedts</dc:creator>
  <cp:lastModifiedBy>Leon Raedts</cp:lastModifiedBy>
  <cp:revision>200</cp:revision>
  <dcterms:created xsi:type="dcterms:W3CDTF">2013-12-07T09:17:27Z</dcterms:created>
  <dcterms:modified xsi:type="dcterms:W3CDTF">2017-04-04T18:44:20Z</dcterms:modified>
</cp:coreProperties>
</file>