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93" r:id="rId2"/>
    <p:sldId id="356" r:id="rId3"/>
    <p:sldId id="357" r:id="rId4"/>
    <p:sldId id="355" r:id="rId5"/>
    <p:sldId id="358" r:id="rId6"/>
    <p:sldId id="360" r:id="rId7"/>
    <p:sldId id="362" r:id="rId8"/>
    <p:sldId id="350" r:id="rId9"/>
    <p:sldId id="361" r:id="rId10"/>
    <p:sldId id="359" r:id="rId11"/>
    <p:sldId id="348" r:id="rId12"/>
    <p:sldId id="368" r:id="rId13"/>
    <p:sldId id="364" r:id="rId14"/>
    <p:sldId id="367" r:id="rId15"/>
    <p:sldId id="370" r:id="rId16"/>
    <p:sldId id="366" r:id="rId17"/>
    <p:sldId id="354" r:id="rId18"/>
    <p:sldId id="363" r:id="rId19"/>
    <p:sldId id="369" r:id="rId20"/>
  </p:sldIdLst>
  <p:sldSz cx="9144000" cy="6858000" type="screen4x3"/>
  <p:notesSz cx="6669088" cy="9872663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62D491-F6B7-435A-90C8-2D195876AEAD}" type="datetimeFigureOut">
              <a:rPr lang="nl-NL" smtClean="0"/>
              <a:t>25-9-2018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377317"/>
            <a:ext cx="2889938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777607" y="9377317"/>
            <a:ext cx="2889938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87A346-EFBE-46CD-A11C-14BDE541840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819923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0C1EA5-CA57-45F3-BC0D-C27DF1B6C5FF}" type="datetimeFigureOut">
              <a:rPr lang="nl-NL" smtClean="0"/>
              <a:t>25-9-2018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14425" y="1233488"/>
            <a:ext cx="4440238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66909" y="4751219"/>
            <a:ext cx="533527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889938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777607" y="9377317"/>
            <a:ext cx="2889938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0B107C-10C8-4663-840F-38DEE8B13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283885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Uitzending Zembla ESBL Antibioticumalarm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0B107C-10C8-4663-840F-38DEE8B13666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493777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https://repertorium.fidin.nl/ site </a:t>
            </a:r>
            <a:r>
              <a:rPr lang="nl-NL" dirty="0" err="1" smtClean="0"/>
              <a:t>genees,middelen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0B107C-10C8-4663-840F-38DEE8B13666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354384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25-9-2018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25-9-2018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25-9-2018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25-9-2018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25-9-2018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25-9-2018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25-9-2018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25-9-2018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25-9-2018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25-9-2018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25-9-2018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nl-NL" sz="6000" b="1" dirty="0" smtClean="0"/>
              <a:t>Dierdagdosering</a:t>
            </a:r>
            <a:endParaRPr lang="nl-NL" sz="6000" dirty="0"/>
          </a:p>
        </p:txBody>
      </p:sp>
      <p:sp>
        <p:nvSpPr>
          <p:cNvPr id="5" name="Ondertitel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38329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DUS……………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Antibioticumgebruik vol in de aandacht:</a:t>
            </a:r>
          </a:p>
          <a:p>
            <a:r>
              <a:rPr lang="nl-NL" dirty="0" smtClean="0"/>
              <a:t>Resistentie (zie vorige dia’s)</a:t>
            </a:r>
          </a:p>
          <a:p>
            <a:r>
              <a:rPr lang="nl-NL" dirty="0" err="1" smtClean="0"/>
              <a:t>ESBL’s</a:t>
            </a:r>
            <a:endParaRPr lang="nl-NL" dirty="0" smtClean="0"/>
          </a:p>
          <a:p>
            <a:r>
              <a:rPr lang="nl-NL" dirty="0" smtClean="0"/>
              <a:t>Maar ook:</a:t>
            </a:r>
          </a:p>
          <a:p>
            <a:pPr lvl="1"/>
            <a:r>
              <a:rPr lang="nl-NL" dirty="0" smtClean="0"/>
              <a:t>Laag </a:t>
            </a:r>
            <a:r>
              <a:rPr lang="nl-NL" dirty="0" err="1" smtClean="0"/>
              <a:t>humaangebruik</a:t>
            </a:r>
            <a:endParaRPr lang="nl-NL" dirty="0" smtClean="0"/>
          </a:p>
          <a:p>
            <a:pPr lvl="1"/>
            <a:r>
              <a:rPr lang="nl-NL" dirty="0" smtClean="0"/>
              <a:t>Duurzaamheidsdoelstelling</a:t>
            </a:r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2843808" y="5127594"/>
            <a:ext cx="6166399" cy="156966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NL" sz="3200" b="1" dirty="0" smtClean="0">
                <a:solidFill>
                  <a:srgbClr val="FF0000"/>
                </a:solidFill>
                <a:latin typeface="Castellar" panose="020A0402060406010301" pitchFamily="18" charset="0"/>
              </a:rPr>
              <a:t>Zichtbaar maken van antibioticumgebruik in de varkenshouderij</a:t>
            </a:r>
            <a:endParaRPr lang="nl-NL" sz="3200" b="1" dirty="0">
              <a:solidFill>
                <a:srgbClr val="FF0000"/>
              </a:solidFill>
              <a:latin typeface="Castellar" panose="020A0402060406010301" pitchFamily="18" charset="0"/>
            </a:endParaRPr>
          </a:p>
        </p:txBody>
      </p:sp>
      <p:cxnSp>
        <p:nvCxnSpPr>
          <p:cNvPr id="6" name="Rechte verbindingslijn met pijl 5"/>
          <p:cNvCxnSpPr/>
          <p:nvPr/>
        </p:nvCxnSpPr>
        <p:spPr>
          <a:xfrm>
            <a:off x="5055568" y="4109493"/>
            <a:ext cx="493712" cy="991679"/>
          </a:xfrm>
          <a:prstGeom prst="straightConnector1">
            <a:avLst/>
          </a:prstGeom>
          <a:ln w="1682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4199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is dier-dag-dosering (</a:t>
            </a:r>
            <a:r>
              <a:rPr lang="nl-NL" dirty="0" err="1" smtClean="0"/>
              <a:t>ddd</a:t>
            </a:r>
            <a:r>
              <a:rPr lang="nl-NL" dirty="0" smtClean="0"/>
              <a:t>)?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Gestandaardiseerd kengetal die de gemiddelde hoeveelheid dagdoseringen voor zeugen/biggen, gespeende biggen*,vleesvarkens weergeeft en dus ook melkvee 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l="14562" t="38188" r="11020" b="30805"/>
          <a:stretch/>
        </p:blipFill>
        <p:spPr>
          <a:xfrm>
            <a:off x="3419872" y="4541987"/>
            <a:ext cx="5400600" cy="1800200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  <p:sp>
        <p:nvSpPr>
          <p:cNvPr id="6" name="Tekstvak 5"/>
          <p:cNvSpPr txBox="1"/>
          <p:nvPr/>
        </p:nvSpPr>
        <p:spPr>
          <a:xfrm>
            <a:off x="2267744" y="4005064"/>
            <a:ext cx="785793" cy="276999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nl-NL" sz="1200" i="1" dirty="0" smtClean="0"/>
              <a:t>* = nieuw</a:t>
            </a:r>
            <a:endParaRPr lang="nl-NL" sz="1200" i="1" dirty="0"/>
          </a:p>
        </p:txBody>
      </p:sp>
    </p:spTree>
    <p:extLst>
      <p:ext uri="{BB962C8B-B14F-4D97-AF65-F5344CB8AC3E}">
        <p14:creationId xmlns:p14="http://schemas.microsoft.com/office/powerpoint/2010/main" val="3093629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Berekening DDD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691680" y="1321504"/>
            <a:ext cx="6995120" cy="4451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49601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Nieuwe doeldiercategorieën koeien</a:t>
            </a:r>
            <a:endParaRPr lang="nl-NL" dirty="0"/>
          </a:p>
        </p:txBody>
      </p:sp>
      <p:pic>
        <p:nvPicPr>
          <p:cNvPr id="5" name="Tijdelijke aanduiding voor inhoud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43608" y="1124745"/>
            <a:ext cx="6626647" cy="5112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00994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Verloop DDD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8138" y="2204864"/>
            <a:ext cx="8704938" cy="2353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90628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Verloop vervolg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02627" y="1196974"/>
            <a:ext cx="4774879" cy="5328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7029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Reductie DDD</a:t>
            </a:r>
            <a:endParaRPr lang="nl-NL" dirty="0"/>
          </a:p>
        </p:txBody>
      </p:sp>
      <p:pic>
        <p:nvPicPr>
          <p:cNvPr id="6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9773" y="2420889"/>
            <a:ext cx="8287027" cy="2069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34054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Signaleringswaarden dier-dag-dosering</a:t>
            </a:r>
            <a:endParaRPr lang="nl-NL" dirty="0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3" y="1844824"/>
            <a:ext cx="8555431" cy="273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4487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Veel verschil tussen bedrijven </a:t>
            </a:r>
            <a:endParaRPr lang="nl-NL" dirty="0"/>
          </a:p>
        </p:txBody>
      </p:sp>
      <p:pic>
        <p:nvPicPr>
          <p:cNvPr id="5" name="Tijdelijke aanduiding voor inhoud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1520" y="836712"/>
            <a:ext cx="7816638" cy="5616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48059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497038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Gezondheid in de weegschaal</a:t>
            </a:r>
            <a:endParaRPr lang="nl-NL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628800"/>
            <a:ext cx="6428182" cy="374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Gekromde PIJL-OMHOOG 4"/>
          <p:cNvSpPr/>
          <p:nvPr/>
        </p:nvSpPr>
        <p:spPr>
          <a:xfrm rot="5400000">
            <a:off x="4355975" y="4581130"/>
            <a:ext cx="2016224" cy="1296144"/>
          </a:xfrm>
          <a:prstGeom prst="curvedUpArrow">
            <a:avLst>
              <a:gd name="adj1" fmla="val 25000"/>
              <a:gd name="adj2" fmla="val 33625"/>
              <a:gd name="adj3" fmla="val 25000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6" name="Tekstvak 5"/>
          <p:cNvSpPr txBox="1"/>
          <p:nvPr/>
        </p:nvSpPr>
        <p:spPr>
          <a:xfrm>
            <a:off x="6156176" y="5609602"/>
            <a:ext cx="2840842" cy="64633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nl-NL" sz="3600" dirty="0" smtClean="0">
                <a:latin typeface="Baskerville Old Face" panose="02020602080505020303" pitchFamily="18" charset="0"/>
              </a:rPr>
              <a:t>o.a. antibiotica</a:t>
            </a:r>
            <a:endParaRPr lang="nl-NL" sz="3600" dirty="0">
              <a:latin typeface="Baskerville Old Face" panose="020206020805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7565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is antibiotica?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Stoffen die de bacteriën doden of in de groei remmen door:</a:t>
            </a:r>
          </a:p>
          <a:p>
            <a:pPr lvl="1"/>
            <a:r>
              <a:rPr lang="nl-NL" dirty="0" smtClean="0"/>
              <a:t>Celwand kapot te maken</a:t>
            </a:r>
          </a:p>
          <a:p>
            <a:pPr lvl="1"/>
            <a:r>
              <a:rPr lang="nl-NL" dirty="0" smtClean="0"/>
              <a:t>Celwandgroei te verstoren</a:t>
            </a:r>
          </a:p>
          <a:p>
            <a:pPr lvl="1"/>
            <a:r>
              <a:rPr lang="nl-NL" dirty="0" smtClean="0"/>
              <a:t>Eiwitaanmaak te verstoren</a:t>
            </a:r>
          </a:p>
          <a:p>
            <a:pPr lvl="1"/>
            <a:r>
              <a:rPr lang="nl-NL" dirty="0" smtClean="0"/>
              <a:t>Stofwisseling te verstoren</a:t>
            </a:r>
          </a:p>
          <a:p>
            <a:pPr lvl="1"/>
            <a:r>
              <a:rPr lang="nl-NL" dirty="0" smtClean="0"/>
              <a:t>Celkernbouw en functie verstoren</a:t>
            </a:r>
            <a:endParaRPr lang="nl-NL" dirty="0"/>
          </a:p>
        </p:txBody>
      </p:sp>
      <p:pic>
        <p:nvPicPr>
          <p:cNvPr id="4" name="Tijdelijke aanduiding voor inhoud 3" descr="443px-Bacteria-.sv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831" b="10831"/>
          <a:stretch>
            <a:fillRect/>
          </a:stretch>
        </p:blipFill>
        <p:spPr>
          <a:xfrm>
            <a:off x="5292080" y="4509120"/>
            <a:ext cx="3847066" cy="2232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9346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Antibioticumgebruik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1268760"/>
            <a:ext cx="5316971" cy="3991895"/>
          </a:xfrm>
          <a:ln w="25400">
            <a:solidFill>
              <a:schemeClr val="tx1"/>
            </a:solidFill>
          </a:ln>
        </p:spPr>
      </p:pic>
      <p:sp>
        <p:nvSpPr>
          <p:cNvPr id="5" name="Tekstvak 4"/>
          <p:cNvSpPr txBox="1"/>
          <p:nvPr/>
        </p:nvSpPr>
        <p:spPr>
          <a:xfrm>
            <a:off x="5580112" y="5589240"/>
            <a:ext cx="2837636" cy="830997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nl-NL" sz="4800" b="1" dirty="0" smtClean="0">
                <a:latin typeface="Bradley Hand ITC" panose="03070402050302030203" pitchFamily="66" charset="0"/>
              </a:rPr>
              <a:t>WANT…..</a:t>
            </a:r>
            <a:endParaRPr lang="nl-NL" sz="4800" b="1" dirty="0">
              <a:latin typeface="Bradley Hand ITC" panose="03070402050302030203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8498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908720"/>
            <a:ext cx="7131867" cy="4453455"/>
          </a:xfrm>
          <a:prstGeom prst="rect">
            <a:avLst/>
          </a:prstGeom>
        </p:spPr>
      </p:pic>
      <p:sp>
        <p:nvSpPr>
          <p:cNvPr id="3" name="Tekstvak 2"/>
          <p:cNvSpPr txBox="1"/>
          <p:nvPr/>
        </p:nvSpPr>
        <p:spPr>
          <a:xfrm>
            <a:off x="6660232" y="5517232"/>
            <a:ext cx="1834156" cy="830997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nl-NL" sz="4800" dirty="0" smtClean="0">
                <a:latin typeface="Algerian" panose="04020705040A02060702" pitchFamily="82" charset="0"/>
              </a:rPr>
              <a:t>MRSA</a:t>
            </a:r>
          </a:p>
        </p:txBody>
      </p:sp>
    </p:spTree>
    <p:extLst>
      <p:ext uri="{BB962C8B-B14F-4D97-AF65-F5344CB8AC3E}">
        <p14:creationId xmlns:p14="http://schemas.microsoft.com/office/powerpoint/2010/main" val="218626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MRSA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 err="1" smtClean="0"/>
              <a:t>Meticilline</a:t>
            </a:r>
            <a:r>
              <a:rPr lang="nl-NL" sz="2400" dirty="0" smtClean="0"/>
              <a:t> </a:t>
            </a:r>
            <a:r>
              <a:rPr lang="nl-NL" sz="2400" dirty="0"/>
              <a:t>Resistente Staphylococcus A</a:t>
            </a:r>
            <a:r>
              <a:rPr lang="nl-NL" sz="2400" dirty="0" smtClean="0"/>
              <a:t>ureus</a:t>
            </a:r>
          </a:p>
          <a:p>
            <a:r>
              <a:rPr lang="nl-NL" sz="2400" dirty="0" smtClean="0"/>
              <a:t>Dit is </a:t>
            </a:r>
            <a:r>
              <a:rPr lang="nl-NL" sz="2400" dirty="0"/>
              <a:t>een bacterie die ongevoelig (resistent) is voor de meeste, gangbare antibiotica</a:t>
            </a:r>
            <a:r>
              <a:rPr lang="nl-NL" sz="2400" dirty="0" smtClean="0"/>
              <a:t>.</a:t>
            </a:r>
          </a:p>
          <a:p>
            <a:r>
              <a:rPr lang="nl-NL" sz="2400" dirty="0"/>
              <a:t>Daardoor is deze moeilijk te bestrijden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9" y="3268553"/>
            <a:ext cx="4680519" cy="3369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5895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Risicofactoren resistentie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Koppelmedicatie via:</a:t>
            </a:r>
          </a:p>
          <a:p>
            <a:pPr lvl="1"/>
            <a:r>
              <a:rPr lang="nl-NL" dirty="0" smtClean="0"/>
              <a:t>Voer</a:t>
            </a:r>
          </a:p>
          <a:p>
            <a:pPr lvl="1"/>
            <a:r>
              <a:rPr lang="nl-NL" dirty="0" smtClean="0"/>
              <a:t>Drinkwater</a:t>
            </a:r>
          </a:p>
          <a:p>
            <a:pPr lvl="1"/>
            <a:r>
              <a:rPr lang="nl-NL" dirty="0" smtClean="0"/>
              <a:t>Standaardinjecties</a:t>
            </a:r>
          </a:p>
          <a:p>
            <a:r>
              <a:rPr lang="nl-NL" dirty="0" smtClean="0"/>
              <a:t>Preventieve medicatie</a:t>
            </a:r>
          </a:p>
          <a:p>
            <a:pPr lvl="1"/>
            <a:r>
              <a:rPr lang="nl-NL" dirty="0" smtClean="0"/>
              <a:t>Bij biggenbehandeling, spenen, opleg mesterij etc..</a:t>
            </a:r>
          </a:p>
          <a:p>
            <a:r>
              <a:rPr lang="nl-NL" dirty="0" err="1" smtClean="0"/>
              <a:t>Onderdosering</a:t>
            </a:r>
            <a:endParaRPr lang="nl-NL" dirty="0" smtClean="0"/>
          </a:p>
          <a:p>
            <a:r>
              <a:rPr lang="nl-NL" dirty="0" smtClean="0"/>
              <a:t>Versleping antibiotica binnen het bedrijf (restanten)</a:t>
            </a:r>
          </a:p>
        </p:txBody>
      </p:sp>
    </p:spTree>
    <p:extLst>
      <p:ext uri="{BB962C8B-B14F-4D97-AF65-F5344CB8AC3E}">
        <p14:creationId xmlns:p14="http://schemas.microsoft.com/office/powerpoint/2010/main" val="15787600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Resistentie: hoe komt dat?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8366" t="14604" r="5670" b="15275"/>
          <a:stretch/>
        </p:blipFill>
        <p:spPr>
          <a:xfrm>
            <a:off x="1259632" y="1340768"/>
            <a:ext cx="6984776" cy="5157988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211556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Maar ook ESBL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990056" y="1628800"/>
            <a:ext cx="6635080" cy="4929411"/>
          </a:xfrm>
        </p:spPr>
        <p:txBody>
          <a:bodyPr/>
          <a:lstStyle/>
          <a:p>
            <a:r>
              <a:rPr lang="nl-NL" dirty="0" smtClean="0"/>
              <a:t>Extended spectrum ß-</a:t>
            </a:r>
            <a:r>
              <a:rPr lang="nl-NL" dirty="0" err="1" smtClean="0"/>
              <a:t>lactam</a:t>
            </a:r>
            <a:endParaRPr lang="nl-NL" dirty="0" smtClean="0"/>
          </a:p>
          <a:p>
            <a:r>
              <a:rPr lang="nl-NL" dirty="0" smtClean="0"/>
              <a:t>Met name in pluimvee</a:t>
            </a:r>
          </a:p>
          <a:p>
            <a:r>
              <a:rPr lang="nl-NL" dirty="0" err="1" smtClean="0"/>
              <a:t>ESBL’s</a:t>
            </a:r>
            <a:r>
              <a:rPr lang="nl-NL" dirty="0" smtClean="0"/>
              <a:t> zijn:</a:t>
            </a:r>
          </a:p>
          <a:p>
            <a:pPr lvl="1"/>
            <a:r>
              <a:rPr lang="nl-NL" dirty="0" smtClean="0"/>
              <a:t>Geen bacteriën, maar een eigenschap</a:t>
            </a:r>
          </a:p>
          <a:p>
            <a:pPr lvl="1"/>
            <a:r>
              <a:rPr lang="nl-NL" dirty="0" smtClean="0"/>
              <a:t>Eiwitten (geproduceerd door bacteriën) die antibiotica afbreken</a:t>
            </a:r>
          </a:p>
          <a:p>
            <a:r>
              <a:rPr lang="nl-NL" dirty="0" smtClean="0"/>
              <a:t>Ontstaat vooral bij gramnegatieve bacteriën (E. Coli en Salmonella)</a:t>
            </a:r>
          </a:p>
          <a:p>
            <a:r>
              <a:rPr lang="nl-NL" dirty="0" smtClean="0"/>
              <a:t>Sterk risico bij gebruik van </a:t>
            </a:r>
            <a:r>
              <a:rPr lang="nl-NL" dirty="0" err="1" smtClean="0"/>
              <a:t>Naxcel</a:t>
            </a:r>
            <a:r>
              <a:rPr lang="nl-NL" dirty="0" smtClean="0"/>
              <a:t> (= verboden in de varkenshouderij)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220458"/>
            <a:ext cx="1736565" cy="1736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3779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2950</TotalTime>
  <Words>245</Words>
  <Application>Microsoft Office PowerPoint</Application>
  <PresentationFormat>Diavoorstelling (4:3)</PresentationFormat>
  <Paragraphs>58</Paragraphs>
  <Slides>19</Slides>
  <Notes>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19</vt:i4>
      </vt:variant>
    </vt:vector>
  </HeadingPairs>
  <TitlesOfParts>
    <vt:vector size="26" baseType="lpstr">
      <vt:lpstr>Algerian</vt:lpstr>
      <vt:lpstr>Arial</vt:lpstr>
      <vt:lpstr>Baskerville Old Face</vt:lpstr>
      <vt:lpstr>Bradley Hand ITC</vt:lpstr>
      <vt:lpstr>Calibri</vt:lpstr>
      <vt:lpstr>Castellar</vt:lpstr>
      <vt:lpstr>Kantoorthema</vt:lpstr>
      <vt:lpstr>Dierdagdosering</vt:lpstr>
      <vt:lpstr>Gezondheid in de weegschaal</vt:lpstr>
      <vt:lpstr>Wat is antibiotica?</vt:lpstr>
      <vt:lpstr>Antibioticumgebruik</vt:lpstr>
      <vt:lpstr>PowerPoint-presentatie</vt:lpstr>
      <vt:lpstr>MRSA</vt:lpstr>
      <vt:lpstr>Risicofactoren resistentie</vt:lpstr>
      <vt:lpstr>Resistentie: hoe komt dat?</vt:lpstr>
      <vt:lpstr>Maar ook ESBL</vt:lpstr>
      <vt:lpstr>DUS……………</vt:lpstr>
      <vt:lpstr>Wat is dier-dag-dosering (ddd)?</vt:lpstr>
      <vt:lpstr>Berekening DDD</vt:lpstr>
      <vt:lpstr>Nieuwe doeldiercategorieën koeien</vt:lpstr>
      <vt:lpstr>Verloop DDD</vt:lpstr>
      <vt:lpstr>Verloop vervolg</vt:lpstr>
      <vt:lpstr>Reductie DDD</vt:lpstr>
      <vt:lpstr>Signaleringswaarden dier-dag-dosering</vt:lpstr>
      <vt:lpstr>Veel verschil tussen bedrijven </vt:lpstr>
      <vt:lpstr>Opgaves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Leon Raedts</cp:lastModifiedBy>
  <cp:revision>137</cp:revision>
  <cp:lastPrinted>2014-09-10T07:45:02Z</cp:lastPrinted>
  <dcterms:created xsi:type="dcterms:W3CDTF">2013-11-15T15:05:42Z</dcterms:created>
  <dcterms:modified xsi:type="dcterms:W3CDTF">2018-09-25T13:43:34Z</dcterms:modified>
</cp:coreProperties>
</file>