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3"/>
  </p:notesMasterIdLst>
  <p:sldIdLst>
    <p:sldId id="282" r:id="rId2"/>
    <p:sldId id="283" r:id="rId3"/>
    <p:sldId id="386" r:id="rId4"/>
    <p:sldId id="419" r:id="rId5"/>
    <p:sldId id="421" r:id="rId6"/>
    <p:sldId id="420" r:id="rId7"/>
    <p:sldId id="422" r:id="rId8"/>
    <p:sldId id="387" r:id="rId9"/>
    <p:sldId id="318" r:id="rId10"/>
    <p:sldId id="400" r:id="rId11"/>
    <p:sldId id="404" r:id="rId12"/>
    <p:sldId id="405" r:id="rId13"/>
    <p:sldId id="406" r:id="rId14"/>
    <p:sldId id="407" r:id="rId15"/>
    <p:sldId id="408" r:id="rId16"/>
    <p:sldId id="413" r:id="rId17"/>
    <p:sldId id="409" r:id="rId18"/>
    <p:sldId id="414" r:id="rId19"/>
    <p:sldId id="410" r:id="rId20"/>
    <p:sldId id="415" r:id="rId21"/>
    <p:sldId id="411" r:id="rId22"/>
    <p:sldId id="416" r:id="rId23"/>
    <p:sldId id="412" r:id="rId24"/>
    <p:sldId id="417" r:id="rId25"/>
    <p:sldId id="438" r:id="rId26"/>
    <p:sldId id="423" r:id="rId27"/>
    <p:sldId id="424" r:id="rId28"/>
    <p:sldId id="425" r:id="rId29"/>
    <p:sldId id="426" r:id="rId30"/>
    <p:sldId id="427" r:id="rId31"/>
    <p:sldId id="428" r:id="rId32"/>
    <p:sldId id="433" r:id="rId33"/>
    <p:sldId id="429" r:id="rId34"/>
    <p:sldId id="434" r:id="rId35"/>
    <p:sldId id="430" r:id="rId36"/>
    <p:sldId id="435" r:id="rId37"/>
    <p:sldId id="431" r:id="rId38"/>
    <p:sldId id="436" r:id="rId39"/>
    <p:sldId id="432" r:id="rId40"/>
    <p:sldId id="437" r:id="rId41"/>
    <p:sldId id="442" r:id="rId42"/>
    <p:sldId id="441" r:id="rId43"/>
    <p:sldId id="439" r:id="rId44"/>
    <p:sldId id="440" r:id="rId45"/>
    <p:sldId id="373" r:id="rId46"/>
    <p:sldId id="374" r:id="rId47"/>
    <p:sldId id="375" r:id="rId48"/>
    <p:sldId id="379" r:id="rId49"/>
    <p:sldId id="376" r:id="rId50"/>
    <p:sldId id="377" r:id="rId51"/>
    <p:sldId id="378" r:id="rId52"/>
  </p:sldIdLst>
  <p:sldSz cx="9144000" cy="6858000" type="screen4x3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930" y="3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AE1F6D1-4D67-4547-84D8-AAB41851175B}" type="datetimeFigureOut">
              <a:rPr lang="nl-NL" smtClean="0"/>
              <a:t>12-2-2018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737C0F-3C78-4B9A-AE7A-EEDA5CBB236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9416146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737C0F-3C78-4B9A-AE7A-EEDA5CBB2367}" type="slidenum">
              <a:rPr lang="nl-NL" smtClean="0"/>
              <a:t>43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5480407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nl-NL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nl-N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20EA54-37BB-4BE5-90D8-B8D316DD4AAE}" type="datetimeFigureOut">
              <a:rPr lang="nl-NL" smtClean="0"/>
              <a:pPr/>
              <a:t>12-2-2018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741AC-D293-4F45-B92B-2D42E547A0D1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nl-NL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l-N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20EA54-37BB-4BE5-90D8-B8D316DD4AAE}" type="datetimeFigureOut">
              <a:rPr lang="nl-NL" smtClean="0"/>
              <a:pPr/>
              <a:t>12-2-2018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741AC-D293-4F45-B92B-2D42E547A0D1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nl-NL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l-N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20EA54-37BB-4BE5-90D8-B8D316DD4AAE}" type="datetimeFigureOut">
              <a:rPr lang="nl-NL" smtClean="0"/>
              <a:pPr/>
              <a:t>12-2-2018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741AC-D293-4F45-B92B-2D42E547A0D1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nl-N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l-N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20EA54-37BB-4BE5-90D8-B8D316DD4AAE}" type="datetimeFigureOut">
              <a:rPr lang="nl-NL" smtClean="0"/>
              <a:pPr/>
              <a:t>12-2-2018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741AC-D293-4F45-B92B-2D42E547A0D1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nl-N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20EA54-37BB-4BE5-90D8-B8D316DD4AAE}" type="datetimeFigureOut">
              <a:rPr lang="nl-NL" smtClean="0"/>
              <a:pPr/>
              <a:t>12-2-2018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741AC-D293-4F45-B92B-2D42E547A0D1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nl-NL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l-NL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l-NL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20EA54-37BB-4BE5-90D8-B8D316DD4AAE}" type="datetimeFigureOut">
              <a:rPr lang="nl-NL" smtClean="0"/>
              <a:pPr/>
              <a:t>12-2-2018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741AC-D293-4F45-B92B-2D42E547A0D1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nl-N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l-NL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l-NL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20EA54-37BB-4BE5-90D8-B8D316DD4AAE}" type="datetimeFigureOut">
              <a:rPr lang="nl-NL" smtClean="0"/>
              <a:pPr/>
              <a:t>12-2-2018</a:t>
            </a:fld>
            <a:endParaRPr lang="nl-N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741AC-D293-4F45-B92B-2D42E547A0D1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nl-NL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20EA54-37BB-4BE5-90D8-B8D316DD4AAE}" type="datetimeFigureOut">
              <a:rPr lang="nl-NL" smtClean="0"/>
              <a:pPr/>
              <a:t>12-2-2018</a:t>
            </a:fld>
            <a:endParaRPr lang="nl-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741AC-D293-4F45-B92B-2D42E547A0D1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20EA54-37BB-4BE5-90D8-B8D316DD4AAE}" type="datetimeFigureOut">
              <a:rPr lang="nl-NL" smtClean="0"/>
              <a:pPr/>
              <a:t>12-2-2018</a:t>
            </a:fld>
            <a:endParaRPr lang="nl-N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741AC-D293-4F45-B92B-2D42E547A0D1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nl-N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l-NL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20EA54-37BB-4BE5-90D8-B8D316DD4AAE}" type="datetimeFigureOut">
              <a:rPr lang="nl-NL" smtClean="0"/>
              <a:pPr/>
              <a:t>12-2-2018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741AC-D293-4F45-B92B-2D42E547A0D1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nl-NL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20EA54-37BB-4BE5-90D8-B8D316DD4AAE}" type="datetimeFigureOut">
              <a:rPr lang="nl-NL" smtClean="0"/>
              <a:pPr/>
              <a:t>12-2-2018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741AC-D293-4F45-B92B-2D42E547A0D1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nl-N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l-N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20EA54-37BB-4BE5-90D8-B8D316DD4AAE}" type="datetimeFigureOut">
              <a:rPr lang="nl-NL" smtClean="0"/>
              <a:pPr/>
              <a:t>12-2-2018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D741AC-D293-4F45-B92B-2D42E547A0D1}" type="slidenum">
              <a:rPr lang="nl-NL" smtClean="0"/>
              <a:pPr/>
              <a:t>‹nr.›</a:t>
            </a:fld>
            <a:endParaRPr lang="nl-N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hyperlink" Target="https://www.google.nl/url?sa=i&amp;rct=j&amp;q=&amp;esrc=s&amp;source=images&amp;cd=&amp;cad=rja&amp;uact=8&amp;ved=0ahUKEwjX-8X09PDYAhUIKcAKHdCWDVIQjRwIBw&amp;url=https://www.gettyimages.com/detail/news-photo/german-nazi-propaganda-card-showing-the-incorporation-into-news-photo/526923280&amp;psig=AOvVaw2YGZ495CPmK-O3kDhKLYEC&amp;ust=1516894025964589" TargetMode="Externa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hyperlink" Target="https://www.google.nl/url?sa=i&amp;rct=j&amp;q=&amp;esrc=s&amp;source=images&amp;cd=&amp;cad=rja&amp;uact=8&amp;ved=0ahUKEwjX-8X09PDYAhUIKcAKHdCWDVIQjRwIBw&amp;url=https://www.gettyimages.com/detail/news-photo/german-nazi-propaganda-card-showing-the-incorporation-into-news-photo/526923280&amp;psig=AOvVaw2YGZ495CPmK-O3kDhKLYEC&amp;ust=1516894025964589" TargetMode="Externa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hyperlink" Target="https://www.google.nl/url?sa=i&amp;rct=j&amp;q=&amp;esrc=s&amp;source=images&amp;cd=&amp;cad=rja&amp;uact=8&amp;ved=0ahUKEwjX-8X09PDYAhUIKcAKHdCWDVIQjRwIBw&amp;url=https://www.gettyimages.com/detail/news-photo/german-nazi-propaganda-card-showing-the-incorporation-into-news-photo/526923280&amp;psig=AOvVaw2YGZ495CPmK-O3kDhKLYEC&amp;ust=1516894025964589" TargetMode="Externa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hyperlink" Target="http://www.google.nl/url?sa=i&amp;rct=j&amp;q=&amp;esrc=s&amp;source=images&amp;cd=&amp;cad=rja&amp;uact=8&amp;ved=0ahUKEwi_4IaHm4DSAhVJDxoKHTG5BdQQjRwIBw&amp;url=http://punch.photoshelter.com/image/I0000mlr1DphxKPU&amp;bvm=bv.146094739,d.d2s&amp;psig=AFQjCNFwDfMgXMqHmClEzcfPolSz1lt9XA&amp;ust=1486633365169047" TargetMode="External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hyperlink" Target="http://www.google.nl/url?sa=i&amp;rct=j&amp;q=&amp;esrc=s&amp;source=images&amp;cd=&amp;cad=rja&amp;uact=8&amp;ved=0ahUKEwiyzeDt6JbSAhXK0RoKHa5cDiMQjRwIBw&amp;url=http://www.theholocaustexplained.org/ks3/the-nazi-rise-to-power/effects-of-ww1-on-germany/stabbed-in-the-back/&amp;psig=AFQjCNHe84vTvIHcqUK2oEWWrkbueMuUmw&amp;ust=1487410115309054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hyperlink" Target="http://www.google.nl/url?sa=i&amp;rct=j&amp;q=&amp;esrc=s&amp;source=images&amp;cd=&amp;cad=rja&amp;uact=8&amp;ved=0ahUKEwjF6uy96ZbSAhXD7hoKHbXXB1sQjRwIBw&amp;url=http://poisonpage.blogspot.com/2011/03/world-war-in-cartoons-by-illingworth.html&amp;bvm=bv.147448319,d.ZGg&amp;psig=AFQjCNFrb-lKf7Yn1gozVmaU0vK2S-C4kg&amp;ust=1487410315980032" TargetMode="Externa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hyperlink" Target="https://www.google.nl/url?sa=i&amp;rct=j&amp;q=&amp;esrc=s&amp;source=images&amp;cd=&amp;cad=rja&amp;uact=8&amp;ved=0ahUKEwjzlbbw6pbSAhXCnRoKHQLcAFUQjRwIBw&amp;url=https://www.pinterest.com/faidzil/political-cartoon/&amp;bvm=bv.147448319,d.ZGg&amp;psig=AFQjCNE0LUKeYmNy-clqHqlRHUABFQwNlA&amp;ust=1487410712656373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://www.google.nl/url?sa=i&amp;rct=j&amp;q=&amp;esrc=s&amp;source=images&amp;cd=&amp;cad=rja&amp;uact=8&amp;ved=0ahUKEwiMo4SOiPPYAhULD8AKHYzSB6AQjRwIBw&amp;url=http://www.gettyimages.com/detail/news-photo/french-troops-in-germany-during-the-occupation-of-the-ruhr-news-photo/162344674&amp;psig=AOvVaw1LRAHlJIKpPJXTpnsmBH-s&amp;ust=1516967928512774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inhoud 1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lvl="1"/>
            <a:r>
              <a:rPr lang="nl-NL" sz="2400" dirty="0" smtClean="0"/>
              <a:t>Ultranationalistisch</a:t>
            </a:r>
          </a:p>
          <a:p>
            <a:pPr lvl="1"/>
            <a:r>
              <a:rPr lang="nl-NL" sz="2400" dirty="0" smtClean="0"/>
              <a:t>Eén krachtige leider (leidersbeginsel)</a:t>
            </a:r>
          </a:p>
          <a:p>
            <a:pPr lvl="1"/>
            <a:r>
              <a:rPr lang="nl-NL" sz="2400" dirty="0" smtClean="0"/>
              <a:t>Eigen volk eerst</a:t>
            </a:r>
          </a:p>
          <a:p>
            <a:pPr lvl="1"/>
            <a:r>
              <a:rPr lang="nl-NL" sz="2400" dirty="0" smtClean="0"/>
              <a:t>Ongelijkwaardigheid van de mens</a:t>
            </a:r>
          </a:p>
          <a:p>
            <a:pPr lvl="1"/>
            <a:r>
              <a:rPr lang="nl-NL" sz="2400" dirty="0" smtClean="0"/>
              <a:t>Totalitair (de staat controleert alles)</a:t>
            </a:r>
          </a:p>
          <a:p>
            <a:pPr lvl="1"/>
            <a:r>
              <a:rPr lang="nl-NL" sz="2400" dirty="0" smtClean="0"/>
              <a:t>Verheerlijking van de daad</a:t>
            </a:r>
          </a:p>
          <a:p>
            <a:pPr lvl="1"/>
            <a:r>
              <a:rPr lang="nl-NL" sz="2400" dirty="0" smtClean="0"/>
              <a:t>De vrouw is ondergeschikt aan de man</a:t>
            </a:r>
          </a:p>
          <a:p>
            <a:pPr lvl="1"/>
            <a:r>
              <a:rPr lang="nl-NL" sz="2400" dirty="0" smtClean="0"/>
              <a:t>Negatief, </a:t>
            </a:r>
            <a:r>
              <a:rPr lang="nl-NL" sz="2400" dirty="0"/>
              <a:t>een ‘anti-stroming’, men is tegen</a:t>
            </a:r>
            <a:r>
              <a:rPr lang="nl-NL" sz="2400" dirty="0" smtClean="0"/>
              <a:t>:</a:t>
            </a:r>
          </a:p>
          <a:p>
            <a:pPr>
              <a:buFont typeface="Arial" charset="0"/>
              <a:buChar char="•"/>
            </a:pPr>
            <a:r>
              <a:rPr lang="nl-NL" sz="2400" dirty="0" smtClean="0"/>
              <a:t>Persoonlijke vrijheid</a:t>
            </a:r>
          </a:p>
          <a:p>
            <a:pPr>
              <a:buFont typeface="Arial" charset="0"/>
              <a:buChar char="•"/>
            </a:pPr>
            <a:r>
              <a:rPr lang="nl-NL" sz="2400" dirty="0"/>
              <a:t>Parlementaire democratie</a:t>
            </a:r>
          </a:p>
          <a:p>
            <a:pPr>
              <a:buFont typeface="Arial" charset="0"/>
              <a:buChar char="•"/>
            </a:pPr>
            <a:r>
              <a:rPr lang="nl-NL" sz="2400" dirty="0" smtClean="0"/>
              <a:t>Socialisten en communisten</a:t>
            </a:r>
            <a:endParaRPr lang="nl-NL" sz="2400" dirty="0"/>
          </a:p>
          <a:p>
            <a:pPr lvl="1"/>
            <a:endParaRPr lang="nl-NL" sz="2000" dirty="0" smtClean="0"/>
          </a:p>
          <a:p>
            <a:pPr lvl="1"/>
            <a:endParaRPr lang="nl-NL" sz="2000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Kenmerken Fascisme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68346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7977" y="17789"/>
            <a:ext cx="5336023" cy="6840211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512" y="1268760"/>
            <a:ext cx="4032448" cy="1143000"/>
          </a:xfrm>
        </p:spPr>
        <p:txBody>
          <a:bodyPr>
            <a:noAutofit/>
          </a:bodyPr>
          <a:lstStyle/>
          <a:p>
            <a:r>
              <a:rPr lang="nl-NL" sz="3700" dirty="0" smtClean="0"/>
              <a:t>1. Welk(e) element(en) van het fascisme of nationaalsocialisme herken je hier?</a:t>
            </a:r>
            <a:endParaRPr lang="nl-NL" sz="3700" dirty="0"/>
          </a:p>
        </p:txBody>
      </p:sp>
    </p:spTree>
    <p:extLst>
      <p:ext uri="{BB962C8B-B14F-4D97-AF65-F5344CB8AC3E}">
        <p14:creationId xmlns:p14="http://schemas.microsoft.com/office/powerpoint/2010/main" val="3596731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928" y="44624"/>
            <a:ext cx="5190660" cy="6849970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512" y="1268760"/>
            <a:ext cx="4032448" cy="1143000"/>
          </a:xfrm>
        </p:spPr>
        <p:txBody>
          <a:bodyPr>
            <a:noAutofit/>
          </a:bodyPr>
          <a:lstStyle/>
          <a:p>
            <a:r>
              <a:rPr lang="nl-NL" sz="3700" dirty="0"/>
              <a:t>2</a:t>
            </a:r>
            <a:r>
              <a:rPr lang="nl-NL" sz="3700" dirty="0" smtClean="0"/>
              <a:t>. Welk(e) element(en) van het fascisme of nationaalsocialisme herken je hier?</a:t>
            </a:r>
            <a:endParaRPr lang="nl-NL" sz="3700" dirty="0"/>
          </a:p>
        </p:txBody>
      </p:sp>
    </p:spTree>
    <p:extLst>
      <p:ext uri="{BB962C8B-B14F-4D97-AF65-F5344CB8AC3E}">
        <p14:creationId xmlns:p14="http://schemas.microsoft.com/office/powerpoint/2010/main" val="1880746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512" y="1268760"/>
            <a:ext cx="4032448" cy="1143000"/>
          </a:xfrm>
        </p:spPr>
        <p:txBody>
          <a:bodyPr>
            <a:noAutofit/>
          </a:bodyPr>
          <a:lstStyle/>
          <a:p>
            <a:r>
              <a:rPr lang="nl-NL" sz="3700" dirty="0" smtClean="0"/>
              <a:t>3. Welk(e) element(en) van het fascisme of nationaalsocialisme herken je hier?</a:t>
            </a:r>
            <a:endParaRPr lang="nl-NL" sz="3700" dirty="0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056" y="44623"/>
            <a:ext cx="4034123" cy="68665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9570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920" y="44624"/>
            <a:ext cx="5328446" cy="6858000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512" y="1268760"/>
            <a:ext cx="4032448" cy="1143000"/>
          </a:xfrm>
        </p:spPr>
        <p:txBody>
          <a:bodyPr>
            <a:noAutofit/>
          </a:bodyPr>
          <a:lstStyle/>
          <a:p>
            <a:r>
              <a:rPr lang="nl-NL" sz="3700" dirty="0"/>
              <a:t>4</a:t>
            </a:r>
            <a:r>
              <a:rPr lang="nl-NL" sz="3700" dirty="0" smtClean="0"/>
              <a:t>. Welk(e) element(en) van het fascisme of nationaalsocialisme herken je hier?</a:t>
            </a:r>
            <a:endParaRPr lang="nl-NL" sz="3700" dirty="0"/>
          </a:p>
        </p:txBody>
      </p:sp>
    </p:spTree>
    <p:extLst>
      <p:ext uri="{BB962C8B-B14F-4D97-AF65-F5344CB8AC3E}">
        <p14:creationId xmlns:p14="http://schemas.microsoft.com/office/powerpoint/2010/main" val="2361284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07504" y="188640"/>
            <a:ext cx="8784976" cy="1143000"/>
          </a:xfrm>
        </p:spPr>
        <p:txBody>
          <a:bodyPr>
            <a:noAutofit/>
          </a:bodyPr>
          <a:lstStyle/>
          <a:p>
            <a:r>
              <a:rPr lang="nl-NL" sz="3700" dirty="0" smtClean="0"/>
              <a:t>5. Welk(e) element(en) van het fascisme of nationaalsocialisme herken je hier?</a:t>
            </a:r>
            <a:endParaRPr lang="nl-NL" sz="3700" dirty="0"/>
          </a:p>
        </p:txBody>
      </p:sp>
      <p:pic>
        <p:nvPicPr>
          <p:cNvPr id="1026" name="Picture 2" descr="Gerelateerde afbeeldin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334442"/>
            <a:ext cx="7776864" cy="54695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32563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7977" y="17789"/>
            <a:ext cx="5336023" cy="6840211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512" y="1268760"/>
            <a:ext cx="4032448" cy="1143000"/>
          </a:xfrm>
        </p:spPr>
        <p:txBody>
          <a:bodyPr>
            <a:noAutofit/>
          </a:bodyPr>
          <a:lstStyle/>
          <a:p>
            <a:r>
              <a:rPr lang="nl-NL" sz="3700" dirty="0" smtClean="0"/>
              <a:t>1. Welk(e) element(en) van het fascisme of nationaalsocialisme herken je hier?</a:t>
            </a:r>
            <a:endParaRPr lang="nl-NL" sz="3700" dirty="0"/>
          </a:p>
        </p:txBody>
      </p:sp>
    </p:spTree>
    <p:extLst>
      <p:ext uri="{BB962C8B-B14F-4D97-AF65-F5344CB8AC3E}">
        <p14:creationId xmlns:p14="http://schemas.microsoft.com/office/powerpoint/2010/main" val="1326028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7977" y="17789"/>
            <a:ext cx="5336023" cy="6840211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512" y="1268760"/>
            <a:ext cx="4032448" cy="1143000"/>
          </a:xfrm>
        </p:spPr>
        <p:txBody>
          <a:bodyPr>
            <a:noAutofit/>
          </a:bodyPr>
          <a:lstStyle/>
          <a:p>
            <a:r>
              <a:rPr lang="nl-NL" sz="3700" dirty="0" smtClean="0"/>
              <a:t>Verheerlijking van </a:t>
            </a:r>
            <a:br>
              <a:rPr lang="nl-NL" sz="3700" dirty="0" smtClean="0"/>
            </a:br>
            <a:r>
              <a:rPr lang="nl-NL" sz="3700" dirty="0" smtClean="0"/>
              <a:t>de daad, kracht</a:t>
            </a:r>
            <a:br>
              <a:rPr lang="nl-NL" sz="3700" dirty="0" smtClean="0"/>
            </a:br>
            <a:r>
              <a:rPr lang="nl-NL" sz="3700" dirty="0" smtClean="0"/>
              <a:t>&amp; geweld (6)</a:t>
            </a:r>
            <a:endParaRPr lang="nl-NL" sz="3700" dirty="0"/>
          </a:p>
        </p:txBody>
      </p:sp>
    </p:spTree>
    <p:extLst>
      <p:ext uri="{BB962C8B-B14F-4D97-AF65-F5344CB8AC3E}">
        <p14:creationId xmlns:p14="http://schemas.microsoft.com/office/powerpoint/2010/main" val="1487502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928" y="44624"/>
            <a:ext cx="5190660" cy="6849970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512" y="1268760"/>
            <a:ext cx="4032448" cy="1143000"/>
          </a:xfrm>
        </p:spPr>
        <p:txBody>
          <a:bodyPr>
            <a:noAutofit/>
          </a:bodyPr>
          <a:lstStyle/>
          <a:p>
            <a:r>
              <a:rPr lang="nl-NL" sz="3700" dirty="0"/>
              <a:t>2</a:t>
            </a:r>
            <a:r>
              <a:rPr lang="nl-NL" sz="3700" dirty="0" smtClean="0"/>
              <a:t>. Welk(e) element(en) van het fascisme of nationaalsocialisme herken je hier?</a:t>
            </a:r>
            <a:endParaRPr lang="nl-NL" sz="3700" dirty="0"/>
          </a:p>
        </p:txBody>
      </p:sp>
    </p:spTree>
    <p:extLst>
      <p:ext uri="{BB962C8B-B14F-4D97-AF65-F5344CB8AC3E}">
        <p14:creationId xmlns:p14="http://schemas.microsoft.com/office/powerpoint/2010/main" val="3099587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928" y="44624"/>
            <a:ext cx="5190660" cy="6849970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07504" y="1484784"/>
            <a:ext cx="4032448" cy="1143000"/>
          </a:xfrm>
        </p:spPr>
        <p:txBody>
          <a:bodyPr>
            <a:noAutofit/>
          </a:bodyPr>
          <a:lstStyle/>
          <a:p>
            <a:r>
              <a:rPr lang="nl-NL" sz="3700" dirty="0" smtClean="0"/>
              <a:t>Fascisme is</a:t>
            </a:r>
            <a:br>
              <a:rPr lang="nl-NL" sz="3700" dirty="0" smtClean="0"/>
            </a:br>
            <a:r>
              <a:rPr lang="nl-NL" sz="3700" dirty="0" smtClean="0"/>
              <a:t>negatief. Ze </a:t>
            </a:r>
            <a:br>
              <a:rPr lang="nl-NL" sz="3700" dirty="0" smtClean="0"/>
            </a:br>
            <a:r>
              <a:rPr lang="nl-NL" sz="3700" dirty="0" smtClean="0"/>
              <a:t>zijn tegen</a:t>
            </a:r>
            <a:br>
              <a:rPr lang="nl-NL" sz="3700" dirty="0" smtClean="0"/>
            </a:br>
            <a:r>
              <a:rPr lang="nl-NL" sz="3700" dirty="0" smtClean="0"/>
              <a:t>communisten (8)</a:t>
            </a:r>
            <a:endParaRPr lang="nl-NL" sz="3700" dirty="0"/>
          </a:p>
        </p:txBody>
      </p:sp>
    </p:spTree>
    <p:extLst>
      <p:ext uri="{BB962C8B-B14F-4D97-AF65-F5344CB8AC3E}">
        <p14:creationId xmlns:p14="http://schemas.microsoft.com/office/powerpoint/2010/main" val="4092004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512" y="1268760"/>
            <a:ext cx="4032448" cy="1143000"/>
          </a:xfrm>
        </p:spPr>
        <p:txBody>
          <a:bodyPr>
            <a:noAutofit/>
          </a:bodyPr>
          <a:lstStyle/>
          <a:p>
            <a:r>
              <a:rPr lang="nl-NL" sz="3700" dirty="0" smtClean="0"/>
              <a:t>3. Welk(e) element(en) van het fascisme of nationaalsocialisme herken je hier?</a:t>
            </a:r>
            <a:endParaRPr lang="nl-NL" sz="3700" dirty="0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056" y="44623"/>
            <a:ext cx="4034123" cy="68665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2647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inhoud 1"/>
          <p:cNvSpPr>
            <a:spLocks noGrp="1"/>
          </p:cNvSpPr>
          <p:nvPr>
            <p:ph idx="1"/>
          </p:nvPr>
        </p:nvSpPr>
        <p:spPr>
          <a:xfrm>
            <a:off x="395536" y="2332037"/>
            <a:ext cx="8229600" cy="4525963"/>
          </a:xfrm>
        </p:spPr>
        <p:txBody>
          <a:bodyPr>
            <a:normAutofit/>
          </a:bodyPr>
          <a:lstStyle/>
          <a:p>
            <a:r>
              <a:rPr lang="nl-NL" sz="2800" dirty="0" smtClean="0"/>
              <a:t>Zie de 8 kenmerken van fascisme</a:t>
            </a:r>
          </a:p>
          <a:p>
            <a:r>
              <a:rPr lang="nl-NL" sz="2800" dirty="0" smtClean="0"/>
              <a:t>+ Rassenleer</a:t>
            </a:r>
            <a:r>
              <a:rPr lang="nl-NL" sz="2800" dirty="0"/>
              <a:t>, drie soorten:</a:t>
            </a:r>
          </a:p>
          <a:p>
            <a:pPr lvl="2"/>
            <a:r>
              <a:rPr lang="nl-NL" sz="2000" dirty="0"/>
              <a:t>Eén hoogwaardig ras (Ariërs)</a:t>
            </a:r>
          </a:p>
          <a:p>
            <a:pPr lvl="2"/>
            <a:r>
              <a:rPr lang="nl-NL" sz="2000" dirty="0"/>
              <a:t>Minderwaardige rassen (Slavische volkeren)</a:t>
            </a:r>
          </a:p>
          <a:p>
            <a:pPr lvl="2"/>
            <a:r>
              <a:rPr lang="nl-NL" sz="2000" dirty="0"/>
              <a:t>Verderfelijke rassen (Joden, zigeuners, homoseksuelen, gehandicapten</a:t>
            </a:r>
            <a:r>
              <a:rPr lang="nl-NL" sz="2000" dirty="0" smtClean="0"/>
              <a:t>)</a:t>
            </a:r>
          </a:p>
          <a:p>
            <a:r>
              <a:rPr lang="nl-NL" sz="2800" dirty="0" smtClean="0"/>
              <a:t>+ Nazi’s waren radicaler, ofwel meer totalitair</a:t>
            </a:r>
            <a:r>
              <a:rPr lang="nl-NL" sz="2800" dirty="0" smtClean="0"/>
              <a:t>.</a:t>
            </a:r>
          </a:p>
          <a:p>
            <a:r>
              <a:rPr lang="nl-NL" sz="2800" dirty="0" smtClean="0">
                <a:solidFill>
                  <a:srgbClr val="FF0000"/>
                </a:solidFill>
              </a:rPr>
              <a:t>(ALLEEN VWO) + Hitler gebruikte de staat tot middel van zijn doel (overheersing door Arische ras).</a:t>
            </a:r>
            <a:endParaRPr lang="nl-NL" sz="2800" dirty="0" smtClean="0">
              <a:solidFill>
                <a:srgbClr val="FF0000"/>
              </a:solidFill>
            </a:endParaRPr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>
          <a:xfrm>
            <a:off x="611560" y="836712"/>
            <a:ext cx="8229600" cy="1143000"/>
          </a:xfrm>
        </p:spPr>
        <p:txBody>
          <a:bodyPr>
            <a:normAutofit fontScale="90000"/>
          </a:bodyPr>
          <a:lstStyle/>
          <a:p>
            <a:pPr algn="l"/>
            <a:r>
              <a:rPr lang="nl-NL" dirty="0" smtClean="0"/>
              <a:t>Nationaalsocialisme</a:t>
            </a:r>
            <a:br>
              <a:rPr lang="nl-NL" dirty="0" smtClean="0"/>
            </a:br>
            <a:r>
              <a:rPr lang="nl-NL" sz="2900" dirty="0" smtClean="0"/>
              <a:t>(</a:t>
            </a:r>
            <a:r>
              <a:rPr lang="nl-NL" sz="2900" i="1" dirty="0" smtClean="0"/>
              <a:t>het Duitse fascisme</a:t>
            </a:r>
            <a:r>
              <a:rPr lang="nl-NL" sz="2900" dirty="0" smtClean="0"/>
              <a:t>)</a:t>
            </a:r>
            <a:endParaRPr lang="nl-NL" sz="2900" dirty="0"/>
          </a:p>
        </p:txBody>
      </p:sp>
      <p:pic>
        <p:nvPicPr>
          <p:cNvPr id="4" name="Picture 2" descr="http://images.moviepostershop.com/triumph-of-the-will-movie-poster-1934-102019874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36296" y="27923"/>
            <a:ext cx="1907702" cy="358187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590816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51520" y="1700808"/>
            <a:ext cx="4320480" cy="1143000"/>
          </a:xfrm>
        </p:spPr>
        <p:txBody>
          <a:bodyPr>
            <a:noAutofit/>
          </a:bodyPr>
          <a:lstStyle/>
          <a:p>
            <a:r>
              <a:rPr lang="nl-NL" sz="3700" dirty="0" smtClean="0"/>
              <a:t>Leidersbeginsel (één </a:t>
            </a:r>
            <a:br>
              <a:rPr lang="nl-NL" sz="3700" dirty="0" smtClean="0"/>
            </a:br>
            <a:r>
              <a:rPr lang="nl-NL" sz="3700" dirty="0" smtClean="0"/>
              <a:t>krachtige leider</a:t>
            </a:r>
            <a:br>
              <a:rPr lang="nl-NL" sz="3700" dirty="0" smtClean="0"/>
            </a:br>
            <a:r>
              <a:rPr lang="nl-NL" sz="3700" dirty="0" smtClean="0"/>
              <a:t>aan de macht) (2)</a:t>
            </a:r>
            <a:endParaRPr lang="nl-NL" sz="3700" dirty="0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056" y="44623"/>
            <a:ext cx="4034123" cy="68665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4853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920" y="44624"/>
            <a:ext cx="5328446" cy="6858000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512" y="1268760"/>
            <a:ext cx="4032448" cy="1143000"/>
          </a:xfrm>
        </p:spPr>
        <p:txBody>
          <a:bodyPr>
            <a:noAutofit/>
          </a:bodyPr>
          <a:lstStyle/>
          <a:p>
            <a:r>
              <a:rPr lang="nl-NL" sz="3700" dirty="0"/>
              <a:t>4</a:t>
            </a:r>
            <a:r>
              <a:rPr lang="nl-NL" sz="3700" dirty="0" smtClean="0"/>
              <a:t>. Welk(e) element(en) van het fascisme of nationaalsocialisme herken je hier?</a:t>
            </a:r>
            <a:endParaRPr lang="nl-NL" sz="3700" dirty="0"/>
          </a:p>
        </p:txBody>
      </p:sp>
    </p:spTree>
    <p:extLst>
      <p:ext uri="{BB962C8B-B14F-4D97-AF65-F5344CB8AC3E}">
        <p14:creationId xmlns:p14="http://schemas.microsoft.com/office/powerpoint/2010/main" val="928826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920" y="44624"/>
            <a:ext cx="5328446" cy="6858000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512" y="1268760"/>
            <a:ext cx="4032448" cy="1143000"/>
          </a:xfrm>
        </p:spPr>
        <p:txBody>
          <a:bodyPr>
            <a:noAutofit/>
          </a:bodyPr>
          <a:lstStyle/>
          <a:p>
            <a:r>
              <a:rPr lang="nl-NL" sz="3700" dirty="0" smtClean="0"/>
              <a:t>Vrouwen hebben</a:t>
            </a:r>
            <a:br>
              <a:rPr lang="nl-NL" sz="3700" dirty="0" smtClean="0"/>
            </a:br>
            <a:r>
              <a:rPr lang="nl-NL" sz="3700" dirty="0" smtClean="0"/>
              <a:t>een aparte</a:t>
            </a:r>
            <a:br>
              <a:rPr lang="nl-NL" sz="3700" dirty="0" smtClean="0"/>
            </a:br>
            <a:r>
              <a:rPr lang="nl-NL" sz="3700" dirty="0" smtClean="0"/>
              <a:t>plaats (7)</a:t>
            </a:r>
            <a:endParaRPr lang="nl-NL" sz="3700" dirty="0"/>
          </a:p>
        </p:txBody>
      </p:sp>
    </p:spTree>
    <p:extLst>
      <p:ext uri="{BB962C8B-B14F-4D97-AF65-F5344CB8AC3E}">
        <p14:creationId xmlns:p14="http://schemas.microsoft.com/office/powerpoint/2010/main" val="2622511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07504" y="188640"/>
            <a:ext cx="8784976" cy="1143000"/>
          </a:xfrm>
        </p:spPr>
        <p:txBody>
          <a:bodyPr>
            <a:noAutofit/>
          </a:bodyPr>
          <a:lstStyle/>
          <a:p>
            <a:r>
              <a:rPr lang="nl-NL" sz="3700" dirty="0" smtClean="0"/>
              <a:t>5. Welk(e) element(en) van het fascisme of nationaalsocialisme herken je hier?</a:t>
            </a:r>
            <a:endParaRPr lang="nl-NL" sz="3700" dirty="0"/>
          </a:p>
        </p:txBody>
      </p:sp>
      <p:pic>
        <p:nvPicPr>
          <p:cNvPr id="1026" name="Picture 2" descr="Gerelateerde afbeeldin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334442"/>
            <a:ext cx="7776864" cy="54695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9452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07504" y="188640"/>
            <a:ext cx="8784976" cy="1143000"/>
          </a:xfrm>
        </p:spPr>
        <p:txBody>
          <a:bodyPr>
            <a:noAutofit/>
          </a:bodyPr>
          <a:lstStyle/>
          <a:p>
            <a:r>
              <a:rPr lang="nl-NL" sz="3700" dirty="0" err="1" smtClean="0"/>
              <a:t>Leiderbeginsel</a:t>
            </a:r>
            <a:r>
              <a:rPr lang="nl-NL" sz="3700" dirty="0" smtClean="0"/>
              <a:t> (2) of belang eigen groep (3)</a:t>
            </a:r>
            <a:endParaRPr lang="nl-NL" sz="3700" dirty="0"/>
          </a:p>
        </p:txBody>
      </p:sp>
      <p:pic>
        <p:nvPicPr>
          <p:cNvPr id="1026" name="Picture 2" descr="Gerelateerde afbeeldin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334442"/>
            <a:ext cx="7776864" cy="54695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74392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212" y="0"/>
            <a:ext cx="701557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6223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dirty="0" smtClean="0"/>
              <a:t>1. Welke van de 3 termen hoort niet bij fascisme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nl-NL" dirty="0" smtClean="0"/>
          </a:p>
          <a:p>
            <a:pPr marL="514350" indent="-514350">
              <a:buAutoNum type="arabicPeriod"/>
            </a:pPr>
            <a:r>
              <a:rPr lang="nl-NL" sz="4000" dirty="0" smtClean="0"/>
              <a:t>Ongelijkheid</a:t>
            </a:r>
            <a:br>
              <a:rPr lang="nl-NL" sz="4000" dirty="0" smtClean="0"/>
            </a:br>
            <a:endParaRPr lang="nl-NL" sz="4000" dirty="0" smtClean="0"/>
          </a:p>
          <a:p>
            <a:pPr marL="514350" indent="-514350">
              <a:buAutoNum type="arabicPeriod"/>
            </a:pPr>
            <a:r>
              <a:rPr lang="nl-NL" sz="4000" dirty="0" smtClean="0"/>
              <a:t>Rassenleer</a:t>
            </a:r>
            <a:br>
              <a:rPr lang="nl-NL" sz="4000" dirty="0" smtClean="0"/>
            </a:br>
            <a:endParaRPr lang="nl-NL" sz="4000" dirty="0" smtClean="0"/>
          </a:p>
          <a:p>
            <a:pPr marL="514350" indent="-514350">
              <a:buAutoNum type="arabicPeriod"/>
            </a:pPr>
            <a:r>
              <a:rPr lang="nl-NL" sz="4000" dirty="0" smtClean="0"/>
              <a:t>Vrouwen zijn ondergeschikt</a:t>
            </a:r>
            <a:endParaRPr lang="nl-NL" sz="4000" dirty="0"/>
          </a:p>
        </p:txBody>
      </p:sp>
    </p:spTree>
    <p:extLst>
      <p:ext uri="{BB962C8B-B14F-4D97-AF65-F5344CB8AC3E}">
        <p14:creationId xmlns:p14="http://schemas.microsoft.com/office/powerpoint/2010/main" val="2875071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dirty="0" smtClean="0"/>
              <a:t>2. Welke van de 3 termen hoort niet bij fascisme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nl-NL" dirty="0" smtClean="0"/>
          </a:p>
          <a:p>
            <a:pPr marL="514350" indent="-514350">
              <a:buAutoNum type="arabicPeriod"/>
            </a:pPr>
            <a:r>
              <a:rPr lang="nl-NL" sz="4000" dirty="0" smtClean="0"/>
              <a:t>Mussolini</a:t>
            </a:r>
            <a:br>
              <a:rPr lang="nl-NL" sz="4000" dirty="0" smtClean="0"/>
            </a:br>
            <a:endParaRPr lang="nl-NL" sz="4000" dirty="0" smtClean="0"/>
          </a:p>
          <a:p>
            <a:pPr marL="514350" indent="-514350">
              <a:buAutoNum type="arabicPeriod"/>
            </a:pPr>
            <a:r>
              <a:rPr lang="nl-NL" sz="4000" dirty="0" smtClean="0"/>
              <a:t>Italië</a:t>
            </a:r>
            <a:br>
              <a:rPr lang="nl-NL" sz="4000" dirty="0" smtClean="0"/>
            </a:br>
            <a:endParaRPr lang="nl-NL" sz="4000" dirty="0" smtClean="0"/>
          </a:p>
          <a:p>
            <a:pPr marL="514350" indent="-514350">
              <a:buAutoNum type="arabicPeriod"/>
            </a:pPr>
            <a:r>
              <a:rPr lang="nl-NL" sz="4000" dirty="0" smtClean="0"/>
              <a:t>Duitsland</a:t>
            </a:r>
            <a:endParaRPr lang="nl-NL" sz="4000" dirty="0"/>
          </a:p>
        </p:txBody>
      </p:sp>
    </p:spTree>
    <p:extLst>
      <p:ext uri="{BB962C8B-B14F-4D97-AF65-F5344CB8AC3E}">
        <p14:creationId xmlns:p14="http://schemas.microsoft.com/office/powerpoint/2010/main" val="1830548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dirty="0" smtClean="0"/>
              <a:t>3. Welke van de 3 termen hoort niet bij fascisme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nl-NL" dirty="0" smtClean="0"/>
          </a:p>
          <a:p>
            <a:pPr marL="514350" indent="-514350">
              <a:buAutoNum type="arabicPeriod"/>
            </a:pPr>
            <a:r>
              <a:rPr lang="nl-NL" sz="4000" dirty="0" smtClean="0"/>
              <a:t>Nationalisme</a:t>
            </a:r>
          </a:p>
          <a:p>
            <a:pPr marL="514350" indent="-514350">
              <a:buAutoNum type="arabicPeriod"/>
            </a:pPr>
            <a:endParaRPr lang="nl-NL" sz="4000" dirty="0" smtClean="0"/>
          </a:p>
          <a:p>
            <a:pPr marL="514350" indent="-514350">
              <a:buAutoNum type="arabicPeriod"/>
            </a:pPr>
            <a:r>
              <a:rPr lang="nl-NL" sz="4000" dirty="0" smtClean="0"/>
              <a:t>Zwarthemden</a:t>
            </a:r>
            <a:br>
              <a:rPr lang="nl-NL" sz="4000" dirty="0" smtClean="0"/>
            </a:br>
            <a:endParaRPr lang="nl-NL" sz="4000" dirty="0" smtClean="0"/>
          </a:p>
          <a:p>
            <a:pPr marL="514350" indent="-514350">
              <a:buAutoNum type="arabicPeriod"/>
            </a:pPr>
            <a:r>
              <a:rPr lang="nl-NL" sz="4000" dirty="0" smtClean="0"/>
              <a:t>Bruinhemden</a:t>
            </a:r>
            <a:endParaRPr lang="nl-NL" sz="4000" dirty="0"/>
          </a:p>
        </p:txBody>
      </p:sp>
    </p:spTree>
    <p:extLst>
      <p:ext uri="{BB962C8B-B14F-4D97-AF65-F5344CB8AC3E}">
        <p14:creationId xmlns:p14="http://schemas.microsoft.com/office/powerpoint/2010/main" val="1259679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dirty="0" smtClean="0"/>
              <a:t>4. Welke van de 3 termen hoort niet bij fascisme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nl-NL" dirty="0" smtClean="0"/>
          </a:p>
          <a:p>
            <a:pPr marL="514350" indent="-514350">
              <a:buAutoNum type="arabicPeriod"/>
            </a:pPr>
            <a:r>
              <a:rPr lang="nl-NL" sz="4000" dirty="0" smtClean="0"/>
              <a:t>Duce</a:t>
            </a:r>
          </a:p>
          <a:p>
            <a:pPr marL="514350" indent="-514350">
              <a:buAutoNum type="arabicPeriod"/>
            </a:pPr>
            <a:endParaRPr lang="nl-NL" sz="4000" dirty="0" smtClean="0"/>
          </a:p>
          <a:p>
            <a:pPr marL="514350" indent="-514350">
              <a:buAutoNum type="arabicPeriod"/>
            </a:pPr>
            <a:r>
              <a:rPr lang="nl-NL" sz="4000" dirty="0" smtClean="0"/>
              <a:t>Führer</a:t>
            </a:r>
            <a:br>
              <a:rPr lang="nl-NL" sz="4000" dirty="0" smtClean="0"/>
            </a:br>
            <a:endParaRPr lang="nl-NL" sz="4000" dirty="0" smtClean="0"/>
          </a:p>
          <a:p>
            <a:pPr marL="514350" indent="-514350">
              <a:buAutoNum type="arabicPeriod"/>
            </a:pPr>
            <a:r>
              <a:rPr lang="nl-NL" sz="4000" dirty="0" smtClean="0"/>
              <a:t>Totalitair</a:t>
            </a:r>
            <a:endParaRPr lang="nl-NL" sz="4000" dirty="0"/>
          </a:p>
        </p:txBody>
      </p:sp>
    </p:spTree>
    <p:extLst>
      <p:ext uri="{BB962C8B-B14F-4D97-AF65-F5344CB8AC3E}">
        <p14:creationId xmlns:p14="http://schemas.microsoft.com/office/powerpoint/2010/main" val="1359273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457200" y="1600200"/>
            <a:ext cx="4906888" cy="4525963"/>
          </a:xfrm>
        </p:spPr>
        <p:txBody>
          <a:bodyPr>
            <a:normAutofit lnSpcReduction="10000"/>
          </a:bodyPr>
          <a:lstStyle/>
          <a:p>
            <a:r>
              <a:rPr lang="nl-NL" u="sng" dirty="0"/>
              <a:t>Let op</a:t>
            </a:r>
            <a:r>
              <a:rPr lang="nl-NL" dirty="0"/>
              <a:t>: nationaalsocialisten zijn </a:t>
            </a:r>
            <a:r>
              <a:rPr lang="nl-NL" i="1" dirty="0"/>
              <a:t>tegen</a:t>
            </a:r>
            <a:r>
              <a:rPr lang="nl-NL" dirty="0"/>
              <a:t> socialisten. Hitler gebruikte het woord ‘socialisme’ in zijn stroming om socialisten op hem te laten stemmen.</a:t>
            </a:r>
          </a:p>
          <a:p>
            <a:r>
              <a:rPr lang="nl-NL" dirty="0"/>
              <a:t>Afkorting van nationaalsocialisme: nazi.</a:t>
            </a:r>
          </a:p>
          <a:p>
            <a:endParaRPr lang="nl-NL" dirty="0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7375" y="1243806"/>
            <a:ext cx="3476625" cy="523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508723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dirty="0" smtClean="0"/>
              <a:t>5. Welke van de 3 termen hoort niet bij fascisme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nl-NL" dirty="0" smtClean="0"/>
          </a:p>
          <a:p>
            <a:pPr marL="514350" indent="-514350">
              <a:buAutoNum type="arabicPeriod"/>
            </a:pPr>
            <a:r>
              <a:rPr lang="nl-NL" sz="4000" dirty="0" smtClean="0"/>
              <a:t>Tegen democratie</a:t>
            </a:r>
          </a:p>
          <a:p>
            <a:pPr marL="514350" indent="-514350">
              <a:buAutoNum type="arabicPeriod"/>
            </a:pPr>
            <a:endParaRPr lang="nl-NL" sz="4000" dirty="0" smtClean="0"/>
          </a:p>
          <a:p>
            <a:pPr marL="514350" indent="-514350">
              <a:buAutoNum type="arabicPeriod"/>
            </a:pPr>
            <a:r>
              <a:rPr lang="nl-NL" sz="4000" dirty="0" smtClean="0"/>
              <a:t>Tegen communisten</a:t>
            </a:r>
            <a:br>
              <a:rPr lang="nl-NL" sz="4000" dirty="0" smtClean="0"/>
            </a:br>
            <a:endParaRPr lang="nl-NL" sz="4000" dirty="0" smtClean="0"/>
          </a:p>
          <a:p>
            <a:pPr marL="514350" indent="-514350">
              <a:buAutoNum type="arabicPeriod"/>
            </a:pPr>
            <a:r>
              <a:rPr lang="nl-NL" sz="4000" dirty="0" smtClean="0"/>
              <a:t>Tegen Joden</a:t>
            </a:r>
            <a:endParaRPr lang="nl-NL" sz="4000" dirty="0"/>
          </a:p>
        </p:txBody>
      </p:sp>
    </p:spTree>
    <p:extLst>
      <p:ext uri="{BB962C8B-B14F-4D97-AF65-F5344CB8AC3E}">
        <p14:creationId xmlns:p14="http://schemas.microsoft.com/office/powerpoint/2010/main" val="358253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dirty="0" smtClean="0"/>
              <a:t>1. Welke van de 3 termen hoort niet bij fascisme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nl-NL" dirty="0" smtClean="0"/>
          </a:p>
          <a:p>
            <a:pPr marL="514350" indent="-514350">
              <a:buAutoNum type="arabicPeriod"/>
            </a:pPr>
            <a:r>
              <a:rPr lang="nl-NL" sz="4000" dirty="0" smtClean="0"/>
              <a:t>Ongelijkheid</a:t>
            </a:r>
            <a:br>
              <a:rPr lang="nl-NL" sz="4000" dirty="0" smtClean="0"/>
            </a:br>
            <a:endParaRPr lang="nl-NL" sz="4000" dirty="0" smtClean="0"/>
          </a:p>
          <a:p>
            <a:pPr marL="514350" indent="-514350">
              <a:buAutoNum type="arabicPeriod"/>
            </a:pPr>
            <a:r>
              <a:rPr lang="nl-NL" sz="4000" dirty="0" smtClean="0"/>
              <a:t>Rassenleer</a:t>
            </a:r>
            <a:br>
              <a:rPr lang="nl-NL" sz="4000" dirty="0" smtClean="0"/>
            </a:br>
            <a:endParaRPr lang="nl-NL" sz="4000" dirty="0" smtClean="0"/>
          </a:p>
          <a:p>
            <a:pPr marL="514350" indent="-514350">
              <a:buAutoNum type="arabicPeriod"/>
            </a:pPr>
            <a:r>
              <a:rPr lang="nl-NL" sz="4000" dirty="0" smtClean="0"/>
              <a:t>Vrouwen zijn ondergeschikt</a:t>
            </a:r>
            <a:endParaRPr lang="nl-NL" sz="4000" dirty="0"/>
          </a:p>
        </p:txBody>
      </p:sp>
    </p:spTree>
    <p:extLst>
      <p:ext uri="{BB962C8B-B14F-4D97-AF65-F5344CB8AC3E}">
        <p14:creationId xmlns:p14="http://schemas.microsoft.com/office/powerpoint/2010/main" val="2686908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dirty="0" smtClean="0"/>
              <a:t>1. Welke van de 3 termen hoort niet bij fascisme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nl-NL" dirty="0" smtClean="0"/>
          </a:p>
          <a:p>
            <a:pPr marL="514350" indent="-514350">
              <a:buAutoNum type="arabicPeriod"/>
            </a:pPr>
            <a:r>
              <a:rPr lang="nl-NL" sz="4000" dirty="0" smtClean="0"/>
              <a:t>Ongelijkheid</a:t>
            </a:r>
            <a:br>
              <a:rPr lang="nl-NL" sz="4000" dirty="0" smtClean="0"/>
            </a:br>
            <a:endParaRPr lang="nl-NL" sz="4000" dirty="0" smtClean="0"/>
          </a:p>
          <a:p>
            <a:pPr marL="514350" indent="-514350">
              <a:buAutoNum type="arabicPeriod"/>
            </a:pPr>
            <a:r>
              <a:rPr lang="nl-NL" sz="4000" strike="sngStrike" dirty="0" smtClean="0"/>
              <a:t>Rassenleer</a:t>
            </a:r>
            <a:r>
              <a:rPr lang="nl-NL" sz="4000" dirty="0" smtClean="0"/>
              <a:t/>
            </a:r>
            <a:br>
              <a:rPr lang="nl-NL" sz="4000" dirty="0" smtClean="0"/>
            </a:br>
            <a:endParaRPr lang="nl-NL" sz="4000" dirty="0" smtClean="0"/>
          </a:p>
          <a:p>
            <a:pPr marL="514350" indent="-514350">
              <a:buAutoNum type="arabicPeriod"/>
            </a:pPr>
            <a:r>
              <a:rPr lang="nl-NL" sz="4000" dirty="0" smtClean="0"/>
              <a:t>Vrouwen zijn ondergeschikt</a:t>
            </a:r>
            <a:endParaRPr lang="nl-NL" sz="4000" dirty="0"/>
          </a:p>
        </p:txBody>
      </p:sp>
    </p:spTree>
    <p:extLst>
      <p:ext uri="{BB962C8B-B14F-4D97-AF65-F5344CB8AC3E}">
        <p14:creationId xmlns:p14="http://schemas.microsoft.com/office/powerpoint/2010/main" val="2585424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dirty="0" smtClean="0"/>
              <a:t>2. Welke van de 3 termen hoort niet bij fascisme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nl-NL" dirty="0" smtClean="0"/>
          </a:p>
          <a:p>
            <a:pPr marL="514350" indent="-514350">
              <a:buAutoNum type="arabicPeriod"/>
            </a:pPr>
            <a:r>
              <a:rPr lang="nl-NL" sz="4000" dirty="0" smtClean="0"/>
              <a:t>Mussolini</a:t>
            </a:r>
            <a:br>
              <a:rPr lang="nl-NL" sz="4000" dirty="0" smtClean="0"/>
            </a:br>
            <a:endParaRPr lang="nl-NL" sz="4000" dirty="0" smtClean="0"/>
          </a:p>
          <a:p>
            <a:pPr marL="514350" indent="-514350">
              <a:buAutoNum type="arabicPeriod"/>
            </a:pPr>
            <a:r>
              <a:rPr lang="nl-NL" sz="4000" dirty="0" smtClean="0"/>
              <a:t>Italië</a:t>
            </a:r>
            <a:br>
              <a:rPr lang="nl-NL" sz="4000" dirty="0" smtClean="0"/>
            </a:br>
            <a:endParaRPr lang="nl-NL" sz="4000" dirty="0" smtClean="0"/>
          </a:p>
          <a:p>
            <a:pPr marL="514350" indent="-514350">
              <a:buAutoNum type="arabicPeriod"/>
            </a:pPr>
            <a:r>
              <a:rPr lang="nl-NL" sz="4000" dirty="0" smtClean="0"/>
              <a:t>Duitsland</a:t>
            </a:r>
            <a:endParaRPr lang="nl-NL" sz="4000" dirty="0"/>
          </a:p>
        </p:txBody>
      </p:sp>
    </p:spTree>
    <p:extLst>
      <p:ext uri="{BB962C8B-B14F-4D97-AF65-F5344CB8AC3E}">
        <p14:creationId xmlns:p14="http://schemas.microsoft.com/office/powerpoint/2010/main" val="3158513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dirty="0" smtClean="0"/>
              <a:t>2. Welke van de 3 termen hoort niet bij fascisme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nl-NL" dirty="0" smtClean="0"/>
          </a:p>
          <a:p>
            <a:pPr marL="514350" indent="-514350">
              <a:buAutoNum type="arabicPeriod"/>
            </a:pPr>
            <a:r>
              <a:rPr lang="nl-NL" sz="4000" dirty="0" smtClean="0"/>
              <a:t>Mussolini</a:t>
            </a:r>
            <a:br>
              <a:rPr lang="nl-NL" sz="4000" dirty="0" smtClean="0"/>
            </a:br>
            <a:endParaRPr lang="nl-NL" sz="4000" dirty="0" smtClean="0"/>
          </a:p>
          <a:p>
            <a:pPr marL="514350" indent="-514350">
              <a:buAutoNum type="arabicPeriod"/>
            </a:pPr>
            <a:r>
              <a:rPr lang="nl-NL" sz="4000" dirty="0" smtClean="0"/>
              <a:t>Italië</a:t>
            </a:r>
            <a:br>
              <a:rPr lang="nl-NL" sz="4000" dirty="0" smtClean="0"/>
            </a:br>
            <a:endParaRPr lang="nl-NL" sz="4000" dirty="0" smtClean="0"/>
          </a:p>
          <a:p>
            <a:pPr marL="514350" indent="-514350">
              <a:buAutoNum type="arabicPeriod"/>
            </a:pPr>
            <a:r>
              <a:rPr lang="nl-NL" sz="4000" strike="sngStrike" dirty="0" smtClean="0"/>
              <a:t>Duitsland</a:t>
            </a:r>
            <a:endParaRPr lang="nl-NL" sz="4000" strike="sngStrike" dirty="0"/>
          </a:p>
        </p:txBody>
      </p:sp>
    </p:spTree>
    <p:extLst>
      <p:ext uri="{BB962C8B-B14F-4D97-AF65-F5344CB8AC3E}">
        <p14:creationId xmlns:p14="http://schemas.microsoft.com/office/powerpoint/2010/main" val="3076753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dirty="0" smtClean="0"/>
              <a:t>3. Welke van de 3 termen hoort niet bij fascisme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nl-NL" dirty="0" smtClean="0"/>
          </a:p>
          <a:p>
            <a:pPr marL="514350" indent="-514350">
              <a:buAutoNum type="arabicPeriod"/>
            </a:pPr>
            <a:r>
              <a:rPr lang="nl-NL" sz="4000" dirty="0" smtClean="0"/>
              <a:t>Nationalisme</a:t>
            </a:r>
          </a:p>
          <a:p>
            <a:pPr marL="514350" indent="-514350">
              <a:buAutoNum type="arabicPeriod"/>
            </a:pPr>
            <a:endParaRPr lang="nl-NL" sz="4000" dirty="0" smtClean="0"/>
          </a:p>
          <a:p>
            <a:pPr marL="514350" indent="-514350">
              <a:buAutoNum type="arabicPeriod"/>
            </a:pPr>
            <a:r>
              <a:rPr lang="nl-NL" sz="4000" dirty="0" smtClean="0"/>
              <a:t>Zwarthemden</a:t>
            </a:r>
            <a:br>
              <a:rPr lang="nl-NL" sz="4000" dirty="0" smtClean="0"/>
            </a:br>
            <a:endParaRPr lang="nl-NL" sz="4000" dirty="0" smtClean="0"/>
          </a:p>
          <a:p>
            <a:pPr marL="514350" indent="-514350">
              <a:buAutoNum type="arabicPeriod"/>
            </a:pPr>
            <a:r>
              <a:rPr lang="nl-NL" sz="4000" dirty="0" smtClean="0"/>
              <a:t>Bruinhemden</a:t>
            </a:r>
            <a:endParaRPr lang="nl-NL" sz="4000" dirty="0"/>
          </a:p>
        </p:txBody>
      </p:sp>
    </p:spTree>
    <p:extLst>
      <p:ext uri="{BB962C8B-B14F-4D97-AF65-F5344CB8AC3E}">
        <p14:creationId xmlns:p14="http://schemas.microsoft.com/office/powerpoint/2010/main" val="3104916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dirty="0" smtClean="0"/>
              <a:t>3. Welke van de 3 termen hoort niet bij fascisme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nl-NL" dirty="0" smtClean="0"/>
          </a:p>
          <a:p>
            <a:pPr marL="514350" indent="-514350">
              <a:buAutoNum type="arabicPeriod"/>
            </a:pPr>
            <a:r>
              <a:rPr lang="nl-NL" sz="4000" dirty="0" smtClean="0"/>
              <a:t>Nationalisme</a:t>
            </a:r>
          </a:p>
          <a:p>
            <a:pPr marL="514350" indent="-514350">
              <a:buAutoNum type="arabicPeriod"/>
            </a:pPr>
            <a:endParaRPr lang="nl-NL" sz="4000" dirty="0" smtClean="0"/>
          </a:p>
          <a:p>
            <a:pPr marL="514350" indent="-514350">
              <a:buAutoNum type="arabicPeriod"/>
            </a:pPr>
            <a:r>
              <a:rPr lang="nl-NL" sz="4000" dirty="0" smtClean="0"/>
              <a:t>Zwarthemden</a:t>
            </a:r>
            <a:br>
              <a:rPr lang="nl-NL" sz="4000" dirty="0" smtClean="0"/>
            </a:br>
            <a:endParaRPr lang="nl-NL" sz="4000" dirty="0" smtClean="0"/>
          </a:p>
          <a:p>
            <a:pPr marL="514350" indent="-514350">
              <a:buAutoNum type="arabicPeriod"/>
            </a:pPr>
            <a:r>
              <a:rPr lang="nl-NL" sz="4000" strike="sngStrike" dirty="0" smtClean="0"/>
              <a:t>Bruinhemden</a:t>
            </a:r>
            <a:endParaRPr lang="nl-NL" sz="4000" strike="sngStrike" dirty="0"/>
          </a:p>
        </p:txBody>
      </p:sp>
    </p:spTree>
    <p:extLst>
      <p:ext uri="{BB962C8B-B14F-4D97-AF65-F5344CB8AC3E}">
        <p14:creationId xmlns:p14="http://schemas.microsoft.com/office/powerpoint/2010/main" val="2196785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dirty="0" smtClean="0"/>
              <a:t>4. Welke van de 3 termen hoort niet bij fascisme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nl-NL" dirty="0" smtClean="0"/>
          </a:p>
          <a:p>
            <a:pPr marL="514350" indent="-514350">
              <a:buAutoNum type="arabicPeriod"/>
            </a:pPr>
            <a:r>
              <a:rPr lang="nl-NL" sz="4000" dirty="0" smtClean="0"/>
              <a:t>Duce</a:t>
            </a:r>
          </a:p>
          <a:p>
            <a:pPr marL="514350" indent="-514350">
              <a:buAutoNum type="arabicPeriod"/>
            </a:pPr>
            <a:endParaRPr lang="nl-NL" sz="4000" dirty="0" smtClean="0"/>
          </a:p>
          <a:p>
            <a:pPr marL="514350" indent="-514350">
              <a:buAutoNum type="arabicPeriod"/>
            </a:pPr>
            <a:r>
              <a:rPr lang="nl-NL" sz="4000" dirty="0" smtClean="0"/>
              <a:t>Führer</a:t>
            </a:r>
            <a:br>
              <a:rPr lang="nl-NL" sz="4000" dirty="0" smtClean="0"/>
            </a:br>
            <a:endParaRPr lang="nl-NL" sz="4000" dirty="0" smtClean="0"/>
          </a:p>
          <a:p>
            <a:pPr marL="514350" indent="-514350">
              <a:buAutoNum type="arabicPeriod"/>
            </a:pPr>
            <a:r>
              <a:rPr lang="nl-NL" sz="4000" dirty="0" smtClean="0"/>
              <a:t>Totalitair</a:t>
            </a:r>
            <a:endParaRPr lang="nl-NL" sz="4000" dirty="0"/>
          </a:p>
        </p:txBody>
      </p:sp>
    </p:spTree>
    <p:extLst>
      <p:ext uri="{BB962C8B-B14F-4D97-AF65-F5344CB8AC3E}">
        <p14:creationId xmlns:p14="http://schemas.microsoft.com/office/powerpoint/2010/main" val="2296633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dirty="0" smtClean="0"/>
              <a:t>4. Welke van de 3 termen hoort niet bij fascisme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nl-NL" dirty="0" smtClean="0"/>
          </a:p>
          <a:p>
            <a:pPr marL="514350" indent="-514350">
              <a:buAutoNum type="arabicPeriod"/>
            </a:pPr>
            <a:r>
              <a:rPr lang="nl-NL" sz="4000" dirty="0" smtClean="0"/>
              <a:t>Duce</a:t>
            </a:r>
          </a:p>
          <a:p>
            <a:pPr marL="514350" indent="-514350">
              <a:buAutoNum type="arabicPeriod"/>
            </a:pPr>
            <a:endParaRPr lang="nl-NL" sz="4000" dirty="0" smtClean="0"/>
          </a:p>
          <a:p>
            <a:pPr marL="514350" indent="-514350">
              <a:buAutoNum type="arabicPeriod"/>
            </a:pPr>
            <a:r>
              <a:rPr lang="nl-NL" sz="4000" strike="sngStrike" dirty="0" smtClean="0"/>
              <a:t>Führer</a:t>
            </a:r>
            <a:r>
              <a:rPr lang="nl-NL" sz="4000" dirty="0" smtClean="0"/>
              <a:t/>
            </a:r>
            <a:br>
              <a:rPr lang="nl-NL" sz="4000" dirty="0" smtClean="0"/>
            </a:br>
            <a:endParaRPr lang="nl-NL" sz="4000" dirty="0" smtClean="0"/>
          </a:p>
          <a:p>
            <a:pPr marL="514350" indent="-514350">
              <a:buAutoNum type="arabicPeriod"/>
            </a:pPr>
            <a:r>
              <a:rPr lang="nl-NL" sz="4000" dirty="0" smtClean="0"/>
              <a:t>Totalitair</a:t>
            </a:r>
            <a:endParaRPr lang="nl-NL" sz="4000" dirty="0"/>
          </a:p>
        </p:txBody>
      </p:sp>
    </p:spTree>
    <p:extLst>
      <p:ext uri="{BB962C8B-B14F-4D97-AF65-F5344CB8AC3E}">
        <p14:creationId xmlns:p14="http://schemas.microsoft.com/office/powerpoint/2010/main" val="3673111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dirty="0" smtClean="0"/>
              <a:t>5. Welke van de 3 termen hoort niet bij fascisme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nl-NL" dirty="0" smtClean="0"/>
          </a:p>
          <a:p>
            <a:pPr marL="514350" indent="-514350">
              <a:buAutoNum type="arabicPeriod"/>
            </a:pPr>
            <a:r>
              <a:rPr lang="nl-NL" sz="4000" dirty="0" smtClean="0"/>
              <a:t>Tegen democratie</a:t>
            </a:r>
          </a:p>
          <a:p>
            <a:pPr marL="514350" indent="-514350">
              <a:buAutoNum type="arabicPeriod"/>
            </a:pPr>
            <a:endParaRPr lang="nl-NL" sz="4000" dirty="0" smtClean="0"/>
          </a:p>
          <a:p>
            <a:pPr marL="514350" indent="-514350">
              <a:buAutoNum type="arabicPeriod"/>
            </a:pPr>
            <a:r>
              <a:rPr lang="nl-NL" sz="4000" dirty="0" smtClean="0"/>
              <a:t>Tegen communisten</a:t>
            </a:r>
            <a:br>
              <a:rPr lang="nl-NL" sz="4000" dirty="0" smtClean="0"/>
            </a:br>
            <a:endParaRPr lang="nl-NL" sz="4000" dirty="0" smtClean="0"/>
          </a:p>
          <a:p>
            <a:pPr marL="514350" indent="-514350">
              <a:buAutoNum type="arabicPeriod"/>
            </a:pPr>
            <a:r>
              <a:rPr lang="nl-NL" sz="4000" dirty="0" smtClean="0"/>
              <a:t>Tegen Joden</a:t>
            </a:r>
            <a:endParaRPr lang="nl-NL" sz="4000" dirty="0"/>
          </a:p>
        </p:txBody>
      </p:sp>
    </p:spTree>
    <p:extLst>
      <p:ext uri="{BB962C8B-B14F-4D97-AF65-F5344CB8AC3E}">
        <p14:creationId xmlns:p14="http://schemas.microsoft.com/office/powerpoint/2010/main" val="3859511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Hoe verliep het Duitsland na WO I?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nl-NL" sz="2400" dirty="0" smtClean="0"/>
              <a:t>1919: Vrede van Versailles. Duitsland krijgt de schuld van de                   oorlog van moet grote herstelbetalingen doen. Duitsland heet vanaf dan de Weimar Republiek. </a:t>
            </a:r>
          </a:p>
          <a:p>
            <a:pPr marL="0" indent="0">
              <a:buNone/>
            </a:pPr>
            <a:r>
              <a:rPr lang="nl-NL" sz="2400" dirty="0" smtClean="0"/>
              <a:t>1919/20: een communistische en een rechts-nationalistische staatsgreep mislukt.</a:t>
            </a:r>
          </a:p>
          <a:p>
            <a:pPr marL="0" indent="0">
              <a:buNone/>
            </a:pPr>
            <a:r>
              <a:rPr lang="nl-NL" sz="2400" dirty="0" smtClean="0"/>
              <a:t>1922: Duitsland blijft achter met betalingen. Fransen bezetten een deel van Duitsland.</a:t>
            </a:r>
          </a:p>
          <a:p>
            <a:pPr marL="0" indent="0">
              <a:buNone/>
            </a:pPr>
            <a:r>
              <a:rPr lang="nl-NL" sz="2400" dirty="0" smtClean="0"/>
              <a:t>1924 (na 1923): bloeit de economie door Amerikaanse leningen op. </a:t>
            </a:r>
          </a:p>
          <a:p>
            <a:pPr marL="0" indent="0">
              <a:buNone/>
            </a:pPr>
            <a:r>
              <a:rPr lang="nl-NL" sz="2400" dirty="0" smtClean="0"/>
              <a:t>1929: de Amerikaanse economie crasht (Grote Depressie) en dit waait over naar Duitsland. Gevolg: werkeloosheid en armoede.</a:t>
            </a:r>
          </a:p>
          <a:p>
            <a:pPr marL="0" indent="0">
              <a:buNone/>
            </a:pPr>
            <a:endParaRPr lang="nl-NL" sz="2400" dirty="0"/>
          </a:p>
          <a:p>
            <a:pPr marL="0" indent="0">
              <a:buNone/>
            </a:pPr>
            <a:r>
              <a:rPr lang="nl-NL" sz="2400" dirty="0" smtClean="0">
                <a:sym typeface="Wingdings" panose="05000000000000000000" pitchFamily="2" charset="2"/>
              </a:rPr>
              <a:t> Grote ontevredenheid van Duitse burgers. </a:t>
            </a:r>
            <a:endParaRPr lang="nl-NL" sz="2400" dirty="0" smtClean="0"/>
          </a:p>
          <a:p>
            <a:pPr marL="0" indent="0">
              <a:buNone/>
            </a:pPr>
            <a:endParaRPr lang="nl-NL" sz="2400" dirty="0"/>
          </a:p>
        </p:txBody>
      </p:sp>
    </p:spTree>
    <p:extLst>
      <p:ext uri="{BB962C8B-B14F-4D97-AF65-F5344CB8AC3E}">
        <p14:creationId xmlns:p14="http://schemas.microsoft.com/office/powerpoint/2010/main" val="3349747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dirty="0" smtClean="0"/>
              <a:t>5. Welke van de 3 termen hoort niet bij fascisme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nl-NL" dirty="0" smtClean="0"/>
          </a:p>
          <a:p>
            <a:pPr marL="514350" indent="-514350">
              <a:buAutoNum type="arabicPeriod"/>
            </a:pPr>
            <a:r>
              <a:rPr lang="nl-NL" sz="4000" dirty="0" smtClean="0"/>
              <a:t>Tegen democratie</a:t>
            </a:r>
          </a:p>
          <a:p>
            <a:pPr marL="514350" indent="-514350">
              <a:buAutoNum type="arabicPeriod"/>
            </a:pPr>
            <a:endParaRPr lang="nl-NL" sz="4000" dirty="0" smtClean="0"/>
          </a:p>
          <a:p>
            <a:pPr marL="514350" indent="-514350">
              <a:buAutoNum type="arabicPeriod"/>
            </a:pPr>
            <a:r>
              <a:rPr lang="nl-NL" sz="4000" dirty="0" smtClean="0"/>
              <a:t>Tegen communisten</a:t>
            </a:r>
            <a:br>
              <a:rPr lang="nl-NL" sz="4000" dirty="0" smtClean="0"/>
            </a:br>
            <a:endParaRPr lang="nl-NL" sz="4000" dirty="0" smtClean="0"/>
          </a:p>
          <a:p>
            <a:pPr marL="514350" indent="-514350">
              <a:buAutoNum type="arabicPeriod"/>
            </a:pPr>
            <a:r>
              <a:rPr lang="nl-NL" sz="4000" strike="sngStrike" dirty="0" smtClean="0"/>
              <a:t>Tegen Joden</a:t>
            </a:r>
            <a:endParaRPr lang="nl-NL" sz="4000" strike="sngStrike" dirty="0"/>
          </a:p>
        </p:txBody>
      </p:sp>
    </p:spTree>
    <p:extLst>
      <p:ext uri="{BB962C8B-B14F-4D97-AF65-F5344CB8AC3E}">
        <p14:creationId xmlns:p14="http://schemas.microsoft.com/office/powerpoint/2010/main" val="1139006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0"/>
            <a:ext cx="4638718" cy="6839136"/>
          </a:xfrm>
          <a:prstGeom prst="rect">
            <a:avLst/>
          </a:prstGeom>
        </p:spPr>
      </p:pic>
      <p:pic>
        <p:nvPicPr>
          <p:cNvPr id="2" name="Afbeelding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35084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4668718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68760"/>
            <a:ext cx="9186301" cy="5616624"/>
          </a:xfrm>
          <a:prstGeom prst="rect">
            <a:avLst/>
          </a:prstGeom>
        </p:spPr>
      </p:pic>
      <p:sp>
        <p:nvSpPr>
          <p:cNvPr id="3" name="Rechthoek 2"/>
          <p:cNvSpPr/>
          <p:nvPr/>
        </p:nvSpPr>
        <p:spPr>
          <a:xfrm>
            <a:off x="1907704" y="116632"/>
            <a:ext cx="6007991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nl-NL" sz="3200" dirty="0" smtClean="0"/>
              <a:t>Nacht van de Lange Messen (1934)</a:t>
            </a:r>
          </a:p>
          <a:p>
            <a:pPr algn="ctr"/>
            <a:r>
              <a:rPr lang="nl-NL" sz="3200" i="1" dirty="0" smtClean="0"/>
              <a:t>SS ruimt SA op</a:t>
            </a:r>
            <a:endParaRPr lang="nl-NL" sz="3200" i="1" dirty="0"/>
          </a:p>
        </p:txBody>
      </p:sp>
    </p:spTree>
    <p:extLst>
      <p:ext uri="{BB962C8B-B14F-4D97-AF65-F5344CB8AC3E}">
        <p14:creationId xmlns:p14="http://schemas.microsoft.com/office/powerpoint/2010/main" val="2887132783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54" y="220891"/>
            <a:ext cx="9144000" cy="6300216"/>
          </a:xfrm>
          <a:prstGeom prst="rect">
            <a:avLst/>
          </a:prstGeom>
        </p:spPr>
      </p:pic>
      <p:sp>
        <p:nvSpPr>
          <p:cNvPr id="3" name="Rechthoek 2"/>
          <p:cNvSpPr/>
          <p:nvPr/>
        </p:nvSpPr>
        <p:spPr>
          <a:xfrm>
            <a:off x="5508104" y="188640"/>
            <a:ext cx="3657989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l-NL" sz="2800" b="1" dirty="0" smtClean="0"/>
              <a:t>SS, de </a:t>
            </a:r>
            <a:r>
              <a:rPr lang="nl-NL" sz="2800" b="1" dirty="0" err="1" smtClean="0"/>
              <a:t>Schutzstaffel</a:t>
            </a:r>
            <a:endParaRPr lang="nl-NL" sz="2800" b="1" dirty="0" smtClean="0"/>
          </a:p>
          <a:p>
            <a:r>
              <a:rPr lang="nl-NL" sz="2800" b="1" dirty="0" smtClean="0"/>
              <a:t>(</a:t>
            </a:r>
            <a:r>
              <a:rPr lang="nl-NL" sz="2800" b="1" i="1" dirty="0" smtClean="0"/>
              <a:t>beschermingsafdeling</a:t>
            </a:r>
            <a:r>
              <a:rPr lang="nl-NL" sz="2800" b="1" dirty="0" smtClean="0"/>
              <a:t>)</a:t>
            </a:r>
            <a:endParaRPr lang="nl-NL" sz="2800" dirty="0"/>
          </a:p>
        </p:txBody>
      </p:sp>
    </p:spTree>
    <p:extLst>
      <p:ext uri="{BB962C8B-B14F-4D97-AF65-F5344CB8AC3E}">
        <p14:creationId xmlns:p14="http://schemas.microsoft.com/office/powerpoint/2010/main" val="4203935933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9761" y="0"/>
            <a:ext cx="4574239" cy="6858000"/>
          </a:xfrm>
          <a:prstGeom prst="rect">
            <a:avLst/>
          </a:prstGeom>
        </p:spPr>
      </p:pic>
      <p:pic>
        <p:nvPicPr>
          <p:cNvPr id="2" name="Afbeelding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8520" y="-5983"/>
            <a:ext cx="4860032" cy="6869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96812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Wat te leren voor de toets</a:t>
            </a:r>
            <a:endParaRPr lang="nl-NL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81128"/>
          </a:xfrm>
        </p:spPr>
        <p:txBody>
          <a:bodyPr>
            <a:normAutofit/>
          </a:bodyPr>
          <a:lstStyle/>
          <a:p>
            <a:r>
              <a:rPr lang="nl-NL" dirty="0" smtClean="0"/>
              <a:t>Hoofdstuk 2 (p. 6 – 11)</a:t>
            </a:r>
          </a:p>
          <a:p>
            <a:r>
              <a:rPr lang="nl-NL" dirty="0" smtClean="0"/>
              <a:t>Kenmerken </a:t>
            </a:r>
            <a:r>
              <a:rPr lang="nl-NL" dirty="0" smtClean="0"/>
              <a:t>fascisme/ nazisme (p. 12-13)</a:t>
            </a:r>
          </a:p>
          <a:p>
            <a:r>
              <a:rPr lang="nl-NL" dirty="0" smtClean="0"/>
              <a:t>Begrippenlijst (p. 14</a:t>
            </a:r>
            <a:r>
              <a:rPr lang="nl-NL" dirty="0" smtClean="0"/>
              <a:t>) </a:t>
            </a:r>
            <a:br>
              <a:rPr lang="nl-NL" dirty="0" smtClean="0"/>
            </a:br>
            <a:r>
              <a:rPr lang="nl-NL" dirty="0" smtClean="0">
                <a:solidFill>
                  <a:srgbClr val="FF0000"/>
                </a:solidFill>
              </a:rPr>
              <a:t>Let op: begrippen van H1 achterwege laten</a:t>
            </a:r>
            <a:endParaRPr lang="nl-NL" dirty="0" smtClean="0">
              <a:solidFill>
                <a:srgbClr val="FF0000"/>
              </a:solidFill>
            </a:endParaRPr>
          </a:p>
          <a:p>
            <a:endParaRPr lang="nl-NL" dirty="0" smtClean="0"/>
          </a:p>
          <a:p>
            <a:r>
              <a:rPr lang="nl-NL" b="1" dirty="0" smtClean="0">
                <a:solidFill>
                  <a:srgbClr val="FF0000"/>
                </a:solidFill>
              </a:rPr>
              <a:t>Overslaan: hoofdstuk 1 (p 2-5)</a:t>
            </a:r>
            <a:endParaRPr lang="nl-NL" b="1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 descr="Afbeeldingsresultaat voor cartoon fascism">
            <a:hlinkClick r:id="rId2"/>
          </p:cNvPr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1729"/>
          <a:stretch/>
        </p:blipFill>
        <p:spPr bwMode="auto">
          <a:xfrm>
            <a:off x="1" y="2"/>
            <a:ext cx="4304750" cy="5450223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kstvak 4"/>
          <p:cNvSpPr txBox="1"/>
          <p:nvPr/>
        </p:nvSpPr>
        <p:spPr>
          <a:xfrm>
            <a:off x="1888294" y="5380672"/>
            <a:ext cx="239415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i="1" dirty="0"/>
              <a:t>- Mussolini zegt: Ik vraag me af wie de scherpste bijl krijgt? </a:t>
            </a:r>
          </a:p>
          <a:p>
            <a:r>
              <a:rPr lang="nl-NL" i="1" dirty="0"/>
              <a:t>- Op de slijpsteen staat: ‘</a:t>
            </a:r>
            <a:r>
              <a:rPr lang="nl-NL" i="1" dirty="0" err="1"/>
              <a:t>Totalitairisme</a:t>
            </a:r>
            <a:r>
              <a:rPr lang="nl-NL" i="1" dirty="0"/>
              <a:t>’</a:t>
            </a:r>
          </a:p>
          <a:p>
            <a:endParaRPr lang="nl-NL" dirty="0"/>
          </a:p>
        </p:txBody>
      </p:sp>
      <p:sp>
        <p:nvSpPr>
          <p:cNvPr id="6" name="Tekstvak 5"/>
          <p:cNvSpPr txBox="1"/>
          <p:nvPr/>
        </p:nvSpPr>
        <p:spPr>
          <a:xfrm>
            <a:off x="4464673" y="260651"/>
            <a:ext cx="4283791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400" dirty="0"/>
              <a:t>Wat wil de tekenaar zeggen? Gebruik </a:t>
            </a:r>
            <a:r>
              <a:rPr lang="nl-NL" sz="2400" dirty="0" smtClean="0"/>
              <a:t>twee beeldelementen.</a:t>
            </a:r>
            <a:endParaRPr lang="nl-NL" sz="2400" dirty="0"/>
          </a:p>
          <a:p>
            <a:endParaRPr lang="nl-NL" sz="2400" dirty="0"/>
          </a:p>
          <a:p>
            <a:pPr marL="214313" indent="-214313">
              <a:buFontTx/>
              <a:buChar char="-"/>
            </a:pPr>
            <a:r>
              <a:rPr lang="nl-NL" sz="2400" dirty="0"/>
              <a:t>Stap 1: Bekijk de prent zonder oordeel.</a:t>
            </a:r>
          </a:p>
          <a:p>
            <a:pPr marL="557213" lvl="1" indent="-214313">
              <a:buFontTx/>
              <a:buChar char="-"/>
            </a:pPr>
            <a:r>
              <a:rPr lang="nl-NL" sz="2400" dirty="0"/>
              <a:t>Wat zie je? </a:t>
            </a:r>
          </a:p>
          <a:p>
            <a:pPr marL="557213" lvl="1" indent="-214313">
              <a:buFontTx/>
              <a:buChar char="-"/>
            </a:pPr>
            <a:r>
              <a:rPr lang="nl-NL" sz="2400" dirty="0"/>
              <a:t>Wat staat er bij?</a:t>
            </a:r>
          </a:p>
          <a:p>
            <a:pPr marL="214313" indent="-214313">
              <a:buFontTx/>
              <a:buChar char="-"/>
            </a:pPr>
            <a:r>
              <a:rPr lang="nl-NL" sz="2400" dirty="0"/>
              <a:t>Stap 2: Interpreteer.</a:t>
            </a:r>
          </a:p>
          <a:p>
            <a:pPr marL="557213" lvl="1" indent="-214313">
              <a:buFontTx/>
              <a:buChar char="-"/>
            </a:pPr>
            <a:r>
              <a:rPr lang="nl-NL" sz="2400" dirty="0"/>
              <a:t>Hoe zijn mensen getekend?</a:t>
            </a:r>
          </a:p>
          <a:p>
            <a:pPr marL="557213" lvl="1" indent="-214313">
              <a:buFontTx/>
              <a:buChar char="-"/>
            </a:pPr>
            <a:r>
              <a:rPr lang="nl-NL" sz="2400" dirty="0"/>
              <a:t>Symboliek?</a:t>
            </a:r>
          </a:p>
          <a:p>
            <a:pPr marL="557213" lvl="1" indent="-214313">
              <a:buFontTx/>
              <a:buChar char="-"/>
            </a:pPr>
            <a:r>
              <a:rPr lang="nl-NL" sz="2400" dirty="0"/>
              <a:t>Overdrijvingen, tegenstellingen?</a:t>
            </a:r>
          </a:p>
          <a:p>
            <a:pPr marL="214313" indent="-214313">
              <a:buFontTx/>
              <a:buChar char="-"/>
            </a:pPr>
            <a:r>
              <a:rPr lang="nl-NL" sz="2400" dirty="0"/>
              <a:t>Stap 3: Zoek mening</a:t>
            </a:r>
          </a:p>
          <a:p>
            <a:pPr marL="557213" lvl="1" indent="-214313">
              <a:buFontTx/>
              <a:buChar char="-"/>
            </a:pPr>
            <a:r>
              <a:rPr lang="nl-NL" sz="2400" dirty="0"/>
              <a:t>Gebruik je basiskennis</a:t>
            </a:r>
          </a:p>
          <a:p>
            <a:pPr lvl="1"/>
            <a:endParaRPr lang="nl-NL" sz="2400" dirty="0"/>
          </a:p>
          <a:p>
            <a:endParaRPr lang="nl-NL" sz="2400" dirty="0"/>
          </a:p>
        </p:txBody>
      </p:sp>
    </p:spTree>
    <p:extLst>
      <p:ext uri="{BB962C8B-B14F-4D97-AF65-F5344CB8AC3E}">
        <p14:creationId xmlns:p14="http://schemas.microsoft.com/office/powerpoint/2010/main" val="3099741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52" t="5443" r="3911" b="3143"/>
          <a:stretch/>
        </p:blipFill>
        <p:spPr>
          <a:xfrm>
            <a:off x="395537" y="116632"/>
            <a:ext cx="3934900" cy="5112568"/>
          </a:xfrm>
          <a:prstGeom prst="rect">
            <a:avLst/>
          </a:prstGeom>
        </p:spPr>
      </p:pic>
      <p:sp>
        <p:nvSpPr>
          <p:cNvPr id="5" name="Tekstvak 4"/>
          <p:cNvSpPr txBox="1"/>
          <p:nvPr/>
        </p:nvSpPr>
        <p:spPr>
          <a:xfrm>
            <a:off x="1223629" y="5500742"/>
            <a:ext cx="383955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i="1" dirty="0"/>
              <a:t>Titel: Voor het geval hij te ver marcheert</a:t>
            </a:r>
          </a:p>
          <a:p>
            <a:r>
              <a:rPr lang="nl-NL" i="1" dirty="0"/>
              <a:t>- Op de bol staat: ‘Fijne, veilige conservatieve remmen’</a:t>
            </a:r>
          </a:p>
        </p:txBody>
      </p:sp>
      <p:sp>
        <p:nvSpPr>
          <p:cNvPr id="6" name="Tekstvak 5"/>
          <p:cNvSpPr txBox="1"/>
          <p:nvPr/>
        </p:nvSpPr>
        <p:spPr>
          <a:xfrm>
            <a:off x="4907365" y="205422"/>
            <a:ext cx="3078341" cy="6524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200" dirty="0"/>
              <a:t>Wat wil de tekenaar zeggen? Gebruik </a:t>
            </a:r>
            <a:r>
              <a:rPr lang="nl-NL" sz="2200" dirty="0" smtClean="0"/>
              <a:t>twee beeldelementen.</a:t>
            </a:r>
            <a:endParaRPr lang="nl-NL" sz="2200" dirty="0"/>
          </a:p>
          <a:p>
            <a:endParaRPr lang="nl-NL" sz="2200" dirty="0"/>
          </a:p>
          <a:p>
            <a:pPr marL="214313" indent="-214313">
              <a:buFontTx/>
              <a:buChar char="-"/>
            </a:pPr>
            <a:r>
              <a:rPr lang="nl-NL" sz="2200" dirty="0"/>
              <a:t>Stap 1: Bekijk de prent zonder oordeel.</a:t>
            </a:r>
          </a:p>
          <a:p>
            <a:pPr marL="557213" lvl="1" indent="-214313">
              <a:buFontTx/>
              <a:buChar char="-"/>
            </a:pPr>
            <a:r>
              <a:rPr lang="nl-NL" sz="2200" dirty="0"/>
              <a:t>Wat zie je? </a:t>
            </a:r>
          </a:p>
          <a:p>
            <a:pPr marL="557213" lvl="1" indent="-214313">
              <a:buFontTx/>
              <a:buChar char="-"/>
            </a:pPr>
            <a:r>
              <a:rPr lang="nl-NL" sz="2200" dirty="0"/>
              <a:t>Wat staat er bij?</a:t>
            </a:r>
          </a:p>
          <a:p>
            <a:pPr marL="214313" indent="-214313">
              <a:buFontTx/>
              <a:buChar char="-"/>
            </a:pPr>
            <a:r>
              <a:rPr lang="nl-NL" sz="2200" dirty="0"/>
              <a:t>Stap 2: Interpreteer.</a:t>
            </a:r>
          </a:p>
          <a:p>
            <a:pPr marL="557213" lvl="1" indent="-214313">
              <a:buFontTx/>
              <a:buChar char="-"/>
            </a:pPr>
            <a:r>
              <a:rPr lang="nl-NL" sz="2200" dirty="0"/>
              <a:t>Hoe zijn mensen getekend?</a:t>
            </a:r>
          </a:p>
          <a:p>
            <a:pPr marL="557213" lvl="1" indent="-214313">
              <a:buFontTx/>
              <a:buChar char="-"/>
            </a:pPr>
            <a:r>
              <a:rPr lang="nl-NL" sz="2200" dirty="0"/>
              <a:t>Symboliek?</a:t>
            </a:r>
          </a:p>
          <a:p>
            <a:pPr marL="557213" lvl="1" indent="-214313">
              <a:buFontTx/>
              <a:buChar char="-"/>
            </a:pPr>
            <a:r>
              <a:rPr lang="nl-NL" sz="2200" dirty="0"/>
              <a:t>Overdrijvingen, tegenstellingen?</a:t>
            </a:r>
          </a:p>
          <a:p>
            <a:pPr marL="214313" indent="-214313">
              <a:buFontTx/>
              <a:buChar char="-"/>
            </a:pPr>
            <a:r>
              <a:rPr lang="nl-NL" sz="2200" dirty="0"/>
              <a:t>Stap 3: Zoek mening</a:t>
            </a:r>
          </a:p>
          <a:p>
            <a:pPr marL="557213" lvl="1" indent="-214313">
              <a:buFontTx/>
              <a:buChar char="-"/>
            </a:pPr>
            <a:r>
              <a:rPr lang="nl-NL" sz="2200" dirty="0"/>
              <a:t>Gebruik je basiskennis</a:t>
            </a:r>
          </a:p>
          <a:p>
            <a:pPr lvl="1"/>
            <a:endParaRPr lang="nl-NL" sz="2200" dirty="0"/>
          </a:p>
          <a:p>
            <a:endParaRPr lang="nl-NL" sz="2200" dirty="0"/>
          </a:p>
        </p:txBody>
      </p:sp>
    </p:spTree>
    <p:extLst>
      <p:ext uri="{BB962C8B-B14F-4D97-AF65-F5344CB8AC3E}">
        <p14:creationId xmlns:p14="http://schemas.microsoft.com/office/powerpoint/2010/main" val="635418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tel 1"/>
          <p:cNvSpPr txBox="1">
            <a:spLocks/>
          </p:cNvSpPr>
          <p:nvPr/>
        </p:nvSpPr>
        <p:spPr>
          <a:xfrm>
            <a:off x="107504" y="5517232"/>
            <a:ext cx="8229600" cy="129614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nl-NL" sz="2000" dirty="0" smtClean="0"/>
              <a:t>Mussolini veroverde in 1936 Ethiopië. ‘Gifgas’ staat op de containers die hij vast heeft. Welke mening heeft de tekenaar over de verovering?</a:t>
            </a:r>
          </a:p>
          <a:p>
            <a:pPr algn="l"/>
            <a:r>
              <a:rPr lang="nl-NL" sz="2000" dirty="0" smtClean="0"/>
              <a:t> </a:t>
            </a:r>
            <a:r>
              <a:rPr lang="nl-NL" sz="2000" dirty="0" smtClean="0">
                <a:solidFill>
                  <a:schemeClr val="bg1"/>
                </a:solidFill>
              </a:rPr>
              <a:t>De tekenaar vindt de verovering barbaars/laf, omdat hij weerloze Ethiopische burgers tekent die gestorven zijn door het gifgas.</a:t>
            </a:r>
            <a:endParaRPr lang="nl-NL" sz="2000" b="1" dirty="0">
              <a:solidFill>
                <a:schemeClr val="bg1"/>
              </a:solidFill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0" y="22657"/>
            <a:ext cx="8602023" cy="54225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66573759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1026" name="Picture 2" descr="Afbeeldingsresultaat voor cartoon nazi germany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0" y="1"/>
            <a:ext cx="8211694" cy="5517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itel 1"/>
          <p:cNvSpPr txBox="1">
            <a:spLocks/>
          </p:cNvSpPr>
          <p:nvPr/>
        </p:nvSpPr>
        <p:spPr>
          <a:xfrm>
            <a:off x="179512" y="558924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nl-NL" sz="2400" dirty="0" smtClean="0"/>
              <a:t>Duitsland verloor in 1918 de Eerste Wereldoorlog. Aan wie lag dat volgens de tekenaar? Welk begrip kun je hier aan koppelen? </a:t>
            </a:r>
            <a:br>
              <a:rPr lang="nl-NL" sz="2400" dirty="0" smtClean="0"/>
            </a:br>
            <a:r>
              <a:rPr lang="nl-NL" sz="2400" b="1" dirty="0" smtClean="0">
                <a:solidFill>
                  <a:schemeClr val="bg1"/>
                </a:solidFill>
              </a:rPr>
              <a:t>Antwoord: de joden (zie joodse ster op muts), begrip is dolkstootlegende</a:t>
            </a:r>
            <a:endParaRPr lang="nl-NL"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01939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marL="0" indent="0"/>
            <a:r>
              <a:rPr lang="nl-NL" sz="3600" dirty="0"/>
              <a:t>1919/20: een communistische en een rechts-nationalistische staatsgreep mislukt.</a:t>
            </a:r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17638"/>
            <a:ext cx="9144000" cy="5780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927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512" y="5589240"/>
            <a:ext cx="8856984" cy="1143000"/>
          </a:xfrm>
        </p:spPr>
        <p:txBody>
          <a:bodyPr>
            <a:noAutofit/>
          </a:bodyPr>
          <a:lstStyle/>
          <a:p>
            <a:pPr algn="l"/>
            <a:r>
              <a:rPr lang="nl-NL" sz="2000" dirty="0" smtClean="0"/>
              <a:t>Het Molotov-Ribbentroppact (1939) waarbij Hitler en Stalin beloofden elkaar niet aan te vallen. Wat zijn volgens de tekenaar de gevolgen hiervan?</a:t>
            </a:r>
            <a:br>
              <a:rPr lang="nl-NL" sz="2000" dirty="0" smtClean="0"/>
            </a:br>
            <a:r>
              <a:rPr lang="nl-NL" sz="2000" b="1" dirty="0" smtClean="0">
                <a:solidFill>
                  <a:schemeClr val="bg1"/>
                </a:solidFill>
              </a:rPr>
              <a:t>Antwoord: de neutraliteit van andere landen kwam in het gevaar. Het risico op oorlog werd door het pact van de nazi’s en de sovjets groter.</a:t>
            </a:r>
            <a:endParaRPr lang="nl-NL" sz="2000" b="1" dirty="0">
              <a:solidFill>
                <a:schemeClr val="bg1"/>
              </a:solidFill>
            </a:endParaRPr>
          </a:p>
        </p:txBody>
      </p:sp>
      <p:pic>
        <p:nvPicPr>
          <p:cNvPr id="2050" name="Picture 2" descr="Afbeeldingsresultaat voor pro hitler cartoon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-99392"/>
            <a:ext cx="7008110" cy="55250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86830202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Afbeeldingsresultaat voor nazi political cartoon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9574"/>
            <a:ext cx="5555108" cy="4744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itel 1"/>
          <p:cNvSpPr txBox="1">
            <a:spLocks/>
          </p:cNvSpPr>
          <p:nvPr/>
        </p:nvSpPr>
        <p:spPr>
          <a:xfrm>
            <a:off x="5576186" y="1241225"/>
            <a:ext cx="3068559" cy="222312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nl-NL" sz="2400" b="1" dirty="0" smtClean="0"/>
              <a:t>Toelichting</a:t>
            </a:r>
          </a:p>
          <a:p>
            <a:pPr algn="l"/>
            <a:r>
              <a:rPr lang="nl-NL" sz="2400" dirty="0" smtClean="0"/>
              <a:t>Boven: </a:t>
            </a:r>
            <a:r>
              <a:rPr lang="nl-NL" sz="2400" i="1" dirty="0" smtClean="0"/>
              <a:t>Een Ariër is lang, slank, blond… en een held zoals mijzelf </a:t>
            </a:r>
            <a:br>
              <a:rPr lang="nl-NL" sz="2400" i="1" dirty="0" smtClean="0"/>
            </a:br>
            <a:endParaRPr lang="nl-NL" sz="2400" i="1" dirty="0" smtClean="0"/>
          </a:p>
          <a:p>
            <a:pPr algn="l"/>
            <a:endParaRPr lang="nl-NL" sz="2400" i="1" dirty="0"/>
          </a:p>
          <a:p>
            <a:pPr algn="l"/>
            <a:endParaRPr lang="nl-NL" sz="2400" i="1" dirty="0"/>
          </a:p>
          <a:p>
            <a:pPr algn="l"/>
            <a:endParaRPr lang="nl-NL" sz="2400" i="1" dirty="0" smtClean="0"/>
          </a:p>
          <a:p>
            <a:pPr algn="l"/>
            <a:r>
              <a:rPr lang="nl-NL" sz="2400" dirty="0" smtClean="0"/>
              <a:t>Onder: </a:t>
            </a:r>
            <a:r>
              <a:rPr lang="nl-NL" sz="2400" i="1" dirty="0" smtClean="0"/>
              <a:t>De beste leraar van Duitsland is de Führer.</a:t>
            </a:r>
            <a:endParaRPr lang="nl-NL" sz="2400" b="1" dirty="0">
              <a:solidFill>
                <a:schemeClr val="bg1"/>
              </a:solidFill>
            </a:endParaRPr>
          </a:p>
        </p:txBody>
      </p:sp>
      <p:sp>
        <p:nvSpPr>
          <p:cNvPr id="6" name="Titel 1"/>
          <p:cNvSpPr>
            <a:spLocks noGrp="1"/>
          </p:cNvSpPr>
          <p:nvPr>
            <p:ph type="title"/>
          </p:nvPr>
        </p:nvSpPr>
        <p:spPr>
          <a:xfrm>
            <a:off x="179512" y="5229200"/>
            <a:ext cx="8856984" cy="1143000"/>
          </a:xfrm>
        </p:spPr>
        <p:txBody>
          <a:bodyPr>
            <a:noAutofit/>
          </a:bodyPr>
          <a:lstStyle/>
          <a:p>
            <a:pPr algn="l"/>
            <a:r>
              <a:rPr lang="nl-NL" sz="2800" dirty="0" smtClean="0"/>
              <a:t>Is de tekenaar voor of tegen de nazi’s? Ondersteun je antwoord met een concreet voorbeeld uit de tekening.</a:t>
            </a:r>
            <a:br>
              <a:rPr lang="nl-NL" sz="2800" dirty="0" smtClean="0"/>
            </a:br>
            <a:r>
              <a:rPr lang="nl-NL" sz="2000" b="1" dirty="0" smtClean="0">
                <a:solidFill>
                  <a:schemeClr val="bg1"/>
                </a:solidFill>
              </a:rPr>
              <a:t>Antwoord: Tegen de nazi’s. De tekenaar drijft spot met de nazi’s. Onder de woorden lang, slank en blond staan tegenovergestelde voorbeelden. Deze personen maken echter wel deel uit van </a:t>
            </a:r>
            <a:r>
              <a:rPr lang="nl-NL" sz="2000" b="1" dirty="0" err="1" smtClean="0">
                <a:solidFill>
                  <a:schemeClr val="bg1"/>
                </a:solidFill>
              </a:rPr>
              <a:t>Hitler’s</a:t>
            </a:r>
            <a:r>
              <a:rPr lang="nl-NL" sz="2000" b="1" dirty="0" smtClean="0">
                <a:solidFill>
                  <a:schemeClr val="bg1"/>
                </a:solidFill>
              </a:rPr>
              <a:t> partij. </a:t>
            </a:r>
            <a:endParaRPr lang="nl-NL" sz="2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78290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erelateerde afbeeldin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1196752"/>
            <a:ext cx="9191574" cy="5832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nl-NL" sz="3200" dirty="0"/>
              <a:t>1922: Duitsland blijft achter met betalingen. Fransen bezetten een deel van Duitsland.</a:t>
            </a:r>
            <a:br>
              <a:rPr lang="nl-NL" sz="3200" dirty="0"/>
            </a:br>
            <a:endParaRPr lang="nl-NL" sz="3200" dirty="0"/>
          </a:p>
        </p:txBody>
      </p:sp>
      <p:sp>
        <p:nvSpPr>
          <p:cNvPr id="5" name="Tijdelijke aanduiding voor inhoud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223824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95536" y="125463"/>
            <a:ext cx="8229600" cy="1143000"/>
          </a:xfrm>
        </p:spPr>
        <p:txBody>
          <a:bodyPr>
            <a:noAutofit/>
          </a:bodyPr>
          <a:lstStyle/>
          <a:p>
            <a:r>
              <a:rPr lang="nl-NL" sz="2400" dirty="0"/>
              <a:t>1929: de Amerikaanse economie crasht (Grote Depressie) en dit waait over naar Duitsland. Gevolg: werkeloosheid en armoede.</a:t>
            </a:r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968" y="1155948"/>
            <a:ext cx="7602736" cy="57020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7276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Hoe kwam Hitler aan de macht?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nl-NL" sz="2400" dirty="0" smtClean="0"/>
              <a:t>1920: Hitler richt zijn partij op: NSDAP</a:t>
            </a:r>
          </a:p>
          <a:p>
            <a:pPr marL="0" indent="0">
              <a:buNone/>
            </a:pPr>
            <a:r>
              <a:rPr lang="nl-NL" sz="2400" dirty="0" smtClean="0"/>
              <a:t>1923: staatsgreep van Hitler mislukt</a:t>
            </a:r>
          </a:p>
          <a:p>
            <a:pPr marL="0" indent="0">
              <a:buNone/>
            </a:pPr>
            <a:r>
              <a:rPr lang="nl-NL" sz="2400" dirty="0" smtClean="0"/>
              <a:t>1929: economische crisis</a:t>
            </a:r>
          </a:p>
          <a:p>
            <a:pPr marL="0" indent="0">
              <a:buNone/>
            </a:pPr>
            <a:r>
              <a:rPr lang="nl-NL" sz="2400" dirty="0" smtClean="0"/>
              <a:t>1932: </a:t>
            </a:r>
            <a:r>
              <a:rPr lang="nl-NL" sz="2400" dirty="0" err="1" smtClean="0"/>
              <a:t>Hitler’s</a:t>
            </a:r>
            <a:r>
              <a:rPr lang="nl-NL" sz="2400" dirty="0" smtClean="0"/>
              <a:t> partij wordt grootste partij</a:t>
            </a:r>
          </a:p>
          <a:p>
            <a:pPr marL="0" indent="0">
              <a:buNone/>
            </a:pPr>
            <a:r>
              <a:rPr lang="nl-NL" sz="2400" dirty="0" smtClean="0"/>
              <a:t>1933: jan - Hitler wordt rijkskanselier</a:t>
            </a:r>
            <a:br>
              <a:rPr lang="nl-NL" sz="2400" dirty="0" smtClean="0"/>
            </a:br>
            <a:r>
              <a:rPr lang="nl-NL" sz="2400" dirty="0" smtClean="0"/>
              <a:t>           feb - Door Rijksdagbrand krijgt Hitler meer bevoegdheden</a:t>
            </a:r>
            <a:br>
              <a:rPr lang="nl-NL" sz="2400" dirty="0" smtClean="0"/>
            </a:br>
            <a:r>
              <a:rPr lang="nl-NL" sz="2400" dirty="0" smtClean="0"/>
              <a:t>          mrt – verkiezingen voor meer macht, </a:t>
            </a:r>
            <a:br>
              <a:rPr lang="nl-NL" sz="2400" dirty="0" smtClean="0"/>
            </a:br>
            <a:r>
              <a:rPr lang="nl-NL" sz="2400" dirty="0" smtClean="0"/>
              <a:t>                          door intimidatie lukt dat</a:t>
            </a:r>
            <a:br>
              <a:rPr lang="nl-NL" sz="2400" dirty="0" smtClean="0"/>
            </a:br>
            <a:r>
              <a:rPr lang="nl-NL" sz="2400" dirty="0" smtClean="0"/>
              <a:t>1934: Hitler wordt de Führer (de absolute leider) van Duitsland. </a:t>
            </a:r>
            <a:endParaRPr lang="nl-NL" sz="2400" dirty="0"/>
          </a:p>
        </p:txBody>
      </p:sp>
    </p:spTree>
    <p:extLst>
      <p:ext uri="{BB962C8B-B14F-4D97-AF65-F5344CB8AC3E}">
        <p14:creationId xmlns:p14="http://schemas.microsoft.com/office/powerpoint/2010/main" val="2823189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5536" y="0"/>
            <a:ext cx="4040188" cy="639762"/>
          </a:xfrm>
        </p:spPr>
        <p:txBody>
          <a:bodyPr/>
          <a:lstStyle/>
          <a:p>
            <a:r>
              <a:rPr lang="nl-NL" dirty="0" smtClean="0"/>
              <a:t>SA</a:t>
            </a:r>
            <a:endParaRPr lang="nl-NL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79512" y="692696"/>
            <a:ext cx="4040188" cy="3951288"/>
          </a:xfrm>
        </p:spPr>
        <p:txBody>
          <a:bodyPr/>
          <a:lstStyle/>
          <a:p>
            <a:r>
              <a:rPr lang="nl-NL" dirty="0" smtClean="0"/>
              <a:t>Knokploegen</a:t>
            </a:r>
            <a:endParaRPr lang="nl-NL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88024" y="0"/>
            <a:ext cx="4041775" cy="639762"/>
          </a:xfrm>
        </p:spPr>
        <p:txBody>
          <a:bodyPr/>
          <a:lstStyle/>
          <a:p>
            <a:r>
              <a:rPr lang="nl-NL" dirty="0" smtClean="0"/>
              <a:t>SS</a:t>
            </a:r>
            <a:endParaRPr lang="nl-NL" dirty="0"/>
          </a:p>
        </p:txBody>
      </p:sp>
      <p:pic>
        <p:nvPicPr>
          <p:cNvPr id="1026" name="Picture 2" descr="C:\Users\Stefan\Pictures\Die_Uniformen_der_Allgemeinen_SS_32-4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20072" y="980728"/>
            <a:ext cx="2160240" cy="6171296"/>
          </a:xfrm>
          <a:prstGeom prst="rect">
            <a:avLst/>
          </a:prstGeom>
          <a:noFill/>
        </p:spPr>
      </p:pic>
      <p:pic>
        <p:nvPicPr>
          <p:cNvPr id="1027" name="Picture 3" descr="C:\Users\Stefan\Pictures\S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59632" y="1137910"/>
            <a:ext cx="2376264" cy="6300496"/>
          </a:xfrm>
          <a:prstGeom prst="rect">
            <a:avLst/>
          </a:prstGeom>
          <a:noFill/>
        </p:spPr>
      </p:pic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572000" y="692696"/>
            <a:ext cx="4041775" cy="3951288"/>
          </a:xfrm>
        </p:spPr>
        <p:txBody>
          <a:bodyPr/>
          <a:lstStyle/>
          <a:p>
            <a:r>
              <a:rPr lang="nl-NL" dirty="0" smtClean="0"/>
              <a:t>Militaire organisatie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922723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toor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621</TotalTime>
  <Words>1042</Words>
  <Application>Microsoft Office PowerPoint</Application>
  <PresentationFormat>Diavoorstelling (4:3)</PresentationFormat>
  <Paragraphs>190</Paragraphs>
  <Slides>51</Slides>
  <Notes>1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51</vt:i4>
      </vt:variant>
    </vt:vector>
  </HeadingPairs>
  <TitlesOfParts>
    <vt:vector size="55" baseType="lpstr">
      <vt:lpstr>Arial</vt:lpstr>
      <vt:lpstr>Calibri</vt:lpstr>
      <vt:lpstr>Wingdings</vt:lpstr>
      <vt:lpstr>Office Theme</vt:lpstr>
      <vt:lpstr>Kenmerken Fascisme</vt:lpstr>
      <vt:lpstr>Nationaalsocialisme (het Duitse fascisme)</vt:lpstr>
      <vt:lpstr>PowerPoint-presentatie</vt:lpstr>
      <vt:lpstr>Hoe verliep het Duitsland na WO I?</vt:lpstr>
      <vt:lpstr>1919/20: een communistische en een rechts-nationalistische staatsgreep mislukt.</vt:lpstr>
      <vt:lpstr>1922: Duitsland blijft achter met betalingen. Fransen bezetten een deel van Duitsland. </vt:lpstr>
      <vt:lpstr>1929: de Amerikaanse economie crasht (Grote Depressie) en dit waait over naar Duitsland. Gevolg: werkeloosheid en armoede.</vt:lpstr>
      <vt:lpstr>Hoe kwam Hitler aan de macht?</vt:lpstr>
      <vt:lpstr>PowerPoint-presentatie</vt:lpstr>
      <vt:lpstr>1. Welk(e) element(en) van het fascisme of nationaalsocialisme herken je hier?</vt:lpstr>
      <vt:lpstr>2. Welk(e) element(en) van het fascisme of nationaalsocialisme herken je hier?</vt:lpstr>
      <vt:lpstr>3. Welk(e) element(en) van het fascisme of nationaalsocialisme herken je hier?</vt:lpstr>
      <vt:lpstr>4. Welk(e) element(en) van het fascisme of nationaalsocialisme herken je hier?</vt:lpstr>
      <vt:lpstr>5. Welk(e) element(en) van het fascisme of nationaalsocialisme herken je hier?</vt:lpstr>
      <vt:lpstr>1. Welk(e) element(en) van het fascisme of nationaalsocialisme herken je hier?</vt:lpstr>
      <vt:lpstr>Verheerlijking van  de daad, kracht &amp; geweld (6)</vt:lpstr>
      <vt:lpstr>2. Welk(e) element(en) van het fascisme of nationaalsocialisme herken je hier?</vt:lpstr>
      <vt:lpstr>Fascisme is negatief. Ze  zijn tegen communisten (8)</vt:lpstr>
      <vt:lpstr>3. Welk(e) element(en) van het fascisme of nationaalsocialisme herken je hier?</vt:lpstr>
      <vt:lpstr>Leidersbeginsel (één  krachtige leider aan de macht) (2)</vt:lpstr>
      <vt:lpstr>4. Welk(e) element(en) van het fascisme of nationaalsocialisme herken je hier?</vt:lpstr>
      <vt:lpstr>Vrouwen hebben een aparte plaats (7)</vt:lpstr>
      <vt:lpstr>5. Welk(e) element(en) van het fascisme of nationaalsocialisme herken je hier?</vt:lpstr>
      <vt:lpstr>Leiderbeginsel (2) of belang eigen groep (3)</vt:lpstr>
      <vt:lpstr>PowerPoint-presentatie</vt:lpstr>
      <vt:lpstr>1. Welke van de 3 termen hoort niet bij fascisme</vt:lpstr>
      <vt:lpstr>2. Welke van de 3 termen hoort niet bij fascisme</vt:lpstr>
      <vt:lpstr>3. Welke van de 3 termen hoort niet bij fascisme</vt:lpstr>
      <vt:lpstr>4. Welke van de 3 termen hoort niet bij fascisme</vt:lpstr>
      <vt:lpstr>5. Welke van de 3 termen hoort niet bij fascisme</vt:lpstr>
      <vt:lpstr>1. Welke van de 3 termen hoort niet bij fascisme</vt:lpstr>
      <vt:lpstr>1. Welke van de 3 termen hoort niet bij fascisme</vt:lpstr>
      <vt:lpstr>2. Welke van de 3 termen hoort niet bij fascisme</vt:lpstr>
      <vt:lpstr>2. Welke van de 3 termen hoort niet bij fascisme</vt:lpstr>
      <vt:lpstr>3. Welke van de 3 termen hoort niet bij fascisme</vt:lpstr>
      <vt:lpstr>3. Welke van de 3 termen hoort niet bij fascisme</vt:lpstr>
      <vt:lpstr>4. Welke van de 3 termen hoort niet bij fascisme</vt:lpstr>
      <vt:lpstr>4. Welke van de 3 termen hoort niet bij fascisme</vt:lpstr>
      <vt:lpstr>5. Welke van de 3 termen hoort niet bij fascisme</vt:lpstr>
      <vt:lpstr>5. Welke van de 3 termen hoort niet bij fascisme</vt:lpstr>
      <vt:lpstr>PowerPoint-presentatie</vt:lpstr>
      <vt:lpstr>PowerPoint-presentatie</vt:lpstr>
      <vt:lpstr>PowerPoint-presentatie</vt:lpstr>
      <vt:lpstr>PowerPoint-presentatie</vt:lpstr>
      <vt:lpstr>Wat te leren voor de toets</vt:lpstr>
      <vt:lpstr>PowerPoint-presentatie</vt:lpstr>
      <vt:lpstr>PowerPoint-presentatie</vt:lpstr>
      <vt:lpstr>PowerPoint-presentatie</vt:lpstr>
      <vt:lpstr>PowerPoint-presentatie</vt:lpstr>
      <vt:lpstr>Het Molotov-Ribbentroppact (1939) waarbij Hitler en Stalin beloofden elkaar niet aan te vallen. Wat zijn volgens de tekenaar de gevolgen hiervan? Antwoord: de neutraliteit van andere landen kwam in het gevaar. Het risico op oorlog werd door het pact van de nazi’s en de sovjets groter.</vt:lpstr>
      <vt:lpstr>Is de tekenaar voor of tegen de nazi’s? Ondersteun je antwoord met een concreet voorbeeld uit de tekening. Antwoord: Tegen de nazi’s. De tekenaar drijft spot met de nazi’s. Onder de woorden lang, slank en blond staan tegenovergestelde voorbeelden. Deze personen maken echter wel deel uit van Hitler’s partij.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Welkom!</dc:title>
  <dc:creator>Stefan</dc:creator>
  <cp:lastModifiedBy>Stefan Rops</cp:lastModifiedBy>
  <cp:revision>68</cp:revision>
  <dcterms:created xsi:type="dcterms:W3CDTF">2017-01-25T19:00:07Z</dcterms:created>
  <dcterms:modified xsi:type="dcterms:W3CDTF">2018-02-12T12:53:14Z</dcterms:modified>
</cp:coreProperties>
</file>