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88" r:id="rId2"/>
    <p:sldId id="289" r:id="rId3"/>
    <p:sldId id="292" r:id="rId4"/>
    <p:sldId id="328" r:id="rId5"/>
    <p:sldId id="295" r:id="rId6"/>
    <p:sldId id="297" r:id="rId7"/>
    <p:sldId id="319" r:id="rId8"/>
    <p:sldId id="320" r:id="rId9"/>
    <p:sldId id="299" r:id="rId10"/>
    <p:sldId id="315" r:id="rId11"/>
    <p:sldId id="317" r:id="rId12"/>
    <p:sldId id="318" r:id="rId13"/>
    <p:sldId id="325" r:id="rId14"/>
    <p:sldId id="298" r:id="rId15"/>
    <p:sldId id="306" r:id="rId16"/>
    <p:sldId id="301" r:id="rId17"/>
    <p:sldId id="307" r:id="rId18"/>
    <p:sldId id="308" r:id="rId19"/>
    <p:sldId id="313" r:id="rId20"/>
    <p:sldId id="309" r:id="rId21"/>
    <p:sldId id="310" r:id="rId22"/>
    <p:sldId id="311" r:id="rId23"/>
    <p:sldId id="312" r:id="rId24"/>
    <p:sldId id="314" r:id="rId25"/>
    <p:sldId id="300" r:id="rId26"/>
    <p:sldId id="331" r:id="rId27"/>
    <p:sldId id="302" r:id="rId28"/>
    <p:sldId id="303" r:id="rId29"/>
    <p:sldId id="304" r:id="rId30"/>
    <p:sldId id="321" r:id="rId31"/>
    <p:sldId id="322" r:id="rId32"/>
    <p:sldId id="329" r:id="rId33"/>
    <p:sldId id="324" r:id="rId34"/>
    <p:sldId id="327" r:id="rId35"/>
    <p:sldId id="323" r:id="rId36"/>
    <p:sldId id="326" r:id="rId37"/>
    <p:sldId id="330" r:id="rId38"/>
    <p:sldId id="305" r:id="rId39"/>
  </p:sldIdLst>
  <p:sldSz cx="9144000" cy="6858000" type="screen4x3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97" autoAdjust="0"/>
    <p:restoredTop sz="94660"/>
  </p:normalViewPr>
  <p:slideViewPr>
    <p:cSldViewPr>
      <p:cViewPr varScale="1">
        <p:scale>
          <a:sx n="65" d="100"/>
          <a:sy n="65" d="100"/>
        </p:scale>
        <p:origin x="1192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33112C0-52B8-4646-A951-2F64C006F335}" type="datetimeFigureOut">
              <a:rPr lang="nl-NL"/>
              <a:pPr>
                <a:defRPr/>
              </a:pPr>
              <a:t>9-1-2019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 smtClean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noProof="0" smtClean="0"/>
              <a:t>Klik om de modelstijlen te bewerken</a:t>
            </a:r>
          </a:p>
          <a:p>
            <a:pPr lvl="1"/>
            <a:r>
              <a:rPr lang="nl-NL" noProof="0" smtClean="0"/>
              <a:t>Tweede niveau</a:t>
            </a:r>
          </a:p>
          <a:p>
            <a:pPr lvl="2"/>
            <a:r>
              <a:rPr lang="nl-NL" noProof="0" smtClean="0"/>
              <a:t>Derde niveau</a:t>
            </a:r>
          </a:p>
          <a:p>
            <a:pPr lvl="3"/>
            <a:r>
              <a:rPr lang="nl-NL" noProof="0" smtClean="0"/>
              <a:t>Vierde niveau</a:t>
            </a:r>
          </a:p>
          <a:p>
            <a:pPr lvl="4"/>
            <a:r>
              <a:rPr lang="nl-NL" noProof="0" smtClean="0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8EE632B-D3B5-4A65-89DD-8CCF40C8E51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90888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5" name="Rechthoek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Rechthoek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Rechthoek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0" name="Rechthoek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11" name="Afgeronde rechthoek 10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12" name="Afgeronde rechthoek 11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Rechthoek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Rechthoek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Rechthoek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6" name="Rechthoek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9" name="Ondertitel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nl-NL" smtClean="0"/>
              <a:t>Klik om de ondertitelstijl van het model te bewerken</a:t>
            </a:r>
            <a:endParaRPr lang="en-US"/>
          </a:p>
        </p:txBody>
      </p:sp>
      <p:sp>
        <p:nvSpPr>
          <p:cNvPr id="17" name="Tijdelijke aanduiding voor datum 27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8" name="Tijdelijke aanduiding voor voettekst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19" name="Tijdelijke aanduiding voor dianummer 28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1312814-82E6-4911-ADB2-A473481CB5B7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78397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Tijdelijke aanduiding voor dianumm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7FB0A-F44C-4016-8B80-0F9B48412584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32187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Tijdelijke aanduiding voor dianumm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62E01-3F32-417D-A5E4-4DAE806C2E26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86422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Tijdelijke aanduiding voor dianumm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93ED6-D37B-4A03-BE9F-C46CA27EAEEB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531605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Tijdelijke aanduiding voor dianumm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B548B-E358-44DE-ABE2-9E768F3C41A0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78130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Tijdelijke aanduiding voor dianumm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B1B02-DE52-475C-AA78-18BA9DA25CB8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48699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Tijdelijke aanduiding voor datum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8" name="Tijdelijke aanduiding voor dianumm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4C4B1D2-E951-4748-A730-87CB5F98A7F4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  <p:sp>
        <p:nvSpPr>
          <p:cNvPr id="9" name="Tijdelijke aanduiding voor voettekst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2051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DABD2-4FE4-424D-980C-14C5FE889D22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22505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4" name="Tijdelijke aanduiding voor dianumm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D5902-6B7D-4058-A658-BDA0B26EF8E4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97735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5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Tijdelijke aanduiding voor dianumm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EA262-1FED-417E-AE4E-DB8656EFA9C1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44502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en-US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6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7" name="Tijdelijke aanduiding voor dianumm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1B4A8-BB65-450B-835D-F0ECD5882BF8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32256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hthoek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29" name="Rechthoek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0" name="Rechthoek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1" name="Rechthoek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2" name="Rechthoek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33" name="Afgeronde rechthoek 32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 useBgFill="1">
        <p:nvSpPr>
          <p:cNvPr id="34" name="Afgeronde rechthoek 33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5" name="Rechthoek 34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6" name="Rechthoek 35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7" name="Rechthoek 36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8" name="Rechthoek 37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39" name="Rechthoek 38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0" name="Rechthoek 39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39" name="Tijdelijke aanduiding voor titel 21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stijl te bewerken</a:t>
            </a:r>
            <a:endParaRPr lang="en-US" altLang="nl-NL" smtClean="0"/>
          </a:p>
        </p:txBody>
      </p:sp>
      <p:sp>
        <p:nvSpPr>
          <p:cNvPr id="1040" name="Tijdelijke aanduiding voor tekst 12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modelstijlen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  <a:p>
            <a:pPr lvl="4"/>
            <a:r>
              <a:rPr lang="nl-NL" altLang="nl-NL" smtClean="0"/>
              <a:t>Vijfde niveau</a:t>
            </a:r>
            <a:endParaRPr lang="en-US" altLang="nl-NL" smtClean="0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nl-NL" altLang="nl-NL"/>
          </a:p>
        </p:txBody>
      </p:sp>
      <p:sp>
        <p:nvSpPr>
          <p:cNvPr id="23" name="Tijdelijke aanduiding voor dianummer 22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E3FBE75-87A5-4140-8A89-39E6FBD455E7}" type="slidenum">
              <a:rPr lang="nl-NL" altLang="nl-NL"/>
              <a:pPr>
                <a:defRPr/>
              </a:pPr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9" r:id="rId2"/>
    <p:sldLayoutId id="2147483690" r:id="rId3"/>
    <p:sldLayoutId id="2147483691" r:id="rId4"/>
    <p:sldLayoutId id="2147483698" r:id="rId5"/>
    <p:sldLayoutId id="2147483699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youtube.com/watch?v=C0POANU6ksQ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www.dokterdokter.nl/gezond-leven/eten-drinken/etiketten-etiquette-gemodificeerd-zetmeel/item27870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youtube.com/watch?v=d2c9JXj_McE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593975"/>
          </a:xfrm>
        </p:spPr>
        <p:txBody>
          <a:bodyPr/>
          <a:lstStyle/>
          <a:p>
            <a:pPr eaLnBrk="1" hangingPunct="1"/>
            <a:r>
              <a:rPr lang="nl-NL" altLang="nl-NL" smtClean="0"/>
              <a:t>Scheikunde</a:t>
            </a:r>
          </a:p>
        </p:txBody>
      </p:sp>
      <p:sp>
        <p:nvSpPr>
          <p:cNvPr id="5123" name="Ondertitel 2"/>
          <p:cNvSpPr>
            <a:spLocks noGrp="1"/>
          </p:cNvSpPr>
          <p:nvPr>
            <p:ph type="subTitle" idx="1"/>
          </p:nvPr>
        </p:nvSpPr>
        <p:spPr>
          <a:xfrm>
            <a:off x="457200" y="3900488"/>
            <a:ext cx="4953000" cy="1752600"/>
          </a:xfrm>
        </p:spPr>
        <p:txBody>
          <a:bodyPr/>
          <a:lstStyle/>
          <a:p>
            <a:pPr marL="63500" eaLnBrk="1" hangingPunct="1"/>
            <a:r>
              <a:rPr lang="nl-NL" altLang="nl-NL" smtClean="0"/>
              <a:t>MBO veehouderij</a:t>
            </a:r>
          </a:p>
          <a:p>
            <a:pPr marL="63500" eaLnBrk="1" hangingPunct="1"/>
            <a:r>
              <a:rPr lang="nl-NL" altLang="nl-NL" smtClean="0"/>
              <a:t>Niveau 4 leerjaar 1</a:t>
            </a:r>
          </a:p>
          <a:p>
            <a:pPr marL="63500" eaLnBrk="1" hangingPunct="1"/>
            <a:r>
              <a:rPr lang="nl-NL" altLang="nl-NL" smtClean="0"/>
              <a:t>Periode 3</a:t>
            </a: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476250"/>
            <a:ext cx="7772400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</a:t>
            </a:r>
            <a:r>
              <a:rPr lang="nl-NL" dirty="0" smtClean="0"/>
              <a:t>polaire aminozuren</a:t>
            </a:r>
            <a:endParaRPr lang="nl-NL" dirty="0"/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08920"/>
            <a:ext cx="6527998" cy="3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76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Polaire aminozuren</a:t>
            </a:r>
            <a:endParaRPr lang="nl-NL" dirty="0"/>
          </a:p>
        </p:txBody>
      </p:sp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140968"/>
            <a:ext cx="7592862" cy="2009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01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Elektrisch geladen</a:t>
            </a:r>
            <a:endParaRPr lang="nl-NL" dirty="0"/>
          </a:p>
        </p:txBody>
      </p:sp>
      <p:pic>
        <p:nvPicPr>
          <p:cNvPr id="665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4904"/>
            <a:ext cx="7890389" cy="30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225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7670260" cy="404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486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Vetten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191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Vetten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Glycerol</a:t>
            </a:r>
          </a:p>
          <a:p>
            <a:r>
              <a:rPr lang="nl-NL" dirty="0" smtClean="0"/>
              <a:t>Vetzuren</a:t>
            </a:r>
          </a:p>
          <a:p>
            <a:pPr lvl="1"/>
            <a:r>
              <a:rPr lang="nl-NL" dirty="0" smtClean="0"/>
              <a:t>Verschillende vetzuren (gemengde glyceride)</a:t>
            </a:r>
          </a:p>
          <a:p>
            <a:pPr lvl="1"/>
            <a:r>
              <a:rPr lang="nl-NL" dirty="0" smtClean="0"/>
              <a:t>Dezelfde vetzuren (enkelvoudige glyceride)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8446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Vetten</a:t>
            </a:r>
            <a:endParaRPr lang="nl-NL" dirty="0"/>
          </a:p>
        </p:txBody>
      </p:sp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3059113"/>
            <a:ext cx="5524500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9580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Verzadigd vetzuur</a:t>
            </a:r>
            <a:endParaRPr lang="nl-NL" dirty="0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2" y="2963863"/>
            <a:ext cx="68103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800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Onverzadigd vetzuur </a:t>
            </a:r>
            <a:r>
              <a:rPr lang="nl-NL" sz="3200" dirty="0" smtClean="0"/>
              <a:t>–dubbele binding</a:t>
            </a:r>
            <a:endParaRPr lang="nl-NL" sz="3200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0" y="2935288"/>
            <a:ext cx="65913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928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40768"/>
            <a:ext cx="5295850" cy="4581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541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mtClean="0"/>
              <a:t>Herhaling</a:t>
            </a:r>
          </a:p>
        </p:txBody>
      </p:sp>
      <p:sp>
        <p:nvSpPr>
          <p:cNvPr id="6147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nl-NL" altLang="nl-NL" dirty="0" smtClean="0"/>
              <a:t>Bespreken antwoorden bodemkrant</a:t>
            </a:r>
          </a:p>
          <a:p>
            <a:pPr eaLnBrk="1" hangingPunct="1"/>
            <a:endParaRPr lang="nl-NL" altLang="nl-N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Verschillende vetzuren</a:t>
            </a:r>
            <a:endParaRPr lang="nl-NL" dirty="0"/>
          </a:p>
        </p:txBody>
      </p:sp>
      <p:pic>
        <p:nvPicPr>
          <p:cNvPr id="614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425" y="2430463"/>
            <a:ext cx="61531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52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Reacties met vetten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Splitsing met water </a:t>
            </a:r>
            <a:r>
              <a:rPr lang="nl-NL" dirty="0" smtClean="0">
                <a:sym typeface="Wingdings" panose="05000000000000000000" pitchFamily="2" charset="2"/>
              </a:rPr>
              <a:t> hydrolyse</a:t>
            </a:r>
          </a:p>
          <a:p>
            <a:endParaRPr lang="nl-NL" dirty="0">
              <a:sym typeface="Wingdings" panose="05000000000000000000" pitchFamily="2" charset="2"/>
            </a:endParaRPr>
          </a:p>
          <a:p>
            <a:endParaRPr lang="nl-NL" dirty="0" smtClean="0">
              <a:sym typeface="Wingdings" panose="05000000000000000000" pitchFamily="2" charset="2"/>
            </a:endParaRPr>
          </a:p>
          <a:p>
            <a:r>
              <a:rPr lang="nl-NL" dirty="0" smtClean="0">
                <a:sym typeface="Wingdings" panose="05000000000000000000" pitchFamily="2" charset="2"/>
              </a:rPr>
              <a:t>Reageren met zuurstof  oxidatie</a:t>
            </a:r>
          </a:p>
          <a:p>
            <a:endParaRPr lang="nl-NL" dirty="0">
              <a:sym typeface="Wingdings" panose="05000000000000000000" pitchFamily="2" charset="2"/>
            </a:endParaRPr>
          </a:p>
          <a:p>
            <a:endParaRPr lang="nl-NL" dirty="0" smtClean="0">
              <a:sym typeface="Wingdings" panose="05000000000000000000" pitchFamily="2" charset="2"/>
            </a:endParaRPr>
          </a:p>
          <a:p>
            <a:r>
              <a:rPr lang="nl-NL" dirty="0" smtClean="0">
                <a:sym typeface="Wingdings" panose="05000000000000000000" pitchFamily="2" charset="2"/>
              </a:rPr>
              <a:t>Binden van onverzadigde vetten  polymerisatie</a:t>
            </a:r>
          </a:p>
        </p:txBody>
      </p:sp>
    </p:spTree>
    <p:extLst>
      <p:ext uri="{BB962C8B-B14F-4D97-AF65-F5344CB8AC3E}">
        <p14:creationId xmlns:p14="http://schemas.microsoft.com/office/powerpoint/2010/main" val="63972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Hydrolyse</a:t>
            </a:r>
            <a:endParaRPr lang="nl-NL" dirty="0"/>
          </a:p>
        </p:txBody>
      </p:sp>
      <p:pic>
        <p:nvPicPr>
          <p:cNvPr id="624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22" y="2780928"/>
            <a:ext cx="720914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8455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Oxidatie</a:t>
            </a:r>
            <a:endParaRPr lang="nl-NL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07223"/>
            <a:ext cx="6264696" cy="1540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111624"/>
            <a:ext cx="5760640" cy="111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51" y="4223547"/>
            <a:ext cx="7452320" cy="1261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06" y="5485393"/>
            <a:ext cx="6276057" cy="12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179512" y="2113313"/>
            <a:ext cx="72008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smtClean="0"/>
              <a:t>1.)</a:t>
            </a:r>
          </a:p>
          <a:p>
            <a:endParaRPr lang="nl-NL" b="1" dirty="0"/>
          </a:p>
          <a:p>
            <a:endParaRPr lang="nl-NL" b="1" dirty="0" smtClean="0"/>
          </a:p>
          <a:p>
            <a:r>
              <a:rPr lang="nl-NL" b="1" dirty="0" smtClean="0"/>
              <a:t>2.)</a:t>
            </a:r>
          </a:p>
          <a:p>
            <a:endParaRPr lang="nl-NL" b="1" dirty="0"/>
          </a:p>
          <a:p>
            <a:r>
              <a:rPr lang="nl-NL" b="1" dirty="0" smtClean="0"/>
              <a:t>3.)</a:t>
            </a:r>
          </a:p>
          <a:p>
            <a:endParaRPr lang="nl-NL" b="1" dirty="0"/>
          </a:p>
          <a:p>
            <a:endParaRPr lang="nl-NL" b="1" dirty="0" smtClean="0"/>
          </a:p>
          <a:p>
            <a:r>
              <a:rPr lang="nl-NL" b="1" dirty="0" smtClean="0"/>
              <a:t>4.)</a:t>
            </a:r>
            <a:endParaRPr lang="nl-NL" b="1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0049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Polymerisatie</a:t>
            </a:r>
            <a:endParaRPr lang="nl-NL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8495044" cy="3669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52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Koolhydraten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218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ontstaan koolhydraten?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b="1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https://www.youtube.com/watch?v=C0POANU6ksQ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l="5900" t="20976" r="40162" b="25086"/>
          <a:stretch/>
        </p:blipFill>
        <p:spPr>
          <a:xfrm>
            <a:off x="1547664" y="3284984"/>
            <a:ext cx="6120680" cy="344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0567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Koolhydraten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nl-NL" b="1" u="sng" dirty="0" smtClean="0"/>
              <a:t>Sachariden</a:t>
            </a:r>
            <a:r>
              <a:rPr lang="nl-NL" dirty="0" smtClean="0"/>
              <a:t> zoals suiker en zetmeel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/>
              <a:t>Keten van glucose (C</a:t>
            </a:r>
            <a:r>
              <a:rPr lang="nl-NL" sz="2400" dirty="0" smtClean="0"/>
              <a:t>6</a:t>
            </a:r>
            <a:r>
              <a:rPr lang="nl-NL" dirty="0" smtClean="0"/>
              <a:t>H</a:t>
            </a:r>
            <a:r>
              <a:rPr lang="nl-NL" sz="2400" dirty="0" smtClean="0"/>
              <a:t>12</a:t>
            </a:r>
            <a:r>
              <a:rPr lang="nl-NL" dirty="0" smtClean="0"/>
              <a:t>O</a:t>
            </a:r>
            <a:r>
              <a:rPr lang="nl-NL" sz="2400" dirty="0" smtClean="0"/>
              <a:t>6</a:t>
            </a:r>
            <a:r>
              <a:rPr lang="nl-NL" dirty="0" smtClean="0"/>
              <a:t>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nl-NL" dirty="0" smtClean="0"/>
              <a:t>Verbranding!</a:t>
            </a:r>
          </a:p>
          <a:p>
            <a:pPr>
              <a:buFont typeface="Courier New" panose="02070309020205020404" pitchFamily="49" charset="0"/>
              <a:buChar char="o"/>
            </a:pPr>
            <a:endParaRPr lang="nl-NL" dirty="0" smtClean="0"/>
          </a:p>
          <a:p>
            <a:pPr marL="68580" indent="0">
              <a:buNone/>
            </a:pPr>
            <a:r>
              <a:rPr lang="nl-NL" b="1" dirty="0" smtClean="0"/>
              <a:t>C</a:t>
            </a:r>
            <a:r>
              <a:rPr lang="nl-NL" sz="2000" b="1" dirty="0" smtClean="0"/>
              <a:t>6</a:t>
            </a:r>
            <a:r>
              <a:rPr lang="nl-NL" b="1" dirty="0" smtClean="0"/>
              <a:t>H</a:t>
            </a:r>
            <a:r>
              <a:rPr lang="nl-NL" sz="2000" b="1" dirty="0" smtClean="0"/>
              <a:t>12</a:t>
            </a:r>
            <a:r>
              <a:rPr lang="nl-NL" b="1" dirty="0" smtClean="0"/>
              <a:t>O</a:t>
            </a:r>
            <a:r>
              <a:rPr lang="nl-NL" sz="2000" b="1" dirty="0" smtClean="0"/>
              <a:t>6</a:t>
            </a:r>
            <a:r>
              <a:rPr lang="nl-NL" b="1" dirty="0" smtClean="0"/>
              <a:t> + 6 O</a:t>
            </a:r>
            <a:r>
              <a:rPr lang="nl-NL" sz="2000" b="1" dirty="0" smtClean="0"/>
              <a:t>2</a:t>
            </a:r>
            <a:r>
              <a:rPr lang="nl-NL" b="1" dirty="0" smtClean="0"/>
              <a:t> </a:t>
            </a:r>
            <a:r>
              <a:rPr lang="nl-NL" b="1" dirty="0" smtClean="0">
                <a:sym typeface="Wingdings" panose="05000000000000000000" pitchFamily="2" charset="2"/>
              </a:rPr>
              <a:t> 6 CO</a:t>
            </a:r>
            <a:r>
              <a:rPr lang="nl-NL" sz="2000" b="1" dirty="0" smtClean="0">
                <a:sym typeface="Wingdings" panose="05000000000000000000" pitchFamily="2" charset="2"/>
              </a:rPr>
              <a:t>2 </a:t>
            </a:r>
            <a:r>
              <a:rPr lang="nl-NL" b="1" dirty="0" smtClean="0">
                <a:sym typeface="Wingdings" panose="05000000000000000000" pitchFamily="2" charset="2"/>
              </a:rPr>
              <a:t>+ 6 H</a:t>
            </a:r>
            <a:r>
              <a:rPr lang="nl-NL" sz="2000" b="1" dirty="0" smtClean="0">
                <a:sym typeface="Wingdings" panose="05000000000000000000" pitchFamily="2" charset="2"/>
              </a:rPr>
              <a:t>2</a:t>
            </a:r>
            <a:r>
              <a:rPr lang="nl-NL" b="1" dirty="0" smtClean="0">
                <a:sym typeface="Wingdings" panose="05000000000000000000" pitchFamily="2" charset="2"/>
              </a:rPr>
              <a:t>O + energie</a:t>
            </a:r>
          </a:p>
          <a:p>
            <a:pPr marL="68580" indent="0">
              <a:buNone/>
            </a:pPr>
            <a:endParaRPr lang="nl-NL" dirty="0" smtClean="0">
              <a:sym typeface="Wingdings" panose="05000000000000000000" pitchFamily="2" charset="2"/>
            </a:endParaRPr>
          </a:p>
          <a:p>
            <a:pPr marL="68580" indent="0">
              <a:buNone/>
            </a:pPr>
            <a:r>
              <a:rPr lang="nl-NL" dirty="0" smtClean="0">
                <a:sym typeface="Wingdings" panose="05000000000000000000" pitchFamily="2" charset="2"/>
              </a:rPr>
              <a:t>Mono- 	= 1</a:t>
            </a:r>
          </a:p>
          <a:p>
            <a:pPr marL="68580" indent="0">
              <a:buNone/>
            </a:pPr>
            <a:r>
              <a:rPr lang="nl-NL" dirty="0" smtClean="0">
                <a:sym typeface="Wingdings" panose="05000000000000000000" pitchFamily="2" charset="2"/>
              </a:rPr>
              <a:t>Di-		= 2</a:t>
            </a:r>
          </a:p>
          <a:p>
            <a:pPr marL="68580" indent="0">
              <a:buNone/>
            </a:pPr>
            <a:r>
              <a:rPr lang="nl-NL" dirty="0" smtClean="0">
                <a:sym typeface="Wingdings" panose="05000000000000000000" pitchFamily="2" charset="2"/>
              </a:rPr>
              <a:t>Poly-		= veel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8481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Mono-sacharide</a:t>
            </a:r>
            <a:endParaRPr lang="nl-NL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2" y="2501900"/>
            <a:ext cx="5133975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83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Di- sachariden</a:t>
            </a:r>
            <a:endParaRPr lang="nl-NL" dirty="0"/>
          </a:p>
        </p:txBody>
      </p:sp>
      <p:pic>
        <p:nvPicPr>
          <p:cNvPr id="706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59681"/>
            <a:ext cx="8229600" cy="2303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169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mtClean="0"/>
              <a:t>Onderwerpen</a:t>
            </a:r>
          </a:p>
        </p:txBody>
      </p:sp>
      <p:sp>
        <p:nvSpPr>
          <p:cNvPr id="7171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nl-NL" altLang="nl-NL" dirty="0" smtClean="0"/>
              <a:t>Moleculen, atomen, elektronen</a:t>
            </a:r>
          </a:p>
          <a:p>
            <a:pPr eaLnBrk="1" hangingPunct="1"/>
            <a:r>
              <a:rPr lang="nl-NL" altLang="nl-NL" dirty="0" smtClean="0"/>
              <a:t>Periodieksysteem</a:t>
            </a:r>
          </a:p>
          <a:p>
            <a:pPr eaLnBrk="1" hangingPunct="1"/>
            <a:r>
              <a:rPr lang="nl-NL" altLang="nl-NL" dirty="0" smtClean="0"/>
              <a:t>Zuren en Base</a:t>
            </a:r>
          </a:p>
          <a:p>
            <a:pPr eaLnBrk="1" hangingPunct="1"/>
            <a:r>
              <a:rPr lang="nl-NL" altLang="nl-NL" dirty="0" smtClean="0"/>
              <a:t>Bemesting</a:t>
            </a:r>
          </a:p>
          <a:p>
            <a:pPr eaLnBrk="1" hangingPunct="1"/>
            <a:r>
              <a:rPr lang="nl-NL" altLang="nl-NL" b="1" dirty="0" smtClean="0"/>
              <a:t>Voeding</a:t>
            </a:r>
          </a:p>
          <a:p>
            <a:pPr eaLnBrk="1" hangingPunct="1"/>
            <a:endParaRPr lang="nl-NL" altLang="nl-NL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Vorming van </a:t>
            </a:r>
            <a:r>
              <a:rPr lang="nl-NL" dirty="0" err="1" smtClean="0"/>
              <a:t>di-sachariden</a:t>
            </a:r>
            <a:endParaRPr lang="nl-NL" dirty="0"/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96952"/>
            <a:ext cx="8229600" cy="211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03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Poly-sachariden</a:t>
            </a:r>
            <a:r>
              <a:rPr lang="nl-NL" dirty="0" smtClean="0"/>
              <a:t>: zetmeel</a:t>
            </a:r>
            <a:endParaRPr lang="nl-NL" dirty="0"/>
          </a:p>
        </p:txBody>
      </p:sp>
      <p:pic>
        <p:nvPicPr>
          <p:cNvPr id="716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046" y="2249488"/>
            <a:ext cx="7099907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7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Gemodificeerd zetmeel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324350"/>
          </a:xfrm>
        </p:spPr>
        <p:txBody>
          <a:bodyPr/>
          <a:lstStyle/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www.dokterdokter.nl/gezond-leven/eten-drinken/etiketten-etiquette-gemodificeerd-zetmeel/item27870</a:t>
            </a:r>
            <a:endParaRPr lang="nl-NL" dirty="0" smtClean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3429000"/>
            <a:ext cx="3189734" cy="272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3176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Fructose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Afkomstig uit fruit</a:t>
            </a:r>
          </a:p>
          <a:p>
            <a:endParaRPr lang="nl-NL" dirty="0" smtClean="0"/>
          </a:p>
          <a:p>
            <a:r>
              <a:rPr lang="nl-NL" dirty="0" smtClean="0">
                <a:effectLst/>
              </a:rPr>
              <a:t>Snel opgenomen</a:t>
            </a:r>
          </a:p>
          <a:p>
            <a:r>
              <a:rPr lang="nl-NL" dirty="0" smtClean="0"/>
              <a:t>Erg zoet</a:t>
            </a:r>
          </a:p>
          <a:p>
            <a:endParaRPr lang="nl-NL" dirty="0" smtClean="0"/>
          </a:p>
          <a:p>
            <a:r>
              <a:rPr lang="nl-NL" dirty="0" smtClean="0"/>
              <a:t>Darmwand heeft soms problemen met opnemen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7584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15509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al 3"/>
          <p:cNvSpPr/>
          <p:nvPr/>
        </p:nvSpPr>
        <p:spPr>
          <a:xfrm>
            <a:off x="3491880" y="3284984"/>
            <a:ext cx="1152128" cy="129614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81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Pectine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In celwand planten en fruit</a:t>
            </a:r>
          </a:p>
          <a:p>
            <a:r>
              <a:rPr lang="nl-NL" dirty="0" smtClean="0"/>
              <a:t>Ruwe celstof</a:t>
            </a:r>
          </a:p>
          <a:p>
            <a:r>
              <a:rPr lang="nl-NL" dirty="0" smtClean="0"/>
              <a:t>Galacturonzuur</a:t>
            </a:r>
          </a:p>
          <a:p>
            <a:endParaRPr lang="nl-NL" dirty="0"/>
          </a:p>
          <a:p>
            <a:r>
              <a:rPr lang="nl-NL" dirty="0" smtClean="0"/>
              <a:t>Vertering in dunne darm, maar vooral in de dikke darm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836712"/>
            <a:ext cx="3332312" cy="333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19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Pectine</a:t>
            </a:r>
            <a:endParaRPr lang="nl-NL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7700512" cy="4367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365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Voorbeeld: Teelt van veldbonen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nl-NL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https://www.youtube.com/watch?v=d2c9JXj_McE</a:t>
            </a:r>
            <a:endParaRPr lang="nl-N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l="8512" t="32788" r="41123" b="28118"/>
          <a:stretch/>
        </p:blipFill>
        <p:spPr>
          <a:xfrm>
            <a:off x="755576" y="2780928"/>
            <a:ext cx="7704856" cy="336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5441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Maak de vragen van hoofdstuk 5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9625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Wat heeft de koe nodig?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715" t="13956" r="13471" b="43774"/>
          <a:stretch/>
        </p:blipFill>
        <p:spPr>
          <a:xfrm>
            <a:off x="179511" y="2025213"/>
            <a:ext cx="8929849" cy="370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65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smtClean="0"/>
              <a:t>Wat gaan we doen ?</a:t>
            </a:r>
          </a:p>
        </p:txBody>
      </p:sp>
      <p:sp>
        <p:nvSpPr>
          <p:cNvPr id="8195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nl-NL" altLang="nl-NL" dirty="0" smtClean="0"/>
              <a:t>Eiwitten</a:t>
            </a:r>
          </a:p>
          <a:p>
            <a:pPr eaLnBrk="1" hangingPunct="1"/>
            <a:r>
              <a:rPr lang="nl-NL" altLang="nl-NL" dirty="0" smtClean="0"/>
              <a:t>Vetten </a:t>
            </a:r>
          </a:p>
          <a:p>
            <a:pPr eaLnBrk="1" hangingPunct="1"/>
            <a:r>
              <a:rPr lang="nl-NL" altLang="nl-NL" dirty="0" smtClean="0"/>
              <a:t>Koolhydraten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ex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nl-NL" dirty="0" smtClean="0"/>
              <a:t>Eiwitten</a:t>
            </a:r>
            <a:endParaRPr lang="nl-NL" dirty="0"/>
          </a:p>
        </p:txBody>
      </p:sp>
      <p:sp>
        <p:nvSpPr>
          <p:cNvPr id="9219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4450" eaLnBrk="1" hangingPunct="1"/>
            <a:endParaRPr lang="nl-NL" altLang="nl-NL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Eiwitten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Bouwstoffen van het lichaam</a:t>
            </a:r>
          </a:p>
          <a:p>
            <a:r>
              <a:rPr lang="nl-NL" dirty="0" smtClean="0"/>
              <a:t>Opgebouwd uit aminozuren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857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492884" cy="4477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240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Aminozuren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Type aminozuren</a:t>
            </a:r>
          </a:p>
          <a:p>
            <a:pPr lvl="1"/>
            <a:r>
              <a:rPr lang="nl-NL" dirty="0" smtClean="0"/>
              <a:t>Apolair 			(vet oplosbaar)</a:t>
            </a:r>
          </a:p>
          <a:p>
            <a:pPr lvl="1"/>
            <a:r>
              <a:rPr lang="nl-NL" dirty="0" smtClean="0"/>
              <a:t>Polair 			(water oplosbaar)</a:t>
            </a:r>
          </a:p>
          <a:p>
            <a:pPr lvl="1"/>
            <a:r>
              <a:rPr lang="nl-NL" dirty="0" smtClean="0"/>
              <a:t>Elektrisch geladen 	(base en zuren)</a:t>
            </a:r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Aminozuurformule:</a:t>
            </a:r>
            <a:endParaRPr lang="nl-NL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42510"/>
            <a:ext cx="2880320" cy="2314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81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592</TotalTime>
  <Words>213</Words>
  <Application>Microsoft Office PowerPoint</Application>
  <PresentationFormat>Diavoorstelling (4:3)</PresentationFormat>
  <Paragraphs>99</Paragraphs>
  <Slides>38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9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38</vt:i4>
      </vt:variant>
    </vt:vector>
  </HeadingPairs>
  <TitlesOfParts>
    <vt:vector size="48" baseType="lpstr">
      <vt:lpstr>Arial</vt:lpstr>
      <vt:lpstr>Calibri</vt:lpstr>
      <vt:lpstr>Courier New</vt:lpstr>
      <vt:lpstr>Garamond</vt:lpstr>
      <vt:lpstr>Georgia</vt:lpstr>
      <vt:lpstr>Times New Roman</vt:lpstr>
      <vt:lpstr>Trebuchet MS</vt:lpstr>
      <vt:lpstr>Wingdings</vt:lpstr>
      <vt:lpstr>Wingdings 2</vt:lpstr>
      <vt:lpstr>Urban</vt:lpstr>
      <vt:lpstr>Scheikunde</vt:lpstr>
      <vt:lpstr>Herhaling</vt:lpstr>
      <vt:lpstr>Onderwerpen</vt:lpstr>
      <vt:lpstr>Wat heeft de koe nodig?</vt:lpstr>
      <vt:lpstr>Wat gaan we doen ?</vt:lpstr>
      <vt:lpstr>Eiwitten</vt:lpstr>
      <vt:lpstr>Eiwitten</vt:lpstr>
      <vt:lpstr>PowerPoint-presentatie</vt:lpstr>
      <vt:lpstr>Aminozuren</vt:lpstr>
      <vt:lpstr>Apolaire aminozuren</vt:lpstr>
      <vt:lpstr>Polaire aminozuren</vt:lpstr>
      <vt:lpstr>Elektrisch geladen</vt:lpstr>
      <vt:lpstr>PowerPoint-presentatie</vt:lpstr>
      <vt:lpstr>Vetten</vt:lpstr>
      <vt:lpstr>Vetten</vt:lpstr>
      <vt:lpstr>Vetten</vt:lpstr>
      <vt:lpstr>Verzadigd vetzuur</vt:lpstr>
      <vt:lpstr>Onverzadigd vetzuur –dubbele binding</vt:lpstr>
      <vt:lpstr>PowerPoint-presentatie</vt:lpstr>
      <vt:lpstr>Verschillende vetzuren</vt:lpstr>
      <vt:lpstr>Reacties met vetten</vt:lpstr>
      <vt:lpstr>Hydrolyse</vt:lpstr>
      <vt:lpstr>Oxidatie</vt:lpstr>
      <vt:lpstr>Polymerisatie</vt:lpstr>
      <vt:lpstr>Koolhydraten</vt:lpstr>
      <vt:lpstr>Hoe ontstaan koolhydraten?</vt:lpstr>
      <vt:lpstr>Koolhydraten</vt:lpstr>
      <vt:lpstr>Mono-sacharide</vt:lpstr>
      <vt:lpstr>Di- sachariden</vt:lpstr>
      <vt:lpstr>Vorming van di-sachariden</vt:lpstr>
      <vt:lpstr>Poly-sachariden: zetmeel</vt:lpstr>
      <vt:lpstr>Gemodificeerd zetmeel</vt:lpstr>
      <vt:lpstr>Fructose</vt:lpstr>
      <vt:lpstr>PowerPoint-presentatie</vt:lpstr>
      <vt:lpstr>Pectine</vt:lpstr>
      <vt:lpstr>Pectine</vt:lpstr>
      <vt:lpstr>Voorbeeld: Teelt van veldbonen</vt:lpstr>
      <vt:lpstr>Huiswerk</vt:lpstr>
    </vt:vector>
  </TitlesOfParts>
  <Company>AOC Oost Almelo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gmeekers</dc:creator>
  <cp:lastModifiedBy>Hannie Kwant - van der Hulst</cp:lastModifiedBy>
  <cp:revision>46</cp:revision>
  <dcterms:created xsi:type="dcterms:W3CDTF">2005-11-02T21:54:55Z</dcterms:created>
  <dcterms:modified xsi:type="dcterms:W3CDTF">2019-01-09T11:03:17Z</dcterms:modified>
</cp:coreProperties>
</file>