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72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3631"/>
  </p:normalViewPr>
  <p:slideViewPr>
    <p:cSldViewPr snapToGrid="0" snapToObjects="1">
      <p:cViewPr varScale="1">
        <p:scale>
          <a:sx n="121" d="100"/>
          <a:sy n="121" d="100"/>
        </p:scale>
        <p:origin x="200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02D76-3D94-BF45-AA83-515EFA2D73A4}" type="datetimeFigureOut">
              <a:rPr lang="nl-NL" smtClean="0"/>
              <a:t>17-11-17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428AD-E32B-F545-BB1F-C6A1BA49BE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0280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83272-94C3-364A-B5E6-2611C8FF3E74}" type="datetimeFigureOut">
              <a:rPr lang="nl-NL" smtClean="0"/>
              <a:t>17-11-17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70C019A2-6970-414D-9638-F5FD16C05A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479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83272-94C3-364A-B5E6-2611C8FF3E74}" type="datetimeFigureOut">
              <a:rPr lang="nl-NL" smtClean="0"/>
              <a:t>17-11-17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70C019A2-6970-414D-9638-F5FD16C05A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8082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83272-94C3-364A-B5E6-2611C8FF3E74}" type="datetimeFigureOut">
              <a:rPr lang="nl-NL" smtClean="0"/>
              <a:t>17-11-17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70C019A2-6970-414D-9638-F5FD16C05A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949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83272-94C3-364A-B5E6-2611C8FF3E74}" type="datetimeFigureOut">
              <a:rPr lang="nl-NL" smtClean="0"/>
              <a:t>17-11-17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0C019A2-6970-414D-9638-F5FD16C05A51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67319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83272-94C3-364A-B5E6-2611C8FF3E74}" type="datetimeFigureOut">
              <a:rPr lang="nl-NL" smtClean="0"/>
              <a:t>17-11-17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0C019A2-6970-414D-9638-F5FD16C05A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6240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83272-94C3-364A-B5E6-2611C8FF3E74}" type="datetimeFigureOut">
              <a:rPr lang="nl-NL" smtClean="0"/>
              <a:t>17-11-17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9A2-6970-414D-9638-F5FD16C05A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560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83272-94C3-364A-B5E6-2611C8FF3E74}" type="datetimeFigureOut">
              <a:rPr lang="nl-NL" smtClean="0"/>
              <a:t>17-11-17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9A2-6970-414D-9638-F5FD16C05A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67982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83272-94C3-364A-B5E6-2611C8FF3E74}" type="datetimeFigureOut">
              <a:rPr lang="nl-NL" smtClean="0"/>
              <a:t>17-11-17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9A2-6970-414D-9638-F5FD16C05A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677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A3C83272-94C3-364A-B5E6-2611C8FF3E74}" type="datetimeFigureOut">
              <a:rPr lang="nl-NL" smtClean="0"/>
              <a:t>17-11-17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70C019A2-6970-414D-9638-F5FD16C05A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201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83272-94C3-364A-B5E6-2611C8FF3E74}" type="datetimeFigureOut">
              <a:rPr lang="nl-NL" smtClean="0"/>
              <a:t>17-11-17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9A2-6970-414D-9638-F5FD16C05A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752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83272-94C3-364A-B5E6-2611C8FF3E74}" type="datetimeFigureOut">
              <a:rPr lang="nl-NL" smtClean="0"/>
              <a:t>17-11-17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70C019A2-6970-414D-9638-F5FD16C05A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1021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83272-94C3-364A-B5E6-2611C8FF3E74}" type="datetimeFigureOut">
              <a:rPr lang="nl-NL" smtClean="0"/>
              <a:t>17-11-17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9A2-6970-414D-9638-F5FD16C05A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3435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83272-94C3-364A-B5E6-2611C8FF3E74}" type="datetimeFigureOut">
              <a:rPr lang="nl-NL" smtClean="0"/>
              <a:t>17-11-17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9A2-6970-414D-9638-F5FD16C05A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75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83272-94C3-364A-B5E6-2611C8FF3E74}" type="datetimeFigureOut">
              <a:rPr lang="nl-NL" smtClean="0"/>
              <a:t>17-11-17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9A2-6970-414D-9638-F5FD16C05A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5922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83272-94C3-364A-B5E6-2611C8FF3E74}" type="datetimeFigureOut">
              <a:rPr lang="nl-NL" smtClean="0"/>
              <a:t>17-11-17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9A2-6970-414D-9638-F5FD16C05A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991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83272-94C3-364A-B5E6-2611C8FF3E74}" type="datetimeFigureOut">
              <a:rPr lang="nl-NL" smtClean="0"/>
              <a:t>17-11-17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9A2-6970-414D-9638-F5FD16C05A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1497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83272-94C3-364A-B5E6-2611C8FF3E74}" type="datetimeFigureOut">
              <a:rPr lang="nl-NL" smtClean="0"/>
              <a:t>17-11-17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9A2-6970-414D-9638-F5FD16C05A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2541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83272-94C3-364A-B5E6-2611C8FF3E74}" type="datetimeFigureOut">
              <a:rPr lang="nl-NL" smtClean="0"/>
              <a:t>17-11-17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019A2-6970-414D-9638-F5FD16C05A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05393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  <p:sldLayoutId id="2147483985" r:id="rId13"/>
    <p:sldLayoutId id="2147483986" r:id="rId14"/>
    <p:sldLayoutId id="2147483987" r:id="rId15"/>
    <p:sldLayoutId id="2147483988" r:id="rId16"/>
    <p:sldLayoutId id="214748398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/>
          <a:lstStyle/>
          <a:p>
            <a:pPr algn="ctr"/>
            <a:r>
              <a:rPr lang="nl-NL" b="1" dirty="0" smtClean="0"/>
              <a:t>3.2  EEN VERZUILD LAND IN CRISIS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nl-NL" b="1" dirty="0" smtClean="0"/>
              <a:t>HOOFDSTUK 3</a:t>
            </a:r>
          </a:p>
          <a:p>
            <a:pPr algn="ctr"/>
            <a:r>
              <a:rPr lang="nl-NL" b="1" dirty="0" smtClean="0"/>
              <a:t>NEDERLAND IN DE JAREN 1914 - 1939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672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88579"/>
            <a:ext cx="10515600" cy="1292772"/>
          </a:xfrm>
        </p:spPr>
        <p:txBody>
          <a:bodyPr/>
          <a:lstStyle/>
          <a:p>
            <a:pPr algn="ctr"/>
            <a:r>
              <a:rPr lang="nl-NL" b="1" dirty="0" smtClean="0"/>
              <a:t>NL WIL NEUTRAAL BLIJVEN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996966"/>
            <a:ext cx="12192000" cy="4861034"/>
          </a:xfrm>
        </p:spPr>
        <p:txBody>
          <a:bodyPr>
            <a:normAutofit/>
          </a:bodyPr>
          <a:lstStyle/>
          <a:p>
            <a:r>
              <a:rPr lang="nl-NL" dirty="0" smtClean="0"/>
              <a:t>Na de machtsovername in 1933 door Hitler in Duitsland dreigt een nieuwe oorlog</a:t>
            </a:r>
          </a:p>
          <a:p>
            <a:r>
              <a:rPr lang="nl-NL" dirty="0" smtClean="0"/>
              <a:t>NL wil neutraal blijven zoals in de 1</a:t>
            </a:r>
            <a:r>
              <a:rPr lang="nl-NL" baseline="30000" dirty="0" smtClean="0"/>
              <a:t>e</a:t>
            </a:r>
            <a:r>
              <a:rPr lang="nl-NL" dirty="0" smtClean="0"/>
              <a:t> WO, maar twijfelt of dat zal lukken</a:t>
            </a:r>
          </a:p>
          <a:p>
            <a:r>
              <a:rPr lang="nl-NL" dirty="0" smtClean="0"/>
              <a:t>De legerleiding vraagt Colijn om de defensie te versterken</a:t>
            </a:r>
          </a:p>
          <a:p>
            <a:endParaRPr lang="nl-NL" dirty="0"/>
          </a:p>
          <a:p>
            <a:r>
              <a:rPr lang="nl-NL" dirty="0" smtClean="0"/>
              <a:t>Colijn weigert, omdat:</a:t>
            </a:r>
          </a:p>
          <a:p>
            <a:r>
              <a:rPr lang="nl-NL" dirty="0" smtClean="0"/>
              <a:t>Hij Duitsland niet wil provoceren</a:t>
            </a:r>
          </a:p>
          <a:p>
            <a:r>
              <a:rPr lang="nl-NL" dirty="0" smtClean="0"/>
              <a:t>Hij in de crisis zo weinig mogelijk geld wil uitgeven</a:t>
            </a:r>
          </a:p>
          <a:p>
            <a:endParaRPr lang="nl-NL" dirty="0"/>
          </a:p>
          <a:p>
            <a:r>
              <a:rPr lang="nl-NL" dirty="0" smtClean="0"/>
              <a:t>Net voor het uitbreken van de 2</a:t>
            </a:r>
            <a:r>
              <a:rPr lang="nl-NL" baseline="30000" dirty="0" smtClean="0"/>
              <a:t>e</a:t>
            </a:r>
            <a:r>
              <a:rPr lang="nl-NL" dirty="0" smtClean="0"/>
              <a:t> WO mobiliseert NL 300.000 soldaten</a:t>
            </a:r>
          </a:p>
          <a:p>
            <a:r>
              <a:rPr lang="nl-NL" dirty="0" smtClean="0"/>
              <a:t>NL geeft geen gehoor om zich aan te sluiten bij de Geallieerden en handhaaft de neutraliteitspolitiek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8369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b="1" dirty="0" smtClean="0"/>
              <a:t>GEVOLGEN 1</a:t>
            </a:r>
            <a:r>
              <a:rPr lang="nl-NL" b="1" baseline="30000" dirty="0" smtClean="0"/>
              <a:t>E</a:t>
            </a:r>
            <a:r>
              <a:rPr lang="nl-NL" b="1" dirty="0" smtClean="0"/>
              <a:t> VERKIEZING NA 1917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975945"/>
            <a:ext cx="12192000" cy="4201018"/>
          </a:xfrm>
        </p:spPr>
        <p:txBody>
          <a:bodyPr/>
          <a:lstStyle/>
          <a:p>
            <a:r>
              <a:rPr lang="nl-NL" dirty="0" smtClean="0"/>
              <a:t>Na 1917: algemeen mannenkiesrecht</a:t>
            </a:r>
          </a:p>
          <a:p>
            <a:r>
              <a:rPr lang="nl-NL" dirty="0" smtClean="0"/>
              <a:t>Na 1917: stelsel van evenredige vertegenwoordiging</a:t>
            </a:r>
          </a:p>
          <a:p>
            <a:endParaRPr lang="nl-NL" dirty="0"/>
          </a:p>
          <a:p>
            <a:r>
              <a:rPr lang="nl-NL" dirty="0" smtClean="0"/>
              <a:t>Uitkomsten van 1</a:t>
            </a:r>
            <a:r>
              <a:rPr lang="nl-NL" baseline="30000" dirty="0" smtClean="0"/>
              <a:t>e</a:t>
            </a:r>
            <a:r>
              <a:rPr lang="nl-NL" dirty="0" smtClean="0"/>
              <a:t> verkiezing na 1917 in 1918:</a:t>
            </a:r>
          </a:p>
          <a:p>
            <a:r>
              <a:rPr lang="nl-NL" dirty="0" smtClean="0"/>
              <a:t>SDAP wordt niet de grootste partij (22 zetels)</a:t>
            </a:r>
          </a:p>
          <a:p>
            <a:r>
              <a:rPr lang="nl-NL" dirty="0" smtClean="0"/>
              <a:t>Liberalen worden gehalveerd (20 zetel)</a:t>
            </a:r>
          </a:p>
          <a:p>
            <a:r>
              <a:rPr lang="nl-NL" dirty="0" smtClean="0"/>
              <a:t>Confessionelen halen samen de meerderheid (52 zetels)</a:t>
            </a:r>
          </a:p>
          <a:p>
            <a:r>
              <a:rPr lang="nl-NL" dirty="0" smtClean="0"/>
              <a:t>Suze Groeneweg (SDAP) wordt eerste vrouw in parlement (passief kiesrecht)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6760" y="1985528"/>
            <a:ext cx="2165130" cy="322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998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641130"/>
            <a:ext cx="10515600" cy="1324303"/>
          </a:xfrm>
        </p:spPr>
        <p:txBody>
          <a:bodyPr>
            <a:normAutofit/>
          </a:bodyPr>
          <a:lstStyle/>
          <a:p>
            <a:pPr algn="ctr"/>
            <a:r>
              <a:rPr lang="nl-NL" b="1" dirty="0" smtClean="0"/>
              <a:t>POLITIEK IN NL TIJDENS HET INTERBELLUM</a:t>
            </a:r>
            <a:br>
              <a:rPr lang="nl-NL" b="1" dirty="0" smtClean="0"/>
            </a:br>
            <a:r>
              <a:rPr lang="nl-NL" b="1" dirty="0" smtClean="0"/>
              <a:t>1919 - 1939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965434"/>
            <a:ext cx="12192000" cy="5328745"/>
          </a:xfrm>
        </p:spPr>
        <p:txBody>
          <a:bodyPr>
            <a:normAutofit/>
          </a:bodyPr>
          <a:lstStyle/>
          <a:p>
            <a:r>
              <a:rPr lang="nl-NL" dirty="0" smtClean="0"/>
              <a:t>1919: algemeen vrouwenkiesrecht</a:t>
            </a:r>
          </a:p>
          <a:p>
            <a:r>
              <a:rPr lang="nl-NL" dirty="0" smtClean="0"/>
              <a:t>Uitkomsten van 1</a:t>
            </a:r>
            <a:r>
              <a:rPr lang="nl-NL" baseline="30000" dirty="0" smtClean="0"/>
              <a:t>e</a:t>
            </a:r>
            <a:r>
              <a:rPr lang="nl-NL" dirty="0" smtClean="0"/>
              <a:t> verkiezing na 1919:</a:t>
            </a:r>
          </a:p>
          <a:p>
            <a:r>
              <a:rPr lang="nl-NL" dirty="0" smtClean="0"/>
              <a:t>Confessionelen samen groeien (60 zetels)</a:t>
            </a:r>
          </a:p>
          <a:p>
            <a:endParaRPr lang="nl-NL" dirty="0" smtClean="0"/>
          </a:p>
          <a:p>
            <a:r>
              <a:rPr lang="nl-NL" dirty="0" smtClean="0"/>
              <a:t>In Interbellum behouden de confessionelen de meerderheid in de 2</a:t>
            </a:r>
            <a:r>
              <a:rPr lang="nl-NL" baseline="30000" dirty="0" smtClean="0"/>
              <a:t>e</a:t>
            </a:r>
            <a:r>
              <a:rPr lang="nl-NL" dirty="0" smtClean="0"/>
              <a:t> Kamer</a:t>
            </a:r>
          </a:p>
          <a:p>
            <a:r>
              <a:rPr lang="nl-NL" dirty="0" smtClean="0"/>
              <a:t>RKSP is altijd de grootste met 30%; De protestantse partijen krijgen samen 25 %</a:t>
            </a:r>
          </a:p>
          <a:p>
            <a:r>
              <a:rPr lang="nl-NL" dirty="0" smtClean="0"/>
              <a:t>SDAP krijgt rond de 25% van de stemmen</a:t>
            </a:r>
          </a:p>
          <a:p>
            <a:r>
              <a:rPr lang="nl-NL" dirty="0" smtClean="0"/>
              <a:t>De liberalen halen ongeveer 15% van de stemmen</a:t>
            </a:r>
          </a:p>
          <a:p>
            <a:endParaRPr lang="nl-NL" dirty="0"/>
          </a:p>
          <a:p>
            <a:r>
              <a:rPr lang="nl-NL" dirty="0" smtClean="0"/>
              <a:t>Regering wordt gevormd door confessionele partijen; soms met hulp van liberale partijen, maar nooit met de SDAP (gevolg ‘Vergissing van Troelstra’)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634" y="1750848"/>
            <a:ext cx="3606085" cy="2025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375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893379"/>
            <a:ext cx="12192000" cy="830318"/>
          </a:xfrm>
        </p:spPr>
        <p:txBody>
          <a:bodyPr>
            <a:normAutofit fontScale="90000"/>
          </a:bodyPr>
          <a:lstStyle/>
          <a:p>
            <a:pPr algn="ctr"/>
            <a:r>
              <a:rPr lang="nl-NL" b="1" smtClean="0"/>
              <a:t>GEVOLGEN VAN INVOERING STELSEL VAN EVENREDIGE VERTEGENWOORDIGING</a:t>
            </a:r>
            <a:br>
              <a:rPr lang="nl-NL" b="1" smtClean="0"/>
            </a:br>
            <a:r>
              <a:rPr lang="nl-NL" b="1" smtClean="0"/>
              <a:t>1919-1939</a:t>
            </a:r>
            <a:endParaRPr lang="nl-NL" b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336872"/>
            <a:ext cx="12191999" cy="4521127"/>
          </a:xfrm>
        </p:spPr>
        <p:txBody>
          <a:bodyPr/>
          <a:lstStyle/>
          <a:p>
            <a:r>
              <a:rPr lang="nl-NL" dirty="0" smtClean="0"/>
              <a:t>Veel kleine partijen in de 2</a:t>
            </a:r>
            <a:r>
              <a:rPr lang="nl-NL" baseline="30000" dirty="0" smtClean="0"/>
              <a:t>e</a:t>
            </a:r>
            <a:r>
              <a:rPr lang="nl-NL" dirty="0" smtClean="0"/>
              <a:t> Kamer, waaronder de SGP</a:t>
            </a:r>
          </a:p>
          <a:p>
            <a:r>
              <a:rPr lang="nl-NL" dirty="0" smtClean="0"/>
              <a:t>1n 1918 zitten er 16 partijen in de 2</a:t>
            </a:r>
            <a:r>
              <a:rPr lang="nl-NL" baseline="30000" dirty="0" smtClean="0"/>
              <a:t>e</a:t>
            </a:r>
            <a:r>
              <a:rPr lang="nl-NL" dirty="0" smtClean="0"/>
              <a:t> Kamer</a:t>
            </a:r>
          </a:p>
          <a:p>
            <a:r>
              <a:rPr lang="nl-NL" dirty="0" smtClean="0"/>
              <a:t>Kamerleden worden gekozen van landelijke </a:t>
            </a:r>
            <a:r>
              <a:rPr lang="nl-NL" dirty="0" smtClean="0"/>
              <a:t>			       		            kieslijst </a:t>
            </a:r>
            <a:r>
              <a:rPr lang="nl-NL" dirty="0" smtClean="0"/>
              <a:t>en worden zo afhankelijker van de </a:t>
            </a:r>
            <a:r>
              <a:rPr lang="nl-NL" dirty="0" smtClean="0"/>
              <a:t>		       			     partijleiding</a:t>
            </a:r>
            <a:r>
              <a:rPr lang="nl-NL" dirty="0" smtClean="0"/>
              <a:t>,</a:t>
            </a:r>
          </a:p>
          <a:p>
            <a:r>
              <a:rPr lang="nl-NL" dirty="0" smtClean="0"/>
              <a:t>Waardoor zij meestal stemmen, wat de </a:t>
            </a:r>
            <a:r>
              <a:rPr lang="nl-NL" dirty="0" smtClean="0"/>
              <a:t>			        				 partijleider </a:t>
            </a:r>
            <a:r>
              <a:rPr lang="nl-NL" dirty="0" smtClean="0"/>
              <a:t>wil</a:t>
            </a:r>
          </a:p>
          <a:p>
            <a:pPr lvl="2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698" y="3193371"/>
            <a:ext cx="4256688" cy="3581968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366249" y="6032938"/>
            <a:ext cx="4337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i="1" dirty="0" smtClean="0"/>
              <a:t>Aankondiging oprichting Staatkundig Gereformeerde Partij</a:t>
            </a:r>
            <a:r>
              <a:rPr lang="nl-NL" sz="1200" dirty="0" smtClean="0"/>
              <a:t> 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14848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630621"/>
            <a:ext cx="10515600" cy="588579"/>
          </a:xfrm>
        </p:spPr>
        <p:txBody>
          <a:bodyPr/>
          <a:lstStyle/>
          <a:p>
            <a:r>
              <a:rPr lang="nl-NL" b="1" dirty="0" smtClean="0"/>
              <a:t>           VERZUILING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975944"/>
            <a:ext cx="12192000" cy="4882055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Samenleving raakt verzuild =</a:t>
            </a:r>
          </a:p>
          <a:p>
            <a:r>
              <a:rPr lang="nl-NL" dirty="0"/>
              <a:t>S</a:t>
            </a:r>
            <a:r>
              <a:rPr lang="nl-NL" dirty="0" smtClean="0"/>
              <a:t>amenleving wordt verdeeld in 4 groepen:</a:t>
            </a:r>
          </a:p>
          <a:p>
            <a:endParaRPr lang="nl-NL" dirty="0"/>
          </a:p>
          <a:p>
            <a:r>
              <a:rPr lang="nl-NL" dirty="0" smtClean="0"/>
              <a:t>Katholieken</a:t>
            </a:r>
          </a:p>
          <a:p>
            <a:r>
              <a:rPr lang="nl-NL" dirty="0" smtClean="0"/>
              <a:t>Protestanten</a:t>
            </a:r>
          </a:p>
          <a:p>
            <a:r>
              <a:rPr lang="nl-NL" dirty="0" smtClean="0"/>
              <a:t>Socialisten</a:t>
            </a:r>
          </a:p>
          <a:p>
            <a:r>
              <a:rPr lang="nl-NL" dirty="0" smtClean="0"/>
              <a:t>Liberalen </a:t>
            </a:r>
            <a:endParaRPr lang="nl-NL" dirty="0"/>
          </a:p>
          <a:p>
            <a:r>
              <a:rPr lang="nl-NL" dirty="0" smtClean="0"/>
              <a:t>Leven van mensen speelt zich af in eigen zuil</a:t>
            </a:r>
          </a:p>
          <a:p>
            <a:r>
              <a:rPr lang="nl-NL" dirty="0" smtClean="0"/>
              <a:t>Elke zuil heeft eigen organisaties, zoals vakbonden, woningbouwverenigingen, ziekenhuizen, sportclubs, kranten, radio-omroepen</a:t>
            </a:r>
          </a:p>
          <a:p>
            <a:r>
              <a:rPr lang="nl-NL" dirty="0" smtClean="0"/>
              <a:t>(Liberalen willen geen verzuiling, maar door verzuiling andere groepen, vormen zij onbedoeld toch een zuil; zij spreken over hun ‘neutrale’ of ’algemene’ organisaties)</a:t>
            </a:r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283" y="147145"/>
            <a:ext cx="6927863" cy="473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968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b="1" dirty="0" smtClean="0"/>
              <a:t>VERZUILING TIJDENS HET INTERBELLUM</a:t>
            </a:r>
            <a:br>
              <a:rPr lang="nl-NL" b="1" dirty="0" smtClean="0"/>
            </a:br>
            <a:r>
              <a:rPr lang="nl-NL" b="1" dirty="0" smtClean="0"/>
              <a:t>1919 - 1939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007476"/>
            <a:ext cx="12192000" cy="4850523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Verzuiling neemt tijdens het Interbellum toe:</a:t>
            </a:r>
          </a:p>
          <a:p>
            <a:endParaRPr lang="nl-NL" dirty="0"/>
          </a:p>
          <a:p>
            <a:r>
              <a:rPr lang="nl-NL" dirty="0" smtClean="0"/>
              <a:t>In 1900 60% van de leerlingen naar een openbare school; in 1940 nog 30% </a:t>
            </a:r>
          </a:p>
          <a:p>
            <a:r>
              <a:rPr lang="nl-NL" dirty="0" smtClean="0"/>
              <a:t>Mensen kopen alleen bij hun winkelier van de eigen zuil</a:t>
            </a:r>
          </a:p>
          <a:p>
            <a:endParaRPr lang="nl-NL" dirty="0"/>
          </a:p>
          <a:p>
            <a:r>
              <a:rPr lang="nl-NL" dirty="0" smtClean="0"/>
              <a:t>Elke zuil krijgt een eigen radiovereniging om hun </a:t>
            </a:r>
            <a:r>
              <a:rPr lang="nl-NL" dirty="0" smtClean="0"/>
              <a:t>		                               boodschap </a:t>
            </a:r>
            <a:r>
              <a:rPr lang="nl-NL" dirty="0" smtClean="0"/>
              <a:t>bij hun mensen thuis te krijgen: </a:t>
            </a:r>
          </a:p>
          <a:p>
            <a:r>
              <a:rPr lang="nl-NL" dirty="0" smtClean="0"/>
              <a:t>KRO = katholiek</a:t>
            </a:r>
          </a:p>
          <a:p>
            <a:r>
              <a:rPr lang="nl-NL" dirty="0" smtClean="0"/>
              <a:t>NCRV = protestant</a:t>
            </a:r>
          </a:p>
          <a:p>
            <a:r>
              <a:rPr lang="nl-NL" dirty="0" smtClean="0"/>
              <a:t>VARA = socialistisch</a:t>
            </a:r>
          </a:p>
          <a:p>
            <a:r>
              <a:rPr lang="nl-NL" dirty="0" smtClean="0"/>
              <a:t>AVRO = neutraal (liberaal)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414" y="3306240"/>
            <a:ext cx="4306628" cy="3551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179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b="1" dirty="0" smtClean="0"/>
              <a:t>ECONOMISCHE CRISIS IN NL</a:t>
            </a:r>
            <a:br>
              <a:rPr lang="nl-NL" b="1" dirty="0" smtClean="0"/>
            </a:br>
            <a:r>
              <a:rPr lang="nl-NL" b="1" dirty="0" smtClean="0"/>
              <a:t>1930 - 1936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965434"/>
            <a:ext cx="12192000" cy="4892565"/>
          </a:xfrm>
        </p:spPr>
        <p:txBody>
          <a:bodyPr/>
          <a:lstStyle/>
          <a:p>
            <a:r>
              <a:rPr lang="nl-NL" dirty="0" smtClean="0"/>
              <a:t>Crisis is gevolg van Beurskrach in New York in 1929</a:t>
            </a:r>
          </a:p>
          <a:p>
            <a:r>
              <a:rPr lang="nl-NL" dirty="0" smtClean="0"/>
              <a:t>In 1930 zijn de gevolgen zichtbaar in NL:</a:t>
            </a:r>
          </a:p>
          <a:p>
            <a:r>
              <a:rPr lang="nl-NL" dirty="0" smtClean="0"/>
              <a:t>Industriële productie daalt met meer dan 50%</a:t>
            </a:r>
          </a:p>
          <a:p>
            <a:r>
              <a:rPr lang="nl-NL" dirty="0" smtClean="0"/>
              <a:t>Werkloosheid tijgt van bijna 0 naar 250.000 </a:t>
            </a:r>
            <a:r>
              <a:rPr lang="nl-NL" dirty="0" smtClean="0"/>
              <a:t>				                   werklozen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Gevolgen zijn armoede en ellende:</a:t>
            </a:r>
          </a:p>
          <a:p>
            <a:r>
              <a:rPr lang="nl-NL" dirty="0" smtClean="0"/>
              <a:t>Uitkeringen zijn net genoeg om te overleven</a:t>
            </a:r>
          </a:p>
          <a:p>
            <a:r>
              <a:rPr lang="nl-NL" dirty="0" smtClean="0"/>
              <a:t>Werklozen moeten 2x per dag stempelen om zwartwerken te voorkomen</a:t>
            </a:r>
          </a:p>
          <a:p>
            <a:r>
              <a:rPr lang="nl-NL" dirty="0" smtClean="0"/>
              <a:t>Boeren vernietigen delen van de oogst, omdat prijzen veel te laag waren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057" y="2255782"/>
            <a:ext cx="4637797" cy="2852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322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nl-NL" b="1" smtClean="0"/>
              <a:t>ANTWOORDEN VAN DE REGERING OP DE CRISIS</a:t>
            </a:r>
            <a:endParaRPr lang="nl-NL" b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975945"/>
            <a:ext cx="12192000" cy="4882054"/>
          </a:xfrm>
        </p:spPr>
        <p:txBody>
          <a:bodyPr>
            <a:normAutofit/>
          </a:bodyPr>
          <a:lstStyle/>
          <a:p>
            <a:r>
              <a:rPr lang="nl-NL" dirty="0" smtClean="0"/>
              <a:t>Colijn van de ARP was minister-president</a:t>
            </a:r>
          </a:p>
          <a:p>
            <a:endParaRPr lang="nl-NL" dirty="0"/>
          </a:p>
          <a:p>
            <a:r>
              <a:rPr lang="nl-NL" dirty="0" smtClean="0"/>
              <a:t>Colijn voert een aanpassingspolitiek:</a:t>
            </a:r>
          </a:p>
          <a:p>
            <a:r>
              <a:rPr lang="nl-NL" dirty="0" smtClean="0"/>
              <a:t>De staat past de uitgaven aan aan de verminderde </a:t>
            </a:r>
            <a:r>
              <a:rPr lang="nl-NL" dirty="0" smtClean="0"/>
              <a:t>				      inkomsten </a:t>
            </a:r>
            <a:r>
              <a:rPr lang="nl-NL" dirty="0" smtClean="0"/>
              <a:t>door:</a:t>
            </a:r>
          </a:p>
          <a:p>
            <a:r>
              <a:rPr lang="nl-NL" dirty="0" smtClean="0"/>
              <a:t>Uitkeringen van werklozen te verlagen</a:t>
            </a:r>
          </a:p>
          <a:p>
            <a:r>
              <a:rPr lang="nl-NL" dirty="0" smtClean="0"/>
              <a:t>Salarissen van ambtenaren te verlagen</a:t>
            </a:r>
          </a:p>
          <a:p>
            <a:endParaRPr lang="nl-NL" dirty="0"/>
          </a:p>
          <a:p>
            <a:r>
              <a:rPr lang="nl-NL" dirty="0" smtClean="0"/>
              <a:t>Aanpassingspolitiek werkt niet:</a:t>
            </a:r>
          </a:p>
          <a:p>
            <a:r>
              <a:rPr lang="nl-NL" dirty="0" smtClean="0"/>
              <a:t>1936  500.000 werklozen</a:t>
            </a:r>
          </a:p>
          <a:p>
            <a:r>
              <a:rPr lang="nl-NL" dirty="0" smtClean="0"/>
              <a:t>Werklozen kunnen iets verdienen in de werkverschaffingsprojecten  van de overheid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2072" y="1721393"/>
            <a:ext cx="2718288" cy="4545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780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641131"/>
            <a:ext cx="12192000" cy="588579"/>
          </a:xfrm>
        </p:spPr>
        <p:txBody>
          <a:bodyPr/>
          <a:lstStyle/>
          <a:p>
            <a:pPr algn="ctr"/>
            <a:r>
              <a:rPr lang="nl-NL" b="1" dirty="0" smtClean="0"/>
              <a:t>DE NSB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996966"/>
            <a:ext cx="12192000" cy="4861033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In heel Europa ontstaan door de crisis extreemrechtse partijen</a:t>
            </a:r>
          </a:p>
          <a:p>
            <a:r>
              <a:rPr lang="nl-NL" dirty="0" smtClean="0"/>
              <a:t>Dit kan een gevaar voor de democratie in een land zijn</a:t>
            </a:r>
          </a:p>
          <a:p>
            <a:endParaRPr lang="nl-NL" dirty="0"/>
          </a:p>
          <a:p>
            <a:r>
              <a:rPr lang="nl-NL" dirty="0" smtClean="0"/>
              <a:t>In Nederland ontstaat de NSB = Nationaal Socialistische Beweging </a:t>
            </a:r>
          </a:p>
          <a:p>
            <a:r>
              <a:rPr lang="nl-NL" dirty="0" smtClean="0"/>
              <a:t>De leider is Anton Mussert; aanspreektitel= leider</a:t>
            </a:r>
          </a:p>
          <a:p>
            <a:r>
              <a:rPr lang="nl-NL" dirty="0" smtClean="0"/>
              <a:t>Hij was voor een ‘krachtige deskundige leiding’</a:t>
            </a:r>
          </a:p>
          <a:p>
            <a:r>
              <a:rPr lang="nl-NL" dirty="0" smtClean="0"/>
              <a:t>NSB wordt nooit populair door:</a:t>
            </a:r>
          </a:p>
          <a:p>
            <a:r>
              <a:rPr lang="nl-NL" dirty="0" smtClean="0"/>
              <a:t>Colijn, die al als een krachtige leider werd gezien</a:t>
            </a:r>
          </a:p>
          <a:p>
            <a:r>
              <a:rPr lang="nl-NL" dirty="0" smtClean="0"/>
              <a:t>De Verzuiling; mensen in NL bleven de partij van hun zuil trouw</a:t>
            </a:r>
          </a:p>
          <a:p>
            <a:endParaRPr lang="nl-NL" dirty="0"/>
          </a:p>
          <a:p>
            <a:r>
              <a:rPr lang="nl-NL" dirty="0" smtClean="0"/>
              <a:t>Ook extreemlinks, de communisten van de CPN, bleven in NL klein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4348" y="2172812"/>
            <a:ext cx="2757652" cy="3726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56636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j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j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j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1573</TotalTime>
  <Words>580</Words>
  <Application>Microsoft Macintosh PowerPoint</Application>
  <PresentationFormat>Breedbeeld</PresentationFormat>
  <Paragraphs>97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Calibri</vt:lpstr>
      <vt:lpstr>Trebuchet MS</vt:lpstr>
      <vt:lpstr>Arial</vt:lpstr>
      <vt:lpstr>Berlijn</vt:lpstr>
      <vt:lpstr>3.2  EEN VERZUILD LAND IN CRISIS</vt:lpstr>
      <vt:lpstr>GEVOLGEN 1E VERKIEZING NA 1917</vt:lpstr>
      <vt:lpstr>POLITIEK IN NL TIJDENS HET INTERBELLUM 1919 - 1939</vt:lpstr>
      <vt:lpstr>GEVOLGEN VAN INVOERING STELSEL VAN EVENREDIGE VERTEGENWOORDIGING 1919-1939</vt:lpstr>
      <vt:lpstr>           VERZUILING</vt:lpstr>
      <vt:lpstr>VERZUILING TIJDENS HET INTERBELLUM 1919 - 1939</vt:lpstr>
      <vt:lpstr>ECONOMISCHE CRISIS IN NL 1930 - 1936</vt:lpstr>
      <vt:lpstr>ANTWOORDEN VAN DE REGERING OP DE CRISIS</vt:lpstr>
      <vt:lpstr>DE NSB</vt:lpstr>
      <vt:lpstr>NL WIL NEUTRAAL BLIJVEN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3.2  EEN VERZUILD LAND IN CRISIS</dc:title>
  <dc:creator>Microsoft Office-gebruiker</dc:creator>
  <cp:lastModifiedBy>Microsoft Office-gebruiker</cp:lastModifiedBy>
  <cp:revision>16</cp:revision>
  <dcterms:created xsi:type="dcterms:W3CDTF">2017-11-14T10:27:23Z</dcterms:created>
  <dcterms:modified xsi:type="dcterms:W3CDTF">2017-11-17T11:51:00Z</dcterms:modified>
</cp:coreProperties>
</file>