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5F4ED76-D108-442A-BA25-FD9DA38B4A29}" type="datetimeFigureOut">
              <a:rPr lang="nl-NL" smtClean="0"/>
              <a:t>1-10-2018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5D507E1-AD04-44EE-A7E9-6772D670259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Past Perfect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1.4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294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kromd lint omhoog 3"/>
          <p:cNvSpPr/>
          <p:nvPr/>
        </p:nvSpPr>
        <p:spPr>
          <a:xfrm>
            <a:off x="1907704" y="2348880"/>
            <a:ext cx="5544616" cy="244827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Past </a:t>
            </a:r>
            <a:r>
              <a:rPr lang="nl-NL" sz="4000" dirty="0" err="1" smtClean="0"/>
              <a:t>Tenses</a:t>
            </a:r>
            <a:endParaRPr lang="nl-NL" sz="4000" dirty="0"/>
          </a:p>
        </p:txBody>
      </p:sp>
      <p:cxnSp>
        <p:nvCxnSpPr>
          <p:cNvPr id="6" name="Rechte verbindingslijn 5"/>
          <p:cNvCxnSpPr/>
          <p:nvPr/>
        </p:nvCxnSpPr>
        <p:spPr>
          <a:xfrm flipH="1" flipV="1">
            <a:off x="899592" y="836712"/>
            <a:ext cx="1296144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 flipV="1">
            <a:off x="6084168" y="620688"/>
            <a:ext cx="1224136" cy="1492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flipV="1">
            <a:off x="4680012" y="1124744"/>
            <a:ext cx="0" cy="1160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 flipV="1">
            <a:off x="4677874" y="4941168"/>
            <a:ext cx="0" cy="1160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 flipH="1">
            <a:off x="1357902" y="5204452"/>
            <a:ext cx="792088" cy="872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 flipH="1" flipV="1">
            <a:off x="6300192" y="4941168"/>
            <a:ext cx="1296144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50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Past Perfect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Iets wat in het verleden is gebeurd (1) vóórdat er iets anders in het verleden gebeurde (2).</a:t>
            </a:r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John </a:t>
            </a:r>
            <a:r>
              <a:rPr lang="nl-NL" b="1" dirty="0" smtClean="0"/>
              <a:t>had</a:t>
            </a:r>
            <a:r>
              <a:rPr lang="nl-NL" dirty="0" smtClean="0"/>
              <a:t> </a:t>
            </a:r>
            <a:r>
              <a:rPr lang="nl-NL" dirty="0" err="1" smtClean="0"/>
              <a:t>already</a:t>
            </a:r>
            <a:r>
              <a:rPr lang="nl-NL" dirty="0" smtClean="0"/>
              <a:t> </a:t>
            </a:r>
            <a:r>
              <a:rPr lang="nl-NL" b="1" dirty="0" err="1" smtClean="0"/>
              <a:t>left</a:t>
            </a:r>
            <a:r>
              <a:rPr lang="nl-NL" dirty="0" smtClean="0"/>
              <a:t> (1) </a:t>
            </a:r>
            <a:r>
              <a:rPr lang="nl-NL" dirty="0" err="1" smtClean="0"/>
              <a:t>when</a:t>
            </a:r>
            <a:r>
              <a:rPr lang="nl-NL" dirty="0" smtClean="0"/>
              <a:t> I </a:t>
            </a:r>
            <a:r>
              <a:rPr lang="nl-NL" u="sng" dirty="0" err="1" smtClean="0"/>
              <a:t>arrived</a:t>
            </a:r>
            <a:r>
              <a:rPr lang="nl-NL" dirty="0" smtClean="0"/>
              <a:t> at the office (2).</a:t>
            </a:r>
          </a:p>
          <a:p>
            <a:r>
              <a:rPr lang="nl-NL" dirty="0" smtClean="0"/>
              <a:t>He was </a:t>
            </a:r>
            <a:r>
              <a:rPr lang="nl-NL" u="sng" dirty="0" err="1" smtClean="0"/>
              <a:t>tired</a:t>
            </a:r>
            <a:r>
              <a:rPr lang="nl-NL" dirty="0" smtClean="0"/>
              <a:t> (2) </a:t>
            </a:r>
            <a:r>
              <a:rPr lang="nl-NL" dirty="0" err="1" smtClean="0"/>
              <a:t>because</a:t>
            </a:r>
            <a:r>
              <a:rPr lang="nl-NL" dirty="0" smtClean="0"/>
              <a:t> he </a:t>
            </a:r>
            <a:r>
              <a:rPr lang="nl-NL" b="1" dirty="0" err="1" smtClean="0"/>
              <a:t>hadn’t</a:t>
            </a:r>
            <a:r>
              <a:rPr lang="nl-NL" dirty="0" smtClean="0"/>
              <a:t> </a:t>
            </a:r>
            <a:r>
              <a:rPr lang="nl-NL" b="1" dirty="0" err="1" smtClean="0"/>
              <a:t>slept</a:t>
            </a:r>
            <a:r>
              <a:rPr lang="nl-NL" u="sng" dirty="0" smtClean="0"/>
              <a:t> </a:t>
            </a:r>
            <a:r>
              <a:rPr lang="nl-NL" dirty="0" smtClean="0"/>
              <a:t>(1) </a:t>
            </a:r>
            <a:r>
              <a:rPr lang="nl-NL" dirty="0" err="1" smtClean="0"/>
              <a:t>very</a:t>
            </a:r>
            <a:r>
              <a:rPr lang="nl-NL" dirty="0" smtClean="0"/>
              <a:t> well.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547664" y="4149080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The match had </a:t>
            </a:r>
            <a:r>
              <a:rPr lang="nl-NL" sz="2400" dirty="0" err="1" smtClean="0"/>
              <a:t>already</a:t>
            </a:r>
            <a:r>
              <a:rPr lang="nl-NL" sz="2400" dirty="0" smtClean="0"/>
              <a:t> </a:t>
            </a:r>
            <a:r>
              <a:rPr lang="nl-NL" sz="2400" dirty="0" err="1" smtClean="0"/>
              <a:t>started</a:t>
            </a:r>
            <a:r>
              <a:rPr lang="nl-NL" sz="2400" dirty="0" smtClean="0"/>
              <a:t> </a:t>
            </a:r>
            <a:r>
              <a:rPr lang="nl-NL" sz="2400" dirty="0" err="1" smtClean="0"/>
              <a:t>when</a:t>
            </a:r>
            <a:r>
              <a:rPr lang="nl-NL" sz="2400" dirty="0" smtClean="0"/>
              <a:t> we </a:t>
            </a:r>
            <a:r>
              <a:rPr lang="nl-NL" sz="2400" dirty="0" err="1" smtClean="0"/>
              <a:t>arrived</a:t>
            </a:r>
            <a:r>
              <a:rPr lang="nl-NL" sz="2400" dirty="0" smtClean="0"/>
              <a:t> at the stadium.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7213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JL-RECHTS 3"/>
          <p:cNvSpPr/>
          <p:nvPr/>
        </p:nvSpPr>
        <p:spPr>
          <a:xfrm>
            <a:off x="539552" y="3082100"/>
            <a:ext cx="8352928" cy="1008112"/>
          </a:xfrm>
          <a:prstGeom prst="rightArrow">
            <a:avLst/>
          </a:prstGeom>
          <a:solidFill>
            <a:srgbClr val="C044F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oelichting met PIJL-OMLAAG 4"/>
          <p:cNvSpPr/>
          <p:nvPr/>
        </p:nvSpPr>
        <p:spPr>
          <a:xfrm>
            <a:off x="2031536" y="1965510"/>
            <a:ext cx="964026" cy="1213480"/>
          </a:xfrm>
          <a:prstGeom prst="down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Past Simple</a:t>
            </a:r>
            <a:endParaRPr lang="en-GB" dirty="0"/>
          </a:p>
        </p:txBody>
      </p:sp>
      <p:sp>
        <p:nvSpPr>
          <p:cNvPr id="7" name="Rechthoek 6"/>
          <p:cNvSpPr/>
          <p:nvPr/>
        </p:nvSpPr>
        <p:spPr>
          <a:xfrm>
            <a:off x="7611983" y="3492766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Future</a:t>
            </a:r>
            <a:endParaRPr lang="en-GB" dirty="0"/>
          </a:p>
        </p:txBody>
      </p:sp>
      <p:sp>
        <p:nvSpPr>
          <p:cNvPr id="9" name="Rechthoek 8"/>
          <p:cNvSpPr/>
          <p:nvPr/>
        </p:nvSpPr>
        <p:spPr>
          <a:xfrm>
            <a:off x="5195669" y="3474652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Present</a:t>
            </a:r>
            <a:endParaRPr lang="en-GB" dirty="0"/>
          </a:p>
        </p:txBody>
      </p:sp>
      <p:sp>
        <p:nvSpPr>
          <p:cNvPr id="13" name="Ovale toelichting 12"/>
          <p:cNvSpPr/>
          <p:nvPr/>
        </p:nvSpPr>
        <p:spPr>
          <a:xfrm>
            <a:off x="-141544" y="5357846"/>
            <a:ext cx="1923792" cy="1211052"/>
          </a:xfrm>
          <a:prstGeom prst="wedgeEllipseCallout">
            <a:avLst>
              <a:gd name="adj1" fmla="val 26400"/>
              <a:gd name="adj2" fmla="val -175708"/>
            </a:avLst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The match had started</a:t>
            </a:r>
            <a:endParaRPr lang="en-GB" dirty="0"/>
          </a:p>
        </p:txBody>
      </p:sp>
      <p:sp>
        <p:nvSpPr>
          <p:cNvPr id="6" name="Rechthoek 5"/>
          <p:cNvSpPr/>
          <p:nvPr/>
        </p:nvSpPr>
        <p:spPr>
          <a:xfrm>
            <a:off x="730816" y="3450114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Past</a:t>
            </a:r>
            <a:endParaRPr lang="en-GB" dirty="0"/>
          </a:p>
        </p:txBody>
      </p:sp>
      <p:sp>
        <p:nvSpPr>
          <p:cNvPr id="10" name="Draaiende pijl 9"/>
          <p:cNvSpPr/>
          <p:nvPr/>
        </p:nvSpPr>
        <p:spPr>
          <a:xfrm>
            <a:off x="2843808" y="2412534"/>
            <a:ext cx="3155736" cy="2124236"/>
          </a:xfrm>
          <a:prstGeom prst="circular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3509567" y="1965510"/>
            <a:ext cx="1584176" cy="483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Present Perfect</a:t>
            </a:r>
            <a:endParaRPr lang="en-GB" dirty="0"/>
          </a:p>
        </p:txBody>
      </p:sp>
      <p:sp>
        <p:nvSpPr>
          <p:cNvPr id="15" name="Toelichting met PIJL-OMLAAG 14"/>
          <p:cNvSpPr/>
          <p:nvPr/>
        </p:nvSpPr>
        <p:spPr>
          <a:xfrm>
            <a:off x="820352" y="1965510"/>
            <a:ext cx="1053749" cy="1213480"/>
          </a:xfrm>
          <a:prstGeom prst="downArrowCallout">
            <a:avLst/>
          </a:prstGeom>
          <a:solidFill>
            <a:srgbClr val="FF66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Past </a:t>
            </a:r>
            <a:r>
              <a:rPr lang="nl-NL" dirty="0" smtClean="0"/>
              <a:t>Perfect</a:t>
            </a:r>
            <a:endParaRPr lang="en-GB" dirty="0"/>
          </a:p>
        </p:txBody>
      </p:sp>
      <p:sp>
        <p:nvSpPr>
          <p:cNvPr id="16" name="Ovale toelichting 15"/>
          <p:cNvSpPr/>
          <p:nvPr/>
        </p:nvSpPr>
        <p:spPr>
          <a:xfrm rot="20627925">
            <a:off x="1997343" y="5334357"/>
            <a:ext cx="2244697" cy="1211052"/>
          </a:xfrm>
          <a:prstGeom prst="wedgeEllipseCallout">
            <a:avLst>
              <a:gd name="adj1" fmla="val 8484"/>
              <a:gd name="adj2" fmla="val -18188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kstvak 7"/>
          <p:cNvSpPr txBox="1"/>
          <p:nvPr/>
        </p:nvSpPr>
        <p:spPr>
          <a:xfrm>
            <a:off x="2339752" y="5478218"/>
            <a:ext cx="169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When we arrived at the stadium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60032" y="44624"/>
            <a:ext cx="32403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500" b="1" dirty="0" err="1" smtClean="0">
                <a:solidFill>
                  <a:schemeClr val="bg1"/>
                </a:solidFill>
              </a:rPr>
              <a:t>Timeline</a:t>
            </a:r>
            <a:endParaRPr lang="nl-NL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97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3" grpId="0" animBg="1"/>
      <p:bldP spid="6" grpId="0" animBg="1"/>
      <p:bldP spid="10" grpId="0" animBg="1"/>
      <p:bldP spid="11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Past Perfect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Herkennen aan </a:t>
            </a:r>
            <a:r>
              <a:rPr lang="nl-NL" i="1" dirty="0" err="1" smtClean="0"/>
              <a:t>before</a:t>
            </a:r>
            <a:r>
              <a:rPr lang="nl-NL" i="1" dirty="0" smtClean="0"/>
              <a:t>, </a:t>
            </a:r>
            <a:r>
              <a:rPr lang="nl-NL" i="1" dirty="0" err="1" smtClean="0"/>
              <a:t>after</a:t>
            </a:r>
            <a:r>
              <a:rPr lang="nl-NL" i="1" dirty="0" smtClean="0"/>
              <a:t>, </a:t>
            </a:r>
            <a:r>
              <a:rPr lang="nl-NL" i="1" dirty="0" err="1" smtClean="0"/>
              <a:t>already</a:t>
            </a:r>
            <a:endParaRPr lang="nl-NL" i="1" dirty="0" smtClean="0"/>
          </a:p>
          <a:p>
            <a:endParaRPr lang="nl-NL" i="1" dirty="0" smtClean="0"/>
          </a:p>
          <a:p>
            <a:r>
              <a:rPr lang="nl-NL" dirty="0" smtClean="0"/>
              <a:t>I </a:t>
            </a:r>
            <a:r>
              <a:rPr lang="nl-NL" u="sng" dirty="0" err="1" smtClean="0"/>
              <a:t>arrived</a:t>
            </a:r>
            <a:r>
              <a:rPr lang="nl-NL" dirty="0" smtClean="0"/>
              <a:t> at the start </a:t>
            </a:r>
            <a:r>
              <a:rPr lang="nl-NL" dirty="0" err="1" smtClean="0"/>
              <a:t>after</a:t>
            </a:r>
            <a:r>
              <a:rPr lang="nl-NL" dirty="0" smtClean="0"/>
              <a:t> I </a:t>
            </a:r>
            <a:r>
              <a:rPr lang="nl-NL" b="1" dirty="0" smtClean="0"/>
              <a:t>had run</a:t>
            </a:r>
            <a:r>
              <a:rPr lang="nl-NL" dirty="0" smtClean="0"/>
              <a:t> </a:t>
            </a:r>
            <a:r>
              <a:rPr lang="nl-NL" dirty="0" err="1" smtClean="0"/>
              <a:t>two</a:t>
            </a:r>
            <a:r>
              <a:rPr lang="nl-NL" dirty="0" smtClean="0"/>
              <a:t> </a:t>
            </a:r>
            <a:r>
              <a:rPr lang="nl-NL" dirty="0" err="1" smtClean="0"/>
              <a:t>laps</a:t>
            </a:r>
            <a:r>
              <a:rPr lang="nl-NL" dirty="0"/>
              <a:t> </a:t>
            </a:r>
            <a:r>
              <a:rPr lang="nl-NL" dirty="0" smtClean="0"/>
              <a:t>as a warm up.</a:t>
            </a:r>
            <a:endParaRPr lang="nl-NL" dirty="0"/>
          </a:p>
          <a:p>
            <a:pPr marL="68580" indent="0">
              <a:buNone/>
            </a:pP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83404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JL-RECHTS 3"/>
          <p:cNvSpPr/>
          <p:nvPr/>
        </p:nvSpPr>
        <p:spPr>
          <a:xfrm>
            <a:off x="539552" y="3082100"/>
            <a:ext cx="8352928" cy="1008112"/>
          </a:xfrm>
          <a:prstGeom prst="rightArrow">
            <a:avLst/>
          </a:prstGeom>
          <a:solidFill>
            <a:srgbClr val="C044F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oelichting met PIJL-OMLAAG 4"/>
          <p:cNvSpPr/>
          <p:nvPr/>
        </p:nvSpPr>
        <p:spPr>
          <a:xfrm>
            <a:off x="2031536" y="1965510"/>
            <a:ext cx="964026" cy="1213480"/>
          </a:xfrm>
          <a:prstGeom prst="down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Past Simple</a:t>
            </a:r>
            <a:endParaRPr lang="en-GB" dirty="0"/>
          </a:p>
        </p:txBody>
      </p:sp>
      <p:sp>
        <p:nvSpPr>
          <p:cNvPr id="7" name="Rechthoek 6"/>
          <p:cNvSpPr/>
          <p:nvPr/>
        </p:nvSpPr>
        <p:spPr>
          <a:xfrm>
            <a:off x="7611983" y="3492766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Future</a:t>
            </a:r>
            <a:endParaRPr lang="en-GB" dirty="0"/>
          </a:p>
        </p:txBody>
      </p:sp>
      <p:sp>
        <p:nvSpPr>
          <p:cNvPr id="9" name="Rechthoek 8"/>
          <p:cNvSpPr/>
          <p:nvPr/>
        </p:nvSpPr>
        <p:spPr>
          <a:xfrm>
            <a:off x="5195669" y="3474652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Present</a:t>
            </a:r>
            <a:endParaRPr lang="en-GB" dirty="0"/>
          </a:p>
        </p:txBody>
      </p:sp>
      <p:sp>
        <p:nvSpPr>
          <p:cNvPr id="13" name="Ovale toelichting 12"/>
          <p:cNvSpPr/>
          <p:nvPr/>
        </p:nvSpPr>
        <p:spPr>
          <a:xfrm>
            <a:off x="-141544" y="5357846"/>
            <a:ext cx="1923792" cy="1211052"/>
          </a:xfrm>
          <a:prstGeom prst="wedgeEllipseCallout">
            <a:avLst>
              <a:gd name="adj1" fmla="val 26400"/>
              <a:gd name="adj2" fmla="val -175708"/>
            </a:avLst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 had run two laps as a warm up</a:t>
            </a:r>
            <a:endParaRPr lang="en-GB" dirty="0"/>
          </a:p>
        </p:txBody>
      </p:sp>
      <p:sp>
        <p:nvSpPr>
          <p:cNvPr id="6" name="Rechthoek 5"/>
          <p:cNvSpPr/>
          <p:nvPr/>
        </p:nvSpPr>
        <p:spPr>
          <a:xfrm>
            <a:off x="730816" y="3450114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Past</a:t>
            </a:r>
            <a:endParaRPr lang="en-GB" dirty="0"/>
          </a:p>
        </p:txBody>
      </p:sp>
      <p:sp>
        <p:nvSpPr>
          <p:cNvPr id="10" name="Draaiende pijl 9"/>
          <p:cNvSpPr/>
          <p:nvPr/>
        </p:nvSpPr>
        <p:spPr>
          <a:xfrm>
            <a:off x="2843808" y="2412534"/>
            <a:ext cx="3155736" cy="2124236"/>
          </a:xfrm>
          <a:prstGeom prst="circular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3509567" y="1965510"/>
            <a:ext cx="1584176" cy="483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Present Perfect</a:t>
            </a:r>
            <a:endParaRPr lang="en-GB" dirty="0"/>
          </a:p>
        </p:txBody>
      </p:sp>
      <p:sp>
        <p:nvSpPr>
          <p:cNvPr id="15" name="Toelichting met PIJL-OMLAAG 14"/>
          <p:cNvSpPr/>
          <p:nvPr/>
        </p:nvSpPr>
        <p:spPr>
          <a:xfrm>
            <a:off x="820352" y="1965510"/>
            <a:ext cx="1053749" cy="1213480"/>
          </a:xfrm>
          <a:prstGeom prst="downArrowCallout">
            <a:avLst/>
          </a:prstGeom>
          <a:solidFill>
            <a:srgbClr val="FF66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Past </a:t>
            </a:r>
            <a:r>
              <a:rPr lang="nl-NL" dirty="0" smtClean="0"/>
              <a:t>Perfect</a:t>
            </a:r>
            <a:endParaRPr lang="en-GB" dirty="0"/>
          </a:p>
        </p:txBody>
      </p:sp>
      <p:sp>
        <p:nvSpPr>
          <p:cNvPr id="16" name="Ovale toelichting 15"/>
          <p:cNvSpPr/>
          <p:nvPr/>
        </p:nvSpPr>
        <p:spPr>
          <a:xfrm rot="20627925">
            <a:off x="1997343" y="5334357"/>
            <a:ext cx="2244697" cy="1211052"/>
          </a:xfrm>
          <a:prstGeom prst="wedgeEllipseCallout">
            <a:avLst>
              <a:gd name="adj1" fmla="val 8484"/>
              <a:gd name="adj2" fmla="val -18188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kstvak 7"/>
          <p:cNvSpPr txBox="1"/>
          <p:nvPr/>
        </p:nvSpPr>
        <p:spPr>
          <a:xfrm>
            <a:off x="2339752" y="5616717"/>
            <a:ext cx="1692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 arrived at the start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4860032" y="44624"/>
            <a:ext cx="32403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500" b="1" dirty="0" err="1" smtClean="0">
                <a:solidFill>
                  <a:schemeClr val="bg1"/>
                </a:solidFill>
              </a:rPr>
              <a:t>Timeline</a:t>
            </a:r>
            <a:endParaRPr lang="nl-NL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53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Past Perfect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Had + voltooid deelwoord</a:t>
            </a:r>
          </a:p>
          <a:p>
            <a:endParaRPr lang="nl-NL" dirty="0"/>
          </a:p>
          <a:p>
            <a:r>
              <a:rPr lang="nl-NL" dirty="0" smtClean="0"/>
              <a:t>Had + past </a:t>
            </a:r>
            <a:r>
              <a:rPr lang="nl-NL" dirty="0" err="1" smtClean="0"/>
              <a:t>participle</a:t>
            </a:r>
            <a:endParaRPr lang="nl-NL" dirty="0"/>
          </a:p>
          <a:p>
            <a:pPr marL="68580" indent="0">
              <a:buNone/>
            </a:pP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00384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Let’s</a:t>
            </a:r>
            <a:r>
              <a:rPr lang="nl-NL" dirty="0" smtClean="0"/>
              <a:t> </a:t>
            </a:r>
            <a:r>
              <a:rPr lang="nl-NL" dirty="0" err="1" smtClean="0"/>
              <a:t>practise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Exercise</a:t>
            </a:r>
            <a:r>
              <a:rPr lang="nl-NL" dirty="0" smtClean="0"/>
              <a:t> 37, 41</a:t>
            </a:r>
          </a:p>
          <a:p>
            <a:r>
              <a:rPr lang="nl-NL" dirty="0" smtClean="0"/>
              <a:t>Extra 38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989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</TotalTime>
  <Words>159</Words>
  <Application>Microsoft Office PowerPoint</Application>
  <PresentationFormat>Diavoorstelling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Austin</vt:lpstr>
      <vt:lpstr>Past Perfect</vt:lpstr>
      <vt:lpstr>PowerPoint-presentatie</vt:lpstr>
      <vt:lpstr>Past Perfect</vt:lpstr>
      <vt:lpstr>PowerPoint-presentatie</vt:lpstr>
      <vt:lpstr>Past Perfect</vt:lpstr>
      <vt:lpstr>PowerPoint-presentatie</vt:lpstr>
      <vt:lpstr>Past Perfect</vt:lpstr>
      <vt:lpstr>Let’s practise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Perfect</dc:title>
  <dc:creator>Schot, R.L.J.</dc:creator>
  <cp:lastModifiedBy>Schot, R.L.J.</cp:lastModifiedBy>
  <cp:revision>1</cp:revision>
  <dcterms:created xsi:type="dcterms:W3CDTF">2018-10-01T12:47:05Z</dcterms:created>
  <dcterms:modified xsi:type="dcterms:W3CDTF">2018-10-01T13:27:47Z</dcterms:modified>
</cp:coreProperties>
</file>