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56" r:id="rId2"/>
    <p:sldId id="266" r:id="rId3"/>
    <p:sldId id="257" r:id="rId4"/>
    <p:sldId id="261" r:id="rId5"/>
    <p:sldId id="262" r:id="rId6"/>
    <p:sldId id="259" r:id="rId7"/>
    <p:sldId id="260" r:id="rId8"/>
    <p:sldId id="265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DEEDFE"/>
    <a:srgbClr val="F9FE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D27EDEC-F5DC-4E6A-B8AF-04CDB2251606}" v="51" dt="2020-05-24T15:33:35.39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FECB4D8-DB02-4DC6-A0A2-4F2EBAE1DC90}" styleName="Stijl, gemiddeld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10A1B5D5-9B99-4C35-A422-299274C87663}" styleName="Stijl, gemiddeld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912C8C85-51F0-491E-9774-3900AFEF0FD7}" styleName="Stijl, licht 2 - Accent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0505E3EF-67EA-436B-97B2-0124C06EBD24}" styleName="Stijl, gemiddeld 4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8A107856-5554-42FB-B03E-39F5DBC370BA}" styleName="Stijl, gemiddeld 4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610" y="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6/11/relationships/changesInfo" Target="changesInfos/changesInfo1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chot, R.L.J." userId="809a0d5f-f967-4cd2-9a01-7625662a00b2" providerId="ADAL" clId="{9D27EDEC-F5DC-4E6A-B8AF-04CDB2251606}"/>
    <pc:docChg chg="custSel addSld delSld modSld">
      <pc:chgData name="Schot, R.L.J." userId="809a0d5f-f967-4cd2-9a01-7625662a00b2" providerId="ADAL" clId="{9D27EDEC-F5DC-4E6A-B8AF-04CDB2251606}" dt="2020-05-24T15:35:53.913" v="570" actId="113"/>
      <pc:docMkLst>
        <pc:docMk/>
      </pc:docMkLst>
      <pc:sldChg chg="addSp modSp modAnim">
        <pc:chgData name="Schot, R.L.J." userId="809a0d5f-f967-4cd2-9a01-7625662a00b2" providerId="ADAL" clId="{9D27EDEC-F5DC-4E6A-B8AF-04CDB2251606}" dt="2020-05-24T15:27:05.482" v="41" actId="1076"/>
        <pc:sldMkLst>
          <pc:docMk/>
          <pc:sldMk cId="471840585" sldId="257"/>
        </pc:sldMkLst>
        <pc:spChg chg="add mod">
          <ac:chgData name="Schot, R.L.J." userId="809a0d5f-f967-4cd2-9a01-7625662a00b2" providerId="ADAL" clId="{9D27EDEC-F5DC-4E6A-B8AF-04CDB2251606}" dt="2020-05-24T15:24:59.077" v="11" actId="1076"/>
          <ac:spMkLst>
            <pc:docMk/>
            <pc:sldMk cId="471840585" sldId="257"/>
            <ac:spMk id="2" creationId="{93A0BFA7-B576-446A-9538-9A3DED0ADE94}"/>
          </ac:spMkLst>
        </pc:spChg>
        <pc:spChg chg="mod">
          <ac:chgData name="Schot, R.L.J." userId="809a0d5f-f967-4cd2-9a01-7625662a00b2" providerId="ADAL" clId="{9D27EDEC-F5DC-4E6A-B8AF-04CDB2251606}" dt="2020-05-24T15:25:03.503" v="13"/>
          <ac:spMkLst>
            <pc:docMk/>
            <pc:sldMk cId="471840585" sldId="257"/>
            <ac:spMk id="3" creationId="{00000000-0000-0000-0000-000000000000}"/>
          </ac:spMkLst>
        </pc:spChg>
        <pc:spChg chg="add mod">
          <ac:chgData name="Schot, R.L.J." userId="809a0d5f-f967-4cd2-9a01-7625662a00b2" providerId="ADAL" clId="{9D27EDEC-F5DC-4E6A-B8AF-04CDB2251606}" dt="2020-05-24T15:26:55.185" v="40" actId="1076"/>
          <ac:spMkLst>
            <pc:docMk/>
            <pc:sldMk cId="471840585" sldId="257"/>
            <ac:spMk id="5" creationId="{F6C8C70E-9993-4F02-A023-1540DD8EA3BE}"/>
          </ac:spMkLst>
        </pc:spChg>
        <pc:spChg chg="add mod">
          <ac:chgData name="Schot, R.L.J." userId="809a0d5f-f967-4cd2-9a01-7625662a00b2" providerId="ADAL" clId="{9D27EDEC-F5DC-4E6A-B8AF-04CDB2251606}" dt="2020-05-24T15:25:53.325" v="28" actId="14100"/>
          <ac:spMkLst>
            <pc:docMk/>
            <pc:sldMk cId="471840585" sldId="257"/>
            <ac:spMk id="6" creationId="{2311B2B3-F7C5-4576-9C17-AE2E37F182B8}"/>
          </ac:spMkLst>
        </pc:spChg>
        <pc:spChg chg="add mod">
          <ac:chgData name="Schot, R.L.J." userId="809a0d5f-f967-4cd2-9a01-7625662a00b2" providerId="ADAL" clId="{9D27EDEC-F5DC-4E6A-B8AF-04CDB2251606}" dt="2020-05-24T15:27:05.482" v="41" actId="1076"/>
          <ac:spMkLst>
            <pc:docMk/>
            <pc:sldMk cId="471840585" sldId="257"/>
            <ac:spMk id="7" creationId="{309864E1-85E3-444C-AE36-9000414A22F5}"/>
          </ac:spMkLst>
        </pc:spChg>
      </pc:sldChg>
      <pc:sldChg chg="modSp modAnim">
        <pc:chgData name="Schot, R.L.J." userId="809a0d5f-f967-4cd2-9a01-7625662a00b2" providerId="ADAL" clId="{9D27EDEC-F5DC-4E6A-B8AF-04CDB2251606}" dt="2020-05-24T15:32:19.187" v="76" actId="1076"/>
        <pc:sldMkLst>
          <pc:docMk/>
          <pc:sldMk cId="337285418" sldId="262"/>
        </pc:sldMkLst>
        <pc:spChg chg="mod">
          <ac:chgData name="Schot, R.L.J." userId="809a0d5f-f967-4cd2-9a01-7625662a00b2" providerId="ADAL" clId="{9D27EDEC-F5DC-4E6A-B8AF-04CDB2251606}" dt="2020-05-24T15:31:50.760" v="73" actId="14100"/>
          <ac:spMkLst>
            <pc:docMk/>
            <pc:sldMk cId="337285418" sldId="262"/>
            <ac:spMk id="3" creationId="{00000000-0000-0000-0000-000000000000}"/>
          </ac:spMkLst>
        </pc:spChg>
        <pc:spChg chg="mod">
          <ac:chgData name="Schot, R.L.J." userId="809a0d5f-f967-4cd2-9a01-7625662a00b2" providerId="ADAL" clId="{9D27EDEC-F5DC-4E6A-B8AF-04CDB2251606}" dt="2020-05-24T15:32:19.187" v="76" actId="1076"/>
          <ac:spMkLst>
            <pc:docMk/>
            <pc:sldMk cId="337285418" sldId="262"/>
            <ac:spMk id="6" creationId="{00000000-0000-0000-0000-000000000000}"/>
          </ac:spMkLst>
        </pc:spChg>
        <pc:spChg chg="mod">
          <ac:chgData name="Schot, R.L.J." userId="809a0d5f-f967-4cd2-9a01-7625662a00b2" providerId="ADAL" clId="{9D27EDEC-F5DC-4E6A-B8AF-04CDB2251606}" dt="2020-05-24T15:32:07.587" v="75" actId="1076"/>
          <ac:spMkLst>
            <pc:docMk/>
            <pc:sldMk cId="337285418" sldId="262"/>
            <ac:spMk id="7" creationId="{00000000-0000-0000-0000-000000000000}"/>
          </ac:spMkLst>
        </pc:spChg>
        <pc:spChg chg="mod">
          <ac:chgData name="Schot, R.L.J." userId="809a0d5f-f967-4cd2-9a01-7625662a00b2" providerId="ADAL" clId="{9D27EDEC-F5DC-4E6A-B8AF-04CDB2251606}" dt="2020-05-24T15:31:23.613" v="71" actId="1076"/>
          <ac:spMkLst>
            <pc:docMk/>
            <pc:sldMk cId="337285418" sldId="262"/>
            <ac:spMk id="8" creationId="{00000000-0000-0000-0000-000000000000}"/>
          </ac:spMkLst>
        </pc:spChg>
      </pc:sldChg>
      <pc:sldChg chg="del">
        <pc:chgData name="Schot, R.L.J." userId="809a0d5f-f967-4cd2-9a01-7625662a00b2" providerId="ADAL" clId="{9D27EDEC-F5DC-4E6A-B8AF-04CDB2251606}" dt="2020-05-24T15:23:33.307" v="0" actId="2696"/>
        <pc:sldMkLst>
          <pc:docMk/>
          <pc:sldMk cId="3210330167" sldId="263"/>
        </pc:sldMkLst>
      </pc:sldChg>
      <pc:sldChg chg="modSp add">
        <pc:chgData name="Schot, R.L.J." userId="809a0d5f-f967-4cd2-9a01-7625662a00b2" providerId="ADAL" clId="{9D27EDEC-F5DC-4E6A-B8AF-04CDB2251606}" dt="2020-05-24T15:35:53.913" v="570" actId="113"/>
        <pc:sldMkLst>
          <pc:docMk/>
          <pc:sldMk cId="940798234" sldId="266"/>
        </pc:sldMkLst>
        <pc:spChg chg="mod">
          <ac:chgData name="Schot, R.L.J." userId="809a0d5f-f967-4cd2-9a01-7625662a00b2" providerId="ADAL" clId="{9D27EDEC-F5DC-4E6A-B8AF-04CDB2251606}" dt="2020-05-24T15:33:36.711" v="160" actId="20577"/>
          <ac:spMkLst>
            <pc:docMk/>
            <pc:sldMk cId="940798234" sldId="266"/>
            <ac:spMk id="2" creationId="{5F7AAC58-54EB-44B9-90B9-3FED1D9FE26A}"/>
          </ac:spMkLst>
        </pc:spChg>
        <pc:spChg chg="mod">
          <ac:chgData name="Schot, R.L.J." userId="809a0d5f-f967-4cd2-9a01-7625662a00b2" providerId="ADAL" clId="{9D27EDEC-F5DC-4E6A-B8AF-04CDB2251606}" dt="2020-05-24T15:35:53.913" v="570" actId="113"/>
          <ac:spMkLst>
            <pc:docMk/>
            <pc:sldMk cId="940798234" sldId="266"/>
            <ac:spMk id="3" creationId="{F65A68D2-101F-4FCD-9B58-BB4D42B4F9D8}"/>
          </ac:spMkLst>
        </pc:spChg>
      </pc:sldChg>
    </pc:docChg>
  </pc:docChgLst>
</pc:chgInfo>
</file>

<file path=ppt/media/image1.jpeg>
</file>

<file path=ppt/media/image2.jpeg>
</file>

<file path=ppt/media/image3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2D02E7-0023-4F7A-A926-55477562D28E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CEA155-2A7E-496F-BAC5-E531420618B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635761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Voorzetsels https://www.nubeterengels.nl/website/index.php?pag=121 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EA155-2A7E-496F-BAC5-E531420618BA}" type="slidenum">
              <a:rPr lang="nl-NL" smtClean="0"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600048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72D2FD9E-E586-44D4-B328-57ECF58FEA97}" type="datetimeFigureOut">
              <a:rPr lang="nl-NL" smtClean="0"/>
              <a:t>24-5-2020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7BDB651D-53E5-4F25-9A56-11FBCFBF230A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4.jpeg"/><Relationship Id="rId4" Type="http://schemas.openxmlformats.org/officeDocument/2006/relationships/image" Target="../media/image3.jpe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nubeterengels.nl/website/index.php?pag=121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Gerund or </a:t>
            </a:r>
            <a:r>
              <a:rPr lang="nl-NL" dirty="0" err="1"/>
              <a:t>Infinitive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6.4</a:t>
            </a:r>
          </a:p>
        </p:txBody>
      </p:sp>
    </p:spTree>
    <p:extLst>
      <p:ext uri="{BB962C8B-B14F-4D97-AF65-F5344CB8AC3E}">
        <p14:creationId xmlns:p14="http://schemas.microsoft.com/office/powerpoint/2010/main" val="645530044"/>
      </p:ext>
    </p:extLst>
  </p:cSld>
  <p:clrMapOvr>
    <a:masterClrMapping/>
  </p:clrMapOvr>
  <p:transition spd="slow">
    <p:push dir="u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F7AAC58-54EB-44B9-90B9-3FED1D9FE2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/>
              <a:t>Werkwoorden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zelfstandig</a:t>
            </a:r>
            <a:r>
              <a:rPr lang="en-US" dirty="0"/>
              <a:t> </a:t>
            </a:r>
            <a:r>
              <a:rPr lang="en-US" dirty="0" err="1"/>
              <a:t>naamwoord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65A68D2-101F-4FCD-9B58-BB4D42B4F9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8580" indent="0" algn="ctr">
              <a:buNone/>
            </a:pPr>
            <a:endParaRPr lang="en-US" dirty="0"/>
          </a:p>
          <a:p>
            <a:pPr marL="68580" indent="0" algn="ctr">
              <a:buNone/>
            </a:pPr>
            <a:r>
              <a:rPr lang="en-US" dirty="0"/>
              <a:t>We </a:t>
            </a:r>
            <a:r>
              <a:rPr lang="en-US" b="1" dirty="0"/>
              <a:t>played</a:t>
            </a:r>
            <a:r>
              <a:rPr lang="en-US" dirty="0"/>
              <a:t> tennis yesterday</a:t>
            </a:r>
          </a:p>
          <a:p>
            <a:pPr marL="68580" indent="0" algn="ctr">
              <a:buNone/>
            </a:pPr>
            <a:r>
              <a:rPr lang="en-US" dirty="0"/>
              <a:t>vs</a:t>
            </a:r>
          </a:p>
          <a:p>
            <a:pPr marL="68580" indent="0" algn="ctr">
              <a:buNone/>
            </a:pPr>
            <a:r>
              <a:rPr lang="en-US" dirty="0"/>
              <a:t>We love </a:t>
            </a:r>
            <a:r>
              <a:rPr lang="en-US" b="1" dirty="0"/>
              <a:t>playing</a:t>
            </a:r>
            <a:r>
              <a:rPr lang="en-US" dirty="0"/>
              <a:t> tennis</a:t>
            </a:r>
          </a:p>
          <a:p>
            <a:pPr marL="68580" indent="0" algn="ctr">
              <a:buNone/>
            </a:pPr>
            <a:r>
              <a:rPr lang="en-US" dirty="0"/>
              <a:t>We used to </a:t>
            </a:r>
            <a:r>
              <a:rPr lang="en-US" b="1" dirty="0"/>
              <a:t>play</a:t>
            </a:r>
            <a:r>
              <a:rPr lang="en-US" dirty="0"/>
              <a:t> tennis all the time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407982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492" y="1484784"/>
            <a:ext cx="6777317" cy="4347845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nl-NL" dirty="0"/>
              <a:t>I </a:t>
            </a:r>
            <a:r>
              <a:rPr lang="nl-NL" dirty="0" err="1"/>
              <a:t>would</a:t>
            </a:r>
            <a:r>
              <a:rPr lang="nl-NL" dirty="0"/>
              <a:t> love </a:t>
            </a:r>
            <a:r>
              <a:rPr lang="nl-NL" dirty="0" err="1"/>
              <a:t>to</a:t>
            </a:r>
            <a:r>
              <a:rPr lang="nl-NL" dirty="0"/>
              <a:t> go </a:t>
            </a:r>
            <a:r>
              <a:rPr lang="nl-NL" dirty="0" err="1"/>
              <a:t>to</a:t>
            </a:r>
            <a:r>
              <a:rPr lang="nl-NL" dirty="0"/>
              <a:t> Spain </a:t>
            </a:r>
            <a:r>
              <a:rPr lang="nl-NL" dirty="0" err="1"/>
              <a:t>one</a:t>
            </a:r>
            <a:r>
              <a:rPr lang="nl-NL" dirty="0"/>
              <a:t> </a:t>
            </a:r>
            <a:r>
              <a:rPr lang="nl-NL" dirty="0" err="1"/>
              <a:t>day</a:t>
            </a:r>
            <a:endParaRPr lang="nl-NL" dirty="0"/>
          </a:p>
          <a:p>
            <a:pPr>
              <a:lnSpc>
                <a:spcPct val="150000"/>
              </a:lnSpc>
            </a:pPr>
            <a:endParaRPr lang="nl-NL" dirty="0"/>
          </a:p>
          <a:p>
            <a:pPr>
              <a:lnSpc>
                <a:spcPct val="150000"/>
              </a:lnSpc>
            </a:pPr>
            <a:r>
              <a:rPr lang="nl-NL" dirty="0"/>
              <a:t>Nancy </a:t>
            </a:r>
            <a:r>
              <a:rPr lang="nl-NL" dirty="0" err="1"/>
              <a:t>hates</a:t>
            </a:r>
            <a:r>
              <a:rPr lang="nl-NL" dirty="0"/>
              <a:t> </a:t>
            </a:r>
            <a:r>
              <a:rPr lang="nl-NL" dirty="0" err="1"/>
              <a:t>watching</a:t>
            </a:r>
            <a:r>
              <a:rPr lang="nl-NL" dirty="0"/>
              <a:t> horror </a:t>
            </a:r>
            <a:r>
              <a:rPr lang="nl-NL" dirty="0" err="1"/>
              <a:t>movies</a:t>
            </a:r>
            <a:endParaRPr lang="nl-NL" dirty="0"/>
          </a:p>
          <a:p>
            <a:pPr>
              <a:lnSpc>
                <a:spcPct val="150000"/>
              </a:lnSpc>
            </a:pPr>
            <a:endParaRPr lang="nl-NL" dirty="0"/>
          </a:p>
          <a:p>
            <a:pPr>
              <a:lnSpc>
                <a:spcPct val="150000"/>
              </a:lnSpc>
            </a:pPr>
            <a:r>
              <a:rPr lang="nl-NL" dirty="0"/>
              <a:t>We </a:t>
            </a:r>
            <a:r>
              <a:rPr lang="nl-NL" dirty="0" err="1"/>
              <a:t>used</a:t>
            </a:r>
            <a:r>
              <a:rPr lang="nl-NL" dirty="0"/>
              <a:t> </a:t>
            </a:r>
            <a:r>
              <a:rPr lang="nl-NL" dirty="0" err="1"/>
              <a:t>to</a:t>
            </a:r>
            <a:r>
              <a:rPr lang="nl-NL" dirty="0"/>
              <a:t> walk </a:t>
            </a:r>
            <a:r>
              <a:rPr lang="nl-NL" dirty="0" err="1"/>
              <a:t>our</a:t>
            </a:r>
            <a:r>
              <a:rPr lang="nl-NL" dirty="0"/>
              <a:t> dog </a:t>
            </a:r>
            <a:r>
              <a:rPr lang="nl-NL" dirty="0" err="1"/>
              <a:t>every</a:t>
            </a:r>
            <a:r>
              <a:rPr lang="nl-NL" dirty="0"/>
              <a:t> </a:t>
            </a:r>
            <a:r>
              <a:rPr lang="nl-NL" dirty="0" err="1"/>
              <a:t>morning</a:t>
            </a:r>
            <a:endParaRPr lang="nl-NL" dirty="0"/>
          </a:p>
          <a:p>
            <a:pPr>
              <a:lnSpc>
                <a:spcPct val="150000"/>
              </a:lnSpc>
            </a:pPr>
            <a:endParaRPr lang="nl-NL" dirty="0"/>
          </a:p>
          <a:p>
            <a:pPr>
              <a:lnSpc>
                <a:spcPct val="150000"/>
              </a:lnSpc>
            </a:pPr>
            <a:r>
              <a:rPr lang="nl-NL" dirty="0"/>
              <a:t>Do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remember</a:t>
            </a:r>
            <a:r>
              <a:rPr lang="nl-NL" dirty="0"/>
              <a:t> </a:t>
            </a:r>
            <a:r>
              <a:rPr lang="nl-NL" dirty="0" err="1"/>
              <a:t>visiting</a:t>
            </a:r>
            <a:r>
              <a:rPr lang="nl-NL" dirty="0"/>
              <a:t> </a:t>
            </a:r>
            <a:r>
              <a:rPr lang="nl-NL" dirty="0" err="1"/>
              <a:t>your</a:t>
            </a:r>
            <a:r>
              <a:rPr lang="nl-NL" dirty="0"/>
              <a:t> </a:t>
            </a:r>
            <a:r>
              <a:rPr lang="nl-NL" dirty="0" err="1"/>
              <a:t>grandparents</a:t>
            </a:r>
            <a:r>
              <a:rPr lang="nl-NL" dirty="0"/>
              <a:t> as a </a:t>
            </a:r>
            <a:r>
              <a:rPr lang="nl-NL" dirty="0" err="1"/>
              <a:t>child</a:t>
            </a:r>
            <a:r>
              <a:rPr lang="nl-NL" dirty="0"/>
              <a:t>?</a:t>
            </a:r>
          </a:p>
          <a:p>
            <a:pPr>
              <a:lnSpc>
                <a:spcPct val="150000"/>
              </a:lnSpc>
            </a:pPr>
            <a:endParaRPr lang="nl-NL" dirty="0"/>
          </a:p>
          <a:p>
            <a:pPr>
              <a:lnSpc>
                <a:spcPct val="150000"/>
              </a:lnSpc>
            </a:pPr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4788024" y="17044"/>
            <a:ext cx="324036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2200" b="1" dirty="0" err="1">
                <a:solidFill>
                  <a:schemeClr val="bg1"/>
                </a:solidFill>
              </a:rPr>
              <a:t>Analyze</a:t>
            </a:r>
            <a:r>
              <a:rPr lang="nl-NL" sz="2200" b="1" dirty="0">
                <a:solidFill>
                  <a:schemeClr val="bg1"/>
                </a:solidFill>
              </a:rPr>
              <a:t> the </a:t>
            </a:r>
            <a:r>
              <a:rPr lang="nl-NL" sz="2200" b="1" dirty="0" err="1">
                <a:solidFill>
                  <a:schemeClr val="bg1"/>
                </a:solidFill>
              </a:rPr>
              <a:t>verbs</a:t>
            </a:r>
            <a:endParaRPr lang="nl-NL" sz="2200" b="1" dirty="0">
              <a:solidFill>
                <a:schemeClr val="bg1"/>
              </a:solidFill>
            </a:endParaRPr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93A0BFA7-B576-446A-9538-9A3DED0ADE94}"/>
              </a:ext>
            </a:extLst>
          </p:cNvPr>
          <p:cNvSpPr/>
          <p:nvPr/>
        </p:nvSpPr>
        <p:spPr>
          <a:xfrm>
            <a:off x="1347203" y="1484784"/>
            <a:ext cx="5061001" cy="5357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nl-NL" sz="2200" dirty="0"/>
              <a:t>I </a:t>
            </a:r>
            <a:r>
              <a:rPr lang="nl-NL" sz="2200" dirty="0" err="1"/>
              <a:t>would</a:t>
            </a:r>
            <a:r>
              <a:rPr lang="nl-NL" sz="2200" dirty="0"/>
              <a:t> love </a:t>
            </a:r>
            <a:r>
              <a:rPr lang="nl-NL" sz="2200" b="1" dirty="0" err="1"/>
              <a:t>to</a:t>
            </a:r>
            <a:r>
              <a:rPr lang="nl-NL" sz="2200" b="1" dirty="0"/>
              <a:t> go </a:t>
            </a:r>
            <a:r>
              <a:rPr lang="nl-NL" sz="2200" dirty="0" err="1"/>
              <a:t>to</a:t>
            </a:r>
            <a:r>
              <a:rPr lang="nl-NL" sz="2200" dirty="0"/>
              <a:t> Spain </a:t>
            </a:r>
            <a:r>
              <a:rPr lang="nl-NL" sz="2200" dirty="0" err="1"/>
              <a:t>one</a:t>
            </a:r>
            <a:r>
              <a:rPr lang="nl-NL" sz="2200" dirty="0"/>
              <a:t> </a:t>
            </a:r>
            <a:r>
              <a:rPr lang="nl-NL" sz="2200" dirty="0" err="1"/>
              <a:t>day</a:t>
            </a:r>
            <a:endParaRPr lang="nl-NL" sz="2200" dirty="0"/>
          </a:p>
        </p:txBody>
      </p:sp>
      <p:sp>
        <p:nvSpPr>
          <p:cNvPr id="5" name="Rechthoek 4">
            <a:extLst>
              <a:ext uri="{FF2B5EF4-FFF2-40B4-BE49-F238E27FC236}">
                <a16:creationId xmlns:a16="http://schemas.microsoft.com/office/drawing/2014/main" id="{F6C8C70E-9993-4F02-A023-1540DD8EA3BE}"/>
              </a:ext>
            </a:extLst>
          </p:cNvPr>
          <p:cNvSpPr/>
          <p:nvPr/>
        </p:nvSpPr>
        <p:spPr>
          <a:xfrm>
            <a:off x="1383913" y="2521637"/>
            <a:ext cx="5198859" cy="5357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nl-NL" sz="2200" dirty="0"/>
              <a:t>Nancy </a:t>
            </a:r>
            <a:r>
              <a:rPr lang="nl-NL" sz="2200" dirty="0" err="1"/>
              <a:t>hates</a:t>
            </a:r>
            <a:r>
              <a:rPr lang="nl-NL" sz="2200" dirty="0"/>
              <a:t> </a:t>
            </a:r>
            <a:r>
              <a:rPr lang="nl-NL" sz="2200" b="1" dirty="0" err="1"/>
              <a:t>watching</a:t>
            </a:r>
            <a:r>
              <a:rPr lang="nl-NL" sz="2200" dirty="0"/>
              <a:t> horror </a:t>
            </a:r>
            <a:r>
              <a:rPr lang="nl-NL" sz="2200" dirty="0" err="1"/>
              <a:t>movies</a:t>
            </a:r>
            <a:endParaRPr lang="nl-NL" sz="2200" dirty="0"/>
          </a:p>
        </p:txBody>
      </p:sp>
      <p:sp>
        <p:nvSpPr>
          <p:cNvPr id="6" name="Rechthoek 5">
            <a:extLst>
              <a:ext uri="{FF2B5EF4-FFF2-40B4-BE49-F238E27FC236}">
                <a16:creationId xmlns:a16="http://schemas.microsoft.com/office/drawing/2014/main" id="{2311B2B3-F7C5-4576-9C17-AE2E37F182B8}"/>
              </a:ext>
            </a:extLst>
          </p:cNvPr>
          <p:cNvSpPr/>
          <p:nvPr/>
        </p:nvSpPr>
        <p:spPr>
          <a:xfrm>
            <a:off x="1383913" y="3572468"/>
            <a:ext cx="6436896" cy="5355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nl-NL" sz="2200" dirty="0"/>
              <a:t>We </a:t>
            </a:r>
            <a:r>
              <a:rPr lang="nl-NL" sz="2200" dirty="0" err="1"/>
              <a:t>used</a:t>
            </a:r>
            <a:r>
              <a:rPr lang="nl-NL" sz="2200" dirty="0"/>
              <a:t> </a:t>
            </a:r>
            <a:r>
              <a:rPr lang="nl-NL" sz="2200" b="1" dirty="0" err="1"/>
              <a:t>to</a:t>
            </a:r>
            <a:r>
              <a:rPr lang="nl-NL" sz="2200" b="1" dirty="0"/>
              <a:t> walk </a:t>
            </a:r>
            <a:r>
              <a:rPr lang="nl-NL" sz="2200" dirty="0" err="1"/>
              <a:t>our</a:t>
            </a:r>
            <a:r>
              <a:rPr lang="nl-NL" sz="2200" dirty="0"/>
              <a:t> dog </a:t>
            </a:r>
            <a:r>
              <a:rPr lang="nl-NL" sz="2200" dirty="0" err="1"/>
              <a:t>every</a:t>
            </a:r>
            <a:r>
              <a:rPr lang="nl-NL" sz="2200" dirty="0"/>
              <a:t> </a:t>
            </a:r>
            <a:r>
              <a:rPr lang="nl-NL" sz="2200" dirty="0" err="1"/>
              <a:t>morning</a:t>
            </a:r>
            <a:endParaRPr lang="nl-NL" sz="2200" dirty="0"/>
          </a:p>
        </p:txBody>
      </p:sp>
      <p:sp>
        <p:nvSpPr>
          <p:cNvPr id="7" name="Rechthoek 6">
            <a:extLst>
              <a:ext uri="{FF2B5EF4-FFF2-40B4-BE49-F238E27FC236}">
                <a16:creationId xmlns:a16="http://schemas.microsoft.com/office/drawing/2014/main" id="{309864E1-85E3-444C-AE36-9000414A22F5}"/>
              </a:ext>
            </a:extLst>
          </p:cNvPr>
          <p:cNvSpPr/>
          <p:nvPr/>
        </p:nvSpPr>
        <p:spPr>
          <a:xfrm>
            <a:off x="1404352" y="4725144"/>
            <a:ext cx="6598950" cy="10436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nl-NL" sz="2200" dirty="0"/>
              <a:t>Do </a:t>
            </a:r>
            <a:r>
              <a:rPr lang="nl-NL" sz="2200" dirty="0" err="1"/>
              <a:t>you</a:t>
            </a:r>
            <a:r>
              <a:rPr lang="nl-NL" sz="2200" dirty="0"/>
              <a:t> </a:t>
            </a:r>
            <a:r>
              <a:rPr lang="nl-NL" sz="2200" dirty="0" err="1"/>
              <a:t>remember</a:t>
            </a:r>
            <a:r>
              <a:rPr lang="nl-NL" sz="2200" dirty="0"/>
              <a:t> </a:t>
            </a:r>
            <a:r>
              <a:rPr lang="nl-NL" sz="2200" b="1" dirty="0" err="1"/>
              <a:t>visiting</a:t>
            </a:r>
            <a:r>
              <a:rPr lang="nl-NL" sz="2200" dirty="0"/>
              <a:t> </a:t>
            </a:r>
            <a:r>
              <a:rPr lang="nl-NL" sz="2200" dirty="0" err="1"/>
              <a:t>your</a:t>
            </a:r>
            <a:r>
              <a:rPr lang="nl-NL" sz="2200" dirty="0"/>
              <a:t> </a:t>
            </a:r>
            <a:r>
              <a:rPr lang="nl-NL" sz="2200" dirty="0" err="1"/>
              <a:t>grandparents</a:t>
            </a:r>
            <a:r>
              <a:rPr lang="nl-NL" sz="2200" dirty="0"/>
              <a:t> as a </a:t>
            </a:r>
            <a:r>
              <a:rPr lang="nl-NL" sz="2200" dirty="0" err="1"/>
              <a:t>child</a:t>
            </a:r>
            <a:r>
              <a:rPr lang="nl-NL" sz="2200" dirty="0"/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47184058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608" y="1052736"/>
            <a:ext cx="6777317" cy="3508977"/>
          </a:xfrm>
        </p:spPr>
        <p:txBody>
          <a:bodyPr/>
          <a:lstStyle/>
          <a:p>
            <a:r>
              <a:rPr lang="nl-NL" b="1" dirty="0"/>
              <a:t>Vorm</a:t>
            </a:r>
            <a:br>
              <a:rPr lang="nl-NL" dirty="0"/>
            </a:br>
            <a:r>
              <a:rPr lang="nl-NL" dirty="0"/>
              <a:t>Werkwoord + </a:t>
            </a:r>
            <a:r>
              <a:rPr lang="nl-NL" dirty="0" err="1"/>
              <a:t>ing</a:t>
            </a:r>
            <a:endParaRPr lang="nl-NL" b="1" dirty="0"/>
          </a:p>
          <a:p>
            <a:endParaRPr lang="nl-NL" b="1" dirty="0"/>
          </a:p>
          <a:p>
            <a:r>
              <a:rPr lang="nl-NL" b="1" dirty="0"/>
              <a:t>Na </a:t>
            </a:r>
            <a:r>
              <a:rPr lang="nl-NL" b="1" dirty="0" err="1"/>
              <a:t>voorzetzels</a:t>
            </a:r>
            <a:br>
              <a:rPr lang="nl-NL" dirty="0"/>
            </a:br>
            <a:r>
              <a:rPr lang="nl-NL" i="1" dirty="0"/>
              <a:t>I </a:t>
            </a:r>
            <a:r>
              <a:rPr lang="nl-NL" i="1" dirty="0" err="1"/>
              <a:t>am</a:t>
            </a:r>
            <a:r>
              <a:rPr lang="nl-NL" i="1" dirty="0"/>
              <a:t> </a:t>
            </a:r>
            <a:r>
              <a:rPr lang="nl-NL" i="1" dirty="0" err="1"/>
              <a:t>tired</a:t>
            </a:r>
            <a:r>
              <a:rPr lang="nl-NL" i="1" dirty="0"/>
              <a:t> </a:t>
            </a:r>
            <a:r>
              <a:rPr lang="nl-NL" b="1" i="1" dirty="0"/>
              <a:t>of</a:t>
            </a:r>
            <a:r>
              <a:rPr lang="nl-NL" i="1" dirty="0"/>
              <a:t> </a:t>
            </a:r>
            <a:r>
              <a:rPr lang="nl-NL" i="1" u="sng" dirty="0"/>
              <a:t>living</a:t>
            </a:r>
            <a:r>
              <a:rPr lang="nl-NL" i="1" dirty="0"/>
              <a:t>  at </a:t>
            </a:r>
            <a:r>
              <a:rPr lang="nl-NL" i="1" dirty="0" err="1"/>
              <a:t>my</a:t>
            </a:r>
            <a:r>
              <a:rPr lang="nl-NL" i="1" dirty="0"/>
              <a:t> </a:t>
            </a:r>
            <a:r>
              <a:rPr lang="nl-NL" i="1" dirty="0" err="1"/>
              <a:t>parents</a:t>
            </a:r>
            <a:r>
              <a:rPr lang="nl-NL" i="1" dirty="0"/>
              <a:t>’ house</a:t>
            </a:r>
            <a:br>
              <a:rPr lang="nl-NL" i="1" dirty="0"/>
            </a:br>
            <a:endParaRPr lang="nl-NL" i="1" dirty="0"/>
          </a:p>
          <a:p>
            <a:endParaRPr lang="nl-NL" dirty="0"/>
          </a:p>
          <a:p>
            <a:endParaRPr lang="nl-NL" dirty="0"/>
          </a:p>
          <a:p>
            <a:pPr marL="68580" indent="0">
              <a:buNone/>
            </a:pPr>
            <a:endParaRPr lang="nl-NL" dirty="0"/>
          </a:p>
        </p:txBody>
      </p:sp>
      <p:pic>
        <p:nvPicPr>
          <p:cNvPr id="5" name="Picture 2" descr="Afbeeldingsresultaat voor living with parents cartoon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63688" y="3284984"/>
            <a:ext cx="5472608" cy="33191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Tekstvak 5"/>
          <p:cNvSpPr txBox="1"/>
          <p:nvPr/>
        </p:nvSpPr>
        <p:spPr>
          <a:xfrm>
            <a:off x="4716016" y="116632"/>
            <a:ext cx="3384376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2200" b="1" dirty="0">
                <a:solidFill>
                  <a:schemeClr val="bg1"/>
                </a:solidFill>
              </a:rPr>
              <a:t>Gerund</a:t>
            </a:r>
          </a:p>
        </p:txBody>
      </p:sp>
      <p:sp>
        <p:nvSpPr>
          <p:cNvPr id="7" name="Rechthoek 6"/>
          <p:cNvSpPr/>
          <p:nvPr/>
        </p:nvSpPr>
        <p:spPr>
          <a:xfrm>
            <a:off x="1091574" y="2383072"/>
            <a:ext cx="5310336" cy="1200329"/>
          </a:xfrm>
          <a:prstGeom prst="rect">
            <a:avLst/>
          </a:prstGeom>
          <a:ln>
            <a:noFill/>
          </a:ln>
        </p:spPr>
        <p:txBody>
          <a:bodyPr wrap="square">
            <a:spAutoFit/>
          </a:bodyPr>
          <a:lstStyle/>
          <a:p>
            <a:pPr marL="342900" indent="-342900">
              <a:buClr>
                <a:schemeClr val="accent1"/>
              </a:buClr>
              <a:buFont typeface="Courier New" panose="02070309020205020404" pitchFamily="49" charset="0"/>
              <a:buChar char="o"/>
            </a:pPr>
            <a:r>
              <a:rPr lang="nl-NL" sz="2400" b="1" dirty="0">
                <a:solidFill>
                  <a:schemeClr val="tx2"/>
                </a:solidFill>
              </a:rPr>
              <a:t>Na vaste uitdrukkingen:</a:t>
            </a:r>
            <a:br>
              <a:rPr lang="nl-NL" dirty="0"/>
            </a:br>
            <a:r>
              <a:rPr lang="nl-NL" sz="2400" i="1" dirty="0" err="1">
                <a:solidFill>
                  <a:schemeClr val="tx2"/>
                </a:solidFill>
              </a:rPr>
              <a:t>Don’t</a:t>
            </a:r>
            <a:r>
              <a:rPr lang="nl-NL" sz="2400" i="1" dirty="0">
                <a:solidFill>
                  <a:schemeClr val="tx2"/>
                </a:solidFill>
              </a:rPr>
              <a:t> mind, </a:t>
            </a:r>
            <a:r>
              <a:rPr lang="nl-NL" sz="2400" i="1" dirty="0" err="1">
                <a:solidFill>
                  <a:schemeClr val="tx2"/>
                </a:solidFill>
              </a:rPr>
              <a:t>it’s</a:t>
            </a:r>
            <a:r>
              <a:rPr lang="nl-NL" sz="2400" i="1" dirty="0">
                <a:solidFill>
                  <a:schemeClr val="tx2"/>
                </a:solidFill>
              </a:rPr>
              <a:t> </a:t>
            </a:r>
            <a:r>
              <a:rPr lang="nl-NL" sz="2400" i="1" dirty="0" err="1">
                <a:solidFill>
                  <a:schemeClr val="tx2"/>
                </a:solidFill>
              </a:rPr>
              <a:t>worth</a:t>
            </a:r>
            <a:r>
              <a:rPr lang="nl-NL" sz="2400" i="1" dirty="0">
                <a:solidFill>
                  <a:schemeClr val="tx2"/>
                </a:solidFill>
              </a:rPr>
              <a:t>, </a:t>
            </a:r>
            <a:r>
              <a:rPr lang="nl-NL" sz="2400" i="1" dirty="0" err="1">
                <a:solidFill>
                  <a:schemeClr val="tx2"/>
                </a:solidFill>
              </a:rPr>
              <a:t>it’s</a:t>
            </a:r>
            <a:r>
              <a:rPr lang="nl-NL" sz="2400" i="1" dirty="0">
                <a:solidFill>
                  <a:schemeClr val="tx2"/>
                </a:solidFill>
              </a:rPr>
              <a:t> no </a:t>
            </a:r>
            <a:r>
              <a:rPr lang="nl-NL" sz="2400" i="1" dirty="0" err="1">
                <a:solidFill>
                  <a:schemeClr val="tx2"/>
                </a:solidFill>
              </a:rPr>
              <a:t>use</a:t>
            </a:r>
            <a:r>
              <a:rPr lang="nl-NL" sz="2400" i="1" dirty="0">
                <a:solidFill>
                  <a:schemeClr val="tx2"/>
                </a:solidFill>
              </a:rPr>
              <a:t>, look forward </a:t>
            </a:r>
            <a:r>
              <a:rPr lang="nl-NL" sz="2400" i="1" dirty="0" err="1">
                <a:solidFill>
                  <a:schemeClr val="tx2"/>
                </a:solidFill>
              </a:rPr>
              <a:t>to</a:t>
            </a:r>
            <a:r>
              <a:rPr lang="nl-NL" sz="2400" i="1" dirty="0">
                <a:solidFill>
                  <a:schemeClr val="tx2"/>
                </a:solidFill>
              </a:rPr>
              <a:t>, </a:t>
            </a:r>
            <a:r>
              <a:rPr lang="nl-NL" sz="2400" i="1" dirty="0" err="1">
                <a:solidFill>
                  <a:schemeClr val="tx2"/>
                </a:solidFill>
              </a:rPr>
              <a:t>be</a:t>
            </a:r>
            <a:r>
              <a:rPr lang="nl-NL" sz="2400" i="1" dirty="0">
                <a:solidFill>
                  <a:schemeClr val="tx2"/>
                </a:solidFill>
              </a:rPr>
              <a:t> </a:t>
            </a:r>
            <a:r>
              <a:rPr lang="nl-NL" sz="2400" i="1" dirty="0" err="1">
                <a:solidFill>
                  <a:schemeClr val="tx2"/>
                </a:solidFill>
              </a:rPr>
              <a:t>used</a:t>
            </a:r>
            <a:r>
              <a:rPr lang="nl-NL" sz="2400" i="1" dirty="0">
                <a:solidFill>
                  <a:schemeClr val="tx2"/>
                </a:solidFill>
              </a:rPr>
              <a:t> </a:t>
            </a:r>
            <a:r>
              <a:rPr lang="nl-NL" sz="2400" i="1" dirty="0" err="1">
                <a:solidFill>
                  <a:schemeClr val="tx2"/>
                </a:solidFill>
              </a:rPr>
              <a:t>to</a:t>
            </a:r>
            <a:endParaRPr lang="nl-NL" sz="2400" i="1" dirty="0">
              <a:solidFill>
                <a:schemeClr val="tx2"/>
              </a:solidFill>
            </a:endParaRPr>
          </a:p>
        </p:txBody>
      </p:sp>
      <p:sp>
        <p:nvSpPr>
          <p:cNvPr id="8" name="Rechthoek 7"/>
          <p:cNvSpPr/>
          <p:nvPr/>
        </p:nvSpPr>
        <p:spPr>
          <a:xfrm>
            <a:off x="1115616" y="4113537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sz="2400" b="1" i="1" dirty="0">
                <a:solidFill>
                  <a:schemeClr val="tx2"/>
                </a:solidFill>
              </a:rPr>
              <a:t>Do </a:t>
            </a:r>
            <a:r>
              <a:rPr lang="nl-NL" sz="2400" b="1" i="1" dirty="0" err="1">
                <a:solidFill>
                  <a:schemeClr val="tx2"/>
                </a:solidFill>
              </a:rPr>
              <a:t>you</a:t>
            </a:r>
            <a:r>
              <a:rPr lang="nl-NL" sz="2400" b="1" i="1" dirty="0">
                <a:solidFill>
                  <a:schemeClr val="tx2"/>
                </a:solidFill>
              </a:rPr>
              <a:t> mind </a:t>
            </a:r>
            <a:r>
              <a:rPr lang="nl-NL" sz="2400" i="1" u="sng" dirty="0" err="1">
                <a:solidFill>
                  <a:schemeClr val="tx2"/>
                </a:solidFill>
              </a:rPr>
              <a:t>helping</a:t>
            </a:r>
            <a:r>
              <a:rPr lang="nl-NL" sz="2400" i="1" dirty="0">
                <a:solidFill>
                  <a:schemeClr val="tx2"/>
                </a:solidFill>
              </a:rPr>
              <a:t> me </a:t>
            </a:r>
            <a:br>
              <a:rPr lang="nl-NL" sz="2400" i="1" dirty="0">
                <a:solidFill>
                  <a:schemeClr val="tx2"/>
                </a:solidFill>
              </a:rPr>
            </a:br>
            <a:r>
              <a:rPr lang="nl-NL" sz="2400" i="1" dirty="0" err="1">
                <a:solidFill>
                  <a:schemeClr val="tx2"/>
                </a:solidFill>
              </a:rPr>
              <a:t>with</a:t>
            </a:r>
            <a:r>
              <a:rPr lang="nl-NL" sz="2400" i="1" dirty="0">
                <a:solidFill>
                  <a:schemeClr val="tx2"/>
                </a:solidFill>
              </a:rPr>
              <a:t> </a:t>
            </a:r>
            <a:r>
              <a:rPr lang="nl-NL" sz="2400" i="1" dirty="0" err="1">
                <a:solidFill>
                  <a:schemeClr val="tx2"/>
                </a:solidFill>
              </a:rPr>
              <a:t>my</a:t>
            </a:r>
            <a:r>
              <a:rPr lang="nl-NL" sz="2400" i="1" dirty="0">
                <a:solidFill>
                  <a:schemeClr val="tx2"/>
                </a:solidFill>
              </a:rPr>
              <a:t> </a:t>
            </a:r>
            <a:r>
              <a:rPr lang="nl-NL" sz="2400" i="1" dirty="0" err="1">
                <a:solidFill>
                  <a:schemeClr val="tx2"/>
                </a:solidFill>
              </a:rPr>
              <a:t>homework</a:t>
            </a:r>
            <a:r>
              <a:rPr lang="nl-NL" sz="2400" i="1" dirty="0">
                <a:solidFill>
                  <a:schemeClr val="tx2"/>
                </a:solidFill>
              </a:rPr>
              <a:t>?</a:t>
            </a:r>
          </a:p>
        </p:txBody>
      </p:sp>
      <p:pic>
        <p:nvPicPr>
          <p:cNvPr id="1026" name="Picture 2" descr="Gerelateerde afbeelding"/>
          <p:cNvPicPr>
            <a:picLocks noChangeAspect="1" noChangeArrowheads="1"/>
          </p:cNvPicPr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2748"/>
          <a:stretch/>
        </p:blipFill>
        <p:spPr bwMode="auto">
          <a:xfrm>
            <a:off x="5780386" y="2476023"/>
            <a:ext cx="3290068" cy="422101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Rechthoek 9"/>
          <p:cNvSpPr/>
          <p:nvPr/>
        </p:nvSpPr>
        <p:spPr>
          <a:xfrm>
            <a:off x="1243974" y="3120722"/>
            <a:ext cx="6352362" cy="461665"/>
          </a:xfrm>
          <a:prstGeom prst="rect">
            <a:avLst/>
          </a:prstGeom>
          <a:ln>
            <a:noFill/>
          </a:ln>
        </p:spPr>
        <p:txBody>
          <a:bodyPr wrap="square">
            <a:spAutoFit/>
          </a:bodyPr>
          <a:lstStyle/>
          <a:p>
            <a:pPr>
              <a:buClr>
                <a:schemeClr val="accent1"/>
              </a:buClr>
            </a:pPr>
            <a:r>
              <a:rPr lang="nl-NL" sz="2400" dirty="0">
                <a:solidFill>
                  <a:schemeClr val="tx2"/>
                </a:solidFill>
              </a:rPr>
              <a:t>Sam is </a:t>
            </a:r>
            <a:r>
              <a:rPr lang="nl-NL" sz="2400" dirty="0" err="1">
                <a:solidFill>
                  <a:schemeClr val="tx2"/>
                </a:solidFill>
              </a:rPr>
              <a:t>really</a:t>
            </a:r>
            <a:r>
              <a:rPr lang="nl-NL" sz="2400" dirty="0">
                <a:solidFill>
                  <a:schemeClr val="tx2"/>
                </a:solidFill>
              </a:rPr>
              <a:t> </a:t>
            </a:r>
            <a:r>
              <a:rPr lang="nl-NL" sz="2400" dirty="0" err="1">
                <a:solidFill>
                  <a:schemeClr val="tx2"/>
                </a:solidFill>
              </a:rPr>
              <a:t>good</a:t>
            </a:r>
            <a:r>
              <a:rPr lang="nl-NL" sz="2400" dirty="0">
                <a:solidFill>
                  <a:schemeClr val="tx2"/>
                </a:solidFill>
              </a:rPr>
              <a:t> </a:t>
            </a:r>
            <a:r>
              <a:rPr lang="nl-NL" sz="2400" b="1" dirty="0">
                <a:solidFill>
                  <a:schemeClr val="tx2"/>
                </a:solidFill>
              </a:rPr>
              <a:t>at </a:t>
            </a:r>
            <a:r>
              <a:rPr lang="nl-NL" sz="2400" u="sng" dirty="0" err="1">
                <a:solidFill>
                  <a:schemeClr val="tx2"/>
                </a:solidFill>
              </a:rPr>
              <a:t>repairing</a:t>
            </a:r>
            <a:r>
              <a:rPr lang="nl-NL" sz="2400" dirty="0">
                <a:solidFill>
                  <a:schemeClr val="tx2"/>
                </a:solidFill>
              </a:rPr>
              <a:t> </a:t>
            </a:r>
            <a:r>
              <a:rPr lang="nl-NL" sz="2400" dirty="0" err="1">
                <a:solidFill>
                  <a:schemeClr val="tx2"/>
                </a:solidFill>
              </a:rPr>
              <a:t>cars</a:t>
            </a:r>
            <a:endParaRPr lang="nl-NL" sz="2400" i="1" dirty="0">
              <a:solidFill>
                <a:schemeClr val="tx2"/>
              </a:solidFill>
            </a:endParaRPr>
          </a:p>
        </p:txBody>
      </p:sp>
      <p:sp>
        <p:nvSpPr>
          <p:cNvPr id="9" name="Rechthoek 8"/>
          <p:cNvSpPr/>
          <p:nvPr/>
        </p:nvSpPr>
        <p:spPr>
          <a:xfrm>
            <a:off x="1240557" y="4394500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sz="2400" i="1" dirty="0">
                <a:solidFill>
                  <a:schemeClr val="tx2"/>
                </a:solidFill>
              </a:rPr>
              <a:t>The London Dungeon is </a:t>
            </a:r>
            <a:br>
              <a:rPr lang="nl-NL" sz="2400" i="1" dirty="0">
                <a:solidFill>
                  <a:schemeClr val="tx2"/>
                </a:solidFill>
              </a:rPr>
            </a:br>
            <a:r>
              <a:rPr lang="nl-NL" sz="2400" b="1" i="1" dirty="0" err="1">
                <a:solidFill>
                  <a:schemeClr val="tx2"/>
                </a:solidFill>
              </a:rPr>
              <a:t>worth</a:t>
            </a:r>
            <a:r>
              <a:rPr lang="nl-NL" sz="2400" i="1" dirty="0">
                <a:solidFill>
                  <a:schemeClr val="tx2"/>
                </a:solidFill>
              </a:rPr>
              <a:t> </a:t>
            </a:r>
            <a:r>
              <a:rPr lang="nl-NL" sz="2400" i="1" u="sng" dirty="0" err="1">
                <a:solidFill>
                  <a:schemeClr val="tx2"/>
                </a:solidFill>
              </a:rPr>
              <a:t>visiting</a:t>
            </a:r>
            <a:endParaRPr lang="nl-NL" sz="2400" i="1" dirty="0">
              <a:solidFill>
                <a:schemeClr val="tx2"/>
              </a:solidFill>
            </a:endParaRPr>
          </a:p>
        </p:txBody>
      </p:sp>
      <p:pic>
        <p:nvPicPr>
          <p:cNvPr id="1028" name="Picture 4" descr="Gerelateerde afbeelding"/>
          <p:cNvPicPr>
            <a:picLocks noChangeAspect="1" noChangeArrowheads="1"/>
          </p:cNvPicPr>
          <p:nvPr/>
        </p:nvPicPr>
        <p:blipFill rotWithShape="1"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778" t="19414" r="25863" b="18639"/>
          <a:stretch/>
        </p:blipFill>
        <p:spPr bwMode="auto">
          <a:xfrm>
            <a:off x="5292080" y="3847738"/>
            <a:ext cx="3665004" cy="275551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750667967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1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6" dur="5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2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7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3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7" dur="500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0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0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build="allAtOnce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492" y="1052736"/>
            <a:ext cx="7344932" cy="5184576"/>
          </a:xfrm>
        </p:spPr>
        <p:txBody>
          <a:bodyPr>
            <a:normAutofit/>
          </a:bodyPr>
          <a:lstStyle/>
          <a:p>
            <a:r>
              <a:rPr lang="nl-NL" b="1" dirty="0"/>
              <a:t>Na werkwoorden die een mening aangeven</a:t>
            </a:r>
          </a:p>
          <a:p>
            <a:pPr marL="68580" indent="0">
              <a:buNone/>
            </a:pPr>
            <a:r>
              <a:rPr lang="nl-NL" dirty="0"/>
              <a:t>   like, </a:t>
            </a:r>
            <a:r>
              <a:rPr lang="nl-NL" dirty="0" err="1"/>
              <a:t>hate</a:t>
            </a:r>
            <a:r>
              <a:rPr lang="nl-NL" dirty="0"/>
              <a:t>, </a:t>
            </a:r>
            <a:r>
              <a:rPr lang="nl-NL" dirty="0" err="1"/>
              <a:t>enjoy</a:t>
            </a:r>
            <a:r>
              <a:rPr lang="nl-NL" dirty="0"/>
              <a:t>, </a:t>
            </a:r>
            <a:r>
              <a:rPr lang="nl-NL" dirty="0" err="1"/>
              <a:t>prefer</a:t>
            </a:r>
            <a:r>
              <a:rPr lang="nl-NL" dirty="0"/>
              <a:t>, love</a:t>
            </a:r>
          </a:p>
          <a:p>
            <a:r>
              <a:rPr lang="nl-NL" b="1" dirty="0"/>
              <a:t>Na zintuiglijke werkwoorden</a:t>
            </a:r>
          </a:p>
          <a:p>
            <a:pPr marL="68580" indent="0">
              <a:spcBef>
                <a:spcPts val="0"/>
              </a:spcBef>
              <a:buNone/>
            </a:pPr>
            <a:r>
              <a:rPr lang="nl-NL" dirty="0"/>
              <a:t>   </a:t>
            </a:r>
            <a:r>
              <a:rPr lang="nl-NL" dirty="0" err="1"/>
              <a:t>smell</a:t>
            </a:r>
            <a:r>
              <a:rPr lang="nl-NL" dirty="0"/>
              <a:t>, </a:t>
            </a:r>
            <a:r>
              <a:rPr lang="nl-NL" dirty="0" err="1"/>
              <a:t>hear</a:t>
            </a:r>
            <a:r>
              <a:rPr lang="nl-NL" dirty="0"/>
              <a:t>, </a:t>
            </a:r>
            <a:r>
              <a:rPr lang="nl-NL" dirty="0" err="1"/>
              <a:t>see</a:t>
            </a:r>
            <a:r>
              <a:rPr lang="nl-NL" dirty="0"/>
              <a:t>, </a:t>
            </a:r>
            <a:r>
              <a:rPr lang="nl-NL" dirty="0" err="1"/>
              <a:t>watch</a:t>
            </a:r>
            <a:r>
              <a:rPr lang="nl-NL" dirty="0"/>
              <a:t>, feel</a:t>
            </a:r>
          </a:p>
          <a:p>
            <a:r>
              <a:rPr lang="nl-NL" b="1" dirty="0"/>
              <a:t>Na werkwoorden die aangeven dat iemand iets gaat doen/niet meer doet</a:t>
            </a:r>
            <a:br>
              <a:rPr lang="nl-NL" dirty="0"/>
            </a:br>
            <a:r>
              <a:rPr lang="nl-NL" dirty="0"/>
              <a:t>start, continue, keep, begin, stop, </a:t>
            </a:r>
            <a:r>
              <a:rPr lang="nl-NL" dirty="0" err="1"/>
              <a:t>avoid</a:t>
            </a:r>
            <a:r>
              <a:rPr lang="nl-NL" dirty="0"/>
              <a:t>, </a:t>
            </a:r>
            <a:r>
              <a:rPr lang="nl-NL" dirty="0" err="1"/>
              <a:t>suggest</a:t>
            </a:r>
            <a:endParaRPr lang="nl-NL" dirty="0"/>
          </a:p>
          <a:p>
            <a:endParaRPr lang="nl-NL" i="1" dirty="0"/>
          </a:p>
          <a:p>
            <a:pPr marL="68580" indent="0">
              <a:buNone/>
            </a:pPr>
            <a:endParaRPr lang="nl-NL" i="1" dirty="0"/>
          </a:p>
          <a:p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5652120" y="116632"/>
            <a:ext cx="1218603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sz="2200" b="1" dirty="0">
                <a:solidFill>
                  <a:schemeClr val="bg1"/>
                </a:solidFill>
              </a:rPr>
              <a:t>Gerund</a:t>
            </a:r>
            <a:endParaRPr lang="nl-NL" sz="2200" dirty="0"/>
          </a:p>
        </p:txBody>
      </p:sp>
      <p:sp>
        <p:nvSpPr>
          <p:cNvPr id="6" name="Rechthoek 5"/>
          <p:cNvSpPr/>
          <p:nvPr/>
        </p:nvSpPr>
        <p:spPr>
          <a:xfrm>
            <a:off x="1388856" y="2697014"/>
            <a:ext cx="6192688" cy="10464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68580" indent="0">
              <a:buNone/>
            </a:pPr>
            <a:r>
              <a:rPr lang="nl-NL" sz="2200" i="1" dirty="0"/>
              <a:t>I </a:t>
            </a:r>
            <a:r>
              <a:rPr lang="nl-NL" sz="2200" b="1" i="1" dirty="0" err="1"/>
              <a:t>enjoy</a:t>
            </a:r>
            <a:r>
              <a:rPr lang="nl-NL" sz="2200" i="1" dirty="0"/>
              <a:t> </a:t>
            </a:r>
            <a:r>
              <a:rPr lang="nl-NL" sz="2200" i="1" u="sng" dirty="0" err="1"/>
              <a:t>watching</a:t>
            </a:r>
            <a:r>
              <a:rPr lang="nl-NL" sz="2200" i="1" dirty="0"/>
              <a:t> tv</a:t>
            </a:r>
          </a:p>
          <a:p>
            <a:pPr marL="68580" indent="0">
              <a:buNone/>
            </a:pPr>
            <a:endParaRPr lang="nl-NL" i="1" dirty="0"/>
          </a:p>
          <a:p>
            <a:pPr marL="68580" indent="0">
              <a:buNone/>
            </a:pPr>
            <a:r>
              <a:rPr lang="nl-NL" sz="2200" i="1" dirty="0"/>
              <a:t>He </a:t>
            </a:r>
            <a:r>
              <a:rPr lang="nl-NL" sz="2200" b="1" i="1" dirty="0" err="1"/>
              <a:t>hates</a:t>
            </a:r>
            <a:r>
              <a:rPr lang="nl-NL" sz="2200" b="1" i="1" dirty="0"/>
              <a:t> </a:t>
            </a:r>
            <a:r>
              <a:rPr lang="nl-NL" sz="2200" i="1" u="sng" dirty="0" err="1"/>
              <a:t>doing</a:t>
            </a:r>
            <a:r>
              <a:rPr lang="nl-NL" sz="2200" i="1" dirty="0"/>
              <a:t> the </a:t>
            </a:r>
            <a:r>
              <a:rPr lang="nl-NL" sz="2200" i="1" dirty="0" err="1"/>
              <a:t>dishes</a:t>
            </a:r>
            <a:endParaRPr lang="nl-NL" sz="2200" i="1" dirty="0"/>
          </a:p>
        </p:txBody>
      </p:sp>
      <p:sp>
        <p:nvSpPr>
          <p:cNvPr id="7" name="Rechthoek 6"/>
          <p:cNvSpPr/>
          <p:nvPr/>
        </p:nvSpPr>
        <p:spPr>
          <a:xfrm>
            <a:off x="1405569" y="3472842"/>
            <a:ext cx="5904656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68580" indent="0">
              <a:buNone/>
            </a:pPr>
            <a:r>
              <a:rPr lang="nl-NL" sz="2200" i="1" dirty="0"/>
              <a:t>We </a:t>
            </a:r>
            <a:r>
              <a:rPr lang="nl-NL" sz="2200" b="1" i="1" dirty="0" err="1"/>
              <a:t>heard</a:t>
            </a:r>
            <a:r>
              <a:rPr lang="nl-NL" sz="2200" i="1" dirty="0"/>
              <a:t> the </a:t>
            </a:r>
            <a:r>
              <a:rPr lang="nl-NL" sz="2200" i="1" dirty="0" err="1"/>
              <a:t>neighbours</a:t>
            </a:r>
            <a:r>
              <a:rPr lang="nl-NL" sz="2200" i="1" dirty="0"/>
              <a:t> </a:t>
            </a:r>
            <a:r>
              <a:rPr lang="nl-NL" sz="2200" i="1" u="sng" dirty="0" err="1"/>
              <a:t>playing</a:t>
            </a:r>
            <a:r>
              <a:rPr lang="nl-NL" sz="2200" i="1" dirty="0"/>
              <a:t> </a:t>
            </a:r>
            <a:r>
              <a:rPr lang="nl-NL" sz="2200" i="1" dirty="0" err="1"/>
              <a:t>loud</a:t>
            </a:r>
            <a:r>
              <a:rPr lang="nl-NL" sz="2200" i="1" dirty="0"/>
              <a:t> </a:t>
            </a:r>
            <a:r>
              <a:rPr lang="nl-NL" sz="2200" i="1" dirty="0" err="1"/>
              <a:t>music</a:t>
            </a:r>
            <a:r>
              <a:rPr lang="nl-NL" sz="2200" i="1" dirty="0"/>
              <a:t> </a:t>
            </a:r>
            <a:r>
              <a:rPr lang="nl-NL" sz="2200" i="1" dirty="0" err="1"/>
              <a:t>all</a:t>
            </a:r>
            <a:r>
              <a:rPr lang="nl-NL" sz="2200" i="1" dirty="0"/>
              <a:t> </a:t>
            </a:r>
            <a:r>
              <a:rPr lang="nl-NL" sz="2200" i="1" dirty="0" err="1"/>
              <a:t>night</a:t>
            </a:r>
            <a:endParaRPr lang="nl-NL" sz="2200" dirty="0"/>
          </a:p>
        </p:txBody>
      </p:sp>
      <p:sp>
        <p:nvSpPr>
          <p:cNvPr id="8" name="Rechthoek 7"/>
          <p:cNvSpPr/>
          <p:nvPr/>
        </p:nvSpPr>
        <p:spPr>
          <a:xfrm>
            <a:off x="1409448" y="4879612"/>
            <a:ext cx="5958408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68580" indent="0">
              <a:buNone/>
            </a:pPr>
            <a:r>
              <a:rPr lang="nl-NL" sz="2200" i="1" dirty="0"/>
              <a:t>I </a:t>
            </a:r>
            <a:r>
              <a:rPr lang="nl-NL" sz="2200" i="1" dirty="0" err="1"/>
              <a:t>would</a:t>
            </a:r>
            <a:r>
              <a:rPr lang="nl-NL" sz="2200" i="1" dirty="0"/>
              <a:t> </a:t>
            </a:r>
            <a:r>
              <a:rPr lang="nl-NL" sz="2200" b="1" i="1" dirty="0" err="1"/>
              <a:t>avoid</a:t>
            </a:r>
            <a:r>
              <a:rPr lang="nl-NL" sz="2200" b="1" i="1" dirty="0"/>
              <a:t> </a:t>
            </a:r>
            <a:r>
              <a:rPr lang="nl-NL" sz="2200" i="1" u="sng" dirty="0" err="1"/>
              <a:t>talking</a:t>
            </a:r>
            <a:r>
              <a:rPr lang="nl-NL" sz="2200" i="1" u="sng" dirty="0"/>
              <a:t> </a:t>
            </a:r>
            <a:r>
              <a:rPr lang="nl-NL" sz="2200" i="1" dirty="0" err="1"/>
              <a:t>to</a:t>
            </a:r>
            <a:r>
              <a:rPr lang="nl-NL" sz="2200" i="1" dirty="0"/>
              <a:t> </a:t>
            </a:r>
            <a:r>
              <a:rPr lang="nl-NL" sz="2200" i="1" dirty="0" err="1"/>
              <a:t>him</a:t>
            </a:r>
            <a:r>
              <a:rPr lang="nl-NL" sz="2200" i="1" dirty="0"/>
              <a:t> </a:t>
            </a:r>
            <a:r>
              <a:rPr lang="nl-NL" sz="2200" i="1" dirty="0" err="1"/>
              <a:t>if</a:t>
            </a:r>
            <a:r>
              <a:rPr lang="nl-NL" sz="2200" i="1" dirty="0"/>
              <a:t> I </a:t>
            </a:r>
            <a:r>
              <a:rPr lang="nl-NL" sz="2200" i="1" dirty="0" err="1"/>
              <a:t>were</a:t>
            </a:r>
            <a:r>
              <a:rPr lang="nl-NL" sz="2200" i="1" dirty="0"/>
              <a:t> </a:t>
            </a:r>
            <a:r>
              <a:rPr lang="nl-NL" sz="2200" i="1" dirty="0" err="1"/>
              <a:t>you</a:t>
            </a:r>
            <a:endParaRPr lang="nl-NL" sz="2200" i="1" dirty="0"/>
          </a:p>
          <a:p>
            <a:pPr marL="68580" indent="0">
              <a:buNone/>
            </a:pPr>
            <a:endParaRPr lang="nl-NL" sz="2200" i="1" u="sng" dirty="0"/>
          </a:p>
          <a:p>
            <a:pPr marL="68580" indent="0">
              <a:buNone/>
            </a:pPr>
            <a:r>
              <a:rPr lang="nl-NL" sz="2200" i="1" dirty="0" err="1"/>
              <a:t>Jessie</a:t>
            </a:r>
            <a:r>
              <a:rPr lang="nl-NL" sz="2200" i="1" dirty="0"/>
              <a:t> </a:t>
            </a:r>
            <a:r>
              <a:rPr lang="nl-NL" sz="2200" b="1" i="1" dirty="0" err="1"/>
              <a:t>quit</a:t>
            </a:r>
            <a:r>
              <a:rPr lang="nl-NL" sz="2200" b="1" i="1" dirty="0"/>
              <a:t> </a:t>
            </a:r>
            <a:r>
              <a:rPr lang="nl-NL" sz="2200" i="1" u="sng" dirty="0" err="1"/>
              <a:t>playing</a:t>
            </a:r>
            <a:r>
              <a:rPr lang="nl-NL" sz="2200" i="1" dirty="0"/>
              <a:t> tennis</a:t>
            </a:r>
          </a:p>
        </p:txBody>
      </p:sp>
    </p:spTree>
    <p:extLst>
      <p:ext uri="{BB962C8B-B14F-4D97-AF65-F5344CB8AC3E}">
        <p14:creationId xmlns:p14="http://schemas.microsoft.com/office/powerpoint/2010/main" val="33728541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4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0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31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9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3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0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9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33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3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6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9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39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3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42" dur="1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9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45" dur="1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31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6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9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69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3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72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9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75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3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78" dur="1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9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81" dur="1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3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98" dur="10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10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1000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9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101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3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06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9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109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1" presetID="3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12" dur="1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3" dur="1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1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9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115" dur="1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build="allAtOnce"/>
      <p:bldP spid="7" grpId="0" build="allAtOnce"/>
      <p:bldP spid="8" grpId="0"/>
      <p:bldP spid="8" grpId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608" y="1268760"/>
            <a:ext cx="6777317" cy="5184576"/>
          </a:xfrm>
        </p:spPr>
        <p:txBody>
          <a:bodyPr/>
          <a:lstStyle/>
          <a:p>
            <a:r>
              <a:rPr lang="nl-NL" dirty="0"/>
              <a:t>Dit is de “basis” van een werkwoord.</a:t>
            </a:r>
            <a:br>
              <a:rPr lang="nl-NL" dirty="0"/>
            </a:br>
            <a:endParaRPr lang="nl-NL" dirty="0"/>
          </a:p>
          <a:p>
            <a:r>
              <a:rPr lang="nl-NL" b="1" dirty="0"/>
              <a:t>Vorm</a:t>
            </a:r>
            <a:br>
              <a:rPr lang="nl-NL" b="1" dirty="0"/>
            </a:br>
            <a:r>
              <a:rPr lang="nl-NL" dirty="0" err="1"/>
              <a:t>To</a:t>
            </a:r>
            <a:r>
              <a:rPr lang="nl-NL" dirty="0"/>
              <a:t> + hele werkwoord</a:t>
            </a:r>
          </a:p>
          <a:p>
            <a:endParaRPr lang="nl-NL" dirty="0"/>
          </a:p>
          <a:p>
            <a:r>
              <a:rPr lang="nl-NL" b="1" dirty="0"/>
              <a:t>Gebruik</a:t>
            </a:r>
            <a:br>
              <a:rPr lang="nl-NL" b="1" dirty="0"/>
            </a:br>
            <a:r>
              <a:rPr lang="nl-NL" dirty="0"/>
              <a:t>In alle andere gevallen</a:t>
            </a:r>
          </a:p>
          <a:p>
            <a:endParaRPr lang="nl-NL" dirty="0"/>
          </a:p>
          <a:p>
            <a:pPr marL="68580" indent="0">
              <a:buNone/>
            </a:pPr>
            <a:r>
              <a:rPr lang="nl-NL" i="1" dirty="0"/>
              <a:t>  I </a:t>
            </a:r>
            <a:r>
              <a:rPr lang="nl-NL" i="1" dirty="0" err="1"/>
              <a:t>would</a:t>
            </a:r>
            <a:r>
              <a:rPr lang="nl-NL" i="1" dirty="0"/>
              <a:t> love </a:t>
            </a:r>
            <a:r>
              <a:rPr lang="nl-NL" i="1" u="sng" dirty="0" err="1"/>
              <a:t>to</a:t>
            </a:r>
            <a:r>
              <a:rPr lang="nl-NL" i="1" u="sng" dirty="0"/>
              <a:t> go</a:t>
            </a:r>
            <a:r>
              <a:rPr lang="nl-NL" i="1" dirty="0"/>
              <a:t> </a:t>
            </a:r>
            <a:r>
              <a:rPr lang="nl-NL" i="1" dirty="0" err="1"/>
              <a:t>to</a:t>
            </a:r>
            <a:r>
              <a:rPr lang="nl-NL" i="1" dirty="0"/>
              <a:t> the cinema </a:t>
            </a:r>
            <a:r>
              <a:rPr lang="nl-NL" i="1" dirty="0" err="1"/>
              <a:t>together</a:t>
            </a:r>
            <a:endParaRPr lang="nl-NL" i="1" dirty="0"/>
          </a:p>
          <a:p>
            <a:pPr marL="68580" indent="0">
              <a:buNone/>
            </a:pPr>
            <a:endParaRPr lang="nl-NL" i="1" dirty="0"/>
          </a:p>
          <a:p>
            <a:pPr marL="68580" indent="0">
              <a:buNone/>
            </a:pPr>
            <a:r>
              <a:rPr lang="nl-NL" i="1" dirty="0"/>
              <a:t>  We hope </a:t>
            </a:r>
            <a:r>
              <a:rPr lang="nl-NL" i="1" u="sng" dirty="0" err="1"/>
              <a:t>to</a:t>
            </a:r>
            <a:r>
              <a:rPr lang="nl-NL" i="1" u="sng" dirty="0"/>
              <a:t> </a:t>
            </a:r>
            <a:r>
              <a:rPr lang="nl-NL" i="1" u="sng" dirty="0" err="1"/>
              <a:t>see</a:t>
            </a:r>
            <a:r>
              <a:rPr lang="nl-NL" i="1" dirty="0"/>
              <a:t> </a:t>
            </a:r>
            <a:r>
              <a:rPr lang="nl-NL" i="1" dirty="0" err="1"/>
              <a:t>you</a:t>
            </a:r>
            <a:r>
              <a:rPr lang="nl-NL" i="1" dirty="0"/>
              <a:t> </a:t>
            </a:r>
            <a:r>
              <a:rPr lang="nl-NL" i="1" dirty="0" err="1"/>
              <a:t>again</a:t>
            </a:r>
            <a:r>
              <a:rPr lang="nl-NL" i="1" dirty="0"/>
              <a:t> </a:t>
            </a:r>
            <a:r>
              <a:rPr lang="nl-NL" i="1" dirty="0" err="1"/>
              <a:t>soon</a:t>
            </a:r>
            <a:r>
              <a:rPr lang="nl-NL" i="1" dirty="0"/>
              <a:t>!</a:t>
            </a:r>
          </a:p>
          <a:p>
            <a:pPr marL="68580" indent="0">
              <a:buNone/>
            </a:pPr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4788024" y="41588"/>
            <a:ext cx="3312368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2200" b="1" dirty="0" err="1">
                <a:solidFill>
                  <a:schemeClr val="bg1"/>
                </a:solidFill>
              </a:rPr>
              <a:t>Infinitive</a:t>
            </a:r>
            <a:endParaRPr lang="nl-NL" sz="22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4547974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608" y="1556792"/>
            <a:ext cx="6777317" cy="3508977"/>
          </a:xfrm>
        </p:spPr>
        <p:txBody>
          <a:bodyPr/>
          <a:lstStyle/>
          <a:p>
            <a:r>
              <a:rPr lang="nl-NL" b="1" dirty="0" err="1"/>
              <a:t>Remember</a:t>
            </a:r>
            <a:r>
              <a:rPr lang="nl-NL" b="1" dirty="0"/>
              <a:t> + gerund</a:t>
            </a:r>
            <a:br>
              <a:rPr lang="nl-NL" dirty="0"/>
            </a:br>
            <a:r>
              <a:rPr lang="nl-NL" dirty="0"/>
              <a:t>Verwijst naar het verleden</a:t>
            </a:r>
            <a:br>
              <a:rPr lang="nl-NL" dirty="0"/>
            </a:br>
            <a:br>
              <a:rPr lang="nl-NL" dirty="0"/>
            </a:br>
            <a:r>
              <a:rPr lang="nl-NL" i="1" dirty="0"/>
              <a:t>I </a:t>
            </a:r>
            <a:r>
              <a:rPr lang="nl-NL" i="1" dirty="0" err="1"/>
              <a:t>remember</a:t>
            </a:r>
            <a:r>
              <a:rPr lang="nl-NL" i="1" dirty="0"/>
              <a:t> </a:t>
            </a:r>
            <a:r>
              <a:rPr lang="nl-NL" i="1" u="sng" dirty="0"/>
              <a:t>telling</a:t>
            </a:r>
            <a:r>
              <a:rPr lang="nl-NL" i="1" dirty="0"/>
              <a:t> </a:t>
            </a:r>
            <a:r>
              <a:rPr lang="nl-NL" i="1" dirty="0" err="1"/>
              <a:t>him</a:t>
            </a:r>
            <a:br>
              <a:rPr lang="nl-NL" dirty="0"/>
            </a:br>
            <a:endParaRPr lang="nl-NL" dirty="0"/>
          </a:p>
          <a:p>
            <a:r>
              <a:rPr lang="nl-NL" b="1" dirty="0" err="1"/>
              <a:t>Remember</a:t>
            </a:r>
            <a:r>
              <a:rPr lang="nl-NL" b="1" dirty="0"/>
              <a:t> + </a:t>
            </a:r>
            <a:r>
              <a:rPr lang="nl-NL" b="1" dirty="0" err="1"/>
              <a:t>infinitive</a:t>
            </a:r>
            <a:br>
              <a:rPr lang="nl-NL" dirty="0"/>
            </a:br>
            <a:r>
              <a:rPr lang="nl-NL" dirty="0"/>
              <a:t>Moet nog gebeuren</a:t>
            </a:r>
            <a:br>
              <a:rPr lang="nl-NL" dirty="0"/>
            </a:br>
            <a:br>
              <a:rPr lang="nl-NL" dirty="0"/>
            </a:br>
            <a:r>
              <a:rPr lang="nl-NL" i="1" dirty="0"/>
              <a:t>I must </a:t>
            </a:r>
            <a:r>
              <a:rPr lang="nl-NL" i="1" dirty="0" err="1"/>
              <a:t>remember</a:t>
            </a:r>
            <a:r>
              <a:rPr lang="nl-NL" i="1" dirty="0"/>
              <a:t> </a:t>
            </a:r>
            <a:r>
              <a:rPr lang="nl-NL" i="1" u="sng" dirty="0" err="1"/>
              <a:t>to</a:t>
            </a:r>
            <a:r>
              <a:rPr lang="nl-NL" i="1" u="sng" dirty="0"/>
              <a:t> </a:t>
            </a:r>
            <a:r>
              <a:rPr lang="nl-NL" i="1" u="sng" dirty="0" err="1"/>
              <a:t>tell</a:t>
            </a:r>
            <a:r>
              <a:rPr lang="nl-NL" i="1" dirty="0"/>
              <a:t> </a:t>
            </a:r>
            <a:r>
              <a:rPr lang="nl-NL" i="1" dirty="0" err="1"/>
              <a:t>him</a:t>
            </a:r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4716016" y="116632"/>
            <a:ext cx="3384376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2200" b="1" dirty="0">
                <a:solidFill>
                  <a:schemeClr val="bg1"/>
                </a:solidFill>
              </a:rPr>
              <a:t>Uitzonderingen</a:t>
            </a:r>
          </a:p>
        </p:txBody>
      </p:sp>
    </p:spTree>
    <p:extLst>
      <p:ext uri="{BB962C8B-B14F-4D97-AF65-F5344CB8AC3E}">
        <p14:creationId xmlns:p14="http://schemas.microsoft.com/office/powerpoint/2010/main" val="2563958632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ijdelijke aanduiding voor inhoud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8986051"/>
              </p:ext>
            </p:extLst>
          </p:nvPr>
        </p:nvGraphicFramePr>
        <p:xfrm>
          <a:off x="395536" y="-28135"/>
          <a:ext cx="8208912" cy="6913519"/>
        </p:xfrm>
        <a:graphic>
          <a:graphicData uri="http://schemas.openxmlformats.org/drawingml/2006/table">
            <a:tbl>
              <a:tblPr firstRow="1" firstCol="1" bandRow="1">
                <a:tableStyleId>{8A107856-5554-42FB-B03E-39F5DBC370BA}</a:tableStyleId>
              </a:tblPr>
              <a:tblGrid>
                <a:gridCol w="43204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8843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32048">
                <a:tc>
                  <a:txBody>
                    <a:bodyPr/>
                    <a:lstStyle/>
                    <a:p>
                      <a:pPr>
                        <a:spcBef>
                          <a:spcPts val="695"/>
                        </a:spcBef>
                        <a:spcAft>
                          <a:spcPts val="0"/>
                        </a:spcAft>
                      </a:pPr>
                      <a:r>
                        <a:rPr lang="nl-NL" sz="2500" kern="1200" dirty="0">
                          <a:effectLst/>
                        </a:rPr>
                        <a:t>Gerund</a:t>
                      </a:r>
                      <a:endParaRPr lang="nl-NL" sz="2500" dirty="0">
                        <a:effectLst/>
                        <a:latin typeface="Calibri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nl-NL" sz="2500" kern="1200" dirty="0" err="1">
                          <a:effectLst/>
                        </a:rPr>
                        <a:t>Infinitive</a:t>
                      </a:r>
                      <a:endParaRPr lang="nl-NL" sz="2500" dirty="0">
                        <a:effectLst/>
                        <a:latin typeface="Calibri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12397"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Wingdings 2"/>
                        <a:buChar char=""/>
                        <a:tabLst>
                          <a:tab pos="457200" algn="l"/>
                        </a:tabLst>
                      </a:pPr>
                      <a:r>
                        <a:rPr lang="nl-NL" sz="1800" kern="1200" dirty="0">
                          <a:effectLst/>
                        </a:rPr>
                        <a:t>Vorm</a:t>
                      </a:r>
                      <a:br>
                        <a:rPr lang="nl-NL" sz="1800" kern="1200" dirty="0">
                          <a:effectLst/>
                        </a:rPr>
                      </a:br>
                      <a:r>
                        <a:rPr lang="nl-NL" sz="1800" b="0" kern="1200" dirty="0">
                          <a:effectLst/>
                        </a:rPr>
                        <a:t>Werkwoord + </a:t>
                      </a:r>
                      <a:r>
                        <a:rPr lang="nl-NL" sz="1800" b="0" kern="1200" dirty="0" err="1">
                          <a:effectLst/>
                        </a:rPr>
                        <a:t>ing</a:t>
                      </a:r>
                      <a:endParaRPr lang="nl-NL" sz="18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Bef>
                          <a:spcPts val="480"/>
                        </a:spcBef>
                        <a:spcAft>
                          <a:spcPts val="0"/>
                        </a:spcAft>
                      </a:pPr>
                      <a:r>
                        <a:rPr lang="nl-NL" sz="1800" b="1" kern="1200" dirty="0">
                          <a:effectLst/>
                        </a:rPr>
                        <a:t>Vorm </a:t>
                      </a:r>
                      <a:r>
                        <a:rPr lang="nl-NL" sz="2000" b="1" kern="1200" dirty="0">
                          <a:effectLst/>
                        </a:rPr>
                        <a:t>○</a:t>
                      </a:r>
                      <a:br>
                        <a:rPr lang="nl-NL" sz="1800" kern="1200" dirty="0">
                          <a:effectLst/>
                        </a:rPr>
                      </a:br>
                      <a:r>
                        <a:rPr lang="nl-NL" sz="1800" kern="1200" dirty="0" err="1">
                          <a:effectLst/>
                        </a:rPr>
                        <a:t>To</a:t>
                      </a:r>
                      <a:r>
                        <a:rPr lang="nl-NL" sz="1800" kern="1200" dirty="0">
                          <a:effectLst/>
                        </a:rPr>
                        <a:t> + hele werkwoord</a:t>
                      </a:r>
                      <a:endParaRPr lang="nl-NL" sz="1800" dirty="0">
                        <a:effectLst/>
                        <a:latin typeface="Calibri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12397">
                <a:tc>
                  <a:txBody>
                    <a:bodyPr/>
                    <a:lstStyle/>
                    <a:p>
                      <a:pPr marL="342900" lvl="0" indent="-342900" algn="l" defTabSz="914400" rtl="0" eaLnBrk="1" latinLnBrk="0" hangingPunct="1">
                        <a:spcAft>
                          <a:spcPts val="0"/>
                        </a:spcAft>
                        <a:buFont typeface="Wingdings 2"/>
                        <a:buChar char=""/>
                        <a:tabLst>
                          <a:tab pos="457200" algn="l"/>
                        </a:tabLst>
                      </a:pPr>
                      <a:r>
                        <a:rPr lang="nl-NL" sz="1800" b="1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Na vaste uitdrukkingen</a:t>
                      </a:r>
                    </a:p>
                    <a:p>
                      <a:pPr marL="0" lvl="0" indent="0" algn="l" defTabSz="914400" rtl="0" eaLnBrk="1" latinLnBrk="0" hangingPunct="1">
                        <a:spcAft>
                          <a:spcPts val="0"/>
                        </a:spcAft>
                        <a:buFont typeface="Wingdings 2"/>
                        <a:buNone/>
                        <a:tabLst>
                          <a:tab pos="457200" algn="l"/>
                        </a:tabLst>
                      </a:pPr>
                      <a:r>
                        <a:rPr lang="nl-NL" sz="1800" b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It’s </a:t>
                      </a:r>
                      <a:r>
                        <a:rPr lang="nl-NL" sz="1800" b="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worth</a:t>
                      </a:r>
                      <a:r>
                        <a:rPr lang="nl-NL" sz="1800" b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nl-NL" sz="1800" b="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be</a:t>
                      </a:r>
                      <a:r>
                        <a:rPr lang="nl-NL" sz="1800" b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nl-NL" sz="1800" b="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used</a:t>
                      </a:r>
                      <a:r>
                        <a:rPr lang="nl-NL" sz="1800" b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nl-NL" sz="1800" b="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to</a:t>
                      </a:r>
                      <a:r>
                        <a:rPr lang="nl-NL" sz="1800" b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mind, </a:t>
                      </a:r>
                      <a:r>
                        <a:rPr lang="nl-NL" sz="1800" b="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it’s</a:t>
                      </a:r>
                      <a:r>
                        <a:rPr lang="nl-NL" sz="1800" b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br>
                        <a:rPr lang="nl-NL" sz="1800" b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nl-NL" sz="1800" b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no </a:t>
                      </a:r>
                      <a:r>
                        <a:rPr lang="nl-NL" sz="1800" b="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use</a:t>
                      </a:r>
                      <a:endParaRPr lang="nl-NL" sz="1800" b="0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lvl="0" indent="0" algn="l" defTabSz="914400" rtl="0" eaLnBrk="1" latinLnBrk="0" hangingPunct="1">
                        <a:spcAft>
                          <a:spcPts val="0"/>
                        </a:spcAft>
                        <a:buFont typeface="Wingdings 2"/>
                        <a:buNone/>
                        <a:tabLst>
                          <a:tab pos="457200" algn="l"/>
                        </a:tabLst>
                      </a:pPr>
                      <a:endParaRPr lang="nl-NL" sz="1800" b="0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48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b="1" kern="1200" dirty="0">
                          <a:effectLst/>
                        </a:rPr>
                        <a:t>Gebruik </a:t>
                      </a:r>
                      <a:r>
                        <a:rPr lang="nl-NL" sz="2000" b="1" kern="1200" dirty="0">
                          <a:effectLst/>
                        </a:rPr>
                        <a:t>○</a:t>
                      </a:r>
                      <a:br>
                        <a:rPr lang="nl-NL" sz="1800" b="1" kern="1200" dirty="0">
                          <a:effectLst/>
                        </a:rPr>
                      </a:br>
                      <a:r>
                        <a:rPr lang="nl-NL" sz="1800" kern="1200" dirty="0">
                          <a:effectLst/>
                        </a:rPr>
                        <a:t>In alle andere gevallen</a:t>
                      </a:r>
                      <a:endParaRPr lang="nl-NL" sz="1800" dirty="0">
                        <a:effectLst/>
                        <a:latin typeface="Calibri"/>
                        <a:ea typeface="Times New Roman"/>
                      </a:endParaRPr>
                    </a:p>
                    <a:p>
                      <a:pPr algn="r">
                        <a:spcBef>
                          <a:spcPts val="48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Calibri"/>
                          <a:ea typeface="Times New Roman"/>
                        </a:rPr>
                        <a:t>  </a:t>
                      </a: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86667"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Wingdings 2"/>
                        <a:buChar char=""/>
                        <a:tabLst>
                          <a:tab pos="457200" algn="l"/>
                        </a:tabLst>
                      </a:pPr>
                      <a:r>
                        <a:rPr lang="nl-NL" sz="1800" kern="1200" dirty="0">
                          <a:effectLst/>
                        </a:rPr>
                        <a:t>Na </a:t>
                      </a:r>
                      <a:r>
                        <a:rPr lang="nl-NL" sz="1800" kern="1200" dirty="0" err="1">
                          <a:effectLst/>
                        </a:rPr>
                        <a:t>voorzetzels</a:t>
                      </a:r>
                      <a:br>
                        <a:rPr lang="nl-NL" sz="1800" kern="1200" dirty="0">
                          <a:effectLst/>
                        </a:rPr>
                      </a:br>
                      <a:r>
                        <a:rPr lang="nl-NL" sz="1800" b="0" kern="1200" dirty="0" err="1">
                          <a:effectLst/>
                        </a:rPr>
                        <a:t>After</a:t>
                      </a:r>
                      <a:r>
                        <a:rPr lang="nl-NL" sz="1800" b="0" kern="1200" dirty="0">
                          <a:effectLst/>
                        </a:rPr>
                        <a:t>, in, </a:t>
                      </a:r>
                      <a:r>
                        <a:rPr lang="nl-NL" sz="1800" b="0" kern="1200" dirty="0" err="1">
                          <a:effectLst/>
                        </a:rPr>
                        <a:t>before</a:t>
                      </a:r>
                      <a:r>
                        <a:rPr lang="nl-NL" sz="1800" b="0" kern="1200" dirty="0">
                          <a:effectLst/>
                        </a:rPr>
                        <a:t>, at, </a:t>
                      </a:r>
                      <a:r>
                        <a:rPr lang="nl-NL" sz="1800" b="0" kern="1200" dirty="0" err="1">
                          <a:effectLst/>
                        </a:rPr>
                        <a:t>for</a:t>
                      </a:r>
                      <a:r>
                        <a:rPr lang="nl-NL" sz="1800" b="0" kern="1200" dirty="0">
                          <a:effectLst/>
                        </a:rPr>
                        <a:t>, …</a:t>
                      </a: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Wingdings 2"/>
                        <a:buChar char=""/>
                        <a:tabLst>
                          <a:tab pos="457200" algn="l"/>
                        </a:tabLst>
                      </a:pPr>
                      <a:endParaRPr lang="nl-NL" sz="1800" b="0" kern="12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marL="0" lvl="0" indent="0">
                        <a:spcAft>
                          <a:spcPts val="0"/>
                        </a:spcAft>
                        <a:buFont typeface="Wingdings 2"/>
                        <a:buNone/>
                        <a:tabLst>
                          <a:tab pos="457200" algn="l"/>
                        </a:tabLst>
                      </a:pPr>
                      <a:r>
                        <a:rPr lang="nl-NL" sz="800" b="0" u="sng" kern="1200" dirty="0">
                          <a:effectLst/>
                          <a:hlinkClick r:id="rId2"/>
                        </a:rPr>
                        <a:t>https://www.nubeterengels.nl/website/index.php?pag=121</a:t>
                      </a:r>
                      <a:endParaRPr lang="nl-NL" sz="18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Bef>
                          <a:spcPts val="48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effectLst/>
                        <a:latin typeface="Calibri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23194"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Wingdings 2"/>
                        <a:buChar char=""/>
                        <a:tabLst>
                          <a:tab pos="457200" algn="l"/>
                        </a:tabLst>
                      </a:pPr>
                      <a:r>
                        <a:rPr lang="nl-NL" sz="1800" kern="1200" dirty="0">
                          <a:effectLst/>
                        </a:rPr>
                        <a:t>Na werkwoorden die een mening aangeven</a:t>
                      </a:r>
                      <a:br>
                        <a:rPr lang="nl-NL" sz="1800" kern="1200" dirty="0">
                          <a:effectLst/>
                        </a:rPr>
                      </a:br>
                      <a:r>
                        <a:rPr lang="nl-NL" sz="1800" b="0" kern="1200" dirty="0" err="1">
                          <a:effectLst/>
                        </a:rPr>
                        <a:t>like</a:t>
                      </a:r>
                      <a:r>
                        <a:rPr lang="nl-NL" sz="1800" b="0" kern="1200" dirty="0">
                          <a:effectLst/>
                        </a:rPr>
                        <a:t>, </a:t>
                      </a:r>
                      <a:r>
                        <a:rPr lang="nl-NL" sz="1800" b="0" kern="1200" dirty="0" err="1">
                          <a:effectLst/>
                        </a:rPr>
                        <a:t>hate</a:t>
                      </a:r>
                      <a:r>
                        <a:rPr lang="nl-NL" sz="1800" b="0" kern="1200" dirty="0">
                          <a:effectLst/>
                        </a:rPr>
                        <a:t>, </a:t>
                      </a:r>
                      <a:r>
                        <a:rPr lang="nl-NL" sz="1800" b="0" kern="1200" dirty="0" err="1">
                          <a:effectLst/>
                        </a:rPr>
                        <a:t>enjoy</a:t>
                      </a:r>
                      <a:r>
                        <a:rPr lang="nl-NL" sz="1800" b="0" kern="1200" dirty="0">
                          <a:effectLst/>
                        </a:rPr>
                        <a:t>, </a:t>
                      </a:r>
                      <a:r>
                        <a:rPr lang="nl-NL" sz="1800" b="0" kern="1200" dirty="0" err="1">
                          <a:effectLst/>
                        </a:rPr>
                        <a:t>prefer</a:t>
                      </a:r>
                      <a:r>
                        <a:rPr lang="nl-NL" sz="1800" b="0" kern="1200" dirty="0">
                          <a:effectLst/>
                        </a:rPr>
                        <a:t>, love</a:t>
                      </a:r>
                      <a:endParaRPr lang="nl-NL" sz="18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Bef>
                          <a:spcPts val="480"/>
                        </a:spcBef>
                        <a:spcAft>
                          <a:spcPts val="0"/>
                        </a:spcAft>
                      </a:pPr>
                      <a:r>
                        <a:rPr lang="nl-NL" sz="1800" b="1" kern="1200" dirty="0">
                          <a:effectLst/>
                        </a:rPr>
                        <a:t>Uitzonderingen</a:t>
                      </a:r>
                      <a:endParaRPr lang="nl-NL" sz="1800" b="1" dirty="0">
                        <a:effectLst/>
                        <a:latin typeface="Calibri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812397"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Wingdings 2"/>
                        <a:buChar char=""/>
                        <a:tabLst>
                          <a:tab pos="457200" algn="l"/>
                        </a:tabLst>
                      </a:pPr>
                      <a:r>
                        <a:rPr lang="nl-NL" sz="1800" kern="1200" dirty="0">
                          <a:effectLst/>
                        </a:rPr>
                        <a:t>Na zintuiglijke werkwoorden</a:t>
                      </a:r>
                      <a:br>
                        <a:rPr lang="nl-NL" sz="1800" kern="1200" dirty="0">
                          <a:effectLst/>
                        </a:rPr>
                      </a:br>
                      <a:r>
                        <a:rPr lang="nl-NL" sz="1800" b="0" kern="1200" dirty="0" err="1">
                          <a:effectLst/>
                        </a:rPr>
                        <a:t>smell</a:t>
                      </a:r>
                      <a:r>
                        <a:rPr lang="nl-NL" sz="1800" b="0" kern="1200" dirty="0">
                          <a:effectLst/>
                        </a:rPr>
                        <a:t>, </a:t>
                      </a:r>
                      <a:r>
                        <a:rPr lang="nl-NL" sz="1800" b="0" kern="1200" dirty="0" err="1">
                          <a:effectLst/>
                        </a:rPr>
                        <a:t>hear</a:t>
                      </a:r>
                      <a:r>
                        <a:rPr lang="nl-NL" sz="1800" b="0" kern="1200" dirty="0">
                          <a:effectLst/>
                        </a:rPr>
                        <a:t>, </a:t>
                      </a:r>
                      <a:r>
                        <a:rPr lang="nl-NL" sz="1800" b="0" kern="1200" dirty="0" err="1">
                          <a:effectLst/>
                        </a:rPr>
                        <a:t>see</a:t>
                      </a:r>
                      <a:r>
                        <a:rPr lang="nl-NL" sz="1800" b="0" kern="1200" dirty="0">
                          <a:effectLst/>
                        </a:rPr>
                        <a:t>, </a:t>
                      </a:r>
                      <a:r>
                        <a:rPr lang="nl-NL" sz="1800" b="0" kern="1200" dirty="0" err="1">
                          <a:effectLst/>
                        </a:rPr>
                        <a:t>watch</a:t>
                      </a:r>
                      <a:r>
                        <a:rPr lang="nl-NL" sz="1800" b="0" kern="1200" dirty="0">
                          <a:effectLst/>
                        </a:rPr>
                        <a:t>, feel</a:t>
                      </a:r>
                      <a:endParaRPr lang="nl-NL" sz="18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Bef>
                          <a:spcPts val="480"/>
                        </a:spcBef>
                        <a:spcAft>
                          <a:spcPts val="0"/>
                        </a:spcAft>
                      </a:pPr>
                      <a:r>
                        <a:rPr lang="nl-NL" sz="1800" b="1" kern="1200" dirty="0" err="1">
                          <a:effectLst/>
                        </a:rPr>
                        <a:t>Remember</a:t>
                      </a:r>
                      <a:r>
                        <a:rPr lang="nl-NL" sz="1800" b="1" kern="1200" dirty="0">
                          <a:effectLst/>
                        </a:rPr>
                        <a:t> + gerund </a:t>
                      </a:r>
                      <a:r>
                        <a:rPr lang="nl-NL" sz="2000" b="1" kern="1200" dirty="0">
                          <a:effectLst/>
                        </a:rPr>
                        <a:t>○</a:t>
                      </a:r>
                      <a:br>
                        <a:rPr lang="nl-NL" sz="1800" b="1" kern="1200" dirty="0">
                          <a:effectLst/>
                        </a:rPr>
                      </a:br>
                      <a:r>
                        <a:rPr lang="nl-NL" sz="1800" kern="1200" dirty="0">
                          <a:effectLst/>
                        </a:rPr>
                        <a:t>Verwijst naar het verleden</a:t>
                      </a:r>
                      <a:endParaRPr lang="nl-NL" sz="1800" dirty="0">
                        <a:effectLst/>
                        <a:latin typeface="Calibri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549536"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Wingdings 2"/>
                        <a:buChar char=""/>
                        <a:tabLst>
                          <a:tab pos="457200" algn="l"/>
                        </a:tabLst>
                      </a:pPr>
                      <a:r>
                        <a:rPr lang="nl-NL" sz="1800" kern="1200" dirty="0">
                          <a:effectLst/>
                        </a:rPr>
                        <a:t>Na werkwoorden die aangeven dat iemand iets vaak/niet meer doet</a:t>
                      </a:r>
                      <a:br>
                        <a:rPr lang="nl-NL" sz="1800" kern="1200" dirty="0">
                          <a:effectLst/>
                        </a:rPr>
                      </a:br>
                      <a:r>
                        <a:rPr lang="nl-NL" sz="1800" b="0" kern="1200" dirty="0">
                          <a:effectLst/>
                        </a:rPr>
                        <a:t>start, continue, keep, begin, stop, </a:t>
                      </a:r>
                      <a:r>
                        <a:rPr lang="nl-NL" sz="1800" b="0" kern="1200" dirty="0" err="1">
                          <a:effectLst/>
                        </a:rPr>
                        <a:t>avoid</a:t>
                      </a:r>
                      <a:r>
                        <a:rPr lang="nl-NL" sz="1800" b="0" kern="1200" dirty="0">
                          <a:effectLst/>
                        </a:rPr>
                        <a:t>, </a:t>
                      </a:r>
                      <a:r>
                        <a:rPr lang="nl-NL" sz="1800" b="0" kern="1200" dirty="0" err="1">
                          <a:effectLst/>
                        </a:rPr>
                        <a:t>suggest</a:t>
                      </a:r>
                      <a:endParaRPr lang="nl-NL" sz="18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spcBef>
                          <a:spcPts val="480"/>
                        </a:spcBef>
                        <a:spcAft>
                          <a:spcPts val="0"/>
                        </a:spcAft>
                      </a:pPr>
                      <a:r>
                        <a:rPr lang="nl-NL" sz="1800" b="1" kern="1200" dirty="0" err="1">
                          <a:effectLst/>
                        </a:rPr>
                        <a:t>Remember</a:t>
                      </a:r>
                      <a:r>
                        <a:rPr lang="nl-NL" sz="1800" b="1" kern="1200" dirty="0">
                          <a:effectLst/>
                        </a:rPr>
                        <a:t> + </a:t>
                      </a:r>
                      <a:r>
                        <a:rPr lang="nl-NL" sz="1800" b="1" kern="1200" dirty="0" err="1">
                          <a:effectLst/>
                        </a:rPr>
                        <a:t>infinitive</a:t>
                      </a:r>
                      <a:r>
                        <a:rPr lang="nl-NL" sz="1800" b="1" kern="1200" dirty="0">
                          <a:effectLst/>
                        </a:rPr>
                        <a:t> </a:t>
                      </a:r>
                      <a:r>
                        <a:rPr lang="nl-NL" sz="2000" b="1" kern="1200" dirty="0">
                          <a:effectLst/>
                        </a:rPr>
                        <a:t>○</a:t>
                      </a:r>
                      <a:br>
                        <a:rPr lang="nl-NL" sz="1800" b="1" kern="1200" dirty="0">
                          <a:effectLst/>
                        </a:rPr>
                      </a:br>
                      <a:r>
                        <a:rPr lang="nl-NL" sz="1800" kern="1200" dirty="0">
                          <a:effectLst/>
                        </a:rPr>
                        <a:t>Moet nog gebeuren</a:t>
                      </a:r>
                      <a:endParaRPr lang="nl-NL" sz="1800" dirty="0">
                        <a:effectLst/>
                        <a:latin typeface="Calibri"/>
                        <a:ea typeface="Times New Roman"/>
                      </a:endParaRPr>
                    </a:p>
                  </a:txBody>
                  <a:tcPr marL="68580" marR="68580" marT="0" marB="0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9" name="Rectangle 1"/>
          <p:cNvSpPr>
            <a:spLocks noChangeArrowheads="1"/>
          </p:cNvSpPr>
          <p:nvPr/>
        </p:nvSpPr>
        <p:spPr bwMode="auto">
          <a:xfrm>
            <a:off x="1344613" y="1890713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altLang="nl-NL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6847578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696</TotalTime>
  <Words>276</Words>
  <Application>Microsoft Office PowerPoint</Application>
  <PresentationFormat>Diavoorstelling (4:3)</PresentationFormat>
  <Paragraphs>74</Paragraphs>
  <Slides>8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6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5" baseType="lpstr">
      <vt:lpstr>Arial</vt:lpstr>
      <vt:lpstr>Calibri</vt:lpstr>
      <vt:lpstr>Century Gothic</vt:lpstr>
      <vt:lpstr>Courier New</vt:lpstr>
      <vt:lpstr>Times New Roman</vt:lpstr>
      <vt:lpstr>Wingdings 2</vt:lpstr>
      <vt:lpstr>Austin</vt:lpstr>
      <vt:lpstr>Gerund or Infinitive</vt:lpstr>
      <vt:lpstr>Werkwoorden als zelfstandig naamwoord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Company>Comenius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Gerund or Infinitive</dc:title>
  <dc:creator>Schot, R.L.J.</dc:creator>
  <cp:lastModifiedBy>Schot, R.L.J.</cp:lastModifiedBy>
  <cp:revision>7</cp:revision>
  <dcterms:created xsi:type="dcterms:W3CDTF">2019-06-07T06:57:16Z</dcterms:created>
  <dcterms:modified xsi:type="dcterms:W3CDTF">2020-05-24T15:36:04Z</dcterms:modified>
</cp:coreProperties>
</file>

<file path=docProps/thumbnail.jpeg>
</file>