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9FF"/>
    <a:srgbClr val="BDF1FF"/>
    <a:srgbClr val="9FE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30-10-2018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4500" dirty="0" smtClean="0"/>
              <a:t>2.4</a:t>
            </a:r>
            <a:endParaRPr lang="nl-NL" sz="4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 err="1" smtClean="0"/>
              <a:t>Conditionals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82660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000" dirty="0" err="1">
                <a:solidFill>
                  <a:schemeClr val="accent1"/>
                </a:solidFill>
              </a:rPr>
              <a:t>Let’s</a:t>
            </a:r>
            <a:r>
              <a:rPr lang="nl-NL" dirty="0" smtClean="0"/>
              <a:t> </a:t>
            </a:r>
            <a:r>
              <a:rPr lang="nl-NL" sz="6000" dirty="0" err="1">
                <a:solidFill>
                  <a:schemeClr val="accent1"/>
                </a:solidFill>
              </a:rPr>
              <a:t>give</a:t>
            </a:r>
            <a:r>
              <a:rPr lang="nl-NL" sz="6000" dirty="0">
                <a:solidFill>
                  <a:schemeClr val="accent1"/>
                </a:solidFill>
              </a:rPr>
              <a:t> </a:t>
            </a:r>
            <a:r>
              <a:rPr lang="nl-NL" sz="6000" dirty="0" err="1">
                <a:solidFill>
                  <a:schemeClr val="accent1"/>
                </a:solidFill>
              </a:rPr>
              <a:t>it</a:t>
            </a:r>
            <a:r>
              <a:rPr lang="nl-NL" sz="6000" dirty="0">
                <a:solidFill>
                  <a:schemeClr val="accent1"/>
                </a:solidFill>
              </a:rPr>
              <a:t> a </a:t>
            </a:r>
            <a:r>
              <a:rPr lang="nl-NL" sz="6000" dirty="0" err="1">
                <a:solidFill>
                  <a:schemeClr val="accent1"/>
                </a:solidFill>
              </a:rPr>
              <a:t>try</a:t>
            </a:r>
            <a:r>
              <a:rPr lang="nl-NL" sz="6000" dirty="0">
                <a:solidFill>
                  <a:schemeClr val="accent1"/>
                </a:solidFill>
              </a:rPr>
              <a:t> !</a:t>
            </a:r>
            <a:endParaRPr lang="nl-NL" sz="6000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If I </a:t>
            </a:r>
            <a:r>
              <a:rPr lang="en-US" b="1" dirty="0" smtClean="0"/>
              <a:t>would have </a:t>
            </a:r>
            <a:r>
              <a:rPr lang="en-US" dirty="0" smtClean="0"/>
              <a:t>more </a:t>
            </a:r>
            <a:r>
              <a:rPr lang="en-US" dirty="0"/>
              <a:t>time, I </a:t>
            </a:r>
            <a:r>
              <a:rPr lang="en-US" u="sng" dirty="0"/>
              <a:t>would travel </a:t>
            </a:r>
            <a:r>
              <a:rPr lang="en-US" dirty="0"/>
              <a:t>the world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If I </a:t>
            </a:r>
            <a:r>
              <a:rPr lang="en-US" b="1" dirty="0" smtClean="0"/>
              <a:t>had</a:t>
            </a:r>
            <a:r>
              <a:rPr lang="en-US" dirty="0" smtClean="0"/>
              <a:t> </a:t>
            </a:r>
            <a:r>
              <a:rPr lang="en-US" dirty="0"/>
              <a:t>more time, I </a:t>
            </a:r>
            <a:r>
              <a:rPr lang="en-US" u="sng" dirty="0"/>
              <a:t>would travel </a:t>
            </a:r>
            <a:r>
              <a:rPr lang="en-US" dirty="0"/>
              <a:t>the world.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Verbodssymbool 3"/>
          <p:cNvSpPr/>
          <p:nvPr/>
        </p:nvSpPr>
        <p:spPr>
          <a:xfrm>
            <a:off x="2951820" y="1844824"/>
            <a:ext cx="3240360" cy="2736304"/>
          </a:xfrm>
          <a:prstGeom prst="noSmoking">
            <a:avLst/>
          </a:prstGeom>
          <a:noFill/>
          <a:ln w="76200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9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000" dirty="0" err="1">
                <a:solidFill>
                  <a:schemeClr val="accent1"/>
                </a:solidFill>
              </a:rPr>
              <a:t>Let’s</a:t>
            </a:r>
            <a:r>
              <a:rPr lang="nl-NL" dirty="0" smtClean="0"/>
              <a:t> </a:t>
            </a:r>
            <a:r>
              <a:rPr lang="nl-NL" sz="6000" dirty="0" err="1">
                <a:solidFill>
                  <a:schemeClr val="accent1"/>
                </a:solidFill>
              </a:rPr>
              <a:t>give</a:t>
            </a:r>
            <a:r>
              <a:rPr lang="nl-NL" sz="6000" dirty="0">
                <a:solidFill>
                  <a:schemeClr val="accent1"/>
                </a:solidFill>
              </a:rPr>
              <a:t> </a:t>
            </a:r>
            <a:r>
              <a:rPr lang="nl-NL" sz="6000" dirty="0" err="1">
                <a:solidFill>
                  <a:schemeClr val="accent1"/>
                </a:solidFill>
              </a:rPr>
              <a:t>it</a:t>
            </a:r>
            <a:r>
              <a:rPr lang="nl-NL" sz="6000" dirty="0">
                <a:solidFill>
                  <a:schemeClr val="accent1"/>
                </a:solidFill>
              </a:rPr>
              <a:t> a </a:t>
            </a:r>
            <a:r>
              <a:rPr lang="nl-NL" sz="6000" dirty="0" err="1">
                <a:solidFill>
                  <a:schemeClr val="accent1"/>
                </a:solidFill>
              </a:rPr>
              <a:t>try</a:t>
            </a:r>
            <a:r>
              <a:rPr lang="nl-NL" sz="6000" dirty="0">
                <a:solidFill>
                  <a:schemeClr val="accent1"/>
                </a:solidFill>
              </a:rPr>
              <a:t> !</a:t>
            </a:r>
            <a:endParaRPr lang="nl-NL" sz="6000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If </a:t>
            </a:r>
            <a:r>
              <a:rPr lang="en-US" dirty="0"/>
              <a:t>I </a:t>
            </a:r>
            <a:r>
              <a:rPr lang="en-US" b="1" dirty="0"/>
              <a:t>have</a:t>
            </a:r>
            <a:r>
              <a:rPr lang="en-US" dirty="0"/>
              <a:t> time, I </a:t>
            </a:r>
            <a:r>
              <a:rPr lang="en-US" u="sng" dirty="0"/>
              <a:t>will visit</a:t>
            </a:r>
            <a:r>
              <a:rPr lang="en-US" dirty="0"/>
              <a:t> you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Lachebekje 3"/>
          <p:cNvSpPr/>
          <p:nvPr/>
        </p:nvSpPr>
        <p:spPr>
          <a:xfrm>
            <a:off x="3453148" y="4077072"/>
            <a:ext cx="2160240" cy="1656184"/>
          </a:xfrm>
          <a:prstGeom prst="smileyFace">
            <a:avLst/>
          </a:prstGeom>
          <a:ln w="762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416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000" dirty="0" err="1">
                <a:solidFill>
                  <a:schemeClr val="accent1"/>
                </a:solidFill>
              </a:rPr>
              <a:t>Let’s</a:t>
            </a:r>
            <a:r>
              <a:rPr lang="nl-NL" dirty="0" smtClean="0"/>
              <a:t> </a:t>
            </a:r>
            <a:r>
              <a:rPr lang="nl-NL" sz="6000" dirty="0" err="1">
                <a:solidFill>
                  <a:schemeClr val="accent1"/>
                </a:solidFill>
              </a:rPr>
              <a:t>give</a:t>
            </a:r>
            <a:r>
              <a:rPr lang="nl-NL" sz="6000" dirty="0">
                <a:solidFill>
                  <a:schemeClr val="accent1"/>
                </a:solidFill>
              </a:rPr>
              <a:t> </a:t>
            </a:r>
            <a:r>
              <a:rPr lang="nl-NL" sz="6000" dirty="0" err="1">
                <a:solidFill>
                  <a:schemeClr val="accent1"/>
                </a:solidFill>
              </a:rPr>
              <a:t>it</a:t>
            </a:r>
            <a:r>
              <a:rPr lang="nl-NL" sz="6000" dirty="0">
                <a:solidFill>
                  <a:schemeClr val="accent1"/>
                </a:solidFill>
              </a:rPr>
              <a:t> a </a:t>
            </a:r>
            <a:r>
              <a:rPr lang="nl-NL" sz="6000" dirty="0" err="1">
                <a:solidFill>
                  <a:schemeClr val="accent1"/>
                </a:solidFill>
              </a:rPr>
              <a:t>try</a:t>
            </a:r>
            <a:r>
              <a:rPr lang="nl-NL" sz="6000" dirty="0">
                <a:solidFill>
                  <a:schemeClr val="accent1"/>
                </a:solidFill>
              </a:rPr>
              <a:t> !</a:t>
            </a:r>
            <a:endParaRPr lang="nl-NL" sz="6000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If dogs </a:t>
            </a:r>
            <a:r>
              <a:rPr lang="en-US" b="1" dirty="0" smtClean="0"/>
              <a:t>eat</a:t>
            </a:r>
            <a:r>
              <a:rPr lang="en-US" dirty="0" smtClean="0"/>
              <a:t> too </a:t>
            </a:r>
            <a:r>
              <a:rPr lang="en-US" dirty="0"/>
              <a:t>much, they </a:t>
            </a:r>
            <a:r>
              <a:rPr lang="en-US" u="sng" dirty="0" smtClean="0"/>
              <a:t>will get</a:t>
            </a:r>
            <a:r>
              <a:rPr lang="en-US" dirty="0" smtClean="0"/>
              <a:t> </a:t>
            </a:r>
            <a:r>
              <a:rPr lang="en-US" dirty="0"/>
              <a:t>fat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 If dogs </a:t>
            </a:r>
            <a:r>
              <a:rPr lang="en-US" b="1" dirty="0"/>
              <a:t>eat</a:t>
            </a:r>
            <a:r>
              <a:rPr lang="en-US" dirty="0"/>
              <a:t> too much, they </a:t>
            </a:r>
            <a:r>
              <a:rPr lang="en-US" u="sng" dirty="0" smtClean="0"/>
              <a:t>get</a:t>
            </a:r>
            <a:r>
              <a:rPr lang="en-US" dirty="0" smtClean="0"/>
              <a:t> </a:t>
            </a:r>
            <a:r>
              <a:rPr lang="en-US" dirty="0"/>
              <a:t>fat.</a:t>
            </a:r>
            <a:endParaRPr lang="nl-NL" dirty="0"/>
          </a:p>
        </p:txBody>
      </p:sp>
      <p:sp>
        <p:nvSpPr>
          <p:cNvPr id="4" name="Verbodssymbool 3"/>
          <p:cNvSpPr/>
          <p:nvPr/>
        </p:nvSpPr>
        <p:spPr>
          <a:xfrm>
            <a:off x="2951820" y="1844824"/>
            <a:ext cx="3240360" cy="2736304"/>
          </a:xfrm>
          <a:prstGeom prst="noSmoking">
            <a:avLst/>
          </a:prstGeom>
          <a:noFill/>
          <a:ln w="76200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9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Autofit/>
          </a:bodyPr>
          <a:lstStyle/>
          <a:p>
            <a:r>
              <a:rPr lang="nl-NL" sz="4500" dirty="0" err="1">
                <a:solidFill>
                  <a:schemeClr val="accent1"/>
                </a:solidFill>
              </a:rPr>
              <a:t>If</a:t>
            </a:r>
            <a:r>
              <a:rPr lang="nl-NL" sz="4500" dirty="0">
                <a:solidFill>
                  <a:schemeClr val="accent1"/>
                </a:solidFill>
              </a:rPr>
              <a:t> I </a:t>
            </a:r>
            <a:r>
              <a:rPr lang="nl-NL" sz="4500" dirty="0" err="1">
                <a:solidFill>
                  <a:schemeClr val="accent1"/>
                </a:solidFill>
              </a:rPr>
              <a:t>were</a:t>
            </a:r>
            <a:r>
              <a:rPr lang="nl-NL" sz="4500" dirty="0">
                <a:solidFill>
                  <a:schemeClr val="accent1"/>
                </a:solidFill>
              </a:rPr>
              <a:t> omnipotent</a:t>
            </a:r>
            <a:endParaRPr lang="nl-NL" sz="4500" dirty="0">
              <a:solidFill>
                <a:schemeClr val="accent1"/>
              </a:solidFill>
            </a:endParaRPr>
          </a:p>
        </p:txBody>
      </p:sp>
      <p:pic>
        <p:nvPicPr>
          <p:cNvPr id="4" name="Friends - Grammar - Second Conditional part 1 (omnipotent scene).mp4">
            <a:hlinkClick r:id="" action="ppaction://media"/>
          </p:cNvPr>
          <p:cNvPicPr>
            <a:picLocks noGrp="1" noChangeAspect="1"/>
          </p:cNvPicPr>
          <p:nvPr>
            <p:ph sz="quarter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96938" y="1527175"/>
            <a:ext cx="7315200" cy="4572000"/>
          </a:xfrm>
        </p:spPr>
      </p:pic>
    </p:spTree>
    <p:extLst>
      <p:ext uri="{BB962C8B-B14F-4D97-AF65-F5344CB8AC3E}">
        <p14:creationId xmlns:p14="http://schemas.microsoft.com/office/powerpoint/2010/main" val="252799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100" dirty="0" err="1">
                <a:solidFill>
                  <a:schemeClr val="accent1"/>
                </a:solidFill>
              </a:rPr>
              <a:t>Conditionals</a:t>
            </a:r>
            <a:r>
              <a:rPr lang="nl-NL" sz="4100" dirty="0">
                <a:solidFill>
                  <a:schemeClr val="accent1"/>
                </a:solidFill>
              </a:rPr>
              <a:t> / </a:t>
            </a:r>
            <a:r>
              <a:rPr lang="nl-NL" sz="4100" dirty="0" err="1">
                <a:solidFill>
                  <a:schemeClr val="accent1"/>
                </a:solidFill>
              </a:rPr>
              <a:t>if</a:t>
            </a:r>
            <a:r>
              <a:rPr lang="nl-NL" sz="4100" dirty="0">
                <a:solidFill>
                  <a:schemeClr val="accent1"/>
                </a:solidFill>
              </a:rPr>
              <a:t>-zinnen</a:t>
            </a:r>
            <a:endParaRPr lang="nl-NL" sz="4100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Hoofdzin + </a:t>
            </a:r>
            <a:r>
              <a:rPr lang="nl-NL" dirty="0" err="1" smtClean="0"/>
              <a:t>If</a:t>
            </a:r>
            <a:r>
              <a:rPr lang="nl-NL" dirty="0" smtClean="0"/>
              <a:t>-zin</a:t>
            </a:r>
          </a:p>
          <a:p>
            <a:r>
              <a:rPr lang="nl-NL" dirty="0" smtClean="0"/>
              <a:t>Om een voorwaarde uit te drukken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nl-NL" i="1" dirty="0" smtClean="0"/>
              <a:t>Als ik jou was, </a:t>
            </a:r>
            <a:r>
              <a:rPr lang="nl-NL" i="1" u="sng" dirty="0" smtClean="0"/>
              <a:t>zou ik een andere baan zoeken</a:t>
            </a:r>
          </a:p>
        </p:txBody>
      </p:sp>
      <p:pic>
        <p:nvPicPr>
          <p:cNvPr id="2050" name="Picture 2" descr="Afbeeldingsresultaat voor office bo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52928" cy="459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755576" y="5445224"/>
            <a:ext cx="7776864" cy="63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700" i="1" u="sng" dirty="0"/>
              <a:t>Water kookt </a:t>
            </a:r>
            <a:r>
              <a:rPr lang="nl-NL" sz="2700" i="1" dirty="0"/>
              <a:t>als je het tot 100 graden verwarmt</a:t>
            </a:r>
          </a:p>
        </p:txBody>
      </p:sp>
      <p:pic>
        <p:nvPicPr>
          <p:cNvPr id="2052" name="Picture 4" descr="Gerelateerde afbeeldin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7632848" cy="4299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539552" y="5445224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700" i="1" u="sng" dirty="0"/>
              <a:t>Wat zou je tegen hem zeggen </a:t>
            </a:r>
            <a:r>
              <a:rPr lang="nl-NL" sz="2700" i="1" dirty="0"/>
              <a:t>als we de president zouden</a:t>
            </a:r>
            <a:r>
              <a:rPr lang="nl-NL" i="1" dirty="0" smtClean="0"/>
              <a:t> </a:t>
            </a:r>
            <a:r>
              <a:rPr lang="nl-NL" sz="2700" i="1" dirty="0"/>
              <a:t>ontmoeten</a:t>
            </a:r>
            <a:r>
              <a:rPr lang="nl-NL" i="1" dirty="0" smtClean="0"/>
              <a:t>?</a:t>
            </a:r>
            <a:endParaRPr lang="nl-NL" i="1" dirty="0"/>
          </a:p>
        </p:txBody>
      </p:sp>
      <p:pic>
        <p:nvPicPr>
          <p:cNvPr id="2054" name="Picture 6" descr="Afbeeldingsresultaat voor president shaking hands funn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6559"/>
            <a:ext cx="6572250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33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Autofit/>
          </a:bodyPr>
          <a:lstStyle/>
          <a:p>
            <a:r>
              <a:rPr lang="nl-NL" sz="6000" dirty="0">
                <a:solidFill>
                  <a:schemeClr val="accent1"/>
                </a:solidFill>
              </a:rPr>
              <a:t>Common </a:t>
            </a:r>
            <a:r>
              <a:rPr lang="nl-NL" sz="6000" dirty="0" err="1">
                <a:solidFill>
                  <a:schemeClr val="accent1"/>
                </a:solidFill>
              </a:rPr>
              <a:t>mistakes</a:t>
            </a:r>
            <a:endParaRPr lang="nl-NL" sz="6000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i="1" dirty="0" err="1" smtClean="0"/>
              <a:t>What</a:t>
            </a:r>
            <a:r>
              <a:rPr lang="nl-NL" i="1" dirty="0" smtClean="0"/>
              <a:t> </a:t>
            </a:r>
            <a:r>
              <a:rPr lang="nl-NL" i="1" dirty="0" err="1" smtClean="0"/>
              <a:t>would</a:t>
            </a:r>
            <a:r>
              <a:rPr lang="nl-NL" i="1" dirty="0" smtClean="0"/>
              <a:t> </a:t>
            </a:r>
            <a:r>
              <a:rPr lang="nl-NL" i="1" dirty="0" err="1" smtClean="0"/>
              <a:t>you</a:t>
            </a:r>
            <a:r>
              <a:rPr lang="nl-NL" i="1" dirty="0" smtClean="0"/>
              <a:t> say </a:t>
            </a:r>
            <a:r>
              <a:rPr lang="nl-NL" i="1" dirty="0" err="1" smtClean="0"/>
              <a:t>to</a:t>
            </a:r>
            <a:r>
              <a:rPr lang="nl-NL" i="1" dirty="0" smtClean="0"/>
              <a:t> </a:t>
            </a:r>
            <a:r>
              <a:rPr lang="nl-NL" i="1" dirty="0" err="1" smtClean="0"/>
              <a:t>him</a:t>
            </a:r>
            <a:r>
              <a:rPr lang="nl-NL" i="1" dirty="0" smtClean="0"/>
              <a:t> </a:t>
            </a:r>
          </a:p>
          <a:p>
            <a:pPr marL="0" indent="0" algn="ctr">
              <a:buNone/>
            </a:pPr>
            <a:r>
              <a:rPr lang="nl-NL" i="1" dirty="0" err="1" smtClean="0"/>
              <a:t>if</a:t>
            </a:r>
            <a:r>
              <a:rPr lang="nl-NL" i="1" dirty="0" smtClean="0"/>
              <a:t> we </a:t>
            </a:r>
            <a:r>
              <a:rPr lang="nl-NL" i="1" dirty="0" err="1" smtClean="0"/>
              <a:t>would</a:t>
            </a:r>
            <a:r>
              <a:rPr lang="nl-NL" i="1" dirty="0" smtClean="0"/>
              <a:t> meet the President?</a:t>
            </a:r>
            <a:endParaRPr lang="nl-NL" i="1" dirty="0"/>
          </a:p>
        </p:txBody>
      </p:sp>
      <p:sp>
        <p:nvSpPr>
          <p:cNvPr id="4" name="Verbodssymbool 3"/>
          <p:cNvSpPr/>
          <p:nvPr/>
        </p:nvSpPr>
        <p:spPr>
          <a:xfrm>
            <a:off x="3059832" y="2420888"/>
            <a:ext cx="3240360" cy="2736304"/>
          </a:xfrm>
          <a:prstGeom prst="noSmoking">
            <a:avLst/>
          </a:prstGeom>
          <a:noFill/>
          <a:ln w="76200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1259632" y="3210893"/>
            <a:ext cx="66247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700" i="1" dirty="0"/>
              <a:t>I </a:t>
            </a:r>
            <a:r>
              <a:rPr lang="nl-NL" sz="2700" i="1" dirty="0" err="1"/>
              <a:t>would</a:t>
            </a:r>
            <a:r>
              <a:rPr lang="nl-NL" sz="2700" i="1" dirty="0"/>
              <a:t> look </a:t>
            </a:r>
            <a:r>
              <a:rPr lang="nl-NL" sz="2700" i="1" dirty="0" err="1"/>
              <a:t>for</a:t>
            </a:r>
            <a:r>
              <a:rPr lang="nl-NL" sz="2700" i="1" dirty="0"/>
              <a:t> </a:t>
            </a:r>
            <a:r>
              <a:rPr lang="nl-NL" sz="2700" i="1" dirty="0" err="1"/>
              <a:t>another</a:t>
            </a:r>
            <a:r>
              <a:rPr lang="nl-NL" sz="2700" i="1" dirty="0"/>
              <a:t> job </a:t>
            </a:r>
            <a:r>
              <a:rPr lang="nl-NL" sz="2700" i="1" dirty="0" err="1"/>
              <a:t>if</a:t>
            </a:r>
            <a:r>
              <a:rPr lang="nl-NL" sz="2700" i="1" dirty="0"/>
              <a:t> I was </a:t>
            </a:r>
            <a:r>
              <a:rPr lang="nl-NL" sz="2700" i="1" dirty="0" err="1"/>
              <a:t>you</a:t>
            </a:r>
            <a:r>
              <a:rPr lang="nl-NL" sz="2700" i="1" dirty="0"/>
              <a:t>.</a:t>
            </a:r>
            <a:endParaRPr lang="nl-NL" sz="2700" i="1" dirty="0"/>
          </a:p>
        </p:txBody>
      </p:sp>
      <p:sp>
        <p:nvSpPr>
          <p:cNvPr id="7" name="Verbodssymbool 6"/>
          <p:cNvSpPr/>
          <p:nvPr/>
        </p:nvSpPr>
        <p:spPr>
          <a:xfrm>
            <a:off x="3059832" y="2480122"/>
            <a:ext cx="3240360" cy="2736304"/>
          </a:xfrm>
          <a:prstGeom prst="noSmoking">
            <a:avLst/>
          </a:prstGeom>
          <a:noFill/>
          <a:ln w="76200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1259632" y="2924944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700" i="1" dirty="0" err="1"/>
              <a:t>If</a:t>
            </a:r>
            <a:r>
              <a:rPr lang="nl-NL" sz="2700" i="1" dirty="0"/>
              <a:t> </a:t>
            </a:r>
            <a:r>
              <a:rPr lang="nl-NL" sz="2700" i="1" dirty="0" err="1"/>
              <a:t>you</a:t>
            </a:r>
            <a:r>
              <a:rPr lang="nl-NL" sz="2700" i="1" dirty="0"/>
              <a:t> heat water up </a:t>
            </a:r>
            <a:r>
              <a:rPr lang="nl-NL" sz="2700" i="1" dirty="0" err="1"/>
              <a:t>to</a:t>
            </a:r>
            <a:r>
              <a:rPr lang="nl-NL" sz="2700" i="1" dirty="0"/>
              <a:t> 100 </a:t>
            </a:r>
            <a:r>
              <a:rPr lang="nl-NL" sz="2700" i="1" dirty="0" err="1"/>
              <a:t>degress</a:t>
            </a:r>
            <a:r>
              <a:rPr lang="nl-NL" sz="2700" i="1" dirty="0"/>
              <a:t>, </a:t>
            </a:r>
            <a:r>
              <a:rPr lang="nl-NL" sz="2700" i="1" dirty="0" err="1"/>
              <a:t>it</a:t>
            </a:r>
            <a:r>
              <a:rPr lang="nl-NL" sz="2700" i="1" dirty="0"/>
              <a:t> </a:t>
            </a:r>
            <a:r>
              <a:rPr lang="nl-NL" sz="2700" i="1" dirty="0" err="1"/>
              <a:t>will</a:t>
            </a:r>
            <a:r>
              <a:rPr lang="nl-NL" sz="2700" i="1" dirty="0"/>
              <a:t> </a:t>
            </a:r>
            <a:r>
              <a:rPr lang="nl-NL" sz="2700" i="1" dirty="0" err="1"/>
              <a:t>boil</a:t>
            </a:r>
            <a:endParaRPr lang="nl-NL" sz="2700" i="1" dirty="0"/>
          </a:p>
        </p:txBody>
      </p:sp>
      <p:sp>
        <p:nvSpPr>
          <p:cNvPr id="9" name="Verbodssymbool 8"/>
          <p:cNvSpPr/>
          <p:nvPr/>
        </p:nvSpPr>
        <p:spPr>
          <a:xfrm>
            <a:off x="2951820" y="2573883"/>
            <a:ext cx="3240360" cy="2736304"/>
          </a:xfrm>
          <a:prstGeom prst="noSmoking">
            <a:avLst/>
          </a:prstGeom>
          <a:noFill/>
          <a:ln w="76200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92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8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90694313"/>
              </p:ext>
            </p:extLst>
          </p:nvPr>
        </p:nvGraphicFramePr>
        <p:xfrm>
          <a:off x="107505" y="116632"/>
          <a:ext cx="8928991" cy="2634162"/>
        </p:xfrm>
        <a:graphic>
          <a:graphicData uri="http://schemas.openxmlformats.org/drawingml/2006/table">
            <a:tbl>
              <a:tblPr/>
              <a:tblGrid>
                <a:gridCol w="1080119"/>
                <a:gridCol w="3690990"/>
                <a:gridCol w="4157882"/>
              </a:tblGrid>
              <a:tr h="712234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30C0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30C0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If-</a:t>
                      </a:r>
                      <a:r>
                        <a:rPr lang="en-US" sz="1600" b="1" i="0" dirty="0" err="1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zin</a:t>
                      </a:r>
                      <a:r>
                        <a:rPr lang="en-US" sz="1600" b="1" i="0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60CA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60CA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err="1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Hoofdzin</a:t>
                      </a:r>
                      <a:r>
                        <a:rPr lang="en-US" sz="1600" b="1" i="0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48D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8D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21928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Zero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30C0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FEA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Algemene</a:t>
                      </a:r>
                      <a:r>
                        <a:rPr lang="en-US" sz="1600" b="1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1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waarheden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</a:t>
                      </a:r>
                      <a:r>
                        <a:rPr lang="en-US" sz="1600" b="0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+ Present</a:t>
                      </a:r>
                      <a:r>
                        <a:rPr lang="en-US" sz="1600" b="0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Simple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r" rtl="0" fontAlgn="base"/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 you </a:t>
                      </a:r>
                      <a:r>
                        <a:rPr lang="en-US" sz="1600" b="0" i="1" u="sng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heat</a:t>
                      </a:r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water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r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60CA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FEA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Present</a:t>
                      </a:r>
                      <a:r>
                        <a:rPr lang="en-US" sz="1600" b="0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Simple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it </a:t>
                      </a:r>
                      <a:r>
                        <a:rPr lang="en-US" sz="1600" b="0" i="1" u="sng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boils</a:t>
                      </a:r>
                      <a:r>
                        <a:rPr lang="en-US" sz="1600" b="0" i="1" u="sng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.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48D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FEA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4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98407628"/>
              </p:ext>
            </p:extLst>
          </p:nvPr>
        </p:nvGraphicFramePr>
        <p:xfrm>
          <a:off x="107505" y="116632"/>
          <a:ext cx="8928991" cy="4556090"/>
        </p:xfrm>
        <a:graphic>
          <a:graphicData uri="http://schemas.openxmlformats.org/drawingml/2006/table">
            <a:tbl>
              <a:tblPr/>
              <a:tblGrid>
                <a:gridCol w="1080119"/>
                <a:gridCol w="3690990"/>
                <a:gridCol w="4157882"/>
              </a:tblGrid>
              <a:tr h="712234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30C0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30C0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If-</a:t>
                      </a:r>
                      <a:r>
                        <a:rPr lang="en-US" sz="1600" b="1" i="0" dirty="0" err="1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zin</a:t>
                      </a:r>
                      <a:r>
                        <a:rPr lang="en-US" sz="1600" b="1" i="0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60CA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60CA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err="1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Hoofdzin</a:t>
                      </a:r>
                      <a:r>
                        <a:rPr lang="en-US" sz="1600" b="1" i="0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48D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8D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21928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Zero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30C0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FEA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Algemene</a:t>
                      </a:r>
                      <a:r>
                        <a:rPr lang="en-US" sz="1600" b="1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1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waarheden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</a:t>
                      </a:r>
                      <a:r>
                        <a:rPr lang="en-US" sz="1600" b="0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+ Present</a:t>
                      </a:r>
                      <a:r>
                        <a:rPr lang="en-US" sz="1600" b="0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Simple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r" rtl="0" fontAlgn="base"/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 you </a:t>
                      </a:r>
                      <a:r>
                        <a:rPr lang="en-US" sz="1600" b="0" i="1" u="sng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heat</a:t>
                      </a:r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water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r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60CA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FEA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Present</a:t>
                      </a:r>
                      <a:r>
                        <a:rPr lang="en-US" sz="1600" b="0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Simple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it </a:t>
                      </a:r>
                      <a:r>
                        <a:rPr lang="en-US" sz="1600" b="0" i="1" u="sng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boils</a:t>
                      </a:r>
                      <a:r>
                        <a:rPr lang="en-US" sz="1600" b="0" i="1" u="sng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.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48D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FEAFF"/>
                    </a:solidFill>
                  </a:tcPr>
                </a:tc>
              </a:tr>
              <a:tr h="1921928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First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1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Kan</a:t>
                      </a:r>
                      <a:r>
                        <a:rPr lang="en-US" sz="1600" b="1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1" i="0" baseline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gebeuren</a:t>
                      </a:r>
                      <a:r>
                        <a:rPr lang="en-US" sz="1600" b="1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in de </a:t>
                      </a:r>
                      <a:r>
                        <a:rPr lang="en-US" sz="1600" b="1" i="0" baseline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toekomst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 + 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Present Simple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r" rtl="0" fontAlgn="base"/>
                      <a:endParaRPr lang="en-US" sz="1600" b="0" i="1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r" rtl="0" fontAlgn="base"/>
                      <a:r>
                        <a:rPr lang="en-US" sz="1600" b="0" i="1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 </a:t>
                      </a:r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we </a:t>
                      </a:r>
                      <a:r>
                        <a:rPr lang="en-US" sz="1600" b="0" i="1" u="sng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hurry</a:t>
                      </a:r>
                    </a:p>
                    <a:p>
                      <a:pPr algn="r" rtl="0" fontAlgn="base"/>
                      <a:r>
                        <a:rPr lang="en-US" sz="1600" b="0" i="1" u="none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</a:t>
                      </a:r>
                      <a:r>
                        <a:rPr lang="en-US" sz="1600" b="0" i="1" u="none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you </a:t>
                      </a:r>
                      <a:r>
                        <a:rPr lang="en-US" sz="1600" b="0" i="1" u="sng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need</a:t>
                      </a:r>
                      <a:r>
                        <a:rPr lang="en-US" sz="1600" b="0" i="1" u="none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help.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1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will</a:t>
                      </a:r>
                      <a:r>
                        <a:rPr lang="en-US" sz="1600" b="0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/ should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+ </a:t>
                      </a:r>
                      <a:r>
                        <a:rPr lang="en-US" sz="1600" b="0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hele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werkwoord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we </a:t>
                      </a:r>
                      <a:r>
                        <a:rPr lang="en-US" sz="1600" b="0" i="1" u="sng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will catch</a:t>
                      </a:r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the train.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1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You</a:t>
                      </a:r>
                      <a:r>
                        <a:rPr lang="en-US" sz="1600" b="0" i="1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1" u="sng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should</a:t>
                      </a:r>
                      <a:r>
                        <a:rPr lang="en-US" sz="1600" b="0" i="1" u="none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ask her</a:t>
                      </a:r>
                      <a:endParaRPr lang="en-US" sz="1600" b="0" i="1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1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18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69870801"/>
              </p:ext>
            </p:extLst>
          </p:nvPr>
        </p:nvGraphicFramePr>
        <p:xfrm>
          <a:off x="107505" y="116632"/>
          <a:ext cx="8928991" cy="6741368"/>
        </p:xfrm>
        <a:graphic>
          <a:graphicData uri="http://schemas.openxmlformats.org/drawingml/2006/table">
            <a:tbl>
              <a:tblPr/>
              <a:tblGrid>
                <a:gridCol w="1080119"/>
                <a:gridCol w="3690990"/>
                <a:gridCol w="4157882"/>
              </a:tblGrid>
              <a:tr h="712234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30C0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30C0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If-</a:t>
                      </a:r>
                      <a:r>
                        <a:rPr lang="en-US" sz="1600" b="1" i="0" dirty="0" err="1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zin</a:t>
                      </a:r>
                      <a:r>
                        <a:rPr lang="en-US" sz="1600" b="1" i="0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60CA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60CA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err="1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Hoofdzin</a:t>
                      </a:r>
                      <a:r>
                        <a:rPr lang="en-US" sz="1600" b="1" i="0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48D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8D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21928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Zero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30C0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FEA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Algemene</a:t>
                      </a:r>
                      <a:r>
                        <a:rPr lang="en-US" sz="1600" b="1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1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waarheden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</a:t>
                      </a:r>
                      <a:r>
                        <a:rPr lang="en-US" sz="1600" b="0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+ Present</a:t>
                      </a:r>
                      <a:r>
                        <a:rPr lang="en-US" sz="1600" b="0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Simple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r" rtl="0" fontAlgn="base"/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 you </a:t>
                      </a:r>
                      <a:r>
                        <a:rPr lang="en-US" sz="1600" b="0" i="1" u="sng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heat</a:t>
                      </a:r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water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r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60CA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FEA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Present</a:t>
                      </a:r>
                      <a:r>
                        <a:rPr lang="en-US" sz="1600" b="0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Simple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it </a:t>
                      </a:r>
                      <a:r>
                        <a:rPr lang="en-US" sz="1600" b="0" i="1" u="sng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boils</a:t>
                      </a:r>
                      <a:r>
                        <a:rPr lang="en-US" sz="1600" b="0" i="1" u="sng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.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48D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FEAFF"/>
                    </a:solidFill>
                  </a:tcPr>
                </a:tc>
              </a:tr>
              <a:tr h="1921928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First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1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Kan</a:t>
                      </a:r>
                      <a:r>
                        <a:rPr lang="en-US" sz="1600" b="1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1" i="0" baseline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gebeuren</a:t>
                      </a:r>
                      <a:r>
                        <a:rPr lang="en-US" sz="1600" b="1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in de </a:t>
                      </a:r>
                      <a:r>
                        <a:rPr lang="en-US" sz="1600" b="1" i="0" baseline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toekomst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 + 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Present Simple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r" rtl="0" fontAlgn="base"/>
                      <a:endParaRPr lang="en-US" sz="1600" b="0" i="1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r" rtl="0" fontAlgn="base"/>
                      <a:r>
                        <a:rPr lang="en-US" sz="1600" b="0" i="1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 </a:t>
                      </a:r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we </a:t>
                      </a:r>
                      <a:r>
                        <a:rPr lang="en-US" sz="1600" b="0" i="1" u="sng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hurry</a:t>
                      </a:r>
                    </a:p>
                    <a:p>
                      <a:pPr algn="r" rtl="0" fontAlgn="base"/>
                      <a:r>
                        <a:rPr lang="en-US" sz="1600" b="0" i="1" u="none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</a:t>
                      </a:r>
                      <a:r>
                        <a:rPr lang="en-US" sz="1600" b="0" i="1" u="none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you </a:t>
                      </a:r>
                      <a:r>
                        <a:rPr lang="en-US" sz="1600" b="0" i="1" u="sng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need</a:t>
                      </a:r>
                      <a:r>
                        <a:rPr lang="en-US" sz="1600" b="0" i="1" u="none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help.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1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will</a:t>
                      </a:r>
                      <a:r>
                        <a:rPr lang="en-US" sz="1600" b="0" i="0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/ should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+ </a:t>
                      </a:r>
                      <a:r>
                        <a:rPr lang="en-US" sz="1600" b="0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hele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werkwoord</a:t>
                      </a:r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we </a:t>
                      </a:r>
                      <a:r>
                        <a:rPr lang="en-US" sz="1600" b="0" i="1" u="sng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will catch</a:t>
                      </a:r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the train.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1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You</a:t>
                      </a:r>
                      <a:r>
                        <a:rPr lang="en-US" sz="1600" b="0" i="1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1" u="sng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should</a:t>
                      </a:r>
                      <a:r>
                        <a:rPr lang="en-US" sz="1600" b="0" i="1" u="none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ask her</a:t>
                      </a:r>
                      <a:endParaRPr lang="en-US" sz="1600" b="0" i="1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1FF"/>
                    </a:solidFill>
                  </a:tcPr>
                </a:tc>
              </a:tr>
              <a:tr h="2185278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Second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1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Gaat</a:t>
                      </a:r>
                      <a:r>
                        <a:rPr lang="en-US" sz="1600" b="1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1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niet</a:t>
                      </a:r>
                      <a:r>
                        <a:rPr lang="en-US" sz="1600" b="1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1" i="0" dirty="0" err="1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gebeuren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b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 + </a:t>
                      </a:r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Past Simple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r" rtl="0" fontAlgn="base"/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 we </a:t>
                      </a:r>
                      <a:r>
                        <a:rPr lang="en-US" sz="1600" b="0" i="1" u="sng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met</a:t>
                      </a:r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the </a:t>
                      </a:r>
                      <a:r>
                        <a:rPr lang="en-US" sz="1600" b="0" i="1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president</a:t>
                      </a:r>
                    </a:p>
                    <a:p>
                      <a:pPr algn="r" rtl="0" fontAlgn="base"/>
                      <a:r>
                        <a:rPr lang="en-US" sz="1600" b="0" i="1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If I </a:t>
                      </a:r>
                      <a:r>
                        <a:rPr lang="en-US" sz="1600" b="0" i="1" u="sng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were</a:t>
                      </a:r>
                      <a:r>
                        <a:rPr lang="en-US" sz="1600" b="0" i="1" u="none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you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US" sz="1600" b="0" i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Would/could/might 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+ infinitive (</a:t>
                      </a:r>
                      <a:r>
                        <a:rPr lang="en-US" sz="1600" b="0" i="0" dirty="0" err="1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hele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dirty="0" err="1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w.w.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) </a:t>
                      </a:r>
                    </a:p>
                    <a:p>
                      <a:pPr algn="l" rtl="0" fontAlgn="base"/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endParaRPr lang="en-US" sz="1600" b="0" i="0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what </a:t>
                      </a:r>
                      <a:r>
                        <a:rPr lang="en-US" sz="1600" b="0" i="1" u="sng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would</a:t>
                      </a:r>
                      <a:r>
                        <a:rPr lang="en-US" sz="1600" b="0" i="1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you say to him?</a:t>
                      </a:r>
                      <a:r>
                        <a:rPr lang="en-US" sz="1600" b="0" i="0" dirty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0" i="0" dirty="0" smtClean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1600" b="0" i="1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I </a:t>
                      </a:r>
                      <a:r>
                        <a:rPr lang="en-US" sz="1600" b="0" i="1" u="sng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would</a:t>
                      </a:r>
                      <a:r>
                        <a:rPr lang="en-US" sz="1600" b="0" i="1" u="none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look</a:t>
                      </a:r>
                      <a:r>
                        <a:rPr lang="en-US" sz="1600" b="0" i="1" u="none" baseline="0" dirty="0" smtClean="0">
                          <a:solidFill>
                            <a:srgbClr val="2F5496"/>
                          </a:solidFill>
                          <a:effectLst/>
                          <a:latin typeface="+mj-lt"/>
                        </a:rPr>
                        <a:t> for another job.</a:t>
                      </a:r>
                      <a:endParaRPr lang="en-US" sz="1600" b="0" i="1" dirty="0">
                        <a:solidFill>
                          <a:srgbClr val="2F5496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9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508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000" dirty="0" err="1">
                <a:solidFill>
                  <a:schemeClr val="accent1"/>
                </a:solidFill>
              </a:rPr>
              <a:t>Let’s</a:t>
            </a:r>
            <a:r>
              <a:rPr lang="nl-NL" dirty="0" smtClean="0"/>
              <a:t> </a:t>
            </a:r>
            <a:r>
              <a:rPr lang="nl-NL" sz="6000" dirty="0" err="1">
                <a:solidFill>
                  <a:schemeClr val="accent1"/>
                </a:solidFill>
              </a:rPr>
              <a:t>give</a:t>
            </a:r>
            <a:r>
              <a:rPr lang="nl-NL" sz="6000" dirty="0">
                <a:solidFill>
                  <a:schemeClr val="accent1"/>
                </a:solidFill>
              </a:rPr>
              <a:t> </a:t>
            </a:r>
            <a:r>
              <a:rPr lang="nl-NL" sz="6000" dirty="0" err="1">
                <a:solidFill>
                  <a:schemeClr val="accent1"/>
                </a:solidFill>
              </a:rPr>
              <a:t>it</a:t>
            </a:r>
            <a:r>
              <a:rPr lang="nl-NL" sz="6000" dirty="0">
                <a:solidFill>
                  <a:schemeClr val="accent1"/>
                </a:solidFill>
              </a:rPr>
              <a:t> a </a:t>
            </a:r>
            <a:r>
              <a:rPr lang="nl-NL" sz="6000" dirty="0" err="1">
                <a:solidFill>
                  <a:schemeClr val="accent1"/>
                </a:solidFill>
              </a:rPr>
              <a:t>try</a:t>
            </a:r>
            <a:r>
              <a:rPr lang="nl-NL" sz="6000" dirty="0">
                <a:solidFill>
                  <a:schemeClr val="accent1"/>
                </a:solidFill>
              </a:rPr>
              <a:t> !</a:t>
            </a:r>
            <a:endParaRPr lang="nl-NL" sz="6000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If </a:t>
            </a:r>
            <a:r>
              <a:rPr lang="en-US" dirty="0"/>
              <a:t>I </a:t>
            </a:r>
            <a:r>
              <a:rPr lang="en-US" b="1" dirty="0"/>
              <a:t>had</a:t>
            </a:r>
            <a:r>
              <a:rPr lang="en-US" dirty="0"/>
              <a:t> a lot of money, I </a:t>
            </a:r>
            <a:r>
              <a:rPr lang="en-US" u="sng" dirty="0"/>
              <a:t>would travel</a:t>
            </a:r>
            <a:r>
              <a:rPr lang="en-US" dirty="0"/>
              <a:t> around the world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Lachebekje 3"/>
          <p:cNvSpPr/>
          <p:nvPr/>
        </p:nvSpPr>
        <p:spPr>
          <a:xfrm>
            <a:off x="3454407" y="4293096"/>
            <a:ext cx="2160240" cy="1656184"/>
          </a:xfrm>
          <a:prstGeom prst="smileyFace">
            <a:avLst/>
          </a:prstGeom>
          <a:ln w="762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340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000" dirty="0" err="1">
                <a:solidFill>
                  <a:schemeClr val="accent1"/>
                </a:solidFill>
              </a:rPr>
              <a:t>Let’s</a:t>
            </a:r>
            <a:r>
              <a:rPr lang="nl-NL" dirty="0" smtClean="0"/>
              <a:t> </a:t>
            </a:r>
            <a:r>
              <a:rPr lang="nl-NL" sz="6000" dirty="0" err="1">
                <a:solidFill>
                  <a:schemeClr val="accent1"/>
                </a:solidFill>
              </a:rPr>
              <a:t>give</a:t>
            </a:r>
            <a:r>
              <a:rPr lang="nl-NL" sz="6000" dirty="0">
                <a:solidFill>
                  <a:schemeClr val="accent1"/>
                </a:solidFill>
              </a:rPr>
              <a:t> </a:t>
            </a:r>
            <a:r>
              <a:rPr lang="nl-NL" sz="6000" dirty="0" err="1">
                <a:solidFill>
                  <a:schemeClr val="accent1"/>
                </a:solidFill>
              </a:rPr>
              <a:t>it</a:t>
            </a:r>
            <a:r>
              <a:rPr lang="nl-NL" sz="6000" dirty="0">
                <a:solidFill>
                  <a:schemeClr val="accent1"/>
                </a:solidFill>
              </a:rPr>
              <a:t> a </a:t>
            </a:r>
            <a:r>
              <a:rPr lang="nl-NL" sz="6000" dirty="0" err="1">
                <a:solidFill>
                  <a:schemeClr val="accent1"/>
                </a:solidFill>
              </a:rPr>
              <a:t>try</a:t>
            </a:r>
            <a:r>
              <a:rPr lang="nl-NL" sz="6000" dirty="0">
                <a:solidFill>
                  <a:schemeClr val="accent1"/>
                </a:solidFill>
              </a:rPr>
              <a:t> !</a:t>
            </a:r>
            <a:endParaRPr lang="nl-NL" sz="6000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If </a:t>
            </a:r>
            <a:r>
              <a:rPr lang="en-US" dirty="0"/>
              <a:t>it </a:t>
            </a:r>
            <a:r>
              <a:rPr lang="en-US" b="1" dirty="0"/>
              <a:t>rains</a:t>
            </a:r>
            <a:r>
              <a:rPr lang="en-US" dirty="0"/>
              <a:t> tomorrow, </a:t>
            </a:r>
            <a:r>
              <a:rPr lang="en-US" dirty="0" smtClean="0"/>
              <a:t>we </a:t>
            </a:r>
            <a:r>
              <a:rPr lang="en-US" u="sng" dirty="0"/>
              <a:t>go</a:t>
            </a:r>
            <a:r>
              <a:rPr lang="en-US" dirty="0"/>
              <a:t> to the cinema</a:t>
            </a:r>
            <a:r>
              <a:rPr lang="en-US" dirty="0"/>
              <a:t>.</a:t>
            </a:r>
          </a:p>
        </p:txBody>
      </p:sp>
      <p:sp>
        <p:nvSpPr>
          <p:cNvPr id="4" name="Verbodssymbool 3"/>
          <p:cNvSpPr/>
          <p:nvPr/>
        </p:nvSpPr>
        <p:spPr>
          <a:xfrm>
            <a:off x="2951820" y="2204864"/>
            <a:ext cx="3240360" cy="2736304"/>
          </a:xfrm>
          <a:prstGeom prst="noSmoking">
            <a:avLst/>
          </a:prstGeom>
          <a:noFill/>
          <a:ln w="76200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971600" y="3752165"/>
            <a:ext cx="727635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700" dirty="0"/>
              <a:t>If it </a:t>
            </a:r>
            <a:r>
              <a:rPr lang="en-US" sz="2700" b="1" dirty="0"/>
              <a:t>rains</a:t>
            </a:r>
            <a:r>
              <a:rPr lang="en-US" sz="2700" dirty="0"/>
              <a:t> tomorrow, we </a:t>
            </a:r>
            <a:r>
              <a:rPr lang="en-US" sz="2700" u="sng" dirty="0" smtClean="0"/>
              <a:t>will go </a:t>
            </a:r>
            <a:r>
              <a:rPr lang="en-US" sz="2700" dirty="0"/>
              <a:t>to the cinema.</a:t>
            </a:r>
          </a:p>
        </p:txBody>
      </p:sp>
    </p:spTree>
    <p:extLst>
      <p:ext uri="{BB962C8B-B14F-4D97-AF65-F5344CB8AC3E}">
        <p14:creationId xmlns:p14="http://schemas.microsoft.com/office/powerpoint/2010/main" val="260769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</TotalTime>
  <Words>254</Words>
  <Application>Microsoft Office PowerPoint</Application>
  <PresentationFormat>Diavoorstelling (4:3)</PresentationFormat>
  <Paragraphs>130</Paragraphs>
  <Slides>12</Slides>
  <Notes>0</Notes>
  <HiddenSlides>0</HiddenSlides>
  <MMClips>1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Civiel</vt:lpstr>
      <vt:lpstr>Conditionals</vt:lpstr>
      <vt:lpstr>If I were omnipotent</vt:lpstr>
      <vt:lpstr>Conditionals / if-zinnen</vt:lpstr>
      <vt:lpstr>Common mistakes</vt:lpstr>
      <vt:lpstr>PowerPoint-presentatie</vt:lpstr>
      <vt:lpstr>PowerPoint-presentatie</vt:lpstr>
      <vt:lpstr>PowerPoint-presentatie</vt:lpstr>
      <vt:lpstr>Let’s give it a try !</vt:lpstr>
      <vt:lpstr>Let’s give it a try !</vt:lpstr>
      <vt:lpstr>Let’s give it a try !</vt:lpstr>
      <vt:lpstr>Let’s give it a try !</vt:lpstr>
      <vt:lpstr>Let’s give it a try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Conditionals</dc:title>
  <dc:creator>Schot, R.L.J.</dc:creator>
  <cp:lastModifiedBy>Schot, R.L.J.</cp:lastModifiedBy>
  <cp:revision>5</cp:revision>
  <dcterms:created xsi:type="dcterms:W3CDTF">2018-10-30T11:35:15Z</dcterms:created>
  <dcterms:modified xsi:type="dcterms:W3CDTF">2018-10-30T13:36:38Z</dcterms:modified>
</cp:coreProperties>
</file>