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61" r:id="rId5"/>
    <p:sldId id="260" r:id="rId6"/>
    <p:sldId id="262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60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4328-343A-40FF-B4DA-3332137C0A7F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B66B7-1547-4674-9A28-37F92B9B983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4328-343A-40FF-B4DA-3332137C0A7F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B66B7-1547-4674-9A28-37F92B9B983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4328-343A-40FF-B4DA-3332137C0A7F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B66B7-1547-4674-9A28-37F92B9B983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4328-343A-40FF-B4DA-3332137C0A7F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B66B7-1547-4674-9A28-37F92B9B983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4328-343A-40FF-B4DA-3332137C0A7F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B66B7-1547-4674-9A28-37F92B9B983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4328-343A-40FF-B4DA-3332137C0A7F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B66B7-1547-4674-9A28-37F92B9B983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4328-343A-40FF-B4DA-3332137C0A7F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B66B7-1547-4674-9A28-37F92B9B983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4328-343A-40FF-B4DA-3332137C0A7F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B66B7-1547-4674-9A28-37F92B9B983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4328-343A-40FF-B4DA-3332137C0A7F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B66B7-1547-4674-9A28-37F92B9B983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4328-343A-40FF-B4DA-3332137C0A7F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BB66B7-1547-4674-9A28-37F92B9B983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4328-343A-40FF-B4DA-3332137C0A7F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B66B7-1547-4674-9A28-37F92B9B983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D7F4328-343A-40FF-B4DA-3332137C0A7F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38BB66B7-1547-4674-9A28-37F92B9B983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When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 “the”</a:t>
            </a:r>
            <a:endParaRPr lang="nl-NL" dirty="0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Unit 4 </a:t>
            </a:r>
            <a:r>
              <a:rPr lang="nl-NL" dirty="0" err="1" smtClean="0"/>
              <a:t>studybox</a:t>
            </a:r>
            <a:r>
              <a:rPr lang="nl-NL" dirty="0" smtClean="0"/>
              <a:t> 2</a:t>
            </a:r>
            <a:endParaRPr lang="nl-NL" dirty="0"/>
          </a:p>
        </p:txBody>
      </p:sp>
      <p:pic>
        <p:nvPicPr>
          <p:cNvPr id="11" name="Picture 2" descr="grammarti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32240" y="4797152"/>
            <a:ext cx="1798320" cy="162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0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764705"/>
            <a:ext cx="7520940" cy="2448272"/>
          </a:xfrm>
        </p:spPr>
        <p:txBody>
          <a:bodyPr>
            <a:noAutofit/>
          </a:bodyPr>
          <a:lstStyle/>
          <a:p>
            <a:r>
              <a:rPr lang="nl-NL" sz="2400" b="0" dirty="0"/>
              <a:t>I </a:t>
            </a:r>
            <a:r>
              <a:rPr lang="nl-NL" sz="2400" b="0" dirty="0" err="1"/>
              <a:t>won’t</a:t>
            </a:r>
            <a:r>
              <a:rPr lang="nl-NL" sz="2400" b="0" dirty="0"/>
              <a:t> </a:t>
            </a:r>
            <a:r>
              <a:rPr lang="nl-NL" sz="2400" b="0" dirty="0" err="1"/>
              <a:t>be</a:t>
            </a:r>
            <a:r>
              <a:rPr lang="nl-NL" sz="2400" b="0" dirty="0"/>
              <a:t> </a:t>
            </a:r>
            <a:r>
              <a:rPr lang="nl-NL" sz="2400" b="0" dirty="0" err="1"/>
              <a:t>able</a:t>
            </a:r>
            <a:r>
              <a:rPr lang="nl-NL" sz="2400" b="0" dirty="0"/>
              <a:t> </a:t>
            </a:r>
            <a:r>
              <a:rPr lang="nl-NL" sz="2400" b="0" dirty="0" err="1"/>
              <a:t>to</a:t>
            </a:r>
            <a:r>
              <a:rPr lang="nl-NL" sz="2400" b="0" dirty="0"/>
              <a:t> meet up </a:t>
            </a:r>
            <a:r>
              <a:rPr lang="nl-NL" sz="2400" b="0" dirty="0" err="1"/>
              <a:t>tomorrow</a:t>
            </a:r>
            <a:r>
              <a:rPr lang="nl-NL" sz="2400" b="0" dirty="0"/>
              <a:t>. </a:t>
            </a:r>
            <a:r>
              <a:rPr lang="nl-NL" sz="2400" b="0" dirty="0" smtClean="0"/>
              <a:t/>
            </a:r>
            <a:br>
              <a:rPr lang="nl-NL" sz="2400" b="0" dirty="0" smtClean="0"/>
            </a:br>
            <a:r>
              <a:rPr lang="nl-NL" sz="2400" b="0" dirty="0" smtClean="0"/>
              <a:t>I </a:t>
            </a:r>
            <a:r>
              <a:rPr lang="nl-NL" sz="2400" b="0" dirty="0"/>
              <a:t>have </a:t>
            </a:r>
            <a:r>
              <a:rPr lang="nl-NL" sz="2400" b="0" dirty="0" err="1"/>
              <a:t>to</a:t>
            </a:r>
            <a:r>
              <a:rPr lang="nl-NL" sz="2400" b="0" dirty="0"/>
              <a:t> go </a:t>
            </a:r>
            <a:r>
              <a:rPr lang="nl-NL" sz="2400" b="0" dirty="0" err="1"/>
              <a:t>to</a:t>
            </a:r>
            <a:r>
              <a:rPr lang="nl-NL" sz="2400" b="0" dirty="0"/>
              <a:t> … </a:t>
            </a:r>
            <a:r>
              <a:rPr lang="nl-NL" sz="2400" b="0" dirty="0" smtClean="0"/>
              <a:t>school</a:t>
            </a:r>
            <a:br>
              <a:rPr lang="nl-NL" sz="2400" b="0" dirty="0" smtClean="0"/>
            </a:br>
            <a:endParaRPr lang="nl-NL" sz="2400" b="0" dirty="0"/>
          </a:p>
          <a:p>
            <a:r>
              <a:rPr lang="nl-NL" sz="2400" b="0" dirty="0"/>
              <a:t>I </a:t>
            </a:r>
            <a:r>
              <a:rPr lang="nl-NL" sz="2400" b="0" dirty="0" err="1"/>
              <a:t>won’t</a:t>
            </a:r>
            <a:r>
              <a:rPr lang="nl-NL" sz="2400" b="0" dirty="0"/>
              <a:t> </a:t>
            </a:r>
            <a:r>
              <a:rPr lang="nl-NL" sz="2400" b="0" dirty="0" err="1"/>
              <a:t>be</a:t>
            </a:r>
            <a:r>
              <a:rPr lang="nl-NL" sz="2400" b="0" dirty="0"/>
              <a:t> </a:t>
            </a:r>
            <a:r>
              <a:rPr lang="nl-NL" sz="2400" b="0" dirty="0" err="1"/>
              <a:t>able</a:t>
            </a:r>
            <a:r>
              <a:rPr lang="nl-NL" sz="2400" b="0" dirty="0"/>
              <a:t> </a:t>
            </a:r>
            <a:r>
              <a:rPr lang="nl-NL" sz="2400" b="0" dirty="0" err="1"/>
              <a:t>to</a:t>
            </a:r>
            <a:r>
              <a:rPr lang="nl-NL" sz="2400" b="0" dirty="0"/>
              <a:t> meet up </a:t>
            </a:r>
            <a:r>
              <a:rPr lang="nl-NL" sz="2400" b="0" dirty="0" err="1"/>
              <a:t>tomorrow</a:t>
            </a:r>
            <a:r>
              <a:rPr lang="nl-NL" sz="2400" b="0" dirty="0"/>
              <a:t>. I have </a:t>
            </a:r>
            <a:r>
              <a:rPr lang="nl-NL" sz="2400" b="0" dirty="0" err="1"/>
              <a:t>to</a:t>
            </a:r>
            <a:r>
              <a:rPr lang="nl-NL" sz="2400" b="0" dirty="0"/>
              <a:t> go </a:t>
            </a:r>
            <a:r>
              <a:rPr lang="nl-NL" sz="2400" b="0" dirty="0" err="1"/>
              <a:t>to</a:t>
            </a:r>
            <a:r>
              <a:rPr lang="nl-NL" sz="2400" b="0" dirty="0"/>
              <a:t> </a:t>
            </a:r>
            <a:r>
              <a:rPr lang="nl-NL" sz="2400" dirty="0" smtClean="0"/>
              <a:t>X</a:t>
            </a:r>
            <a:r>
              <a:rPr lang="nl-NL" sz="2400" b="0" dirty="0" smtClean="0"/>
              <a:t> school</a:t>
            </a:r>
            <a:endParaRPr lang="nl-NL" sz="2400" b="0" dirty="0"/>
          </a:p>
        </p:txBody>
      </p:sp>
      <p:sp>
        <p:nvSpPr>
          <p:cNvPr id="4" name="Rechthoek 3"/>
          <p:cNvSpPr/>
          <p:nvPr/>
        </p:nvSpPr>
        <p:spPr>
          <a:xfrm>
            <a:off x="1043608" y="1268760"/>
            <a:ext cx="61926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0" dirty="0" smtClean="0"/>
              <a:t>… school </a:t>
            </a:r>
            <a:r>
              <a:rPr lang="nl-NL" sz="2400" b="0" dirty="0" err="1" smtClean="0"/>
              <a:t>my</a:t>
            </a:r>
            <a:r>
              <a:rPr lang="nl-NL" sz="2400" b="0" dirty="0" smtClean="0"/>
              <a:t> </a:t>
            </a:r>
            <a:r>
              <a:rPr lang="nl-NL" sz="2400" b="0" dirty="0" err="1" smtClean="0"/>
              <a:t>mother</a:t>
            </a:r>
            <a:r>
              <a:rPr lang="nl-NL" sz="2400" b="0" dirty="0" smtClean="0"/>
              <a:t> </a:t>
            </a:r>
            <a:r>
              <a:rPr lang="nl-NL" sz="2400" b="0" dirty="0" err="1" smtClean="0"/>
              <a:t>attended</a:t>
            </a:r>
            <a:r>
              <a:rPr lang="nl-NL" sz="2400" b="0" dirty="0" smtClean="0"/>
              <a:t> </a:t>
            </a:r>
            <a:r>
              <a:rPr lang="nl-NL" sz="2400" b="0" dirty="0" err="1" smtClean="0"/>
              <a:t>burnt</a:t>
            </a:r>
            <a:r>
              <a:rPr lang="nl-NL" sz="2400" b="0" dirty="0" smtClean="0"/>
              <a:t> down in 2001</a:t>
            </a:r>
          </a:p>
          <a:p>
            <a:endParaRPr lang="nl-NL" sz="2400" b="0" dirty="0" smtClean="0"/>
          </a:p>
          <a:p>
            <a:r>
              <a:rPr lang="nl-NL" sz="2400" b="1" dirty="0" smtClean="0"/>
              <a:t>The</a:t>
            </a:r>
            <a:r>
              <a:rPr lang="nl-NL" sz="2400" b="0" dirty="0" smtClean="0"/>
              <a:t> school </a:t>
            </a:r>
            <a:r>
              <a:rPr lang="nl-NL" sz="2400" b="0" dirty="0" err="1" smtClean="0"/>
              <a:t>my</a:t>
            </a:r>
            <a:r>
              <a:rPr lang="nl-NL" sz="2400" b="0" dirty="0" smtClean="0"/>
              <a:t> </a:t>
            </a:r>
            <a:r>
              <a:rPr lang="nl-NL" sz="2400" b="0" dirty="0" err="1" smtClean="0"/>
              <a:t>mother</a:t>
            </a:r>
            <a:r>
              <a:rPr lang="nl-NL" sz="2400" b="0" dirty="0" smtClean="0"/>
              <a:t> </a:t>
            </a:r>
            <a:r>
              <a:rPr lang="nl-NL" sz="2400" b="0" dirty="0" err="1" smtClean="0"/>
              <a:t>attended</a:t>
            </a:r>
            <a:r>
              <a:rPr lang="nl-NL" sz="2400" b="0" dirty="0" smtClean="0"/>
              <a:t> </a:t>
            </a:r>
            <a:r>
              <a:rPr lang="nl-NL" sz="2400" b="0" dirty="0" err="1" smtClean="0"/>
              <a:t>burnt</a:t>
            </a:r>
            <a:r>
              <a:rPr lang="nl-NL" sz="2400" b="0" dirty="0" smtClean="0"/>
              <a:t> down in 2001</a:t>
            </a:r>
          </a:p>
          <a:p>
            <a:endParaRPr lang="nl-NL" sz="2400" dirty="0" smtClean="0"/>
          </a:p>
        </p:txBody>
      </p:sp>
      <p:sp>
        <p:nvSpPr>
          <p:cNvPr id="5" name="Rechthoek 4"/>
          <p:cNvSpPr/>
          <p:nvPr/>
        </p:nvSpPr>
        <p:spPr>
          <a:xfrm>
            <a:off x="1259632" y="2924944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0" dirty="0" err="1" smtClean="0"/>
              <a:t>I’m</a:t>
            </a:r>
            <a:r>
              <a:rPr lang="nl-NL" sz="2400" b="0" dirty="0" smtClean="0"/>
              <a:t> </a:t>
            </a:r>
            <a:r>
              <a:rPr lang="nl-NL" sz="2400" b="0" dirty="0" err="1" smtClean="0"/>
              <a:t>visiting</a:t>
            </a:r>
            <a:r>
              <a:rPr lang="nl-NL" sz="2400" b="0" dirty="0" smtClean="0"/>
              <a:t> </a:t>
            </a:r>
            <a:r>
              <a:rPr lang="nl-NL" sz="2400" b="0" dirty="0" err="1" smtClean="0"/>
              <a:t>my</a:t>
            </a:r>
            <a:r>
              <a:rPr lang="nl-NL" sz="2400" b="0" dirty="0" smtClean="0"/>
              <a:t> </a:t>
            </a:r>
            <a:r>
              <a:rPr lang="nl-NL" sz="2400" b="0" dirty="0" err="1" smtClean="0"/>
              <a:t>grandmother</a:t>
            </a:r>
            <a:r>
              <a:rPr lang="nl-NL" sz="2400" b="0" dirty="0" smtClean="0"/>
              <a:t>, </a:t>
            </a:r>
            <a:r>
              <a:rPr lang="nl-NL" sz="2400" b="0" dirty="0" err="1" smtClean="0"/>
              <a:t>who</a:t>
            </a:r>
            <a:r>
              <a:rPr lang="nl-NL" sz="2400" b="0" dirty="0" smtClean="0"/>
              <a:t> is in … </a:t>
            </a:r>
            <a:r>
              <a:rPr lang="nl-NL" sz="2400" b="0" dirty="0" err="1" smtClean="0"/>
              <a:t>hospital</a:t>
            </a:r>
            <a:endParaRPr lang="nl-NL" sz="2400" b="0" dirty="0" smtClean="0"/>
          </a:p>
          <a:p>
            <a:endParaRPr lang="nl-NL" sz="2400" b="0" dirty="0" smtClean="0"/>
          </a:p>
          <a:p>
            <a:r>
              <a:rPr lang="nl-NL" sz="2400" b="0" dirty="0" err="1" smtClean="0"/>
              <a:t>I’m</a:t>
            </a:r>
            <a:r>
              <a:rPr lang="nl-NL" sz="2400" b="0" dirty="0" smtClean="0"/>
              <a:t> </a:t>
            </a:r>
            <a:r>
              <a:rPr lang="nl-NL" sz="2400" b="0" dirty="0" err="1" smtClean="0"/>
              <a:t>visiting</a:t>
            </a:r>
            <a:r>
              <a:rPr lang="nl-NL" sz="2400" b="0" dirty="0" smtClean="0"/>
              <a:t> </a:t>
            </a:r>
            <a:r>
              <a:rPr lang="nl-NL" sz="2400" b="0" dirty="0" err="1" smtClean="0"/>
              <a:t>my</a:t>
            </a:r>
            <a:r>
              <a:rPr lang="nl-NL" sz="2400" b="0" dirty="0" smtClean="0"/>
              <a:t> </a:t>
            </a:r>
            <a:r>
              <a:rPr lang="nl-NL" sz="2400" b="0" dirty="0" err="1" smtClean="0"/>
              <a:t>grandmother</a:t>
            </a:r>
            <a:r>
              <a:rPr lang="nl-NL" sz="2400" b="0" dirty="0" smtClean="0"/>
              <a:t>, </a:t>
            </a:r>
            <a:r>
              <a:rPr lang="nl-NL" sz="2400" b="0" dirty="0" err="1" smtClean="0"/>
              <a:t>who</a:t>
            </a:r>
            <a:r>
              <a:rPr lang="nl-NL" sz="2400" b="0" dirty="0" smtClean="0"/>
              <a:t> is in X </a:t>
            </a:r>
            <a:r>
              <a:rPr lang="nl-NL" sz="2400" b="0" dirty="0" err="1" smtClean="0"/>
              <a:t>hospital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04412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fbeeldingsresultaat voor the artic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149080"/>
            <a:ext cx="5472608" cy="25636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 of geen the ?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400" dirty="0"/>
          </a:p>
          <a:p>
            <a:r>
              <a:rPr lang="nl-NL" sz="2400" dirty="0" smtClean="0">
                <a:solidFill>
                  <a:schemeClr val="accent6"/>
                </a:solidFill>
              </a:rPr>
              <a:t>X </a:t>
            </a:r>
            <a:r>
              <a:rPr lang="nl-NL" sz="2400" dirty="0">
                <a:solidFill>
                  <a:schemeClr val="accent6"/>
                </a:solidFill>
              </a:rPr>
              <a:t>		= </a:t>
            </a:r>
            <a:r>
              <a:rPr lang="nl-NL" sz="2400" b="0" dirty="0">
                <a:solidFill>
                  <a:schemeClr val="accent6"/>
                </a:solidFill>
              </a:rPr>
              <a:t>Het gaat over een zelfstandig naamwoord in het 	    algemeen</a:t>
            </a:r>
          </a:p>
          <a:p>
            <a:r>
              <a:rPr lang="nl-NL" sz="2400" dirty="0">
                <a:solidFill>
                  <a:srgbClr val="00B050"/>
                </a:solidFill>
              </a:rPr>
              <a:t>The 	= </a:t>
            </a:r>
            <a:r>
              <a:rPr lang="nl-NL" sz="2400" b="0" dirty="0">
                <a:solidFill>
                  <a:srgbClr val="00B050"/>
                </a:solidFill>
              </a:rPr>
              <a:t>Het gaat over iets </a:t>
            </a:r>
            <a:r>
              <a:rPr lang="nl-NL" sz="2400" b="0" dirty="0" smtClean="0">
                <a:solidFill>
                  <a:srgbClr val="00B050"/>
                </a:solidFill>
              </a:rPr>
              <a:t>specifieks</a:t>
            </a:r>
            <a:endParaRPr lang="nl-NL" sz="2400" b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91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200" dirty="0"/>
              <a:t>Seizoenen</a:t>
            </a:r>
          </a:p>
          <a:p>
            <a:r>
              <a:rPr lang="nl-NL" sz="2200" b="0" dirty="0"/>
              <a:t>It’s </a:t>
            </a:r>
            <a:r>
              <a:rPr lang="nl-NL" sz="2200" b="0" dirty="0" err="1"/>
              <a:t>always</a:t>
            </a:r>
            <a:r>
              <a:rPr lang="nl-NL" sz="2200" b="0" dirty="0"/>
              <a:t> </a:t>
            </a:r>
            <a:r>
              <a:rPr lang="nl-NL" sz="2200" b="0" dirty="0" err="1"/>
              <a:t>cold</a:t>
            </a:r>
            <a:r>
              <a:rPr lang="nl-NL" sz="2200" b="0" dirty="0"/>
              <a:t> in </a:t>
            </a:r>
            <a:r>
              <a:rPr lang="nl-NL" sz="2200" b="0" u="sng" dirty="0">
                <a:solidFill>
                  <a:srgbClr val="FF0000"/>
                </a:solidFill>
              </a:rPr>
              <a:t>winter.</a:t>
            </a:r>
          </a:p>
          <a:p>
            <a:r>
              <a:rPr lang="nl-NL" sz="2200" u="sng" dirty="0">
                <a:solidFill>
                  <a:srgbClr val="00B050"/>
                </a:solidFill>
              </a:rPr>
              <a:t>The </a:t>
            </a:r>
            <a:r>
              <a:rPr lang="nl-NL" sz="2200" b="0" u="sng" dirty="0" err="1">
                <a:solidFill>
                  <a:srgbClr val="00B050"/>
                </a:solidFill>
              </a:rPr>
              <a:t>summer</a:t>
            </a:r>
            <a:r>
              <a:rPr lang="nl-NL" sz="2200" b="0" u="sng" dirty="0">
                <a:solidFill>
                  <a:srgbClr val="00B050"/>
                </a:solidFill>
              </a:rPr>
              <a:t> of 2018 </a:t>
            </a:r>
            <a:r>
              <a:rPr lang="nl-NL" sz="2200" b="0" dirty="0"/>
              <a:t>was </a:t>
            </a:r>
            <a:r>
              <a:rPr lang="nl-NL" sz="2200" b="0" dirty="0" err="1"/>
              <a:t>extremely</a:t>
            </a:r>
            <a:r>
              <a:rPr lang="nl-NL" sz="2200" b="0" dirty="0"/>
              <a:t> hot. </a:t>
            </a:r>
            <a:r>
              <a:rPr lang="nl-NL" sz="2200" b="0" i="1" dirty="0"/>
              <a:t> Er wordt specifiek verwezen naar 1 </a:t>
            </a:r>
            <a:r>
              <a:rPr lang="nl-NL" sz="2200" b="0" i="1" dirty="0" smtClean="0"/>
              <a:t>zomer</a:t>
            </a:r>
            <a:endParaRPr lang="nl-NL" sz="2200" dirty="0"/>
          </a:p>
          <a:p>
            <a:endParaRPr lang="nl-NL" sz="2200" dirty="0"/>
          </a:p>
          <a:p>
            <a:r>
              <a:rPr lang="nl-NL" sz="2200" dirty="0"/>
              <a:t>Publieke instellingen</a:t>
            </a:r>
          </a:p>
          <a:p>
            <a:r>
              <a:rPr lang="nl-NL" sz="2200" b="0" dirty="0"/>
              <a:t>He had </a:t>
            </a:r>
            <a:r>
              <a:rPr lang="nl-NL" sz="2200" b="0" dirty="0" err="1"/>
              <a:t>to</a:t>
            </a:r>
            <a:r>
              <a:rPr lang="nl-NL" sz="2200" b="0" dirty="0"/>
              <a:t> go </a:t>
            </a:r>
            <a:r>
              <a:rPr lang="nl-NL" sz="2200" b="0" u="sng" dirty="0" err="1">
                <a:solidFill>
                  <a:schemeClr val="accent6"/>
                </a:solidFill>
              </a:rPr>
              <a:t>to</a:t>
            </a:r>
            <a:r>
              <a:rPr lang="nl-NL" sz="2200" b="0" u="sng" dirty="0">
                <a:solidFill>
                  <a:schemeClr val="accent6"/>
                </a:solidFill>
              </a:rPr>
              <a:t> </a:t>
            </a:r>
            <a:r>
              <a:rPr lang="nl-NL" sz="2200" b="0" u="sng" dirty="0" err="1">
                <a:solidFill>
                  <a:schemeClr val="accent6"/>
                </a:solidFill>
              </a:rPr>
              <a:t>hospital</a:t>
            </a:r>
            <a:r>
              <a:rPr lang="nl-NL" sz="2200" b="0" dirty="0"/>
              <a:t>.  </a:t>
            </a:r>
            <a:r>
              <a:rPr lang="nl-NL" sz="2200" b="0" i="1" dirty="0" smtClean="0"/>
              <a:t>Het gaat om de functie van het ziekenhuis, hij heeft hulp nodig. Het maakt niet uit welk ziekenhuis dit is.</a:t>
            </a:r>
          </a:p>
          <a:p>
            <a:r>
              <a:rPr lang="nl-NL" sz="2200" b="0" dirty="0" err="1" smtClean="0"/>
              <a:t>That</a:t>
            </a:r>
            <a:r>
              <a:rPr lang="nl-NL" sz="2200" b="0" dirty="0" smtClean="0"/>
              <a:t> </a:t>
            </a:r>
            <a:r>
              <a:rPr lang="nl-NL" sz="2200" b="0" dirty="0"/>
              <a:t>is </a:t>
            </a:r>
            <a:r>
              <a:rPr lang="nl-NL" sz="2200" u="sng" dirty="0">
                <a:solidFill>
                  <a:srgbClr val="00B050"/>
                </a:solidFill>
              </a:rPr>
              <a:t>the</a:t>
            </a:r>
            <a:r>
              <a:rPr lang="nl-NL" sz="2200" b="0" u="sng" dirty="0">
                <a:solidFill>
                  <a:srgbClr val="00B050"/>
                </a:solidFill>
              </a:rPr>
              <a:t> school </a:t>
            </a:r>
            <a:r>
              <a:rPr lang="nl-NL" sz="2200" b="0" dirty="0" err="1"/>
              <a:t>my</a:t>
            </a:r>
            <a:r>
              <a:rPr lang="nl-NL" sz="2200" b="0" dirty="0"/>
              <a:t> </a:t>
            </a:r>
            <a:r>
              <a:rPr lang="nl-NL" sz="2200" b="0" dirty="0" err="1"/>
              <a:t>brother</a:t>
            </a:r>
            <a:r>
              <a:rPr lang="nl-NL" sz="2200" b="0" dirty="0"/>
              <a:t> went </a:t>
            </a:r>
            <a:r>
              <a:rPr lang="nl-NL" sz="2200" b="0" dirty="0" err="1"/>
              <a:t>to</a:t>
            </a:r>
            <a:r>
              <a:rPr lang="nl-NL" sz="2200" b="0" dirty="0"/>
              <a:t>.</a:t>
            </a:r>
            <a:r>
              <a:rPr lang="nl-NL" sz="2200" b="0" i="1" dirty="0"/>
              <a:t> Er wordt verwezen naar 1 specifieke school.</a:t>
            </a:r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260205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20869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nl-NL" sz="2200" dirty="0"/>
              <a:t>Maaltijden</a:t>
            </a:r>
          </a:p>
          <a:p>
            <a:pPr>
              <a:lnSpc>
                <a:spcPct val="110000"/>
              </a:lnSpc>
            </a:pPr>
            <a:r>
              <a:rPr lang="nl-NL" sz="2200" b="0" dirty="0"/>
              <a:t>I </a:t>
            </a:r>
            <a:r>
              <a:rPr lang="nl-NL" sz="2200" b="0" dirty="0" err="1"/>
              <a:t>will</a:t>
            </a:r>
            <a:r>
              <a:rPr lang="nl-NL" sz="2200" b="0" dirty="0"/>
              <a:t> </a:t>
            </a:r>
            <a:r>
              <a:rPr lang="nl-NL" sz="2200" b="0" dirty="0" err="1"/>
              <a:t>see</a:t>
            </a:r>
            <a:r>
              <a:rPr lang="nl-NL" sz="2200" b="0" dirty="0"/>
              <a:t> </a:t>
            </a:r>
            <a:r>
              <a:rPr lang="nl-NL" sz="2200" b="0" dirty="0" err="1"/>
              <a:t>you</a:t>
            </a:r>
            <a:r>
              <a:rPr lang="nl-NL" sz="2200" b="0" dirty="0"/>
              <a:t> at </a:t>
            </a:r>
            <a:r>
              <a:rPr lang="nl-NL" sz="2200" b="0" u="sng" dirty="0" err="1">
                <a:solidFill>
                  <a:schemeClr val="accent6"/>
                </a:solidFill>
              </a:rPr>
              <a:t>breakfast</a:t>
            </a:r>
            <a:r>
              <a:rPr lang="nl-NL" sz="2200" b="0" u="sng" dirty="0"/>
              <a:t>. </a:t>
            </a:r>
          </a:p>
          <a:p>
            <a:pPr>
              <a:lnSpc>
                <a:spcPct val="110000"/>
              </a:lnSpc>
            </a:pPr>
            <a:r>
              <a:rPr lang="nl-NL" sz="2200" b="0" dirty="0" err="1"/>
              <a:t>Remember</a:t>
            </a:r>
            <a:r>
              <a:rPr lang="nl-NL" sz="2200" b="0" dirty="0"/>
              <a:t> </a:t>
            </a:r>
            <a:r>
              <a:rPr lang="nl-NL" sz="2200" u="sng" dirty="0">
                <a:solidFill>
                  <a:srgbClr val="00B050"/>
                </a:solidFill>
              </a:rPr>
              <a:t>the</a:t>
            </a:r>
            <a:r>
              <a:rPr lang="nl-NL" sz="2200" b="0" u="sng" dirty="0">
                <a:solidFill>
                  <a:srgbClr val="00B050"/>
                </a:solidFill>
              </a:rPr>
              <a:t> </a:t>
            </a:r>
            <a:r>
              <a:rPr lang="nl-NL" sz="2200" b="0" u="sng" dirty="0" err="1">
                <a:solidFill>
                  <a:srgbClr val="00B050"/>
                </a:solidFill>
              </a:rPr>
              <a:t>dinner</a:t>
            </a:r>
            <a:r>
              <a:rPr lang="nl-NL" sz="2200" b="0" u="sng" dirty="0">
                <a:solidFill>
                  <a:srgbClr val="00B050"/>
                </a:solidFill>
              </a:rPr>
              <a:t> </a:t>
            </a:r>
            <a:r>
              <a:rPr lang="nl-NL" sz="2200" b="0" dirty="0"/>
              <a:t>we had at </a:t>
            </a:r>
            <a:r>
              <a:rPr lang="nl-NL" sz="2200" b="0" dirty="0" err="1"/>
              <a:t>Denny’s</a:t>
            </a:r>
            <a:r>
              <a:rPr lang="nl-NL" sz="2200" b="0" dirty="0"/>
              <a:t> last week? </a:t>
            </a:r>
            <a:br>
              <a:rPr lang="nl-NL" sz="2200" b="0" dirty="0"/>
            </a:br>
            <a:r>
              <a:rPr lang="nl-NL" sz="2200" b="0" i="1" dirty="0"/>
              <a:t>Er wordt verwezen naar een </a:t>
            </a:r>
            <a:r>
              <a:rPr lang="nl-NL" sz="2200" b="0" i="1" dirty="0" err="1"/>
              <a:t>speficiek</a:t>
            </a:r>
            <a:r>
              <a:rPr lang="nl-NL" sz="2200" b="0" i="1" dirty="0"/>
              <a:t> avondeten.</a:t>
            </a:r>
            <a:endParaRPr lang="nl-NL" sz="2200" b="0" dirty="0"/>
          </a:p>
          <a:p>
            <a:pPr>
              <a:lnSpc>
                <a:spcPct val="110000"/>
              </a:lnSpc>
            </a:pPr>
            <a:endParaRPr lang="nl-NL" sz="2200" dirty="0" smtClean="0"/>
          </a:p>
          <a:p>
            <a:pPr>
              <a:lnSpc>
                <a:spcPct val="110000"/>
              </a:lnSpc>
            </a:pPr>
            <a:endParaRPr lang="nl-NL" b="0" dirty="0"/>
          </a:p>
          <a:p>
            <a:pPr>
              <a:lnSpc>
                <a:spcPct val="110000"/>
              </a:lnSpc>
            </a:pPr>
            <a:endParaRPr lang="nl-NL" b="0" dirty="0" smtClean="0"/>
          </a:p>
          <a:p>
            <a:pPr>
              <a:lnSpc>
                <a:spcPct val="110000"/>
              </a:lnSpc>
            </a:pPr>
            <a:endParaRPr lang="nl-NL" b="0" dirty="0"/>
          </a:p>
          <a:p>
            <a:pPr>
              <a:lnSpc>
                <a:spcPct val="110000"/>
              </a:lnSpc>
            </a:pPr>
            <a:endParaRPr lang="nl-NL" b="0" dirty="0"/>
          </a:p>
          <a:p>
            <a:pPr>
              <a:lnSpc>
                <a:spcPct val="110000"/>
              </a:lnSpc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9001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Geen “the”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20869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nl-NL" sz="2200" dirty="0"/>
              <a:t>Straten, parken, pleinen </a:t>
            </a:r>
            <a:r>
              <a:rPr lang="nl-NL" sz="2200" dirty="0" smtClean="0"/>
              <a:t>, vliegvelden</a:t>
            </a:r>
            <a:r>
              <a:rPr lang="nl-NL" sz="2200" smtClean="0"/>
              <a:t>, havens met </a:t>
            </a:r>
            <a:r>
              <a:rPr lang="nl-NL" sz="2200" dirty="0"/>
              <a:t>een naam</a:t>
            </a:r>
          </a:p>
          <a:p>
            <a:pPr>
              <a:lnSpc>
                <a:spcPct val="110000"/>
              </a:lnSpc>
            </a:pPr>
            <a:r>
              <a:rPr lang="nl-NL" sz="2200" b="0" dirty="0"/>
              <a:t>We </a:t>
            </a:r>
            <a:r>
              <a:rPr lang="nl-NL" sz="2200" b="0" dirty="0" err="1"/>
              <a:t>always</a:t>
            </a:r>
            <a:r>
              <a:rPr lang="nl-NL" sz="2200" b="0" dirty="0"/>
              <a:t> go </a:t>
            </a:r>
            <a:r>
              <a:rPr lang="nl-NL" sz="2200" b="0" dirty="0" err="1"/>
              <a:t>to</a:t>
            </a:r>
            <a:r>
              <a:rPr lang="nl-NL" sz="2200" b="0" dirty="0"/>
              <a:t> </a:t>
            </a:r>
            <a:r>
              <a:rPr lang="nl-NL" sz="2200" b="0" u="sng" dirty="0">
                <a:solidFill>
                  <a:schemeClr val="accent6"/>
                </a:solidFill>
              </a:rPr>
              <a:t>Hyde Park </a:t>
            </a:r>
            <a:r>
              <a:rPr lang="nl-NL" sz="2200" b="0" dirty="0" err="1">
                <a:solidFill>
                  <a:schemeClr val="accent6"/>
                </a:solidFill>
              </a:rPr>
              <a:t>and</a:t>
            </a:r>
            <a:r>
              <a:rPr lang="nl-NL" sz="2200" b="0" dirty="0">
                <a:solidFill>
                  <a:schemeClr val="accent6"/>
                </a:solidFill>
              </a:rPr>
              <a:t> </a:t>
            </a:r>
            <a:r>
              <a:rPr lang="nl-NL" sz="2200" b="0" u="sng" dirty="0" err="1">
                <a:solidFill>
                  <a:schemeClr val="accent6"/>
                </a:solidFill>
              </a:rPr>
              <a:t>Trafalgar</a:t>
            </a:r>
            <a:r>
              <a:rPr lang="nl-NL" sz="2200" b="0" u="sng" dirty="0">
                <a:solidFill>
                  <a:schemeClr val="accent6"/>
                </a:solidFill>
              </a:rPr>
              <a:t> square</a:t>
            </a:r>
            <a:r>
              <a:rPr lang="nl-NL" sz="2200" b="0" dirty="0"/>
              <a:t>. </a:t>
            </a:r>
            <a:r>
              <a:rPr lang="nl-NL" sz="2200" b="0" i="1" dirty="0"/>
              <a:t>Een park en plein met een naam.</a:t>
            </a:r>
            <a:endParaRPr lang="nl-NL" sz="2200" b="0" dirty="0"/>
          </a:p>
          <a:p>
            <a:pPr>
              <a:lnSpc>
                <a:spcPct val="110000"/>
              </a:lnSpc>
            </a:pPr>
            <a:r>
              <a:rPr lang="nl-NL" sz="2200" b="0" dirty="0"/>
              <a:t>Do </a:t>
            </a:r>
            <a:r>
              <a:rPr lang="nl-NL" sz="2200" b="0" dirty="0" err="1"/>
              <a:t>you</a:t>
            </a:r>
            <a:r>
              <a:rPr lang="nl-NL" sz="2200" b="0" dirty="0"/>
              <a:t> want </a:t>
            </a:r>
            <a:r>
              <a:rPr lang="nl-NL" sz="2200" b="0" dirty="0" err="1"/>
              <a:t>to</a:t>
            </a:r>
            <a:r>
              <a:rPr lang="nl-NL" sz="2200" b="0" dirty="0"/>
              <a:t> go </a:t>
            </a:r>
            <a:r>
              <a:rPr lang="nl-NL" sz="2200" b="0" dirty="0" err="1"/>
              <a:t>to</a:t>
            </a:r>
            <a:r>
              <a:rPr lang="nl-NL" sz="2200" b="0" dirty="0"/>
              <a:t> </a:t>
            </a:r>
            <a:r>
              <a:rPr lang="nl-NL" sz="2200" u="sng" dirty="0">
                <a:solidFill>
                  <a:srgbClr val="00B050"/>
                </a:solidFill>
              </a:rPr>
              <a:t>the</a:t>
            </a:r>
            <a:r>
              <a:rPr lang="nl-NL" sz="2200" b="0" u="sng" dirty="0">
                <a:solidFill>
                  <a:srgbClr val="00B050"/>
                </a:solidFill>
              </a:rPr>
              <a:t> park </a:t>
            </a:r>
            <a:r>
              <a:rPr lang="nl-NL" sz="2200" b="0" dirty="0" err="1"/>
              <a:t>tomorrow</a:t>
            </a:r>
            <a:r>
              <a:rPr lang="nl-NL" sz="2200" b="0" dirty="0"/>
              <a:t>?</a:t>
            </a:r>
            <a:endParaRPr lang="nl-NL" sz="2400" b="0" dirty="0"/>
          </a:p>
          <a:p>
            <a:pPr>
              <a:lnSpc>
                <a:spcPct val="110000"/>
              </a:lnSpc>
            </a:pPr>
            <a:endParaRPr lang="nl-NL" sz="2200" dirty="0" smtClean="0"/>
          </a:p>
          <a:p>
            <a:pPr>
              <a:lnSpc>
                <a:spcPct val="110000"/>
              </a:lnSpc>
            </a:pPr>
            <a:r>
              <a:rPr lang="nl-NL" sz="2200" dirty="0" err="1" smtClean="0"/>
              <a:t>Dressed</a:t>
            </a:r>
            <a:r>
              <a:rPr lang="nl-NL" sz="2200" dirty="0" smtClean="0"/>
              <a:t> in…</a:t>
            </a:r>
            <a:endParaRPr lang="nl-NL" sz="2200" dirty="0"/>
          </a:p>
          <a:p>
            <a:pPr>
              <a:lnSpc>
                <a:spcPct val="110000"/>
              </a:lnSpc>
            </a:pPr>
            <a:r>
              <a:rPr lang="nl-NL" sz="2200" b="0" dirty="0" err="1" smtClean="0"/>
              <a:t>She</a:t>
            </a:r>
            <a:r>
              <a:rPr lang="nl-NL" sz="2200" b="0" dirty="0" smtClean="0"/>
              <a:t> is </a:t>
            </a:r>
            <a:r>
              <a:rPr lang="nl-NL" sz="2200" b="0" dirty="0" err="1" smtClean="0"/>
              <a:t>dressed</a:t>
            </a:r>
            <a:r>
              <a:rPr lang="nl-NL" sz="2200" b="0" dirty="0" smtClean="0"/>
              <a:t> </a:t>
            </a:r>
            <a:r>
              <a:rPr lang="nl-NL" sz="2200" b="0" u="sng" dirty="0" smtClean="0">
                <a:solidFill>
                  <a:srgbClr val="FF0000"/>
                </a:solidFill>
              </a:rPr>
              <a:t>in </a:t>
            </a:r>
            <a:r>
              <a:rPr lang="nl-NL" sz="2200" b="0" u="sng" dirty="0" err="1" smtClean="0">
                <a:solidFill>
                  <a:srgbClr val="FF0000"/>
                </a:solidFill>
              </a:rPr>
              <a:t>white</a:t>
            </a:r>
            <a:endParaRPr lang="nl-NL" sz="2200" b="0" u="sng" dirty="0" smtClean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nl-NL" sz="2200" b="0" dirty="0"/>
          </a:p>
          <a:p>
            <a:pPr>
              <a:lnSpc>
                <a:spcPct val="110000"/>
              </a:lnSpc>
            </a:pPr>
            <a:r>
              <a:rPr lang="nl-NL" sz="2200" dirty="0" smtClean="0"/>
              <a:t>Transportation</a:t>
            </a:r>
          </a:p>
          <a:p>
            <a:pPr>
              <a:lnSpc>
                <a:spcPct val="110000"/>
              </a:lnSpc>
            </a:pPr>
            <a:r>
              <a:rPr lang="nl-NL" sz="2200" b="0" dirty="0" smtClean="0"/>
              <a:t>I </a:t>
            </a:r>
            <a:r>
              <a:rPr lang="nl-NL" sz="2200" b="0" dirty="0" err="1" smtClean="0"/>
              <a:t>always</a:t>
            </a:r>
            <a:r>
              <a:rPr lang="nl-NL" sz="2200" b="0" dirty="0" smtClean="0"/>
              <a:t> go </a:t>
            </a:r>
            <a:r>
              <a:rPr lang="nl-NL" sz="2200" b="0" dirty="0" err="1" smtClean="0"/>
              <a:t>to</a:t>
            </a:r>
            <a:r>
              <a:rPr lang="nl-NL" sz="2200" b="0" dirty="0" smtClean="0"/>
              <a:t> school </a:t>
            </a:r>
            <a:r>
              <a:rPr lang="nl-NL" sz="2200" b="0" u="sng" dirty="0" err="1" smtClean="0">
                <a:solidFill>
                  <a:srgbClr val="FF0000"/>
                </a:solidFill>
              </a:rPr>
              <a:t>by</a:t>
            </a:r>
            <a:r>
              <a:rPr lang="nl-NL" sz="2200" b="0" u="sng" dirty="0" smtClean="0">
                <a:solidFill>
                  <a:srgbClr val="FF0000"/>
                </a:solidFill>
              </a:rPr>
              <a:t> bus</a:t>
            </a:r>
            <a:endParaRPr lang="nl-NL" b="0" u="sng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nl-NL" b="0" dirty="0"/>
          </a:p>
          <a:p>
            <a:pPr>
              <a:lnSpc>
                <a:spcPct val="110000"/>
              </a:lnSpc>
            </a:pPr>
            <a:endParaRPr lang="nl-NL" b="0" dirty="0" smtClean="0"/>
          </a:p>
          <a:p>
            <a:pPr>
              <a:lnSpc>
                <a:spcPct val="110000"/>
              </a:lnSpc>
            </a:pPr>
            <a:endParaRPr lang="nl-NL" b="0" dirty="0"/>
          </a:p>
          <a:p>
            <a:pPr>
              <a:lnSpc>
                <a:spcPct val="110000"/>
              </a:lnSpc>
            </a:pPr>
            <a:endParaRPr lang="nl-NL" b="0" dirty="0"/>
          </a:p>
          <a:p>
            <a:pPr>
              <a:lnSpc>
                <a:spcPct val="110000"/>
              </a:lnSpc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921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eken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Hoeken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ek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244</TotalTime>
  <Words>214</Words>
  <Application>Microsoft Office PowerPoint</Application>
  <PresentationFormat>Diavoorstelling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Hoeken</vt:lpstr>
      <vt:lpstr>When to use “the”</vt:lpstr>
      <vt:lpstr>PowerPoint-presentatie</vt:lpstr>
      <vt:lpstr>Wel of geen the ?</vt:lpstr>
      <vt:lpstr>Voorbeelden</vt:lpstr>
      <vt:lpstr>Voorbeelden</vt:lpstr>
      <vt:lpstr>Geen “the”</vt:lpstr>
    </vt:vector>
  </TitlesOfParts>
  <Company>Comenius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to use “the”</dc:title>
  <dc:creator>Schot, R.L.J.</dc:creator>
  <cp:lastModifiedBy>Schot, R.L.J.</cp:lastModifiedBy>
  <cp:revision>5</cp:revision>
  <dcterms:created xsi:type="dcterms:W3CDTF">2019-05-11T11:25:59Z</dcterms:created>
  <dcterms:modified xsi:type="dcterms:W3CDTF">2019-05-17T12:02:27Z</dcterms:modified>
</cp:coreProperties>
</file>