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0" r:id="rId8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02" y="-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9" name="Ondertitel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l-NL" smtClean="0"/>
              <a:t>Klik om de ondertitelstijl van het model te bewerken</a:t>
            </a:r>
            <a:endParaRPr kumimoji="0" lang="en-US"/>
          </a:p>
        </p:txBody>
      </p:sp>
      <p:sp>
        <p:nvSpPr>
          <p:cNvPr id="28" name="Tijdelijke aanduiding voor datum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3D636C07-7E76-46D3-B86B-6AF7C60E533E}" type="datetimeFigureOut">
              <a:rPr lang="nl-NL" smtClean="0"/>
              <a:t>25-10-2018</a:t>
            </a:fld>
            <a:endParaRPr lang="nl-NL"/>
          </a:p>
        </p:txBody>
      </p:sp>
      <p:sp>
        <p:nvSpPr>
          <p:cNvPr id="17" name="Tijdelijke aanduiding voor voettekst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nl-NL"/>
          </a:p>
        </p:txBody>
      </p:sp>
      <p:sp>
        <p:nvSpPr>
          <p:cNvPr id="10" name="Rechthoek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hoek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hthoek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hthoek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hte verbindingslijn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hte verbindingslijn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Rechte verbindingslijn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echte verbindingslijn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echte verbindingslijn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Rechte verbindingslijn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hthoek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Tijdelijke aanduiding voor dianumm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25-10-2018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25-10-2018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8" name="Tijdelijke aanduiding voor inhoud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D636C07-7E76-46D3-B86B-6AF7C60E533E}" type="datetimeFigureOut">
              <a:rPr lang="nl-NL" smtClean="0"/>
              <a:t>25-10-2018</a:t>
            </a:fld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  <p:sp>
        <p:nvSpPr>
          <p:cNvPr id="10" name="Tijdelijke aanduiding voor voettekst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3D636C07-7E76-46D3-B86B-6AF7C60E533E}" type="datetimeFigureOut">
              <a:rPr lang="nl-NL" smtClean="0"/>
              <a:t>25-10-2018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nl-NL"/>
          </a:p>
        </p:txBody>
      </p:sp>
      <p:sp>
        <p:nvSpPr>
          <p:cNvPr id="9" name="Rechthoek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hthoek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hthoek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hoek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hte verbindingslijn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Rechte verbindingslijn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Rechte verbindingslijn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Rechte verbindingslijn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Rechte verbindingslijn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hthoek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Rechte verbindingslijn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25-10-2018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  <p:sp>
        <p:nvSpPr>
          <p:cNvPr id="9" name="Tijdelijke aanduiding voor inhoud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25-10-2018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ijdelijke aanduiding voor inhoud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13" name="Tijdelijke aanduiding voor inhoud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12" name="Tijdelijke aanduiding voor tekst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14" name="Tijdelijke aanduiding voor tekst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6" name="Tijdelijke aanduiding voor datum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D636C07-7E76-46D3-B86B-6AF7C60E533E}" type="datetimeFigureOut">
              <a:rPr lang="nl-NL" smtClean="0"/>
              <a:t>25-10-2018</a:t>
            </a:fld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25-10-2018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e verbindingslijn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8" name="Rechte verbindingslijn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Rechte verbindingslijn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Rechte verbindingslijn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hthoek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Rechte verbindingslijn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Tijdelijke aanduiding voor inhoud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21" name="Tijdelijke aanduiding voor datum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3D636C07-7E76-46D3-B86B-6AF7C60E533E}" type="datetimeFigureOut">
              <a:rPr lang="nl-NL" smtClean="0"/>
              <a:t>25-10-2018</a:t>
            </a:fld>
            <a:endParaRPr lang="nl-NL"/>
          </a:p>
        </p:txBody>
      </p:sp>
      <p:sp>
        <p:nvSpPr>
          <p:cNvPr id="22" name="Tijdelijke aanduiding voor dianumm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  <p:sp>
        <p:nvSpPr>
          <p:cNvPr id="23" name="Tijdelijke aanduiding voor voettekst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 verbindingslijn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nl-NL" smtClean="0"/>
              <a:t>Klik op het pictogram als u een afbeelding wilt toevoegen</a:t>
            </a:r>
            <a:endParaRPr kumimoji="0" lang="en-US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10" name="Rechte verbindingslijn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hthoek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e verbindingslijn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Rechte verbindingslijn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Rechte verbindingslijn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Tijdelijke aanduiding voor datum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3D636C07-7E76-46D3-B86B-6AF7C60E533E}" type="datetimeFigureOut">
              <a:rPr lang="nl-NL" smtClean="0"/>
              <a:t>25-10-2018</a:t>
            </a:fld>
            <a:endParaRPr lang="nl-NL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  <p:sp>
        <p:nvSpPr>
          <p:cNvPr id="21" name="Tijdelijke aanduiding voor voettekst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nl-N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hte verbindingslijn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jdelijke aanduiding voor titel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13" name="Tijdelijke aanduiding voor tekst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l-NL" smtClean="0"/>
              <a:t>Klik om de modelstijlen te bewerken</a:t>
            </a:r>
          </a:p>
          <a:p>
            <a:pPr lvl="1" eaLnBrk="1" latinLnBrk="0" hangingPunct="1"/>
            <a:r>
              <a:rPr kumimoji="0" lang="nl-NL" smtClean="0"/>
              <a:t>Tweede niveau</a:t>
            </a:r>
          </a:p>
          <a:p>
            <a:pPr lvl="2" eaLnBrk="1" latinLnBrk="0" hangingPunct="1"/>
            <a:r>
              <a:rPr kumimoji="0" lang="nl-NL" smtClean="0"/>
              <a:t>Derde niveau</a:t>
            </a:r>
          </a:p>
          <a:p>
            <a:pPr lvl="3" eaLnBrk="1" latinLnBrk="0" hangingPunct="1"/>
            <a:r>
              <a:rPr kumimoji="0" lang="nl-NL" smtClean="0"/>
              <a:t>Vierde niveau</a:t>
            </a:r>
          </a:p>
          <a:p>
            <a:pPr lvl="4" eaLnBrk="1" latinLnBrk="0" hangingPunct="1"/>
            <a:r>
              <a:rPr kumimoji="0" lang="nl-NL" smtClean="0"/>
              <a:t>Vijfde niveau</a:t>
            </a:r>
            <a:endParaRPr kumimoji="0" lang="en-US"/>
          </a:p>
        </p:txBody>
      </p:sp>
      <p:sp>
        <p:nvSpPr>
          <p:cNvPr id="14" name="Tijdelijke aanduiding voor datum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3D636C07-7E76-46D3-B86B-6AF7C60E533E}" type="datetimeFigureOut">
              <a:rPr lang="nl-NL" smtClean="0"/>
              <a:t>25-10-2018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nl-NL"/>
          </a:p>
        </p:txBody>
      </p:sp>
      <p:sp>
        <p:nvSpPr>
          <p:cNvPr id="7" name="Rechte verbindingslijn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Rechte verbindingslijn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hthoek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hte verbindingslijn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Tijdelijke aanduiding voor dianumm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2.3 </a:t>
            </a:r>
            <a:r>
              <a:rPr lang="nl-NL" dirty="0" err="1" smtClean="0"/>
              <a:t>Comparisons</a:t>
            </a:r>
            <a:r>
              <a:rPr lang="nl-NL" dirty="0" smtClean="0"/>
              <a:t/>
            </a:r>
            <a:br>
              <a:rPr lang="nl-NL" dirty="0" smtClean="0"/>
            </a:b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b="0" dirty="0" smtClean="0"/>
              <a:t>Trappen </a:t>
            </a:r>
            <a:r>
              <a:rPr lang="nl-NL" b="0" dirty="0"/>
              <a:t>van vergelijking </a:t>
            </a:r>
            <a:r>
              <a:rPr lang="nl-NL" b="0" dirty="0" smtClean="0"/>
              <a:t/>
            </a:r>
            <a:br>
              <a:rPr lang="nl-NL" b="0" dirty="0" smtClean="0"/>
            </a:br>
            <a:endParaRPr lang="nl-NL" b="0" dirty="0" smtClean="0"/>
          </a:p>
          <a:p>
            <a:pPr algn="r"/>
            <a:r>
              <a:rPr lang="nl-NL" dirty="0" err="1" smtClean="0"/>
              <a:t>Study</a:t>
            </a:r>
            <a:r>
              <a:rPr lang="nl-NL" dirty="0" smtClean="0"/>
              <a:t> TB 36, 37 as well !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55539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smtClean="0"/>
              <a:t>Trappen van vergelijking</a:t>
            </a:r>
            <a:endParaRPr lang="nl-NL" b="1" dirty="0"/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882150400"/>
              </p:ext>
            </p:extLst>
          </p:nvPr>
        </p:nvGraphicFramePr>
        <p:xfrm>
          <a:off x="457200" y="1600200"/>
          <a:ext cx="7467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89200"/>
                <a:gridCol w="2489200"/>
                <a:gridCol w="2489200"/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Stellende trap</a:t>
                      </a:r>
                      <a:endParaRPr lang="nl-NL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Vergrotende trap</a:t>
                      </a:r>
                      <a:endParaRPr lang="nl-NL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Overtreffende trap</a:t>
                      </a:r>
                      <a:endParaRPr lang="nl-NL" dirty="0"/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Mooi</a:t>
                      </a:r>
                      <a:endParaRPr lang="nl-NL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Mooier (dan)</a:t>
                      </a:r>
                      <a:endParaRPr lang="nl-NL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(het) mooist</a:t>
                      </a:r>
                      <a:endParaRPr lang="nl-NL" dirty="0"/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Klein</a:t>
                      </a:r>
                      <a:endParaRPr lang="nl-NL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Kleiner (dan)</a:t>
                      </a:r>
                      <a:endParaRPr lang="nl-NL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(het) kleinst</a:t>
                      </a:r>
                      <a:endParaRPr lang="nl-NL" dirty="0"/>
                    </a:p>
                  </a:txBody>
                  <a:tcPr marL="82973" marR="82973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…</a:t>
                      </a:r>
                      <a:endParaRPr lang="nl-NL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…</a:t>
                      </a:r>
                      <a:endParaRPr lang="nl-NL" dirty="0"/>
                    </a:p>
                  </a:txBody>
                  <a:tcPr marL="82973" marR="82973"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…</a:t>
                      </a:r>
                      <a:endParaRPr lang="nl-NL" dirty="0"/>
                    </a:p>
                  </a:txBody>
                  <a:tcPr marL="82973" marR="82973"/>
                </a:tc>
              </a:tr>
            </a:tbl>
          </a:graphicData>
        </a:graphic>
      </p:graphicFrame>
      <p:pic>
        <p:nvPicPr>
          <p:cNvPr id="1026" name="Picture 2" descr="Afbeeldingsresultaat voor klein kleiner kleinst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750989"/>
            <a:ext cx="6840760" cy="2736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67384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nl-NL" b="1" dirty="0" err="1" smtClean="0"/>
              <a:t>Comparisons</a:t>
            </a:r>
            <a:endParaRPr lang="nl-NL" b="1" dirty="0"/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144975806"/>
              </p:ext>
            </p:extLst>
          </p:nvPr>
        </p:nvGraphicFramePr>
        <p:xfrm>
          <a:off x="457200" y="2060848"/>
          <a:ext cx="822960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Positive</a:t>
                      </a:r>
                      <a:r>
                        <a:rPr lang="nl-NL" dirty="0" smtClean="0"/>
                        <a:t> form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Comparitive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Superlative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Small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Smaller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(the)</a:t>
                      </a:r>
                      <a:r>
                        <a:rPr lang="nl-NL" baseline="0" dirty="0" smtClean="0"/>
                        <a:t> </a:t>
                      </a:r>
                      <a:r>
                        <a:rPr lang="nl-NL" baseline="0" dirty="0" err="1" smtClean="0"/>
                        <a:t>smallest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Tall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Taller</a:t>
                      </a:r>
                      <a:r>
                        <a:rPr lang="nl-NL" dirty="0" smtClean="0"/>
                        <a:t>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(the) </a:t>
                      </a:r>
                      <a:r>
                        <a:rPr lang="nl-NL" dirty="0" err="1" smtClean="0"/>
                        <a:t>tallest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Pretty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Prett</a:t>
                      </a:r>
                      <a:r>
                        <a:rPr lang="nl-NL" b="1" dirty="0" err="1" smtClean="0"/>
                        <a:t>ier</a:t>
                      </a:r>
                      <a:r>
                        <a:rPr lang="nl-NL" b="0" baseline="0" dirty="0" smtClean="0"/>
                        <a:t> (</a:t>
                      </a:r>
                      <a:r>
                        <a:rPr lang="nl-NL" b="0" baseline="0" dirty="0" err="1" smtClean="0"/>
                        <a:t>than</a:t>
                      </a:r>
                      <a:r>
                        <a:rPr lang="nl-NL" b="0" baseline="0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(the)</a:t>
                      </a:r>
                      <a:r>
                        <a:rPr lang="nl-NL" baseline="0" dirty="0" smtClean="0"/>
                        <a:t> </a:t>
                      </a:r>
                      <a:r>
                        <a:rPr lang="nl-NL" baseline="0" dirty="0" err="1" smtClean="0"/>
                        <a:t>prett</a:t>
                      </a:r>
                      <a:r>
                        <a:rPr lang="nl-NL" b="1" baseline="0" dirty="0" err="1" smtClean="0"/>
                        <a:t>iest</a:t>
                      </a:r>
                      <a:endParaRPr lang="nl-NL" b="1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kstvak 4"/>
          <p:cNvSpPr txBox="1"/>
          <p:nvPr/>
        </p:nvSpPr>
        <p:spPr>
          <a:xfrm>
            <a:off x="2591780" y="1484784"/>
            <a:ext cx="3960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000" b="1" dirty="0">
                <a:solidFill>
                  <a:srgbClr val="7030A0"/>
                </a:solidFill>
              </a:rPr>
              <a:t>1</a:t>
            </a:r>
            <a:r>
              <a:rPr lang="nl-NL" sz="2000" b="1" dirty="0" smtClean="0">
                <a:solidFill>
                  <a:srgbClr val="7030A0"/>
                </a:solidFill>
              </a:rPr>
              <a:t> </a:t>
            </a:r>
            <a:r>
              <a:rPr lang="nl-NL" sz="2000" b="1" dirty="0" smtClean="0">
                <a:solidFill>
                  <a:srgbClr val="7030A0"/>
                </a:solidFill>
              </a:rPr>
              <a:t>or 2 </a:t>
            </a:r>
            <a:r>
              <a:rPr lang="nl-NL" sz="2000" b="1" dirty="0" err="1" smtClean="0">
                <a:solidFill>
                  <a:srgbClr val="7030A0"/>
                </a:solidFill>
              </a:rPr>
              <a:t>syllables</a:t>
            </a:r>
            <a:endParaRPr lang="nl-NL" sz="2000" b="1" dirty="0">
              <a:solidFill>
                <a:srgbClr val="7030A0"/>
              </a:solidFill>
            </a:endParaRP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599" y="4221088"/>
            <a:ext cx="1828800" cy="2438400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467544" y="2885167"/>
            <a:ext cx="842493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dirty="0" smtClean="0">
                <a:solidFill>
                  <a:srgbClr val="7030A0"/>
                </a:solidFill>
              </a:rPr>
              <a:t>Gemma is </a:t>
            </a:r>
            <a:r>
              <a:rPr lang="nl-NL" sz="3000" b="1" dirty="0" smtClean="0">
                <a:solidFill>
                  <a:srgbClr val="7030A0"/>
                </a:solidFill>
              </a:rPr>
              <a:t>smaller </a:t>
            </a:r>
            <a:r>
              <a:rPr lang="nl-NL" sz="3000" b="1" dirty="0" err="1" smtClean="0">
                <a:solidFill>
                  <a:srgbClr val="7030A0"/>
                </a:solidFill>
              </a:rPr>
              <a:t>than</a:t>
            </a:r>
            <a:r>
              <a:rPr lang="nl-NL" sz="3000" dirty="0" smtClean="0">
                <a:solidFill>
                  <a:srgbClr val="7030A0"/>
                </a:solidFill>
              </a:rPr>
              <a:t> the </a:t>
            </a:r>
            <a:r>
              <a:rPr lang="nl-NL" sz="3000" dirty="0" err="1" smtClean="0">
                <a:solidFill>
                  <a:srgbClr val="7030A0"/>
                </a:solidFill>
              </a:rPr>
              <a:t>average</a:t>
            </a:r>
            <a:r>
              <a:rPr lang="nl-NL" sz="3000" dirty="0" smtClean="0">
                <a:solidFill>
                  <a:srgbClr val="7030A0"/>
                </a:solidFill>
              </a:rPr>
              <a:t> </a:t>
            </a:r>
            <a:r>
              <a:rPr lang="nl-NL" sz="3000" dirty="0" err="1" smtClean="0">
                <a:solidFill>
                  <a:srgbClr val="7030A0"/>
                </a:solidFill>
              </a:rPr>
              <a:t>woman</a:t>
            </a:r>
            <a:r>
              <a:rPr lang="nl-NL" sz="3000" dirty="0" smtClean="0">
                <a:solidFill>
                  <a:srgbClr val="7030A0"/>
                </a:solidFill>
              </a:rPr>
              <a:t> her </a:t>
            </a:r>
            <a:r>
              <a:rPr lang="nl-NL" sz="3000" dirty="0" err="1" smtClean="0">
                <a:solidFill>
                  <a:srgbClr val="7030A0"/>
                </a:solidFill>
              </a:rPr>
              <a:t>age</a:t>
            </a:r>
            <a:r>
              <a:rPr lang="nl-NL" sz="3000" dirty="0" smtClean="0">
                <a:solidFill>
                  <a:srgbClr val="7030A0"/>
                </a:solidFill>
              </a:rPr>
              <a:t>.</a:t>
            </a:r>
            <a:br>
              <a:rPr lang="nl-NL" sz="3000" dirty="0" smtClean="0">
                <a:solidFill>
                  <a:srgbClr val="7030A0"/>
                </a:solidFill>
              </a:rPr>
            </a:br>
            <a:endParaRPr lang="nl-NL" sz="3000" dirty="0" smtClean="0">
              <a:solidFill>
                <a:srgbClr val="7030A0"/>
              </a:solidFill>
            </a:endParaRPr>
          </a:p>
          <a:p>
            <a:r>
              <a:rPr lang="nl-NL" sz="3000" dirty="0" smtClean="0">
                <a:solidFill>
                  <a:srgbClr val="7030A0"/>
                </a:solidFill>
              </a:rPr>
              <a:t>My blouse is </a:t>
            </a:r>
            <a:r>
              <a:rPr lang="nl-NL" sz="3000" b="1" dirty="0" err="1" smtClean="0">
                <a:solidFill>
                  <a:srgbClr val="7030A0"/>
                </a:solidFill>
              </a:rPr>
              <a:t>prettier</a:t>
            </a:r>
            <a:r>
              <a:rPr lang="nl-NL" sz="3000" b="1" dirty="0" smtClean="0">
                <a:solidFill>
                  <a:srgbClr val="7030A0"/>
                </a:solidFill>
              </a:rPr>
              <a:t> </a:t>
            </a:r>
            <a:r>
              <a:rPr lang="nl-NL" sz="3000" b="1" dirty="0" err="1" smtClean="0">
                <a:solidFill>
                  <a:srgbClr val="7030A0"/>
                </a:solidFill>
              </a:rPr>
              <a:t>than</a:t>
            </a:r>
            <a:r>
              <a:rPr lang="nl-NL" sz="3000" b="1" dirty="0" smtClean="0">
                <a:solidFill>
                  <a:srgbClr val="7030A0"/>
                </a:solidFill>
              </a:rPr>
              <a:t> </a:t>
            </a:r>
            <a:r>
              <a:rPr lang="nl-NL" sz="3000" dirty="0" err="1" smtClean="0">
                <a:solidFill>
                  <a:srgbClr val="7030A0"/>
                </a:solidFill>
              </a:rPr>
              <a:t>yours</a:t>
            </a:r>
            <a:r>
              <a:rPr lang="nl-NL" sz="3000" dirty="0" smtClean="0">
                <a:solidFill>
                  <a:srgbClr val="7030A0"/>
                </a:solidFill>
              </a:rPr>
              <a:t>.</a:t>
            </a:r>
            <a:br>
              <a:rPr lang="nl-NL" sz="3000" dirty="0" smtClean="0">
                <a:solidFill>
                  <a:srgbClr val="7030A0"/>
                </a:solidFill>
              </a:rPr>
            </a:br>
            <a:endParaRPr lang="nl-NL" sz="3000" dirty="0" smtClean="0">
              <a:solidFill>
                <a:srgbClr val="7030A0"/>
              </a:solidFill>
            </a:endParaRPr>
          </a:p>
          <a:p>
            <a:r>
              <a:rPr lang="nl-NL" sz="3000" dirty="0" err="1" smtClean="0">
                <a:solidFill>
                  <a:srgbClr val="7030A0"/>
                </a:solidFill>
              </a:rPr>
              <a:t>That</a:t>
            </a:r>
            <a:r>
              <a:rPr lang="nl-NL" sz="3000" dirty="0" smtClean="0">
                <a:solidFill>
                  <a:srgbClr val="7030A0"/>
                </a:solidFill>
              </a:rPr>
              <a:t> is </a:t>
            </a:r>
            <a:r>
              <a:rPr lang="nl-NL" sz="3000" b="1" dirty="0" smtClean="0">
                <a:solidFill>
                  <a:srgbClr val="7030A0"/>
                </a:solidFill>
              </a:rPr>
              <a:t>the </a:t>
            </a:r>
            <a:r>
              <a:rPr lang="nl-NL" sz="3000" b="1" dirty="0" err="1" smtClean="0">
                <a:solidFill>
                  <a:srgbClr val="7030A0"/>
                </a:solidFill>
              </a:rPr>
              <a:t>tallest</a:t>
            </a:r>
            <a:r>
              <a:rPr lang="nl-NL" sz="3000" b="1" dirty="0" smtClean="0">
                <a:solidFill>
                  <a:srgbClr val="7030A0"/>
                </a:solidFill>
              </a:rPr>
              <a:t> </a:t>
            </a:r>
            <a:r>
              <a:rPr lang="nl-NL" sz="3000" dirty="0" smtClean="0">
                <a:solidFill>
                  <a:srgbClr val="7030A0"/>
                </a:solidFill>
              </a:rPr>
              <a:t>building in the U.S.A</a:t>
            </a:r>
            <a:endParaRPr lang="nl-NL" sz="30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986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 smtClean="0"/>
              <a:t>Comparisons</a:t>
            </a:r>
            <a:endParaRPr lang="nl-NL" b="1" dirty="0"/>
          </a:p>
        </p:txBody>
      </p:sp>
      <p:graphicFrame>
        <p:nvGraphicFramePr>
          <p:cNvPr id="4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5253659"/>
              </p:ext>
            </p:extLst>
          </p:nvPr>
        </p:nvGraphicFramePr>
        <p:xfrm>
          <a:off x="539552" y="2204864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Positive</a:t>
                      </a:r>
                      <a:r>
                        <a:rPr lang="nl-NL" dirty="0" smtClean="0"/>
                        <a:t> form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Comparitive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Superlative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Difficult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More </a:t>
                      </a:r>
                      <a:r>
                        <a:rPr lang="nl-NL" dirty="0" err="1" smtClean="0"/>
                        <a:t>difficult</a:t>
                      </a:r>
                      <a:r>
                        <a:rPr lang="nl-NL" baseline="0" dirty="0" smtClean="0"/>
                        <a:t> </a:t>
                      </a:r>
                      <a:r>
                        <a:rPr lang="nl-NL" dirty="0" smtClean="0"/>
                        <a:t>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(the)</a:t>
                      </a:r>
                      <a:r>
                        <a:rPr lang="nl-NL" baseline="0" dirty="0" smtClean="0"/>
                        <a:t> most </a:t>
                      </a:r>
                      <a:r>
                        <a:rPr lang="nl-NL" baseline="0" dirty="0" err="1" smtClean="0"/>
                        <a:t>difficult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Careful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More </a:t>
                      </a:r>
                      <a:r>
                        <a:rPr lang="nl-NL" dirty="0" err="1" smtClean="0"/>
                        <a:t>careful</a:t>
                      </a:r>
                      <a:r>
                        <a:rPr lang="nl-NL" dirty="0" smtClean="0"/>
                        <a:t>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(the)</a:t>
                      </a:r>
                      <a:r>
                        <a:rPr lang="nl-NL" baseline="0" dirty="0" smtClean="0"/>
                        <a:t> most </a:t>
                      </a:r>
                      <a:r>
                        <a:rPr lang="nl-NL" baseline="0" dirty="0" err="1" smtClean="0"/>
                        <a:t>careful</a:t>
                      </a:r>
                      <a:endParaRPr lang="nl-NL" baseline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Boring 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More boring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aseline="0" dirty="0" smtClean="0"/>
                        <a:t>(the) most boring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Helpful</a:t>
                      </a:r>
                      <a:r>
                        <a:rPr lang="nl-NL" dirty="0" smtClean="0"/>
                        <a:t> 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More </a:t>
                      </a:r>
                      <a:r>
                        <a:rPr lang="nl-NL" dirty="0" err="1" smtClean="0"/>
                        <a:t>helpful</a:t>
                      </a:r>
                      <a:r>
                        <a:rPr lang="nl-NL" dirty="0" smtClean="0"/>
                        <a:t>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0" dirty="0" smtClean="0"/>
                        <a:t>(the) most </a:t>
                      </a:r>
                      <a:r>
                        <a:rPr lang="nl-NL" b="0" dirty="0" err="1" smtClean="0"/>
                        <a:t>helpful</a:t>
                      </a:r>
                      <a:endParaRPr lang="nl-NL" b="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hthoek 4"/>
          <p:cNvSpPr/>
          <p:nvPr/>
        </p:nvSpPr>
        <p:spPr>
          <a:xfrm>
            <a:off x="3438705" y="1412776"/>
            <a:ext cx="22665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nl-NL" sz="2000" b="1" dirty="0" smtClean="0">
                <a:solidFill>
                  <a:srgbClr val="00B050"/>
                </a:solidFill>
              </a:rPr>
              <a:t>3 </a:t>
            </a:r>
            <a:r>
              <a:rPr lang="nl-NL" sz="2000" b="1" dirty="0">
                <a:solidFill>
                  <a:srgbClr val="00B050"/>
                </a:solidFill>
              </a:rPr>
              <a:t>or more </a:t>
            </a:r>
            <a:r>
              <a:rPr lang="nl-NL" sz="2000" b="1" dirty="0" err="1" smtClean="0">
                <a:solidFill>
                  <a:srgbClr val="00B050"/>
                </a:solidFill>
              </a:rPr>
              <a:t>syllables</a:t>
            </a:r>
            <a:endParaRPr lang="nl-NL" sz="2000" b="1" dirty="0">
              <a:solidFill>
                <a:srgbClr val="00B050"/>
              </a:solidFill>
            </a:endParaRPr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4457700"/>
            <a:ext cx="3657600" cy="2057400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611560" y="1823634"/>
            <a:ext cx="7776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dirty="0" err="1" smtClean="0">
                <a:solidFill>
                  <a:srgbClr val="00B050"/>
                </a:solidFill>
              </a:rPr>
              <a:t>This</a:t>
            </a:r>
            <a:r>
              <a:rPr lang="nl-NL" sz="3000" dirty="0" smtClean="0">
                <a:solidFill>
                  <a:srgbClr val="00B050"/>
                </a:solidFill>
              </a:rPr>
              <a:t> test was </a:t>
            </a:r>
            <a:r>
              <a:rPr lang="nl-NL" sz="3000" b="1" dirty="0" smtClean="0">
                <a:solidFill>
                  <a:srgbClr val="00B050"/>
                </a:solidFill>
              </a:rPr>
              <a:t>more </a:t>
            </a:r>
            <a:r>
              <a:rPr lang="nl-NL" sz="3000" b="1" dirty="0" err="1" smtClean="0">
                <a:solidFill>
                  <a:srgbClr val="00B050"/>
                </a:solidFill>
              </a:rPr>
              <a:t>difficult</a:t>
            </a:r>
            <a:r>
              <a:rPr lang="nl-NL" sz="3000" b="1" dirty="0" smtClean="0">
                <a:solidFill>
                  <a:srgbClr val="00B050"/>
                </a:solidFill>
              </a:rPr>
              <a:t> </a:t>
            </a:r>
            <a:r>
              <a:rPr lang="nl-NL" sz="3000" b="1" dirty="0" err="1" smtClean="0">
                <a:solidFill>
                  <a:srgbClr val="00B050"/>
                </a:solidFill>
              </a:rPr>
              <a:t>than</a:t>
            </a:r>
            <a:r>
              <a:rPr lang="nl-NL" sz="3000" dirty="0" smtClean="0">
                <a:solidFill>
                  <a:srgbClr val="00B050"/>
                </a:solidFill>
              </a:rPr>
              <a:t> I </a:t>
            </a:r>
            <a:r>
              <a:rPr lang="nl-NL" sz="3000" dirty="0" err="1" smtClean="0">
                <a:solidFill>
                  <a:srgbClr val="00B050"/>
                </a:solidFill>
              </a:rPr>
              <a:t>expected</a:t>
            </a:r>
            <a:r>
              <a:rPr lang="nl-NL" sz="3000" dirty="0" smtClean="0">
                <a:solidFill>
                  <a:srgbClr val="00B050"/>
                </a:solidFill>
              </a:rPr>
              <a:t>.</a:t>
            </a:r>
          </a:p>
          <a:p>
            <a:endParaRPr lang="nl-NL" sz="3000" dirty="0">
              <a:solidFill>
                <a:srgbClr val="00B050"/>
              </a:solidFill>
            </a:endParaRPr>
          </a:p>
          <a:p>
            <a:r>
              <a:rPr lang="nl-NL" sz="3000" dirty="0" smtClean="0">
                <a:solidFill>
                  <a:srgbClr val="00B050"/>
                </a:solidFill>
              </a:rPr>
              <a:t>Th </a:t>
            </a:r>
            <a:r>
              <a:rPr lang="nl-NL" sz="3000" dirty="0" err="1" smtClean="0">
                <a:solidFill>
                  <a:srgbClr val="00B050"/>
                </a:solidFill>
              </a:rPr>
              <a:t>crocodile</a:t>
            </a:r>
            <a:r>
              <a:rPr lang="nl-NL" sz="3000" dirty="0" smtClean="0">
                <a:solidFill>
                  <a:srgbClr val="00B050"/>
                </a:solidFill>
              </a:rPr>
              <a:t> </a:t>
            </a:r>
            <a:r>
              <a:rPr lang="nl-NL" sz="3000" dirty="0" smtClean="0">
                <a:solidFill>
                  <a:srgbClr val="00B050"/>
                </a:solidFill>
              </a:rPr>
              <a:t>is </a:t>
            </a:r>
            <a:r>
              <a:rPr lang="nl-NL" sz="3000" b="1" dirty="0" smtClean="0">
                <a:solidFill>
                  <a:srgbClr val="00B050"/>
                </a:solidFill>
              </a:rPr>
              <a:t>the most </a:t>
            </a:r>
            <a:r>
              <a:rPr lang="nl-NL" sz="3000" b="1" dirty="0" err="1" smtClean="0">
                <a:solidFill>
                  <a:srgbClr val="00B050"/>
                </a:solidFill>
              </a:rPr>
              <a:t>dangerous</a:t>
            </a:r>
            <a:r>
              <a:rPr lang="nl-NL" sz="3000" dirty="0" smtClean="0">
                <a:solidFill>
                  <a:srgbClr val="00B050"/>
                </a:solidFill>
              </a:rPr>
              <a:t> </a:t>
            </a:r>
            <a:r>
              <a:rPr lang="nl-NL" sz="3000" dirty="0" err="1" smtClean="0">
                <a:solidFill>
                  <a:srgbClr val="00B050"/>
                </a:solidFill>
              </a:rPr>
              <a:t>creature</a:t>
            </a:r>
            <a:r>
              <a:rPr lang="nl-NL" sz="3000" dirty="0" smtClean="0">
                <a:solidFill>
                  <a:srgbClr val="00B050"/>
                </a:solidFill>
              </a:rPr>
              <a:t> in the Amazone</a:t>
            </a:r>
            <a:endParaRPr lang="nl-NL" sz="3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766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 smtClean="0"/>
              <a:t>Exceptions</a:t>
            </a:r>
            <a:r>
              <a:rPr lang="nl-NL" dirty="0" smtClean="0"/>
              <a:t>  (TB36)</a:t>
            </a:r>
            <a:endParaRPr lang="nl-NL" dirty="0"/>
          </a:p>
        </p:txBody>
      </p:sp>
      <p:graphicFrame>
        <p:nvGraphicFramePr>
          <p:cNvPr id="4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23134605"/>
              </p:ext>
            </p:extLst>
          </p:nvPr>
        </p:nvGraphicFramePr>
        <p:xfrm>
          <a:off x="323528" y="2204864"/>
          <a:ext cx="8229600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Positive</a:t>
                      </a:r>
                      <a:r>
                        <a:rPr lang="nl-NL" dirty="0" smtClean="0"/>
                        <a:t> form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Comparitive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Superlative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Good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Better</a:t>
                      </a:r>
                      <a:r>
                        <a:rPr lang="nl-NL" dirty="0" smtClean="0"/>
                        <a:t>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(the) best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Bad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Worse</a:t>
                      </a:r>
                      <a:r>
                        <a:rPr lang="nl-NL" dirty="0" smtClean="0"/>
                        <a:t>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(the) worst</a:t>
                      </a:r>
                      <a:endParaRPr lang="nl-NL" baseline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Far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Further</a:t>
                      </a:r>
                      <a:r>
                        <a:rPr lang="nl-NL" dirty="0" smtClean="0"/>
                        <a:t>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aseline="0" dirty="0" smtClean="0"/>
                        <a:t>(the) </a:t>
                      </a:r>
                      <a:r>
                        <a:rPr lang="nl-NL" baseline="0" dirty="0" err="1" smtClean="0"/>
                        <a:t>furthest</a:t>
                      </a:r>
                      <a:endParaRPr lang="nl-NL" baseline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Much</a:t>
                      </a:r>
                      <a:r>
                        <a:rPr lang="nl-NL" dirty="0" smtClean="0"/>
                        <a:t>/</a:t>
                      </a:r>
                      <a:r>
                        <a:rPr lang="nl-NL" dirty="0" err="1" smtClean="0"/>
                        <a:t>many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More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0" dirty="0" smtClean="0"/>
                        <a:t>(the) most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5855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These </a:t>
            </a:r>
            <a:r>
              <a:rPr lang="nl-NL" dirty="0" err="1" smtClean="0"/>
              <a:t>words</a:t>
            </a:r>
            <a:r>
              <a:rPr lang="nl-NL" dirty="0" smtClean="0"/>
              <a:t> </a:t>
            </a:r>
            <a:r>
              <a:rPr lang="nl-NL" dirty="0" err="1" smtClean="0"/>
              <a:t>can</a:t>
            </a:r>
            <a:r>
              <a:rPr lang="nl-NL" dirty="0" smtClean="0"/>
              <a:t> </a:t>
            </a:r>
            <a:r>
              <a:rPr lang="nl-NL" dirty="0" err="1" smtClean="0"/>
              <a:t>be</a:t>
            </a:r>
            <a:r>
              <a:rPr lang="nl-NL" dirty="0" smtClean="0"/>
              <a:t> </a:t>
            </a:r>
            <a:r>
              <a:rPr lang="nl-NL" dirty="0" err="1" smtClean="0"/>
              <a:t>used</a:t>
            </a:r>
            <a:r>
              <a:rPr lang="nl-NL" dirty="0" smtClean="0"/>
              <a:t> </a:t>
            </a:r>
            <a:r>
              <a:rPr lang="nl-NL" dirty="0" err="1" smtClean="0"/>
              <a:t>with</a:t>
            </a:r>
            <a:r>
              <a:rPr lang="nl-NL" dirty="0" smtClean="0"/>
              <a:t> or without more/most</a:t>
            </a:r>
            <a:endParaRPr lang="nl-NL" dirty="0"/>
          </a:p>
        </p:txBody>
      </p:sp>
      <p:graphicFrame>
        <p:nvGraphicFramePr>
          <p:cNvPr id="4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32094787"/>
              </p:ext>
            </p:extLst>
          </p:nvPr>
        </p:nvGraphicFramePr>
        <p:xfrm>
          <a:off x="539552" y="1556792"/>
          <a:ext cx="8229600" cy="4851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/>
                <a:gridCol w="2743200"/>
                <a:gridCol w="2743200"/>
              </a:tblGrid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Positive</a:t>
                      </a:r>
                      <a:r>
                        <a:rPr lang="nl-NL" dirty="0" smtClean="0"/>
                        <a:t> form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Comparitive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Superlative</a:t>
                      </a:r>
                      <a:endParaRPr lang="nl-NL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Clever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Cleverer</a:t>
                      </a:r>
                      <a:r>
                        <a:rPr lang="nl-NL" dirty="0" smtClean="0"/>
                        <a:t>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  <a:br>
                        <a:rPr lang="nl-NL" dirty="0" smtClean="0"/>
                      </a:br>
                      <a:r>
                        <a:rPr lang="nl-NL" dirty="0" smtClean="0"/>
                        <a:t>More clever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0" dirty="0" smtClean="0"/>
                        <a:t>(the) </a:t>
                      </a:r>
                      <a:r>
                        <a:rPr lang="nl-NL" b="0" dirty="0" err="1" smtClean="0"/>
                        <a:t>cleverest</a:t>
                      </a:r>
                      <a:endParaRPr lang="nl-NL" b="0" dirty="0" smtClean="0"/>
                    </a:p>
                    <a:p>
                      <a:r>
                        <a:rPr lang="nl-NL" b="0" dirty="0" smtClean="0"/>
                        <a:t>(the) most clever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smtClean="0"/>
                        <a:t>Simple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Simpler</a:t>
                      </a:r>
                      <a:r>
                        <a:rPr lang="nl-NL" dirty="0" smtClean="0"/>
                        <a:t>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</a:p>
                    <a:p>
                      <a:r>
                        <a:rPr lang="nl-NL" dirty="0" smtClean="0"/>
                        <a:t>More</a:t>
                      </a:r>
                      <a:r>
                        <a:rPr lang="nl-NL" baseline="0" dirty="0" smtClean="0"/>
                        <a:t> </a:t>
                      </a:r>
                      <a:r>
                        <a:rPr lang="nl-NL" baseline="0" dirty="0" err="1" smtClean="0"/>
                        <a:t>simple</a:t>
                      </a:r>
                      <a:r>
                        <a:rPr lang="nl-NL" baseline="0" dirty="0" smtClean="0"/>
                        <a:t> (</a:t>
                      </a:r>
                      <a:r>
                        <a:rPr lang="nl-NL" baseline="0" dirty="0" err="1" smtClean="0"/>
                        <a:t>than</a:t>
                      </a:r>
                      <a:r>
                        <a:rPr lang="nl-NL" baseline="0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0" dirty="0" smtClean="0"/>
                        <a:t>(the) </a:t>
                      </a:r>
                      <a:r>
                        <a:rPr lang="nl-NL" b="0" dirty="0" err="1" smtClean="0"/>
                        <a:t>simplest</a:t>
                      </a:r>
                      <a:endParaRPr lang="nl-NL" b="0" dirty="0" smtClean="0"/>
                    </a:p>
                    <a:p>
                      <a:r>
                        <a:rPr lang="nl-NL" b="0" dirty="0" smtClean="0"/>
                        <a:t>(the) most </a:t>
                      </a:r>
                      <a:r>
                        <a:rPr lang="nl-NL" b="0" dirty="0" err="1" smtClean="0"/>
                        <a:t>simple</a:t>
                      </a:r>
                      <a:endParaRPr lang="nl-NL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Stupid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dirty="0" smtClean="0"/>
                        <a:t>Stupider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</a:p>
                    <a:p>
                      <a:r>
                        <a:rPr lang="nl-NL" dirty="0" smtClean="0"/>
                        <a:t>More </a:t>
                      </a:r>
                      <a:r>
                        <a:rPr lang="nl-NL" dirty="0" err="1" smtClean="0"/>
                        <a:t>stupid</a:t>
                      </a:r>
                      <a:r>
                        <a:rPr lang="nl-NL" dirty="0" smtClean="0"/>
                        <a:t> (</a:t>
                      </a:r>
                      <a:r>
                        <a:rPr lang="nl-NL" dirty="0" err="1" smtClean="0"/>
                        <a:t>than</a:t>
                      </a:r>
                      <a:r>
                        <a:rPr lang="nl-NL" dirty="0" smtClean="0"/>
                        <a:t>)</a:t>
                      </a: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b="0" dirty="0" smtClean="0"/>
                        <a:t>(the) </a:t>
                      </a:r>
                      <a:r>
                        <a:rPr lang="nl-NL" b="0" dirty="0" err="1" smtClean="0"/>
                        <a:t>stupidest</a:t>
                      </a:r>
                      <a:endParaRPr lang="nl-NL" b="0" dirty="0" smtClean="0"/>
                    </a:p>
                    <a:p>
                      <a:r>
                        <a:rPr lang="nl-NL" b="0" dirty="0" smtClean="0"/>
                        <a:t>(the)</a:t>
                      </a:r>
                      <a:r>
                        <a:rPr lang="nl-NL" b="0" baseline="0" dirty="0" smtClean="0"/>
                        <a:t> most </a:t>
                      </a:r>
                      <a:r>
                        <a:rPr lang="nl-NL" b="0" baseline="0" dirty="0" err="1" smtClean="0"/>
                        <a:t>stupid</a:t>
                      </a:r>
                      <a:endParaRPr lang="nl-NL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Cruel</a:t>
                      </a:r>
                      <a:r>
                        <a:rPr lang="nl-NL" dirty="0" smtClean="0"/>
                        <a:t/>
                      </a:r>
                      <a:br>
                        <a:rPr lang="nl-NL" dirty="0" smtClean="0"/>
                      </a:b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Handsome</a:t>
                      </a:r>
                      <a:r>
                        <a:rPr lang="nl-NL" dirty="0" smtClean="0"/>
                        <a:t/>
                      </a:r>
                      <a:br>
                        <a:rPr lang="nl-NL" dirty="0" smtClean="0"/>
                      </a:b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Pleasant</a:t>
                      </a:r>
                      <a:r>
                        <a:rPr lang="nl-NL" dirty="0" smtClean="0"/>
                        <a:t/>
                      </a:r>
                      <a:br>
                        <a:rPr lang="nl-NL" dirty="0" smtClean="0"/>
                      </a:b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b="0" dirty="0" smtClean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nl-NL" dirty="0" err="1" smtClean="0"/>
                        <a:t>Quiet</a:t>
                      </a:r>
                      <a:r>
                        <a:rPr lang="nl-NL" dirty="0" smtClean="0"/>
                        <a:t/>
                      </a:r>
                      <a:br>
                        <a:rPr lang="nl-NL" dirty="0" smtClean="0"/>
                      </a:br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nl-NL" b="0" dirty="0" smtClean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9886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 err="1" smtClean="0"/>
              <a:t>Comparison</a:t>
            </a:r>
            <a:r>
              <a:rPr lang="nl-NL" b="1" dirty="0" smtClean="0"/>
              <a:t> “as…….as”</a:t>
            </a:r>
            <a:endParaRPr lang="nl-NL" b="1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nl-NL" dirty="0" err="1" smtClean="0"/>
              <a:t>This</a:t>
            </a:r>
            <a:r>
              <a:rPr lang="nl-NL" dirty="0" smtClean="0"/>
              <a:t> </a:t>
            </a:r>
            <a:r>
              <a:rPr lang="nl-NL" dirty="0" smtClean="0"/>
              <a:t>ring is </a:t>
            </a:r>
            <a:r>
              <a:rPr lang="nl-NL" b="1" dirty="0" smtClean="0">
                <a:solidFill>
                  <a:srgbClr val="7030A0"/>
                </a:solidFill>
              </a:rPr>
              <a:t>as</a:t>
            </a:r>
            <a:r>
              <a:rPr lang="nl-NL" b="1" dirty="0" smtClean="0"/>
              <a:t> </a:t>
            </a:r>
            <a:r>
              <a:rPr lang="nl-NL" dirty="0" err="1" smtClean="0"/>
              <a:t>pretty</a:t>
            </a:r>
            <a:r>
              <a:rPr lang="nl-NL" dirty="0" smtClean="0"/>
              <a:t> </a:t>
            </a:r>
            <a:r>
              <a:rPr lang="nl-NL" b="1" dirty="0" smtClean="0">
                <a:solidFill>
                  <a:srgbClr val="7030A0"/>
                </a:solidFill>
              </a:rPr>
              <a:t>as</a:t>
            </a:r>
            <a:r>
              <a:rPr lang="nl-NL" b="1" dirty="0" smtClean="0"/>
              <a:t> </a:t>
            </a:r>
            <a:r>
              <a:rPr lang="nl-NL" dirty="0" err="1" smtClean="0"/>
              <a:t>my</a:t>
            </a:r>
            <a:r>
              <a:rPr lang="nl-NL" dirty="0" smtClean="0"/>
              <a:t> ring.</a:t>
            </a:r>
          </a:p>
          <a:p>
            <a:endParaRPr lang="nl-NL" dirty="0"/>
          </a:p>
          <a:p>
            <a:r>
              <a:rPr lang="nl-NL" b="1" dirty="0">
                <a:solidFill>
                  <a:srgbClr val="7030A0"/>
                </a:solidFill>
              </a:rPr>
              <a:t>The more</a:t>
            </a:r>
            <a:r>
              <a:rPr lang="nl-NL" b="1" dirty="0">
                <a:solidFill>
                  <a:srgbClr val="7030A0"/>
                </a:solidFill>
              </a:rPr>
              <a:t> </a:t>
            </a:r>
            <a:r>
              <a:rPr lang="nl-NL" dirty="0" err="1" smtClean="0"/>
              <a:t>you</a:t>
            </a:r>
            <a:r>
              <a:rPr lang="nl-NL" dirty="0" smtClean="0"/>
              <a:t> </a:t>
            </a:r>
            <a:r>
              <a:rPr lang="nl-NL" dirty="0" err="1" smtClean="0"/>
              <a:t>practise</a:t>
            </a:r>
            <a:r>
              <a:rPr lang="nl-NL" dirty="0" smtClean="0"/>
              <a:t>, </a:t>
            </a:r>
            <a:r>
              <a:rPr lang="nl-NL" b="1" dirty="0">
                <a:solidFill>
                  <a:srgbClr val="7030A0"/>
                </a:solidFill>
              </a:rPr>
              <a:t>the</a:t>
            </a:r>
            <a:r>
              <a:rPr lang="nl-NL" dirty="0" smtClean="0"/>
              <a:t> </a:t>
            </a:r>
            <a:r>
              <a:rPr lang="nl-NL" b="1" dirty="0" err="1">
                <a:solidFill>
                  <a:srgbClr val="7030A0"/>
                </a:solidFill>
              </a:rPr>
              <a:t>better</a:t>
            </a:r>
            <a:r>
              <a:rPr lang="nl-NL" dirty="0" smtClean="0"/>
              <a:t> </a:t>
            </a:r>
            <a:r>
              <a:rPr lang="nl-NL" dirty="0" err="1" smtClean="0"/>
              <a:t>you</a:t>
            </a:r>
            <a:r>
              <a:rPr lang="nl-NL" dirty="0" smtClean="0"/>
              <a:t> </a:t>
            </a:r>
            <a:r>
              <a:rPr lang="nl-NL" dirty="0" err="1" smtClean="0"/>
              <a:t>will</a:t>
            </a:r>
            <a:r>
              <a:rPr lang="nl-NL" dirty="0" smtClean="0"/>
              <a:t> do on </a:t>
            </a:r>
            <a:r>
              <a:rPr lang="nl-NL" dirty="0" err="1" smtClean="0"/>
              <a:t>your</a:t>
            </a:r>
            <a:r>
              <a:rPr lang="nl-NL" dirty="0" smtClean="0"/>
              <a:t> </a:t>
            </a:r>
            <a:r>
              <a:rPr lang="nl-NL" dirty="0" err="1" smtClean="0"/>
              <a:t>exam</a:t>
            </a:r>
            <a:r>
              <a:rPr lang="nl-NL" dirty="0" smtClean="0"/>
              <a:t>.</a:t>
            </a:r>
          </a:p>
          <a:p>
            <a:endParaRPr lang="nl-NL" dirty="0"/>
          </a:p>
          <a:p>
            <a:r>
              <a:rPr lang="nl-NL" b="1" dirty="0">
                <a:solidFill>
                  <a:srgbClr val="7030A0"/>
                </a:solidFill>
              </a:rPr>
              <a:t>The </a:t>
            </a:r>
            <a:r>
              <a:rPr lang="nl-NL" b="1" dirty="0" err="1">
                <a:solidFill>
                  <a:srgbClr val="7030A0"/>
                </a:solidFill>
              </a:rPr>
              <a:t>less</a:t>
            </a:r>
            <a:r>
              <a:rPr lang="nl-NL" b="1" dirty="0">
                <a:solidFill>
                  <a:srgbClr val="7030A0"/>
                </a:solidFill>
              </a:rPr>
              <a:t> </a:t>
            </a:r>
            <a:r>
              <a:rPr lang="nl-NL" dirty="0" err="1" smtClean="0"/>
              <a:t>you</a:t>
            </a:r>
            <a:r>
              <a:rPr lang="nl-NL" dirty="0"/>
              <a:t> </a:t>
            </a:r>
            <a:r>
              <a:rPr lang="nl-NL" dirty="0" err="1" smtClean="0"/>
              <a:t>pay</a:t>
            </a:r>
            <a:r>
              <a:rPr lang="nl-NL" dirty="0" smtClean="0"/>
              <a:t> </a:t>
            </a:r>
            <a:r>
              <a:rPr lang="nl-NL" dirty="0" err="1" smtClean="0"/>
              <a:t>buy</a:t>
            </a:r>
            <a:r>
              <a:rPr lang="nl-NL" dirty="0" smtClean="0"/>
              <a:t>, </a:t>
            </a:r>
            <a:r>
              <a:rPr lang="nl-NL" b="1" dirty="0">
                <a:solidFill>
                  <a:srgbClr val="7030A0"/>
                </a:solidFill>
              </a:rPr>
              <a:t>the more </a:t>
            </a:r>
            <a:r>
              <a:rPr lang="nl-NL" dirty="0" err="1" smtClean="0"/>
              <a:t>you</a:t>
            </a:r>
            <a:r>
              <a:rPr lang="nl-NL" dirty="0" smtClean="0"/>
              <a:t> have </a:t>
            </a:r>
            <a:r>
              <a:rPr lang="nl-NL" dirty="0" err="1" smtClean="0"/>
              <a:t>to</a:t>
            </a:r>
            <a:r>
              <a:rPr lang="nl-NL" dirty="0" smtClean="0"/>
              <a:t> </a:t>
            </a:r>
            <a:r>
              <a:rPr lang="nl-NL" dirty="0" err="1" smtClean="0"/>
              <a:t>spend</a:t>
            </a:r>
            <a:r>
              <a:rPr lang="nl-NL" dirty="0" smtClean="0"/>
              <a:t>.</a:t>
            </a:r>
          </a:p>
          <a:p>
            <a:endParaRPr lang="nl-NL" dirty="0" smtClean="0"/>
          </a:p>
        </p:txBody>
      </p:sp>
    </p:spTree>
    <p:extLst>
      <p:ext uri="{BB962C8B-B14F-4D97-AF65-F5344CB8AC3E}">
        <p14:creationId xmlns:p14="http://schemas.microsoft.com/office/powerpoint/2010/main" val="101826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197</TotalTime>
  <Words>308</Words>
  <Application>Microsoft Office PowerPoint</Application>
  <PresentationFormat>Diavoorstelling (4:3)</PresentationFormat>
  <Paragraphs>97</Paragraphs>
  <Slides>7</Slides>
  <Notes>0</Notes>
  <HiddenSlides>0</HiddenSlides>
  <MMClips>0</MMClips>
  <ScaleCrop>false</ScaleCrop>
  <HeadingPairs>
    <vt:vector size="4" baseType="variant"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8" baseType="lpstr">
      <vt:lpstr>Oriel</vt:lpstr>
      <vt:lpstr>2.3 Comparisons </vt:lpstr>
      <vt:lpstr>Trappen van vergelijking</vt:lpstr>
      <vt:lpstr>Comparisons</vt:lpstr>
      <vt:lpstr>Comparisons</vt:lpstr>
      <vt:lpstr>Exceptions  (TB36)</vt:lpstr>
      <vt:lpstr>These words can be used with or without more/most</vt:lpstr>
      <vt:lpstr>Comparison “as…….as”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Trappen van vergelijking</dc:title>
  <dc:creator>Schot, R.L.J.</dc:creator>
  <cp:lastModifiedBy>Schot, R.L.J.</cp:lastModifiedBy>
  <cp:revision>9</cp:revision>
  <dcterms:created xsi:type="dcterms:W3CDTF">2018-01-21T16:47:30Z</dcterms:created>
  <dcterms:modified xsi:type="dcterms:W3CDTF">2018-10-25T14:27:17Z</dcterms:modified>
</cp:coreProperties>
</file>