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62" r:id="rId4"/>
    <p:sldId id="263" r:id="rId5"/>
    <p:sldId id="264" r:id="rId6"/>
    <p:sldId id="259" r:id="rId7"/>
    <p:sldId id="260" r:id="rId8"/>
    <p:sldId id="265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413" y="-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2C0A9A65-02DF-4338-B874-1627F12AFE9E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618568A-B7DE-4633-BA6C-4A1E2DB6CD15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Irregular</a:t>
            </a:r>
            <a:r>
              <a:rPr lang="nl-NL" dirty="0" smtClean="0"/>
              <a:t> </a:t>
            </a:r>
            <a:r>
              <a:rPr lang="nl-NL" dirty="0" err="1" smtClean="0"/>
              <a:t>verbs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84011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Tijdelijke aanduiding voor inhoud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20410032"/>
              </p:ext>
            </p:extLst>
          </p:nvPr>
        </p:nvGraphicFramePr>
        <p:xfrm>
          <a:off x="871538" y="2674938"/>
          <a:ext cx="7408864" cy="228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216"/>
                <a:gridCol w="1852216"/>
                <a:gridCol w="1852216"/>
                <a:gridCol w="1852216"/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Present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Simple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</a:t>
                      </a:r>
                      <a:r>
                        <a:rPr lang="nl-NL" sz="2200" dirty="0" err="1" smtClean="0"/>
                        <a:t>Participle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Nederlands</a:t>
                      </a:r>
                      <a:endParaRPr lang="nl-NL" sz="2200" dirty="0"/>
                    </a:p>
                  </a:txBody>
                  <a:tcPr marL="83090" marR="83090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Hele werkwoord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Tweede rijtje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Have</a:t>
                      </a:r>
                      <a:r>
                        <a:rPr lang="nl-NL" sz="2200" baseline="0" dirty="0" smtClean="0"/>
                        <a:t> / Has + 3</a:t>
                      </a:r>
                      <a:r>
                        <a:rPr lang="nl-NL" sz="2200" baseline="30000" dirty="0" smtClean="0"/>
                        <a:t>e</a:t>
                      </a:r>
                      <a:r>
                        <a:rPr lang="nl-NL" sz="2200" baseline="0" dirty="0" smtClean="0"/>
                        <a:t> rijtje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Vertaling</a:t>
                      </a:r>
                      <a:r>
                        <a:rPr lang="nl-NL" sz="2200" baseline="0" dirty="0" smtClean="0"/>
                        <a:t> van het hele werkwoord</a:t>
                      </a:r>
                      <a:endParaRPr lang="nl-NL" sz="2200" dirty="0"/>
                    </a:p>
                  </a:txBody>
                  <a:tcPr marL="83090" marR="83090"/>
                </a:tc>
              </a:tr>
              <a:tr h="370840">
                <a:tc>
                  <a:txBody>
                    <a:bodyPr/>
                    <a:lstStyle/>
                    <a:p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endParaRPr lang="nl-NL" sz="2200" dirty="0"/>
                    </a:p>
                  </a:txBody>
                  <a:tcPr marL="83090" marR="83090"/>
                </a:tc>
              </a:tr>
            </a:tbl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Affirmative</a:t>
            </a:r>
            <a:r>
              <a:rPr lang="nl-NL" dirty="0" smtClean="0"/>
              <a:t> </a:t>
            </a:r>
            <a:r>
              <a:rPr lang="nl-NL" dirty="0" err="1" smtClean="0"/>
              <a:t>sentence</a:t>
            </a:r>
            <a:endParaRPr lang="nl-NL" dirty="0"/>
          </a:p>
        </p:txBody>
      </p:sp>
      <p:sp>
        <p:nvSpPr>
          <p:cNvPr id="3" name="Tekstvak 2"/>
          <p:cNvSpPr txBox="1"/>
          <p:nvPr/>
        </p:nvSpPr>
        <p:spPr>
          <a:xfrm>
            <a:off x="4211960" y="155679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509356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Tijdelijke aanduiding voor inhoud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56498318"/>
              </p:ext>
            </p:extLst>
          </p:nvPr>
        </p:nvGraphicFramePr>
        <p:xfrm>
          <a:off x="871538" y="2674938"/>
          <a:ext cx="7408864" cy="32569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216"/>
                <a:gridCol w="1852216"/>
                <a:gridCol w="1852216"/>
                <a:gridCol w="1852216"/>
              </a:tblGrid>
              <a:tr h="416327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Present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Simple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</a:t>
                      </a:r>
                      <a:r>
                        <a:rPr lang="nl-NL" sz="2200" dirty="0" err="1" smtClean="0"/>
                        <a:t>Participle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Nederlands</a:t>
                      </a:r>
                      <a:endParaRPr lang="nl-NL" sz="2200" dirty="0"/>
                    </a:p>
                  </a:txBody>
                  <a:tcPr marL="83090" marR="83090"/>
                </a:tc>
              </a:tr>
              <a:tr h="1070555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Hele werkwoord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Tweede rijtje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Have</a:t>
                      </a:r>
                      <a:r>
                        <a:rPr lang="nl-NL" sz="2200" baseline="0" dirty="0" smtClean="0"/>
                        <a:t> / Has + </a:t>
                      </a:r>
                      <a:r>
                        <a:rPr lang="nl-NL" sz="2200" baseline="0" dirty="0" smtClean="0"/>
                        <a:t>voltooid deelwoord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Vertaling</a:t>
                      </a:r>
                      <a:r>
                        <a:rPr lang="nl-NL" sz="2200" baseline="0" dirty="0" smtClean="0"/>
                        <a:t> van het hele werkwoord</a:t>
                      </a:r>
                      <a:endParaRPr lang="nl-NL" sz="2200" dirty="0"/>
                    </a:p>
                  </a:txBody>
                  <a:tcPr marL="83090" marR="83090"/>
                </a:tc>
              </a:tr>
              <a:tr h="1397670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He/</a:t>
                      </a:r>
                      <a:r>
                        <a:rPr lang="nl-NL" sz="2200" dirty="0" err="1" smtClean="0"/>
                        <a:t>She</a:t>
                      </a:r>
                      <a:r>
                        <a:rPr lang="nl-NL" sz="2200" dirty="0" smtClean="0"/>
                        <a:t>/It = </a:t>
                      </a:r>
                    </a:p>
                    <a:p>
                      <a:r>
                        <a:rPr lang="nl-NL" sz="2200" b="1" dirty="0" err="1" smtClean="0"/>
                        <a:t>w.w.</a:t>
                      </a:r>
                      <a:r>
                        <a:rPr lang="nl-NL" sz="2200" b="1" dirty="0" smtClean="0"/>
                        <a:t> + (e</a:t>
                      </a:r>
                      <a:r>
                        <a:rPr lang="nl-NL" sz="2200" b="1" baseline="0" dirty="0" smtClean="0"/>
                        <a:t>) s</a:t>
                      </a:r>
                      <a:endParaRPr lang="nl-NL" sz="2200" b="1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Geen </a:t>
                      </a:r>
                      <a:r>
                        <a:rPr lang="nl-NL" sz="2200" dirty="0" smtClean="0"/>
                        <a:t>uitzonderingen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He</a:t>
                      </a:r>
                      <a:r>
                        <a:rPr lang="nl-NL" sz="2200" baseline="0" dirty="0" smtClean="0"/>
                        <a:t>/</a:t>
                      </a:r>
                      <a:r>
                        <a:rPr lang="nl-NL" sz="2200" baseline="0" dirty="0" err="1" smtClean="0"/>
                        <a:t>She</a:t>
                      </a:r>
                      <a:r>
                        <a:rPr lang="nl-NL" sz="2200" baseline="0" dirty="0" smtClean="0"/>
                        <a:t>/It</a:t>
                      </a:r>
                    </a:p>
                    <a:p>
                      <a:r>
                        <a:rPr lang="nl-NL" sz="2200" b="1" baseline="0" dirty="0" smtClean="0"/>
                        <a:t>Has</a:t>
                      </a:r>
                      <a:endParaRPr lang="nl-NL" sz="2200" b="1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200" dirty="0" smtClean="0"/>
                        <a:t>-</a:t>
                      </a:r>
                      <a:endParaRPr lang="nl-NL" sz="2200" dirty="0" smtClean="0"/>
                    </a:p>
                    <a:p>
                      <a:endParaRPr lang="nl-NL" sz="2200" dirty="0"/>
                    </a:p>
                  </a:txBody>
                  <a:tcPr marL="83090" marR="83090"/>
                </a:tc>
              </a:tr>
            </a:tbl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Affirmative</a:t>
            </a:r>
            <a:r>
              <a:rPr lang="nl-NL" dirty="0"/>
              <a:t> </a:t>
            </a:r>
            <a:r>
              <a:rPr lang="nl-NL" dirty="0" err="1"/>
              <a:t>sentence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130376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Tijdelijke aanduiding voor inhoud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14242950"/>
              </p:ext>
            </p:extLst>
          </p:nvPr>
        </p:nvGraphicFramePr>
        <p:xfrm>
          <a:off x="871538" y="2674938"/>
          <a:ext cx="7408864" cy="1859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216"/>
                <a:gridCol w="1852216"/>
                <a:gridCol w="1852216"/>
                <a:gridCol w="1852216"/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Present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Simple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</a:t>
                      </a:r>
                      <a:r>
                        <a:rPr lang="nl-NL" sz="2200" dirty="0" err="1" smtClean="0"/>
                        <a:t>Participle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Nederlands</a:t>
                      </a:r>
                      <a:endParaRPr lang="nl-NL" sz="2200" dirty="0"/>
                    </a:p>
                  </a:txBody>
                  <a:tcPr marL="83090" marR="83090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Do/Does + persoon + </a:t>
                      </a:r>
                      <a:r>
                        <a:rPr lang="nl-NL" sz="2200" dirty="0" err="1" smtClean="0"/>
                        <a:t>w.w.</a:t>
                      </a:r>
                      <a:r>
                        <a:rPr lang="nl-NL" sz="2200" dirty="0" smtClean="0"/>
                        <a:t> </a:t>
                      </a:r>
                      <a:r>
                        <a:rPr lang="nl-NL" sz="2200" b="1" dirty="0" smtClean="0"/>
                        <a:t>?</a:t>
                      </a:r>
                      <a:endParaRPr lang="nl-NL" sz="2200" b="1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err="1" smtClean="0"/>
                        <a:t>Did</a:t>
                      </a:r>
                      <a:r>
                        <a:rPr lang="nl-NL" sz="2200" dirty="0" smtClean="0"/>
                        <a:t> + persoon + hele </a:t>
                      </a:r>
                      <a:r>
                        <a:rPr lang="nl-NL" sz="2200" dirty="0" err="1" smtClean="0"/>
                        <a:t>w.w.</a:t>
                      </a:r>
                      <a:r>
                        <a:rPr lang="nl-NL" sz="2200" dirty="0" smtClean="0"/>
                        <a:t> </a:t>
                      </a:r>
                      <a:r>
                        <a:rPr lang="nl-NL" sz="2200" b="1" dirty="0" smtClean="0"/>
                        <a:t>?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Have</a:t>
                      </a:r>
                      <a:r>
                        <a:rPr lang="nl-NL" sz="2200" baseline="0" dirty="0" smtClean="0"/>
                        <a:t>/Has + persoon + </a:t>
                      </a:r>
                      <a:r>
                        <a:rPr lang="nl-NL" sz="2200" baseline="0" dirty="0" err="1" smtClean="0"/>
                        <a:t>v.dw</a:t>
                      </a:r>
                      <a:r>
                        <a:rPr lang="nl-NL" sz="2200" baseline="0" dirty="0" smtClean="0"/>
                        <a:t>.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200" dirty="0" smtClean="0"/>
                        <a:t>- </a:t>
                      </a:r>
                      <a:endParaRPr lang="nl-NL" sz="2200" dirty="0" smtClean="0"/>
                    </a:p>
                    <a:p>
                      <a:endParaRPr lang="nl-NL" sz="2200" dirty="0"/>
                    </a:p>
                  </a:txBody>
                  <a:tcPr marL="83090" marR="83090"/>
                </a:tc>
              </a:tr>
            </a:tbl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Interrogative</a:t>
            </a:r>
            <a:r>
              <a:rPr lang="nl-NL" dirty="0" smtClean="0"/>
              <a:t> </a:t>
            </a:r>
            <a:r>
              <a:rPr lang="nl-NL" dirty="0" err="1" smtClean="0"/>
              <a:t>sentence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5971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Tijdelijke aanduiding voor inhoud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35784443"/>
              </p:ext>
            </p:extLst>
          </p:nvPr>
        </p:nvGraphicFramePr>
        <p:xfrm>
          <a:off x="871538" y="2674938"/>
          <a:ext cx="7408864" cy="2194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216"/>
                <a:gridCol w="1852216"/>
                <a:gridCol w="1852216"/>
                <a:gridCol w="1852216"/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Present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Simple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</a:t>
                      </a:r>
                      <a:r>
                        <a:rPr lang="nl-NL" sz="2200" dirty="0" err="1" smtClean="0"/>
                        <a:t>Participle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Nederlands</a:t>
                      </a:r>
                      <a:endParaRPr lang="nl-NL" sz="2200" dirty="0"/>
                    </a:p>
                  </a:txBody>
                  <a:tcPr marL="83090" marR="83090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Persoon + </a:t>
                      </a:r>
                      <a:r>
                        <a:rPr lang="nl-NL" sz="2200" dirty="0" err="1" smtClean="0"/>
                        <a:t>don’t</a:t>
                      </a:r>
                      <a:r>
                        <a:rPr lang="nl-NL" sz="2200" dirty="0" smtClean="0"/>
                        <a:t> / </a:t>
                      </a:r>
                      <a:r>
                        <a:rPr lang="nl-NL" sz="2200" dirty="0" err="1" smtClean="0"/>
                        <a:t>doesn’t</a:t>
                      </a:r>
                      <a:r>
                        <a:rPr lang="nl-NL" sz="2200" dirty="0" smtClean="0"/>
                        <a:t> + </a:t>
                      </a:r>
                      <a:r>
                        <a:rPr lang="nl-NL" sz="2200" dirty="0" err="1" smtClean="0"/>
                        <a:t>w.w.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Persoon</a:t>
                      </a:r>
                      <a:r>
                        <a:rPr lang="nl-NL" sz="2200" baseline="0" dirty="0" smtClean="0"/>
                        <a:t> + </a:t>
                      </a:r>
                      <a:r>
                        <a:rPr lang="nl-NL" sz="2200" baseline="0" dirty="0" err="1" smtClean="0"/>
                        <a:t>didn’t</a:t>
                      </a:r>
                      <a:r>
                        <a:rPr lang="nl-NL" sz="2200" baseline="0" dirty="0" smtClean="0"/>
                        <a:t> + hele </a:t>
                      </a:r>
                      <a:r>
                        <a:rPr lang="nl-NL" sz="2200" baseline="0" dirty="0" err="1" smtClean="0"/>
                        <a:t>w.w.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Persoon + </a:t>
                      </a:r>
                      <a:r>
                        <a:rPr lang="nl-NL" sz="2200" dirty="0" err="1" smtClean="0"/>
                        <a:t>haven’t</a:t>
                      </a:r>
                      <a:r>
                        <a:rPr lang="nl-NL" sz="2200" dirty="0" smtClean="0"/>
                        <a:t> / </a:t>
                      </a:r>
                      <a:r>
                        <a:rPr lang="nl-NL" sz="2200" dirty="0" err="1" smtClean="0"/>
                        <a:t>hasn’t</a:t>
                      </a:r>
                      <a:r>
                        <a:rPr lang="nl-NL" sz="2200" dirty="0" smtClean="0"/>
                        <a:t> + </a:t>
                      </a:r>
                      <a:r>
                        <a:rPr lang="nl-NL" sz="2200" dirty="0" err="1" smtClean="0"/>
                        <a:t>v.dw</a:t>
                      </a:r>
                      <a:r>
                        <a:rPr lang="nl-NL" sz="2200" dirty="0" smtClean="0"/>
                        <a:t>.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200" dirty="0" smtClean="0"/>
                        <a:t>-</a:t>
                      </a:r>
                      <a:endParaRPr lang="nl-NL" sz="2200" dirty="0" smtClean="0"/>
                    </a:p>
                    <a:p>
                      <a:endParaRPr lang="nl-NL" sz="2200" dirty="0"/>
                    </a:p>
                  </a:txBody>
                  <a:tcPr marL="83090" marR="83090"/>
                </a:tc>
              </a:tr>
            </a:tbl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Negative</a:t>
            </a:r>
            <a:r>
              <a:rPr lang="nl-NL" dirty="0" smtClean="0"/>
              <a:t> </a:t>
            </a:r>
            <a:r>
              <a:rPr lang="nl-NL" dirty="0" err="1" smtClean="0"/>
              <a:t>sentence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41337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Tijdelijke aanduiding voor inhoud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16352681"/>
              </p:ext>
            </p:extLst>
          </p:nvPr>
        </p:nvGraphicFramePr>
        <p:xfrm>
          <a:off x="827584" y="1268760"/>
          <a:ext cx="7408864" cy="45006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216"/>
                <a:gridCol w="1852216"/>
                <a:gridCol w="1852216"/>
                <a:gridCol w="1852216"/>
              </a:tblGrid>
              <a:tr h="481808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Present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Simple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Past </a:t>
                      </a:r>
                      <a:r>
                        <a:rPr lang="nl-NL" sz="2200" dirty="0" err="1" smtClean="0"/>
                        <a:t>Participle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Nederlands</a:t>
                      </a:r>
                      <a:endParaRPr lang="nl-NL" sz="2200" dirty="0"/>
                    </a:p>
                  </a:txBody>
                  <a:tcPr marL="83090" marR="83090"/>
                </a:tc>
              </a:tr>
              <a:tr h="481808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I </a:t>
                      </a:r>
                      <a:r>
                        <a:rPr lang="nl-NL" sz="2200" dirty="0" err="1" smtClean="0"/>
                        <a:t>become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I </a:t>
                      </a:r>
                      <a:r>
                        <a:rPr lang="nl-NL" sz="2200" dirty="0" err="1" smtClean="0"/>
                        <a:t>became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I have </a:t>
                      </a:r>
                      <a:r>
                        <a:rPr lang="nl-NL" sz="2200" dirty="0" err="1" smtClean="0"/>
                        <a:t>become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worden</a:t>
                      </a:r>
                      <a:endParaRPr lang="nl-NL" sz="2200" dirty="0"/>
                    </a:p>
                  </a:txBody>
                  <a:tcPr marL="83090" marR="83090"/>
                </a:tc>
              </a:tr>
              <a:tr h="831614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He breaks</a:t>
                      </a:r>
                      <a:endParaRPr lang="nl-NL" sz="2200" b="1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200" dirty="0" smtClean="0"/>
                        <a:t>He </a:t>
                      </a:r>
                      <a:r>
                        <a:rPr lang="nl-NL" sz="2200" dirty="0" err="1" smtClean="0"/>
                        <a:t>broke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He has </a:t>
                      </a:r>
                      <a:r>
                        <a:rPr lang="nl-NL" sz="2200" dirty="0" err="1" smtClean="0"/>
                        <a:t>broken</a:t>
                      </a:r>
                      <a:endParaRPr lang="nl-NL" sz="2200" b="1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200" dirty="0" smtClean="0"/>
                        <a:t>breken</a:t>
                      </a:r>
                    </a:p>
                    <a:p>
                      <a:endParaRPr lang="nl-NL" sz="2200" dirty="0"/>
                    </a:p>
                  </a:txBody>
                  <a:tcPr marL="83090" marR="83090"/>
                </a:tc>
              </a:tr>
              <a:tr h="481808">
                <a:tc>
                  <a:txBody>
                    <a:bodyPr/>
                    <a:lstStyle/>
                    <a:p>
                      <a:r>
                        <a:rPr lang="nl-NL" sz="2200" b="0" dirty="0" smtClean="0"/>
                        <a:t>I</a:t>
                      </a:r>
                      <a:r>
                        <a:rPr lang="nl-NL" sz="2200" b="0" baseline="0" dirty="0" smtClean="0"/>
                        <a:t> catch</a:t>
                      </a:r>
                      <a:endParaRPr lang="nl-NL" sz="2200" b="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200" dirty="0" smtClean="0"/>
                        <a:t>I </a:t>
                      </a:r>
                      <a:r>
                        <a:rPr lang="nl-NL" sz="2200" dirty="0" err="1" smtClean="0"/>
                        <a:t>caught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b="0" dirty="0" smtClean="0"/>
                        <a:t>I have </a:t>
                      </a:r>
                      <a:r>
                        <a:rPr lang="nl-NL" sz="2200" b="0" dirty="0" err="1" smtClean="0"/>
                        <a:t>caught</a:t>
                      </a:r>
                      <a:endParaRPr lang="nl-NL" sz="2200" b="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vangen</a:t>
                      </a:r>
                      <a:endParaRPr lang="nl-NL" sz="2200" dirty="0"/>
                    </a:p>
                  </a:txBody>
                  <a:tcPr marL="83090" marR="83090"/>
                </a:tc>
              </a:tr>
              <a:tr h="831614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Does he catch ?</a:t>
                      </a:r>
                      <a:endParaRPr lang="nl-NL" sz="2200" b="1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err="1" smtClean="0"/>
                        <a:t>Did</a:t>
                      </a:r>
                      <a:r>
                        <a:rPr lang="nl-NL" sz="2200" baseline="0" dirty="0" smtClean="0"/>
                        <a:t> he catch ?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Has he </a:t>
                      </a:r>
                      <a:r>
                        <a:rPr lang="nl-NL" sz="2200" dirty="0" err="1" smtClean="0"/>
                        <a:t>caught</a:t>
                      </a:r>
                      <a:r>
                        <a:rPr lang="nl-NL" sz="2200" dirty="0" smtClean="0"/>
                        <a:t> ?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200" dirty="0" smtClean="0"/>
                        <a:t>vangen</a:t>
                      </a:r>
                    </a:p>
                    <a:p>
                      <a:endParaRPr lang="nl-NL" sz="2200" dirty="0"/>
                    </a:p>
                  </a:txBody>
                  <a:tcPr marL="83090" marR="83090"/>
                </a:tc>
              </a:tr>
              <a:tr h="831614"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I </a:t>
                      </a:r>
                      <a:r>
                        <a:rPr lang="nl-NL" sz="2200" dirty="0" err="1" smtClean="0"/>
                        <a:t>don’t</a:t>
                      </a:r>
                      <a:r>
                        <a:rPr lang="nl-NL" sz="2200" dirty="0" smtClean="0"/>
                        <a:t> drive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I </a:t>
                      </a:r>
                      <a:r>
                        <a:rPr lang="nl-NL" sz="2200" dirty="0" err="1" smtClean="0"/>
                        <a:t>didn’t</a:t>
                      </a:r>
                      <a:r>
                        <a:rPr lang="nl-NL" sz="2200" dirty="0" smtClean="0"/>
                        <a:t> drive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r>
                        <a:rPr lang="nl-NL" sz="2200" dirty="0" smtClean="0"/>
                        <a:t>I </a:t>
                      </a:r>
                      <a:r>
                        <a:rPr lang="nl-NL" sz="2200" dirty="0" err="1" smtClean="0"/>
                        <a:t>haven’t</a:t>
                      </a:r>
                      <a:r>
                        <a:rPr lang="nl-NL" sz="2200" dirty="0" smtClean="0"/>
                        <a:t> </a:t>
                      </a:r>
                      <a:r>
                        <a:rPr lang="nl-NL" sz="2200" dirty="0" err="1" smtClean="0"/>
                        <a:t>driven</a:t>
                      </a:r>
                      <a:endParaRPr lang="nl-NL" sz="2200" dirty="0"/>
                    </a:p>
                  </a:txBody>
                  <a:tcPr marL="83090" marR="8309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200" dirty="0" smtClean="0"/>
                        <a:t>rijden</a:t>
                      </a:r>
                    </a:p>
                    <a:p>
                      <a:endParaRPr lang="nl-NL" sz="2200" dirty="0"/>
                    </a:p>
                  </a:txBody>
                  <a:tcPr marL="83090" marR="83090"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858424"/>
          </a:xfrm>
        </p:spPr>
        <p:txBody>
          <a:bodyPr/>
          <a:lstStyle/>
          <a:p>
            <a:r>
              <a:rPr lang="nl-NL" dirty="0" err="1" smtClean="0"/>
              <a:t>Examples</a:t>
            </a:r>
            <a:endParaRPr lang="nl-NL" dirty="0"/>
          </a:p>
        </p:txBody>
      </p:sp>
      <p:sp>
        <p:nvSpPr>
          <p:cNvPr id="2" name="Tekstvak 1"/>
          <p:cNvSpPr txBox="1"/>
          <p:nvPr/>
        </p:nvSpPr>
        <p:spPr>
          <a:xfrm>
            <a:off x="1331640" y="6093296"/>
            <a:ext cx="68407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 smtClean="0"/>
              <a:t>Let op! Je mag werkwoorden maar </a:t>
            </a:r>
            <a:r>
              <a:rPr lang="nl-NL" b="1" u="sng" dirty="0" smtClean="0"/>
              <a:t>één keer</a:t>
            </a:r>
            <a:r>
              <a:rPr lang="nl-NL" b="1" dirty="0" smtClean="0"/>
              <a:t> vervoegen !!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1432586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Tijdelijke aanduiding voor inhoud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87463553"/>
              </p:ext>
            </p:extLst>
          </p:nvPr>
        </p:nvGraphicFramePr>
        <p:xfrm>
          <a:off x="395536" y="-9977"/>
          <a:ext cx="8496944" cy="712808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0252"/>
                <a:gridCol w="2948525"/>
                <a:gridCol w="1699389"/>
                <a:gridCol w="1699389"/>
                <a:gridCol w="1699389"/>
              </a:tblGrid>
              <a:tr h="361903">
                <a:tc>
                  <a:txBody>
                    <a:bodyPr/>
                    <a:lstStyle/>
                    <a:p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Present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Past Simple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Past </a:t>
                      </a:r>
                      <a:r>
                        <a:rPr lang="nl-NL" sz="2000" dirty="0" err="1" smtClean="0"/>
                        <a:t>Partic</a:t>
                      </a:r>
                      <a:r>
                        <a:rPr lang="nl-NL" sz="2000" dirty="0" smtClean="0"/>
                        <a:t>.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Nederlands</a:t>
                      </a:r>
                      <a:endParaRPr lang="nl-NL" sz="2000" dirty="0"/>
                    </a:p>
                  </a:txBody>
                  <a:tcPr/>
                </a:tc>
              </a:tr>
              <a:tr h="646256">
                <a:tc>
                  <a:txBody>
                    <a:bodyPr/>
                    <a:lstStyle/>
                    <a:p>
                      <a:r>
                        <a:rPr lang="nl-NL" sz="2000" b="1" dirty="0" smtClean="0"/>
                        <a:t>1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My </a:t>
                      </a:r>
                      <a:r>
                        <a:rPr lang="nl-NL" sz="2000" dirty="0" err="1" smtClean="0"/>
                        <a:t>mother</a:t>
                      </a:r>
                      <a:r>
                        <a:rPr lang="nl-NL" sz="2000" dirty="0" smtClean="0"/>
                        <a:t> </a:t>
                      </a:r>
                      <a:r>
                        <a:rPr lang="nl-NL" sz="2000" b="1" dirty="0" err="1" smtClean="0"/>
                        <a:t>brings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………………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My </a:t>
                      </a:r>
                      <a:r>
                        <a:rPr lang="nl-NL" sz="2000" dirty="0" err="1" smtClean="0"/>
                        <a:t>mother</a:t>
                      </a:r>
                      <a:r>
                        <a:rPr lang="nl-NL" sz="2000" dirty="0" smtClean="0"/>
                        <a:t> </a:t>
                      </a:r>
                      <a:r>
                        <a:rPr lang="nl-NL" sz="2000" b="1" dirty="0" smtClean="0"/>
                        <a:t>has</a:t>
                      </a:r>
                      <a:r>
                        <a:rPr lang="nl-NL" sz="2000" b="1" baseline="0" dirty="0" smtClean="0"/>
                        <a:t> </a:t>
                      </a:r>
                      <a:r>
                        <a:rPr lang="nl-NL" sz="2000" b="1" baseline="0" dirty="0" err="1" smtClean="0"/>
                        <a:t>brought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brengen</a:t>
                      </a:r>
                      <a:endParaRPr lang="nl-NL" sz="2000" dirty="0"/>
                    </a:p>
                  </a:txBody>
                  <a:tcPr/>
                </a:tc>
              </a:tr>
              <a:tr h="361903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2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I ……….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I </a:t>
                      </a:r>
                      <a:r>
                        <a:rPr lang="nl-NL" sz="2000" b="1" dirty="0" smtClean="0"/>
                        <a:t>built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I </a:t>
                      </a:r>
                      <a:r>
                        <a:rPr lang="nl-NL" sz="2000" b="1" dirty="0" smtClean="0"/>
                        <a:t>have</a:t>
                      </a:r>
                      <a:r>
                        <a:rPr lang="nl-NL" sz="2000" b="1" baseline="0" dirty="0" smtClean="0"/>
                        <a:t> built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bouwen</a:t>
                      </a:r>
                      <a:endParaRPr lang="nl-NL" sz="2000" dirty="0"/>
                    </a:p>
                  </a:txBody>
                  <a:tcPr/>
                </a:tc>
              </a:tr>
              <a:tr h="646256">
                <a:tc>
                  <a:txBody>
                    <a:bodyPr/>
                    <a:lstStyle/>
                    <a:p>
                      <a:r>
                        <a:rPr lang="nl-NL" sz="2000" b="1" dirty="0" smtClean="0"/>
                        <a:t>3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We </a:t>
                      </a:r>
                      <a:r>
                        <a:rPr lang="nl-NL" sz="2000" b="1" dirty="0" smtClean="0"/>
                        <a:t>bet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We bet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We ………….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………………</a:t>
                      </a:r>
                      <a:endParaRPr lang="nl-NL" sz="2000" dirty="0"/>
                    </a:p>
                  </a:txBody>
                  <a:tcPr/>
                </a:tc>
              </a:tr>
              <a:tr h="646256">
                <a:tc>
                  <a:txBody>
                    <a:bodyPr/>
                    <a:lstStyle/>
                    <a:p>
                      <a:r>
                        <a:rPr lang="nl-NL" sz="2000" b="1" dirty="0" smtClean="0"/>
                        <a:t>4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They</a:t>
                      </a:r>
                      <a:r>
                        <a:rPr lang="nl-NL" sz="2000" dirty="0" smtClean="0"/>
                        <a:t> </a:t>
                      </a:r>
                      <a:r>
                        <a:rPr lang="nl-NL" sz="2000" b="1" dirty="0" smtClean="0"/>
                        <a:t>drive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……………………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They</a:t>
                      </a:r>
                      <a:r>
                        <a:rPr lang="nl-NL" sz="2000" dirty="0" smtClean="0"/>
                        <a:t> </a:t>
                      </a:r>
                      <a:r>
                        <a:rPr lang="nl-NL" sz="2000" b="1" dirty="0" smtClean="0"/>
                        <a:t>have </a:t>
                      </a:r>
                      <a:r>
                        <a:rPr lang="nl-NL" sz="2000" b="1" dirty="0" err="1" smtClean="0"/>
                        <a:t>driven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………………</a:t>
                      </a:r>
                      <a:endParaRPr lang="nl-NL" sz="2000" dirty="0"/>
                    </a:p>
                  </a:txBody>
                  <a:tcPr/>
                </a:tc>
              </a:tr>
              <a:tr h="1214961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5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He </a:t>
                      </a:r>
                      <a:r>
                        <a:rPr lang="nl-NL" sz="2000" dirty="0" err="1" smtClean="0"/>
                        <a:t>always</a:t>
                      </a:r>
                      <a:r>
                        <a:rPr lang="nl-NL" sz="2000" dirty="0" smtClean="0"/>
                        <a:t> …….. </a:t>
                      </a:r>
                      <a:r>
                        <a:rPr lang="nl-NL" sz="2000" dirty="0" err="1" smtClean="0"/>
                        <a:t>that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He </a:t>
                      </a:r>
                      <a:r>
                        <a:rPr lang="nl-NL" sz="2000" b="1" dirty="0" err="1" smtClean="0"/>
                        <a:t>did</a:t>
                      </a:r>
                      <a:r>
                        <a:rPr lang="nl-NL" sz="2000" b="0" baseline="0" dirty="0" smtClean="0"/>
                        <a:t> </a:t>
                      </a:r>
                      <a:r>
                        <a:rPr lang="nl-NL" sz="2000" b="0" baseline="0" dirty="0" err="1" smtClean="0"/>
                        <a:t>that</a:t>
                      </a:r>
                      <a:r>
                        <a:rPr lang="nl-NL" sz="2000" b="0" baseline="0" dirty="0" smtClean="0"/>
                        <a:t> </a:t>
                      </a:r>
                      <a:r>
                        <a:rPr lang="nl-NL" sz="2000" b="0" baseline="0" dirty="0" err="1" smtClean="0"/>
                        <a:t>yesterday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He </a:t>
                      </a:r>
                      <a:r>
                        <a:rPr lang="nl-NL" sz="2000" b="1" dirty="0" smtClean="0"/>
                        <a:t>…….. </a:t>
                      </a:r>
                      <a:r>
                        <a:rPr lang="nl-NL" sz="2000" b="0" dirty="0" smtClean="0"/>
                        <a:t>never </a:t>
                      </a:r>
                      <a:r>
                        <a:rPr lang="nl-NL" sz="2000" b="1" dirty="0" smtClean="0"/>
                        <a:t>………. </a:t>
                      </a:r>
                      <a:r>
                        <a:rPr lang="nl-NL" sz="2000" b="0" dirty="0" err="1" smtClean="0"/>
                        <a:t>that</a:t>
                      </a:r>
                      <a:r>
                        <a:rPr lang="nl-NL" sz="2000" b="0" dirty="0" smtClean="0"/>
                        <a:t> </a:t>
                      </a:r>
                      <a:r>
                        <a:rPr lang="nl-NL" sz="2000" b="0" dirty="0" err="1" smtClean="0"/>
                        <a:t>before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doen</a:t>
                      </a:r>
                      <a:endParaRPr lang="nl-NL" sz="2000" dirty="0"/>
                    </a:p>
                  </a:txBody>
                  <a:tcPr/>
                </a:tc>
              </a:tr>
              <a:tr h="1214961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6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You</a:t>
                      </a:r>
                      <a:r>
                        <a:rPr lang="nl-NL" sz="2000" baseline="0" dirty="0" smtClean="0"/>
                        <a:t> </a:t>
                      </a:r>
                      <a:r>
                        <a:rPr lang="nl-NL" sz="2000" baseline="0" dirty="0" err="1" smtClean="0"/>
                        <a:t>like</a:t>
                      </a:r>
                      <a:r>
                        <a:rPr lang="nl-NL" sz="2000" baseline="0" dirty="0" smtClean="0"/>
                        <a:t> </a:t>
                      </a:r>
                      <a:r>
                        <a:rPr lang="nl-NL" sz="2000" baseline="0" dirty="0" err="1" smtClean="0"/>
                        <a:t>to</a:t>
                      </a:r>
                      <a:r>
                        <a:rPr lang="nl-NL" sz="2000" baseline="0" dirty="0" smtClean="0"/>
                        <a:t> ……. new </a:t>
                      </a:r>
                      <a:r>
                        <a:rPr lang="nl-NL" sz="2000" baseline="0" dirty="0" err="1" smtClean="0"/>
                        <a:t>clothes</a:t>
                      </a:r>
                      <a:r>
                        <a:rPr lang="nl-NL" sz="2000" baseline="0" dirty="0" smtClean="0"/>
                        <a:t>.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You</a:t>
                      </a:r>
                      <a:r>
                        <a:rPr lang="nl-NL" sz="2000" dirty="0" smtClean="0"/>
                        <a:t> </a:t>
                      </a:r>
                      <a:r>
                        <a:rPr lang="nl-NL" sz="2000" b="1" dirty="0" err="1" smtClean="0"/>
                        <a:t>bought</a:t>
                      </a:r>
                      <a:r>
                        <a:rPr lang="nl-NL" sz="2000" dirty="0" smtClean="0"/>
                        <a:t> a new shirt </a:t>
                      </a:r>
                      <a:r>
                        <a:rPr lang="nl-NL" sz="2000" dirty="0" err="1" smtClean="0"/>
                        <a:t>yesterday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You</a:t>
                      </a:r>
                      <a:r>
                        <a:rPr lang="nl-NL" sz="2000" dirty="0" smtClean="0"/>
                        <a:t> ……………… new </a:t>
                      </a:r>
                      <a:r>
                        <a:rPr lang="nl-NL" sz="2000" dirty="0" err="1" smtClean="0"/>
                        <a:t>clothes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kopen</a:t>
                      </a:r>
                      <a:endParaRPr lang="nl-NL" sz="2000" dirty="0"/>
                    </a:p>
                  </a:txBody>
                  <a:tcPr/>
                </a:tc>
              </a:tr>
              <a:tr h="646256">
                <a:tc>
                  <a:txBody>
                    <a:bodyPr/>
                    <a:lstStyle/>
                    <a:p>
                      <a:r>
                        <a:rPr lang="nl-NL" sz="2000" b="1" dirty="0" smtClean="0"/>
                        <a:t>7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You</a:t>
                      </a:r>
                      <a:r>
                        <a:rPr lang="nl-NL" sz="2000" dirty="0" smtClean="0"/>
                        <a:t> </a:t>
                      </a:r>
                      <a:r>
                        <a:rPr lang="nl-NL" sz="2000" b="1" dirty="0" err="1" smtClean="0"/>
                        <a:t>don’t</a:t>
                      </a:r>
                      <a:r>
                        <a:rPr lang="nl-NL" sz="2000" b="1" dirty="0" smtClean="0"/>
                        <a:t> </a:t>
                      </a:r>
                      <a:r>
                        <a:rPr lang="nl-NL" sz="2000" b="1" dirty="0" err="1" smtClean="0"/>
                        <a:t>choose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You</a:t>
                      </a:r>
                      <a:r>
                        <a:rPr lang="nl-NL" sz="2000" dirty="0" smtClean="0"/>
                        <a:t> </a:t>
                      </a:r>
                      <a:r>
                        <a:rPr lang="nl-NL" sz="2000" dirty="0" err="1" smtClean="0"/>
                        <a:t>didn’t</a:t>
                      </a:r>
                      <a:r>
                        <a:rPr lang="nl-NL" sz="2000" dirty="0" smtClean="0"/>
                        <a:t> ………...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You</a:t>
                      </a:r>
                      <a:r>
                        <a:rPr lang="nl-NL" sz="2000" dirty="0" smtClean="0"/>
                        <a:t> ………..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kiezen</a:t>
                      </a:r>
                      <a:endParaRPr lang="nl-NL" sz="2000" dirty="0"/>
                    </a:p>
                  </a:txBody>
                  <a:tcPr/>
                </a:tc>
              </a:tr>
              <a:tr h="930608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8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……..</a:t>
                      </a:r>
                      <a:r>
                        <a:rPr lang="nl-NL" sz="2000" baseline="0" dirty="0" smtClean="0"/>
                        <a:t> he……. </a:t>
                      </a:r>
                      <a:r>
                        <a:rPr lang="nl-NL" sz="2000" baseline="0" dirty="0" err="1" smtClean="0"/>
                        <a:t>Chocolates</a:t>
                      </a:r>
                      <a:r>
                        <a:rPr lang="nl-NL" sz="2000" baseline="0" dirty="0" smtClean="0"/>
                        <a:t> ?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b="1" dirty="0" err="1" smtClean="0"/>
                        <a:t>Did</a:t>
                      </a:r>
                      <a:r>
                        <a:rPr lang="nl-NL" sz="2000" b="0" baseline="0" dirty="0" smtClean="0"/>
                        <a:t> he </a:t>
                      </a:r>
                      <a:r>
                        <a:rPr lang="nl-NL" sz="2000" b="1" baseline="0" dirty="0" err="1" smtClean="0"/>
                        <a:t>bring</a:t>
                      </a:r>
                      <a:r>
                        <a:rPr lang="nl-NL" sz="2000" b="0" baseline="0" dirty="0" smtClean="0"/>
                        <a:t> </a:t>
                      </a:r>
                      <a:r>
                        <a:rPr lang="nl-NL" sz="2000" b="0" baseline="0" dirty="0" err="1" smtClean="0"/>
                        <a:t>chocolates</a:t>
                      </a:r>
                      <a:r>
                        <a:rPr lang="nl-NL" sz="2000" b="0" baseline="0" dirty="0" smtClean="0"/>
                        <a:t> ?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b="1" dirty="0" smtClean="0"/>
                        <a:t>Has</a:t>
                      </a:r>
                      <a:r>
                        <a:rPr lang="nl-NL" sz="2000" b="0" dirty="0" smtClean="0"/>
                        <a:t> he </a:t>
                      </a:r>
                      <a:r>
                        <a:rPr lang="nl-NL" sz="2000" b="1" dirty="0" err="1" smtClean="0"/>
                        <a:t>brought</a:t>
                      </a:r>
                      <a:r>
                        <a:rPr lang="nl-NL" sz="2000" b="0" dirty="0" smtClean="0"/>
                        <a:t> </a:t>
                      </a:r>
                      <a:r>
                        <a:rPr lang="nl-NL" sz="2000" b="0" dirty="0" err="1" smtClean="0"/>
                        <a:t>chocolates</a:t>
                      </a:r>
                      <a:endParaRPr lang="nl-NL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……</a:t>
                      </a:r>
                      <a:endParaRPr lang="nl-NL" sz="20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507578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872067" y="1916832"/>
            <a:ext cx="7408333" cy="4209331"/>
          </a:xfrm>
        </p:spPr>
        <p:txBody>
          <a:bodyPr/>
          <a:lstStyle/>
          <a:p>
            <a:endParaRPr lang="nl-NL" dirty="0" smtClean="0"/>
          </a:p>
          <a:p>
            <a:r>
              <a:rPr lang="nl-NL" dirty="0" smtClean="0"/>
              <a:t>Ik ben gisteren naar de bioscoop in Londen geweest.</a:t>
            </a:r>
          </a:p>
          <a:p>
            <a:r>
              <a:rPr lang="nl-NL" i="1" dirty="0" smtClean="0"/>
              <a:t>I went </a:t>
            </a:r>
            <a:r>
              <a:rPr lang="nl-NL" i="1" dirty="0" err="1" smtClean="0"/>
              <a:t>to</a:t>
            </a:r>
            <a:r>
              <a:rPr lang="nl-NL" i="1" dirty="0" smtClean="0"/>
              <a:t> the cinema in London </a:t>
            </a:r>
            <a:r>
              <a:rPr lang="nl-NL" i="1" dirty="0" err="1" smtClean="0"/>
              <a:t>yesterday</a:t>
            </a:r>
            <a:r>
              <a:rPr lang="nl-NL" i="1" dirty="0" smtClean="0"/>
              <a:t>.</a:t>
            </a:r>
            <a:br>
              <a:rPr lang="nl-NL" i="1" dirty="0" smtClean="0"/>
            </a:br>
            <a:endParaRPr lang="nl-NL" i="1" dirty="0" smtClean="0"/>
          </a:p>
          <a:p>
            <a:r>
              <a:rPr lang="nl-NL" dirty="0" smtClean="0"/>
              <a:t>Wij wonen al 50 jaar in Brighton.</a:t>
            </a:r>
          </a:p>
          <a:p>
            <a:r>
              <a:rPr lang="nl-NL" i="1" dirty="0" smtClean="0"/>
              <a:t>We have </a:t>
            </a:r>
            <a:r>
              <a:rPr lang="nl-NL" i="1" dirty="0" err="1" smtClean="0"/>
              <a:t>lived</a:t>
            </a:r>
            <a:r>
              <a:rPr lang="nl-NL" i="1" dirty="0" smtClean="0"/>
              <a:t> in Brighton </a:t>
            </a:r>
            <a:r>
              <a:rPr lang="nl-NL" i="1" dirty="0" err="1" smtClean="0"/>
              <a:t>for</a:t>
            </a:r>
            <a:r>
              <a:rPr lang="nl-NL" i="1" dirty="0" smtClean="0"/>
              <a:t> 50 </a:t>
            </a:r>
            <a:r>
              <a:rPr lang="nl-NL" i="1" dirty="0" err="1" smtClean="0"/>
              <a:t>years</a:t>
            </a:r>
            <a:r>
              <a:rPr lang="nl-NL" i="1" dirty="0" smtClean="0"/>
              <a:t>.</a:t>
            </a:r>
            <a:br>
              <a:rPr lang="nl-NL" i="1" dirty="0" smtClean="0"/>
            </a:br>
            <a:endParaRPr lang="nl-NL" i="1" dirty="0" smtClean="0"/>
          </a:p>
          <a:p>
            <a:r>
              <a:rPr lang="nl-NL" dirty="0" smtClean="0"/>
              <a:t>Tim draagt altijd een groene jas.</a:t>
            </a:r>
          </a:p>
          <a:p>
            <a:r>
              <a:rPr lang="nl-NL" i="1" dirty="0" smtClean="0"/>
              <a:t>Tim </a:t>
            </a:r>
            <a:r>
              <a:rPr lang="nl-NL" i="1" dirty="0" err="1" smtClean="0"/>
              <a:t>always</a:t>
            </a:r>
            <a:r>
              <a:rPr lang="nl-NL" i="1" dirty="0" smtClean="0"/>
              <a:t> </a:t>
            </a:r>
            <a:r>
              <a:rPr lang="nl-NL" i="1" dirty="0" err="1" smtClean="0"/>
              <a:t>wears</a:t>
            </a:r>
            <a:r>
              <a:rPr lang="nl-NL" i="1" dirty="0" smtClean="0"/>
              <a:t> a green jacket.</a:t>
            </a:r>
            <a:endParaRPr lang="nl-NL" i="1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Sentences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482130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Golfvorm">
  <a:themeElements>
    <a:clrScheme name="Golfv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Golfv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Golfv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282</TotalTime>
  <Words>312</Words>
  <Application>Microsoft Office PowerPoint</Application>
  <PresentationFormat>Diavoorstelling (4:3)</PresentationFormat>
  <Paragraphs>121</Paragraphs>
  <Slides>8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9" baseType="lpstr">
      <vt:lpstr>Golfvorm</vt:lpstr>
      <vt:lpstr>Irregular verbs</vt:lpstr>
      <vt:lpstr>Affirmative sentence</vt:lpstr>
      <vt:lpstr>Affirmative sentence</vt:lpstr>
      <vt:lpstr>Interrogative sentence</vt:lpstr>
      <vt:lpstr>Negative sentence</vt:lpstr>
      <vt:lpstr>Examples</vt:lpstr>
      <vt:lpstr>PowerPoint-presentatie</vt:lpstr>
      <vt:lpstr>Sentences</vt:lpstr>
    </vt:vector>
  </TitlesOfParts>
  <Company>Comenius College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Irregular verbs</dc:title>
  <dc:creator>Schot, R.L.J.</dc:creator>
  <cp:lastModifiedBy>Schot, R.L.J.</cp:lastModifiedBy>
  <cp:revision>2</cp:revision>
  <dcterms:created xsi:type="dcterms:W3CDTF">2018-10-01T13:47:29Z</dcterms:created>
  <dcterms:modified xsi:type="dcterms:W3CDTF">2018-10-02T11:12:22Z</dcterms:modified>
</cp:coreProperties>
</file>

<file path=docProps/thumbnail.jpeg>
</file>