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57" r:id="rId14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DB4B78C-021B-4FC7-80E0-6A4142F7602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80881AFF-3970-43C0-8DA5-B576CBDF735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196A38C2-81C2-4FF6-BCA1-67E772D52C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C3805-4702-4094-9355-DCAED2B07AC0}" type="datetimeFigureOut">
              <a:rPr lang="nl-NL" smtClean="0"/>
              <a:t>24-11-2020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CAD55674-FD2C-4B35-A994-D547BA90D6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7B138A45-10FE-463D-A787-24FE6803C0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9B1EE4-AA39-44B5-99D2-68C7FE68AF0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222085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C114310-3808-4F3A-8738-8CD8B4B532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0CF0FC50-61BB-4C9F-81B1-2A3704B5335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9E608B90-70B5-41BF-B2D5-A78713916D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C3805-4702-4094-9355-DCAED2B07AC0}" type="datetimeFigureOut">
              <a:rPr lang="nl-NL" smtClean="0"/>
              <a:t>24-11-2020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08249698-5048-403B-918E-E6A1E287AA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E618E462-D65C-411C-9AF4-273D14CC37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9B1EE4-AA39-44B5-99D2-68C7FE68AF0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004064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C944771F-3724-4646-A5A5-631965201AD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0F5F97C1-01C8-4812-9B93-CDB22DB24BF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CC71BB2D-629E-4B1A-8ADB-1AA12D0313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C3805-4702-4094-9355-DCAED2B07AC0}" type="datetimeFigureOut">
              <a:rPr lang="nl-NL" smtClean="0"/>
              <a:t>24-11-2020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CEA8930A-1EA3-4175-B185-51DADD7043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82DA0C91-7818-4BE4-BF46-9B07CCBCF4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9B1EE4-AA39-44B5-99D2-68C7FE68AF0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623506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4DAF75A-1379-4FDD-8F5B-3ECBD462C2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626B01D-6709-4AB6-B521-2240988AA5B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C8FE2B25-239B-4778-8E2E-A92E5174AA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C3805-4702-4094-9355-DCAED2B07AC0}" type="datetimeFigureOut">
              <a:rPr lang="nl-NL" smtClean="0"/>
              <a:t>24-11-2020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410C16DB-9189-460F-B675-00184DCC99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51670867-E358-4453-AD58-ED15F6FF1D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9B1EE4-AA39-44B5-99D2-68C7FE68AF0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293757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237C468-0399-4F7F-BB47-BEA57CCC3E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7C2317BA-C777-4984-896E-803E2B68272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1FD80200-E9DA-42B6-A2E8-BC2240D15D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C3805-4702-4094-9355-DCAED2B07AC0}" type="datetimeFigureOut">
              <a:rPr lang="nl-NL" smtClean="0"/>
              <a:t>24-11-2020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F09A1F5C-33AA-46B9-90B0-E832DC9872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BC4A18A1-902E-4ED3-8D56-CEA6F3BFE2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9B1EE4-AA39-44B5-99D2-68C7FE68AF0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395208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E5E9A06-E3AC-4A99-A838-D8D2C287DD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BD177C5-7646-43E9-BB1E-1A0435CA119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7769A0A6-BEBA-4FBB-AC40-FDF03675723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0DA42D32-6ABD-438C-B9BB-9D3D4B8650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C3805-4702-4094-9355-DCAED2B07AC0}" type="datetimeFigureOut">
              <a:rPr lang="nl-NL" smtClean="0"/>
              <a:t>24-11-2020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72F78AC1-81EB-4383-BC36-14DA0E5F40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CB761A5C-DD56-432C-986F-1B48BBC9B4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9B1EE4-AA39-44B5-99D2-68C7FE68AF0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044189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A7B9D9D-D932-4826-A14F-775E442EFF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D689FB8A-61D2-4075-9E0E-620B7BBC8C3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90E21F5F-BCD1-48A8-AF93-BACB9300BE5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C150BB1B-091B-4A71-9DBB-4A796A99B91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08B48C25-5EF5-4A7E-9A8F-E36CFC4DE11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60EED671-6BC1-461D-ABC8-EEF56B0F8A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C3805-4702-4094-9355-DCAED2B07AC0}" type="datetimeFigureOut">
              <a:rPr lang="nl-NL" smtClean="0"/>
              <a:t>24-11-2020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473D4E6A-A8B4-4D90-B36B-99D210871B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82A74AD9-525F-420C-B4EF-B157B49F44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9B1EE4-AA39-44B5-99D2-68C7FE68AF0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664803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9BA2916-F9C0-4A39-AACA-AE73071414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23844B6A-2D1C-4C39-B68E-DA2764CABD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C3805-4702-4094-9355-DCAED2B07AC0}" type="datetimeFigureOut">
              <a:rPr lang="nl-NL" smtClean="0"/>
              <a:t>24-11-2020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02D93E61-DF92-4A7A-80B7-9027389D53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77E7A231-4AF7-40DC-A7A2-5E4DF1E0EF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9B1EE4-AA39-44B5-99D2-68C7FE68AF0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222026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B9439862-D3F9-4782-B209-7D1E2FF2CE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C3805-4702-4094-9355-DCAED2B07AC0}" type="datetimeFigureOut">
              <a:rPr lang="nl-NL" smtClean="0"/>
              <a:t>24-11-2020</a:t>
            </a:fld>
            <a:endParaRPr 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A9C9E941-6AD5-4F8F-9EA1-A45E1ED685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9E651108-CD13-487C-83B0-4C672D4533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9B1EE4-AA39-44B5-99D2-68C7FE68AF0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936693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BC8A366-E0C9-4BF6-AFD0-845519A4CF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F66EC23-2BC3-48E1-9B33-619034742C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95B5D192-718B-439A-81C6-C894E45098C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E14B3800-2132-4117-8F3D-10A507F84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C3805-4702-4094-9355-DCAED2B07AC0}" type="datetimeFigureOut">
              <a:rPr lang="nl-NL" smtClean="0"/>
              <a:t>24-11-2020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06859E9B-66E7-44D7-BBA1-BFFB4C25B1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DD69EFF1-3028-48F7-B135-DC9B9F685E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9B1EE4-AA39-44B5-99D2-68C7FE68AF0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56338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1E5C50E-A41C-4373-9C3F-45C111C7A1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2FE2CFA9-B429-4673-B99B-0033F182ED2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C40A6270-3EF8-4F26-8BF1-CB07D381EC0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BF04618E-7FE9-4248-9CCA-9CF548851A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C3805-4702-4094-9355-DCAED2B07AC0}" type="datetimeFigureOut">
              <a:rPr lang="nl-NL" smtClean="0"/>
              <a:t>24-11-2020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328FB144-B756-4F66-ACD6-D6835780DC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A1884076-334B-4EED-9645-174EF33DDA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9B1EE4-AA39-44B5-99D2-68C7FE68AF0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290894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5365AAF3-D9FB-4978-9799-E2E129D6CB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8C2CD1E9-3707-4B75-B5E1-23145FAFBE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9819EED2-A962-46FF-B51A-37B48613806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EC3805-4702-4094-9355-DCAED2B07AC0}" type="datetimeFigureOut">
              <a:rPr lang="nl-NL" smtClean="0"/>
              <a:t>24-11-2020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DD8F83E6-27E7-4DAB-8B37-D0DB7DBF98C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EAEE4924-95D0-40F8-84D1-E22511DB64C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9B1EE4-AA39-44B5-99D2-68C7FE68AF0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025642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134">
            <a:extLst>
              <a:ext uri="{FF2B5EF4-FFF2-40B4-BE49-F238E27FC236}">
                <a16:creationId xmlns:a16="http://schemas.microsoft.com/office/drawing/2014/main" id="{7CA0DAA6-33B8-4A25-810D-2F4D816FB40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0" y="0"/>
            <a:ext cx="4972594" cy="6858000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AF849B51-0F81-4928-A5B2-A3D3D55072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51307" y="640081"/>
            <a:ext cx="3377183" cy="3681976"/>
          </a:xfrm>
          <a:noFill/>
        </p:spPr>
        <p:txBody>
          <a:bodyPr>
            <a:normAutofit/>
          </a:bodyPr>
          <a:lstStyle/>
          <a:p>
            <a:pPr algn="l"/>
            <a:r>
              <a:rPr lang="nl-NL" sz="4400" b="1">
                <a:solidFill>
                  <a:schemeClr val="bg1"/>
                </a:solidFill>
              </a:rPr>
              <a:t>Question words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1F46D357-27AF-4E7F-8D09-F64B207CBF2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51307" y="4460487"/>
            <a:ext cx="3377184" cy="1757433"/>
          </a:xfrm>
          <a:noFill/>
        </p:spPr>
        <p:txBody>
          <a:bodyPr>
            <a:normAutofit/>
          </a:bodyPr>
          <a:lstStyle/>
          <a:p>
            <a:pPr algn="l"/>
            <a:r>
              <a:rPr lang="nl-NL" sz="2200">
                <a:solidFill>
                  <a:schemeClr val="bg1"/>
                </a:solidFill>
              </a:rPr>
              <a:t>Vraagwoorden</a:t>
            </a:r>
            <a:endParaRPr lang="nl-NL" sz="2200" dirty="0">
              <a:solidFill>
                <a:schemeClr val="bg1"/>
              </a:solidFill>
            </a:endParaRPr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7880AA14-9F07-4AE9-8E54-02FE2C10DC5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360" b="9342"/>
          <a:stretch/>
        </p:blipFill>
        <p:spPr bwMode="auto">
          <a:xfrm>
            <a:off x="4619762" y="61912"/>
            <a:ext cx="7537704" cy="6734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8170373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ijdelijke aanduiding voor inhoud 3">
            <a:extLst>
              <a:ext uri="{FF2B5EF4-FFF2-40B4-BE49-F238E27FC236}">
                <a16:creationId xmlns:a16="http://schemas.microsoft.com/office/drawing/2014/main" id="{0820433D-1F75-4260-89DA-A362E157AC7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14688797"/>
              </p:ext>
            </p:extLst>
          </p:nvPr>
        </p:nvGraphicFramePr>
        <p:xfrm>
          <a:off x="0" y="0"/>
          <a:ext cx="12192001" cy="693579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220576">
                  <a:extLst>
                    <a:ext uri="{9D8B030D-6E8A-4147-A177-3AD203B41FA5}">
                      <a16:colId xmlns:a16="http://schemas.microsoft.com/office/drawing/2014/main" val="2127658626"/>
                    </a:ext>
                  </a:extLst>
                </a:gridCol>
                <a:gridCol w="4125437">
                  <a:extLst>
                    <a:ext uri="{9D8B030D-6E8A-4147-A177-3AD203B41FA5}">
                      <a16:colId xmlns:a16="http://schemas.microsoft.com/office/drawing/2014/main" val="3647203413"/>
                    </a:ext>
                  </a:extLst>
                </a:gridCol>
                <a:gridCol w="5845988">
                  <a:extLst>
                    <a:ext uri="{9D8B030D-6E8A-4147-A177-3AD203B41FA5}">
                      <a16:colId xmlns:a16="http://schemas.microsoft.com/office/drawing/2014/main" val="3271373485"/>
                    </a:ext>
                  </a:extLst>
                </a:gridCol>
              </a:tblGrid>
              <a:tr h="454239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English</a:t>
                      </a:r>
                      <a:endParaRPr lang="nl-NL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76" marR="5727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nl-NL" sz="2000">
                          <a:effectLst/>
                        </a:rPr>
                        <a:t>Dutch</a:t>
                      </a:r>
                      <a:endParaRPr lang="nl-NL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76" marR="5727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nl-NL" sz="2000">
                          <a:effectLst/>
                        </a:rPr>
                        <a:t>Example</a:t>
                      </a:r>
                      <a:endParaRPr lang="nl-NL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76" marR="57276" marT="0" marB="0"/>
                </a:tc>
                <a:extLst>
                  <a:ext uri="{0D108BD9-81ED-4DB2-BD59-A6C34878D82A}">
                    <a16:rowId xmlns:a16="http://schemas.microsoft.com/office/drawing/2014/main" val="2738117439"/>
                  </a:ext>
                </a:extLst>
              </a:tr>
              <a:tr h="649746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How   </a:t>
                      </a:r>
                      <a:endParaRPr lang="nl-NL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76" marR="5727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Hoe</a:t>
                      </a:r>
                      <a:endParaRPr lang="nl-NL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76" marR="5727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nl-NL" sz="2000" u="sng">
                          <a:effectLst/>
                        </a:rPr>
                        <a:t>How</a:t>
                      </a:r>
                      <a:r>
                        <a:rPr lang="nl-NL" sz="2000">
                          <a:effectLst/>
                        </a:rPr>
                        <a:t> are you?</a:t>
                      </a:r>
                      <a:endParaRPr lang="nl-NL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76" marR="57276" marT="0" marB="0"/>
                </a:tc>
                <a:extLst>
                  <a:ext uri="{0D108BD9-81ED-4DB2-BD59-A6C34878D82A}">
                    <a16:rowId xmlns:a16="http://schemas.microsoft.com/office/drawing/2014/main" val="393231694"/>
                  </a:ext>
                </a:extLst>
              </a:tr>
              <a:tr h="696335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Who</a:t>
                      </a:r>
                      <a:endParaRPr lang="nl-NL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76" marR="5727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Wie</a:t>
                      </a:r>
                      <a:endParaRPr lang="nl-NL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76" marR="5727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nl-NL" sz="2000" u="sng">
                          <a:effectLst/>
                        </a:rPr>
                        <a:t>Who</a:t>
                      </a:r>
                      <a:r>
                        <a:rPr lang="nl-NL" sz="2000">
                          <a:effectLst/>
                        </a:rPr>
                        <a:t> is that girl over there?</a:t>
                      </a:r>
                      <a:endParaRPr lang="nl-NL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76" marR="57276" marT="0" marB="0"/>
                </a:tc>
                <a:extLst>
                  <a:ext uri="{0D108BD9-81ED-4DB2-BD59-A6C34878D82A}">
                    <a16:rowId xmlns:a16="http://schemas.microsoft.com/office/drawing/2014/main" val="3808543950"/>
                  </a:ext>
                </a:extLst>
              </a:tr>
              <a:tr h="717965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Whose </a:t>
                      </a:r>
                      <a:endParaRPr lang="nl-NL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76" marR="5727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Van wie</a:t>
                      </a:r>
                      <a:endParaRPr lang="nl-NL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76" marR="5727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nl-NL" sz="2000" u="sng">
                          <a:effectLst/>
                        </a:rPr>
                        <a:t>Whose</a:t>
                      </a:r>
                      <a:r>
                        <a:rPr lang="nl-NL" sz="2000">
                          <a:effectLst/>
                        </a:rPr>
                        <a:t> bike is this?</a:t>
                      </a:r>
                      <a:endParaRPr lang="nl-NL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76" marR="57276" marT="0" marB="0"/>
                </a:tc>
                <a:extLst>
                  <a:ext uri="{0D108BD9-81ED-4DB2-BD59-A6C34878D82A}">
                    <a16:rowId xmlns:a16="http://schemas.microsoft.com/office/drawing/2014/main" val="896074088"/>
                  </a:ext>
                </a:extLst>
              </a:tr>
              <a:tr h="705486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Why</a:t>
                      </a:r>
                      <a:endParaRPr lang="nl-NL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76" marR="5727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Waarom</a:t>
                      </a:r>
                      <a:endParaRPr lang="nl-NL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76" marR="5727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nl-NL" sz="2000" u="sng">
                          <a:effectLst/>
                        </a:rPr>
                        <a:t>Why</a:t>
                      </a:r>
                      <a:r>
                        <a:rPr lang="nl-NL" sz="2000">
                          <a:effectLst/>
                        </a:rPr>
                        <a:t> did you call me yesterday?</a:t>
                      </a:r>
                      <a:endParaRPr lang="nl-NL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76" marR="57276" marT="0" marB="0"/>
                </a:tc>
                <a:extLst>
                  <a:ext uri="{0D108BD9-81ED-4DB2-BD59-A6C34878D82A}">
                    <a16:rowId xmlns:a16="http://schemas.microsoft.com/office/drawing/2014/main" val="1276655962"/>
                  </a:ext>
                </a:extLst>
              </a:tr>
              <a:tr h="70299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When</a:t>
                      </a:r>
                      <a:endParaRPr lang="nl-NL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76" marR="5727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 err="1">
                          <a:effectLst/>
                        </a:rPr>
                        <a:t>Wanneer</a:t>
                      </a:r>
                      <a:endParaRPr lang="nl-NL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76" marR="5727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nl-NL" sz="2000" u="sng" dirty="0" err="1">
                          <a:effectLst/>
                        </a:rPr>
                        <a:t>When</a:t>
                      </a:r>
                      <a:r>
                        <a:rPr lang="nl-NL" sz="2000" dirty="0">
                          <a:effectLst/>
                        </a:rPr>
                        <a:t> is </a:t>
                      </a:r>
                      <a:r>
                        <a:rPr lang="nl-NL" sz="2000" dirty="0" err="1">
                          <a:effectLst/>
                        </a:rPr>
                        <a:t>our</a:t>
                      </a:r>
                      <a:r>
                        <a:rPr lang="nl-NL" sz="2000" dirty="0">
                          <a:effectLst/>
                        </a:rPr>
                        <a:t> English test?</a:t>
                      </a:r>
                      <a:endParaRPr lang="nl-NL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76" marR="57276" marT="0" marB="0"/>
                </a:tc>
                <a:extLst>
                  <a:ext uri="{0D108BD9-81ED-4DB2-BD59-A6C34878D82A}">
                    <a16:rowId xmlns:a16="http://schemas.microsoft.com/office/drawing/2014/main" val="3385363605"/>
                  </a:ext>
                </a:extLst>
              </a:tr>
              <a:tr h="712972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Where </a:t>
                      </a:r>
                      <a:endParaRPr lang="nl-NL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76" marR="5727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 err="1">
                          <a:effectLst/>
                        </a:rPr>
                        <a:t>Waar</a:t>
                      </a:r>
                      <a:endParaRPr lang="nl-NL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76" marR="5727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nl-NL" sz="2000" u="sng">
                          <a:effectLst/>
                        </a:rPr>
                        <a:t>Where</a:t>
                      </a:r>
                      <a:r>
                        <a:rPr lang="nl-NL" sz="2000">
                          <a:effectLst/>
                        </a:rPr>
                        <a:t> do you live?</a:t>
                      </a:r>
                      <a:endParaRPr lang="nl-NL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76" marR="57276" marT="0" marB="0"/>
                </a:tc>
                <a:extLst>
                  <a:ext uri="{0D108BD9-81ED-4DB2-BD59-A6C34878D82A}">
                    <a16:rowId xmlns:a16="http://schemas.microsoft.com/office/drawing/2014/main" val="3445187948"/>
                  </a:ext>
                </a:extLst>
              </a:tr>
              <a:tr h="971707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Which </a:t>
                      </a:r>
                      <a:endParaRPr lang="nl-NL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76" marR="5727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Welk(e)</a:t>
                      </a:r>
                      <a:endParaRPr lang="nl-NL" sz="20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u="sng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Which</a:t>
                      </a:r>
                      <a:r>
                        <a:rPr lang="en-US" sz="20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cookie do you want? This one or that one?</a:t>
                      </a:r>
                      <a:br>
                        <a:rPr lang="en-US" sz="20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endParaRPr lang="nl-NL" sz="20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808042500"/>
                  </a:ext>
                </a:extLst>
              </a:tr>
              <a:tr h="1246559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What</a:t>
                      </a:r>
                      <a:endParaRPr lang="nl-NL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76" marR="5727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Wat </a:t>
                      </a:r>
                      <a:endParaRPr lang="nl-NL" sz="20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Welk(e)</a:t>
                      </a:r>
                      <a:endParaRPr lang="nl-NL" sz="20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Hoe </a:t>
                      </a:r>
                      <a:r>
                        <a:rPr lang="en-US" sz="20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laat</a:t>
                      </a:r>
                      <a:endParaRPr lang="nl-NL" sz="20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nl-NL" sz="2000" u="sng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What</a:t>
                      </a:r>
                      <a:r>
                        <a:rPr lang="nl-NL" sz="20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are </a:t>
                      </a:r>
                      <a:r>
                        <a:rPr lang="nl-NL" sz="20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you</a:t>
                      </a:r>
                      <a:r>
                        <a:rPr lang="nl-NL" sz="20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nl-NL" sz="20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doing</a:t>
                      </a:r>
                      <a:r>
                        <a:rPr lang="nl-NL" sz="20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?</a:t>
                      </a: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nl-NL" sz="2000" u="sng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What</a:t>
                      </a:r>
                      <a:r>
                        <a:rPr lang="nl-NL" sz="20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nl-NL" sz="20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book</a:t>
                      </a:r>
                      <a:r>
                        <a:rPr lang="nl-NL" sz="20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nl-NL" sz="20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did</a:t>
                      </a:r>
                      <a:r>
                        <a:rPr lang="nl-NL" sz="20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nl-NL" sz="20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you</a:t>
                      </a:r>
                      <a:r>
                        <a:rPr lang="nl-NL" sz="20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nl-NL" sz="20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read</a:t>
                      </a:r>
                      <a:r>
                        <a:rPr lang="nl-NL" sz="20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?</a:t>
                      </a: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nl-NL" sz="2000" u="sng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What</a:t>
                      </a:r>
                      <a:r>
                        <a:rPr lang="nl-NL" sz="20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time is </a:t>
                      </a:r>
                      <a:r>
                        <a:rPr lang="nl-NL" sz="20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it</a:t>
                      </a:r>
                      <a:r>
                        <a:rPr lang="nl-NL" sz="20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?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564569767"/>
                  </a:ext>
                </a:extLst>
              </a:tr>
            </a:tbl>
          </a:graphicData>
        </a:graphic>
      </p:graphicFrame>
      <p:sp>
        <p:nvSpPr>
          <p:cNvPr id="5" name="Rectangle 1">
            <a:extLst>
              <a:ext uri="{FF2B5EF4-FFF2-40B4-BE49-F238E27FC236}">
                <a16:creationId xmlns:a16="http://schemas.microsoft.com/office/drawing/2014/main" id="{4BDD72AF-D645-46FD-A3B5-D46567F37C67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28545"/>
            <a:ext cx="184731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nl-NL" sz="2000"/>
          </a:p>
        </p:txBody>
      </p:sp>
    </p:spTree>
    <p:extLst>
      <p:ext uri="{BB962C8B-B14F-4D97-AF65-F5344CB8AC3E}">
        <p14:creationId xmlns:p14="http://schemas.microsoft.com/office/powerpoint/2010/main" val="14894988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Rectangle 70">
            <a:extLst>
              <a:ext uri="{FF2B5EF4-FFF2-40B4-BE49-F238E27FC236}">
                <a16:creationId xmlns:a16="http://schemas.microsoft.com/office/drawing/2014/main" id="{EBF87945-A001-489F-9D9B-7D9435F0B9C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48639" y="347471"/>
            <a:ext cx="11100816" cy="1801368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761B1A89-E919-4F8F-8E16-CC0DC3AB4A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85216"/>
            <a:ext cx="10515600" cy="1325563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5000" b="1" dirty="0">
                <a:solidFill>
                  <a:schemeClr val="bg1"/>
                </a:solidFill>
              </a:rPr>
              <a:t>How - hoe</a:t>
            </a:r>
          </a:p>
        </p:txBody>
      </p:sp>
      <p:pic>
        <p:nvPicPr>
          <p:cNvPr id="3074" name="Picture 2" descr="De bronafbeelding bekijken">
            <a:extLst>
              <a:ext uri="{FF2B5EF4-FFF2-40B4-BE49-F238E27FC236}">
                <a16:creationId xmlns:a16="http://schemas.microsoft.com/office/drawing/2014/main" id="{5E6C69DA-D3C1-4C05-AAFA-A495CA43D2C7}"/>
              </a:ext>
            </a:extLst>
          </p:cNvPr>
          <p:cNvPicPr>
            <a:picLocks noGrp="1" noChangeAspect="1" noChangeArrowheads="1"/>
          </p:cNvPicPr>
          <p:nvPr>
            <p:ph sz="half"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159" b="-3"/>
          <a:stretch/>
        </p:blipFill>
        <p:spPr bwMode="auto">
          <a:xfrm>
            <a:off x="841248" y="2516777"/>
            <a:ext cx="6236208" cy="36601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1EAEEFE1-5AF4-4C76-A689-81AE6DD3DBC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7546848" y="2516777"/>
            <a:ext cx="4245102" cy="3660185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i="1" u="sng" dirty="0"/>
              <a:t>How</a:t>
            </a:r>
            <a:r>
              <a:rPr lang="en-US" i="1" dirty="0"/>
              <a:t> are you?</a:t>
            </a:r>
            <a:br>
              <a:rPr lang="en-US" i="1" dirty="0"/>
            </a:br>
            <a:r>
              <a:rPr lang="en-US" dirty="0"/>
              <a:t>Hoe </a:t>
            </a:r>
            <a:r>
              <a:rPr lang="en-US" dirty="0" err="1"/>
              <a:t>gaat</a:t>
            </a:r>
            <a:r>
              <a:rPr lang="en-US" dirty="0"/>
              <a:t> het?</a:t>
            </a:r>
            <a:br>
              <a:rPr lang="en-US" i="1" dirty="0"/>
            </a:br>
            <a:endParaRPr lang="en-US" i="1" dirty="0"/>
          </a:p>
          <a:p>
            <a:r>
              <a:rPr lang="en-US" i="1" u="sng" dirty="0"/>
              <a:t>How</a:t>
            </a:r>
            <a:r>
              <a:rPr lang="en-US" i="1" dirty="0"/>
              <a:t> will we get to school?</a:t>
            </a:r>
            <a:br>
              <a:rPr lang="en-US" dirty="0"/>
            </a:br>
            <a:r>
              <a:rPr lang="en-US" dirty="0"/>
              <a:t>Hoe </a:t>
            </a:r>
            <a:r>
              <a:rPr lang="en-US" dirty="0" err="1"/>
              <a:t>gaan</a:t>
            </a:r>
            <a:r>
              <a:rPr lang="en-US" dirty="0"/>
              <a:t> we </a:t>
            </a:r>
            <a:r>
              <a:rPr lang="en-US" dirty="0" err="1"/>
              <a:t>naar</a:t>
            </a:r>
            <a:r>
              <a:rPr lang="en-US" dirty="0"/>
              <a:t> school?</a:t>
            </a:r>
          </a:p>
        </p:txBody>
      </p:sp>
    </p:spTree>
    <p:extLst>
      <p:ext uri="{BB962C8B-B14F-4D97-AF65-F5344CB8AC3E}">
        <p14:creationId xmlns:p14="http://schemas.microsoft.com/office/powerpoint/2010/main" val="11379916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Rectangle 70">
            <a:extLst>
              <a:ext uri="{FF2B5EF4-FFF2-40B4-BE49-F238E27FC236}">
                <a16:creationId xmlns:a16="http://schemas.microsoft.com/office/drawing/2014/main" id="{EBF87945-A001-489F-9D9B-7D9435F0B9C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48639" y="347471"/>
            <a:ext cx="11100816" cy="1801368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C5224157-959F-48F2-9492-C81C2762F6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85216"/>
            <a:ext cx="10515600" cy="1325563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5000" b="1" dirty="0">
                <a:solidFill>
                  <a:schemeClr val="bg1"/>
                </a:solidFill>
              </a:rPr>
              <a:t>Who - </a:t>
            </a:r>
            <a:r>
              <a:rPr lang="en-US" sz="5000" b="1" dirty="0" err="1">
                <a:solidFill>
                  <a:schemeClr val="bg1"/>
                </a:solidFill>
              </a:rPr>
              <a:t>wie</a:t>
            </a:r>
            <a:endParaRPr lang="en-US" sz="5000" b="1" dirty="0">
              <a:solidFill>
                <a:schemeClr val="bg1"/>
              </a:solidFill>
            </a:endParaRPr>
          </a:p>
        </p:txBody>
      </p:sp>
      <p:pic>
        <p:nvPicPr>
          <p:cNvPr id="4098" name="Picture 2" descr="De bronafbeelding bekijken">
            <a:extLst>
              <a:ext uri="{FF2B5EF4-FFF2-40B4-BE49-F238E27FC236}">
                <a16:creationId xmlns:a16="http://schemas.microsoft.com/office/drawing/2014/main" id="{72C691E7-E86C-422F-B3E8-55BF3EE3D2EC}"/>
              </a:ext>
            </a:extLst>
          </p:cNvPr>
          <p:cNvPicPr>
            <a:picLocks noGrp="1" noChangeAspect="1" noChangeArrowheads="1"/>
          </p:cNvPicPr>
          <p:nvPr>
            <p:ph sz="half"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165" r="3" b="25145"/>
          <a:stretch/>
        </p:blipFill>
        <p:spPr bwMode="auto">
          <a:xfrm>
            <a:off x="841248" y="2516777"/>
            <a:ext cx="6236208" cy="36601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75D70645-59B3-4A86-B451-5EC16C6E705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7546848" y="2516777"/>
            <a:ext cx="3803904" cy="3660185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i="1" dirty="0"/>
              <a:t>Who is this?</a:t>
            </a:r>
            <a:br>
              <a:rPr lang="en-US" i="1" dirty="0"/>
            </a:br>
            <a:r>
              <a:rPr lang="en-US" dirty="0"/>
              <a:t>Met </a:t>
            </a:r>
            <a:r>
              <a:rPr lang="en-US" dirty="0" err="1"/>
              <a:t>wie</a:t>
            </a:r>
            <a:r>
              <a:rPr lang="en-US" dirty="0"/>
              <a:t> </a:t>
            </a:r>
            <a:r>
              <a:rPr lang="en-US" dirty="0" err="1"/>
              <a:t>spreek</a:t>
            </a:r>
            <a:r>
              <a:rPr lang="en-US" dirty="0"/>
              <a:t> </a:t>
            </a:r>
            <a:r>
              <a:rPr lang="en-US" dirty="0" err="1"/>
              <a:t>ik</a:t>
            </a:r>
            <a:r>
              <a:rPr lang="en-US" dirty="0"/>
              <a:t>?</a:t>
            </a:r>
          </a:p>
          <a:p>
            <a:endParaRPr lang="en-US" sz="2200" i="1" dirty="0"/>
          </a:p>
        </p:txBody>
      </p:sp>
    </p:spTree>
    <p:extLst>
      <p:ext uri="{BB962C8B-B14F-4D97-AF65-F5344CB8AC3E}">
        <p14:creationId xmlns:p14="http://schemas.microsoft.com/office/powerpoint/2010/main" val="21109252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Rectangle 70">
            <a:extLst>
              <a:ext uri="{FF2B5EF4-FFF2-40B4-BE49-F238E27FC236}">
                <a16:creationId xmlns:a16="http://schemas.microsoft.com/office/drawing/2014/main" id="{7CA0DAA6-33B8-4A25-810D-2F4D816FB40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0" y="0"/>
            <a:ext cx="4972594" cy="6858000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33BD423A-4B72-4C42-994D-F5A40CBFD6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1307" y="640081"/>
            <a:ext cx="3377183" cy="1493519"/>
          </a:xfrm>
          <a:noFill/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5000" b="1" dirty="0">
                <a:solidFill>
                  <a:schemeClr val="bg1"/>
                </a:solidFill>
              </a:rPr>
              <a:t>Whose - </a:t>
            </a:r>
            <a:r>
              <a:rPr lang="en-US" sz="5000" b="1" dirty="0" err="1">
                <a:solidFill>
                  <a:schemeClr val="bg1"/>
                </a:solidFill>
              </a:rPr>
              <a:t>wiens</a:t>
            </a:r>
            <a:endParaRPr lang="en-US" sz="5000" b="1" dirty="0">
              <a:solidFill>
                <a:schemeClr val="bg1"/>
              </a:solidFill>
            </a:endParaRP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DBF806E2-9627-40E2-8769-DFF6AFD13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51307" y="2952751"/>
            <a:ext cx="3377184" cy="3265170"/>
          </a:xfrm>
          <a:noFill/>
        </p:spPr>
        <p:txBody>
          <a:bodyPr vert="horz" lIns="91440" tIns="45720" rIns="91440" bIns="45720" rtlCol="0">
            <a:normAutofit/>
          </a:bodyPr>
          <a:lstStyle/>
          <a:p>
            <a:pPr marL="0" indent="0">
              <a:buNone/>
            </a:pPr>
            <a:r>
              <a:rPr lang="en-US" i="1" dirty="0">
                <a:solidFill>
                  <a:schemeClr val="bg1"/>
                </a:solidFill>
              </a:rPr>
              <a:t>Whose shoes are these?</a:t>
            </a:r>
            <a:br>
              <a:rPr lang="en-US" i="1" dirty="0">
                <a:solidFill>
                  <a:schemeClr val="bg1"/>
                </a:solidFill>
              </a:rPr>
            </a:br>
            <a:r>
              <a:rPr lang="en-US" dirty="0">
                <a:solidFill>
                  <a:schemeClr val="bg1"/>
                </a:solidFill>
              </a:rPr>
              <a:t>Wiens </a:t>
            </a:r>
            <a:r>
              <a:rPr lang="en-US" dirty="0" err="1">
                <a:solidFill>
                  <a:schemeClr val="bg1"/>
                </a:solidFill>
              </a:rPr>
              <a:t>schoenen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zijn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dit</a:t>
            </a:r>
            <a:r>
              <a:rPr lang="en-US" dirty="0">
                <a:solidFill>
                  <a:schemeClr val="bg1"/>
                </a:solidFill>
              </a:rPr>
              <a:t>?</a:t>
            </a:r>
            <a:endParaRPr lang="en-US" i="1" dirty="0">
              <a:solidFill>
                <a:schemeClr val="bg1"/>
              </a:solidFill>
            </a:endParaRPr>
          </a:p>
        </p:txBody>
      </p:sp>
      <p:pic>
        <p:nvPicPr>
          <p:cNvPr id="5122" name="Picture 2" descr="De bronafbeelding bekijken">
            <a:extLst>
              <a:ext uri="{FF2B5EF4-FFF2-40B4-BE49-F238E27FC236}">
                <a16:creationId xmlns:a16="http://schemas.microsoft.com/office/drawing/2014/main" id="{DA451FB2-9BCB-4B42-BDA8-09904D8D1A98}"/>
              </a:ext>
            </a:extLst>
          </p:cNvPr>
          <p:cNvPicPr>
            <a:picLocks noGrp="1" noChangeAspect="1" noChangeArrowheads="1"/>
          </p:cNvPicPr>
          <p:nvPr>
            <p:ph sz="half"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842" r="-2" b="-2"/>
          <a:stretch/>
        </p:blipFill>
        <p:spPr bwMode="auto">
          <a:xfrm>
            <a:off x="4654297" y="10"/>
            <a:ext cx="7537704" cy="6857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264704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CB5FAF4-415D-4C92-B71C-6E338964CC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69940" y="365124"/>
            <a:ext cx="6172200" cy="1828800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5000" b="1" dirty="0"/>
              <a:t>Why - </a:t>
            </a:r>
            <a:r>
              <a:rPr lang="en-US" sz="5000" b="1" dirty="0" err="1"/>
              <a:t>waarom</a:t>
            </a:r>
            <a:endParaRPr lang="en-US" sz="5000" b="1" dirty="0"/>
          </a:p>
        </p:txBody>
      </p:sp>
      <p:pic>
        <p:nvPicPr>
          <p:cNvPr id="6146" name="Picture 2" descr="De bronafbeelding bekijken">
            <a:extLst>
              <a:ext uri="{FF2B5EF4-FFF2-40B4-BE49-F238E27FC236}">
                <a16:creationId xmlns:a16="http://schemas.microsoft.com/office/drawing/2014/main" id="{291E1962-9BDC-453C-AF4F-0FC830E53909}"/>
              </a:ext>
            </a:extLst>
          </p:cNvPr>
          <p:cNvPicPr>
            <a:picLocks noGrp="1" noChangeAspect="1" noChangeArrowheads="1"/>
          </p:cNvPicPr>
          <p:nvPr>
            <p:ph sz="half"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38" r="3246"/>
          <a:stretch/>
        </p:blipFill>
        <p:spPr bwMode="auto">
          <a:xfrm>
            <a:off x="20" y="10"/>
            <a:ext cx="4639713" cy="6857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D83A76F6-7A16-44C4-B297-4BD2D7B93FD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069940" y="2322576"/>
            <a:ext cx="6172200" cy="3858768"/>
          </a:xfrm>
        </p:spPr>
        <p:txBody>
          <a:bodyPr vert="horz" lIns="91440" tIns="45720" rIns="91440" bIns="45720" rtlCol="0">
            <a:normAutofit/>
          </a:bodyPr>
          <a:lstStyle/>
          <a:p>
            <a:r>
              <a:rPr lang="en-US" i="1" dirty="0"/>
              <a:t>Why did you do that?</a:t>
            </a:r>
            <a:br>
              <a:rPr lang="en-US" i="1" dirty="0"/>
            </a:br>
            <a:r>
              <a:rPr lang="en-US" dirty="0" err="1"/>
              <a:t>Waarom</a:t>
            </a:r>
            <a:r>
              <a:rPr lang="en-US" dirty="0"/>
              <a:t> deed je </a:t>
            </a:r>
            <a:r>
              <a:rPr lang="en-US" dirty="0" err="1"/>
              <a:t>dat</a:t>
            </a:r>
            <a:r>
              <a:rPr lang="en-US" dirty="0"/>
              <a:t>?</a:t>
            </a:r>
          </a:p>
          <a:p>
            <a:r>
              <a:rPr lang="en-US" i="1" dirty="0"/>
              <a:t>Why are you wearing a jumper? Because it’s cold</a:t>
            </a:r>
            <a:br>
              <a:rPr lang="en-US" dirty="0"/>
            </a:br>
            <a:r>
              <a:rPr lang="en-US" dirty="0" err="1"/>
              <a:t>Waarom</a:t>
            </a:r>
            <a:r>
              <a:rPr lang="en-US" dirty="0"/>
              <a:t> </a:t>
            </a:r>
            <a:r>
              <a:rPr lang="en-US" dirty="0" err="1"/>
              <a:t>heb</a:t>
            </a:r>
            <a:r>
              <a:rPr lang="en-US" dirty="0"/>
              <a:t> je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trui</a:t>
            </a:r>
            <a:r>
              <a:rPr lang="en-US" dirty="0"/>
              <a:t> </a:t>
            </a:r>
            <a:r>
              <a:rPr lang="en-US" dirty="0" err="1"/>
              <a:t>aan</a:t>
            </a:r>
            <a:r>
              <a:rPr lang="en-US" dirty="0"/>
              <a:t>? </a:t>
            </a:r>
            <a:r>
              <a:rPr lang="en-US" dirty="0" err="1"/>
              <a:t>Omdat</a:t>
            </a:r>
            <a:r>
              <a:rPr lang="en-US" dirty="0"/>
              <a:t> het </a:t>
            </a:r>
            <a:r>
              <a:rPr lang="en-US" dirty="0" err="1"/>
              <a:t>koud</a:t>
            </a:r>
            <a:r>
              <a:rPr lang="en-US" dirty="0"/>
              <a:t> is</a:t>
            </a:r>
          </a:p>
        </p:txBody>
      </p:sp>
    </p:spTree>
    <p:extLst>
      <p:ext uri="{BB962C8B-B14F-4D97-AF65-F5344CB8AC3E}">
        <p14:creationId xmlns:p14="http://schemas.microsoft.com/office/powerpoint/2010/main" val="187217443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Rectangle 70">
            <a:extLst>
              <a:ext uri="{FF2B5EF4-FFF2-40B4-BE49-F238E27FC236}">
                <a16:creationId xmlns:a16="http://schemas.microsoft.com/office/drawing/2014/main" id="{7CA0DAA6-33B8-4A25-810D-2F4D816FB40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0" y="0"/>
            <a:ext cx="4972594" cy="6858000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637F5686-3C83-4525-911E-AAFF653C79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1307" y="640081"/>
            <a:ext cx="3377183" cy="1757432"/>
          </a:xfrm>
          <a:noFill/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5000" b="1" dirty="0">
                <a:solidFill>
                  <a:schemeClr val="bg1"/>
                </a:solidFill>
              </a:rPr>
              <a:t>When - </a:t>
            </a:r>
            <a:r>
              <a:rPr lang="en-US" sz="5000" b="1" dirty="0" err="1">
                <a:solidFill>
                  <a:schemeClr val="bg1"/>
                </a:solidFill>
              </a:rPr>
              <a:t>wanneer</a:t>
            </a:r>
            <a:endParaRPr lang="en-US" sz="5000" b="1" dirty="0">
              <a:solidFill>
                <a:schemeClr val="bg1"/>
              </a:solidFill>
            </a:endParaRP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7172690E-E61E-420E-8260-CDDA38050E4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51307" y="3037595"/>
            <a:ext cx="3377184" cy="3180326"/>
          </a:xfrm>
          <a:noFill/>
        </p:spPr>
        <p:txBody>
          <a:bodyPr vert="horz" lIns="91440" tIns="45720" rIns="91440" bIns="45720" rtlCol="0">
            <a:noAutofit/>
          </a:bodyPr>
          <a:lstStyle/>
          <a:p>
            <a:pPr marL="0" indent="0">
              <a:buNone/>
            </a:pPr>
            <a:r>
              <a:rPr lang="en-US" i="1" dirty="0">
                <a:solidFill>
                  <a:schemeClr val="bg1"/>
                </a:solidFill>
              </a:rPr>
              <a:t>When shall we go to the cinema?</a:t>
            </a:r>
            <a:br>
              <a:rPr lang="en-US" i="1" dirty="0">
                <a:solidFill>
                  <a:schemeClr val="bg1"/>
                </a:solidFill>
              </a:rPr>
            </a:br>
            <a:br>
              <a:rPr lang="en-US" dirty="0">
                <a:solidFill>
                  <a:schemeClr val="bg1"/>
                </a:solidFill>
              </a:rPr>
            </a:br>
            <a:r>
              <a:rPr lang="en-US" dirty="0" err="1">
                <a:solidFill>
                  <a:schemeClr val="bg1"/>
                </a:solidFill>
              </a:rPr>
              <a:t>Wanneer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zullen</a:t>
            </a:r>
            <a:r>
              <a:rPr lang="en-US" dirty="0">
                <a:solidFill>
                  <a:schemeClr val="bg1"/>
                </a:solidFill>
              </a:rPr>
              <a:t> we </a:t>
            </a:r>
            <a:r>
              <a:rPr lang="en-US" dirty="0" err="1">
                <a:solidFill>
                  <a:schemeClr val="bg1"/>
                </a:solidFill>
              </a:rPr>
              <a:t>naar</a:t>
            </a:r>
            <a:r>
              <a:rPr lang="en-US" dirty="0">
                <a:solidFill>
                  <a:schemeClr val="bg1"/>
                </a:solidFill>
              </a:rPr>
              <a:t> de </a:t>
            </a:r>
            <a:r>
              <a:rPr lang="en-US" dirty="0" err="1">
                <a:solidFill>
                  <a:schemeClr val="bg1"/>
                </a:solidFill>
              </a:rPr>
              <a:t>bioscoop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gaan</a:t>
            </a:r>
            <a:r>
              <a:rPr lang="en-US" dirty="0">
                <a:solidFill>
                  <a:schemeClr val="bg1"/>
                </a:solidFill>
              </a:rPr>
              <a:t>?</a:t>
            </a:r>
          </a:p>
        </p:txBody>
      </p:sp>
      <p:pic>
        <p:nvPicPr>
          <p:cNvPr id="8194" name="Picture 2" descr="De bronafbeelding bekijken">
            <a:extLst>
              <a:ext uri="{FF2B5EF4-FFF2-40B4-BE49-F238E27FC236}">
                <a16:creationId xmlns:a16="http://schemas.microsoft.com/office/drawing/2014/main" id="{F86B7C9A-25F8-4BD8-BA9A-D29124263B82}"/>
              </a:ext>
            </a:extLst>
          </p:cNvPr>
          <p:cNvPicPr>
            <a:picLocks noGrp="1" noChangeAspect="1" noChangeArrowheads="1"/>
          </p:cNvPicPr>
          <p:nvPr>
            <p:ph sz="half"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26" r="-2" b="11367"/>
          <a:stretch/>
        </p:blipFill>
        <p:spPr bwMode="auto">
          <a:xfrm>
            <a:off x="4654297" y="10"/>
            <a:ext cx="7537704" cy="6857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4833611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07E5698-ADFE-4AD3-BB11-431206A424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8929" y="629266"/>
            <a:ext cx="3667039" cy="1676603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5000" dirty="0"/>
              <a:t>Where - </a:t>
            </a:r>
            <a:r>
              <a:rPr lang="en-US" sz="5000" dirty="0" err="1"/>
              <a:t>waar</a:t>
            </a:r>
            <a:endParaRPr lang="en-US" sz="5000" dirty="0"/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90320C3F-11FB-4A76-A307-6C840F92835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90525" y="2438401"/>
            <a:ext cx="4133850" cy="3779520"/>
          </a:xfrm>
        </p:spPr>
        <p:txBody>
          <a:bodyPr vert="horz" lIns="91440" tIns="45720" rIns="91440" bIns="45720" rtlCol="0">
            <a:normAutofit/>
          </a:bodyPr>
          <a:lstStyle/>
          <a:p>
            <a:r>
              <a:rPr lang="en-US" i="1" dirty="0"/>
              <a:t>Where are you going?</a:t>
            </a:r>
            <a:br>
              <a:rPr lang="en-US" i="1" dirty="0"/>
            </a:br>
            <a:r>
              <a:rPr lang="en-US" dirty="0" err="1"/>
              <a:t>Waar</a:t>
            </a:r>
            <a:r>
              <a:rPr lang="en-US" dirty="0"/>
              <a:t> </a:t>
            </a:r>
            <a:r>
              <a:rPr lang="en-US" dirty="0" err="1"/>
              <a:t>ga</a:t>
            </a:r>
            <a:r>
              <a:rPr lang="en-US" dirty="0"/>
              <a:t> je </a:t>
            </a:r>
            <a:r>
              <a:rPr lang="en-US" dirty="0" err="1"/>
              <a:t>heen</a:t>
            </a:r>
            <a:r>
              <a:rPr lang="en-US" dirty="0"/>
              <a:t>?</a:t>
            </a:r>
            <a:br>
              <a:rPr lang="en-US" dirty="0"/>
            </a:br>
            <a:br>
              <a:rPr lang="en-US" dirty="0"/>
            </a:br>
            <a:endParaRPr lang="en-US" dirty="0"/>
          </a:p>
          <a:p>
            <a:r>
              <a:rPr lang="en-US" i="1" dirty="0"/>
              <a:t>Where can I buy a hat?</a:t>
            </a:r>
            <a:br>
              <a:rPr lang="en-US" i="1" dirty="0"/>
            </a:br>
            <a:r>
              <a:rPr lang="en-US" dirty="0" err="1"/>
              <a:t>Waar</a:t>
            </a:r>
            <a:r>
              <a:rPr lang="en-US" dirty="0"/>
              <a:t> </a:t>
            </a:r>
            <a:r>
              <a:rPr lang="en-US" dirty="0" err="1"/>
              <a:t>kan</a:t>
            </a:r>
            <a:r>
              <a:rPr lang="en-US" dirty="0"/>
              <a:t> </a:t>
            </a:r>
            <a:r>
              <a:rPr lang="en-US" dirty="0" err="1"/>
              <a:t>ik</a:t>
            </a:r>
            <a:r>
              <a:rPr lang="en-US" dirty="0"/>
              <a:t> </a:t>
            </a:r>
            <a:r>
              <a:rPr lang="en-US" dirty="0" err="1"/>
              <a:t>een</a:t>
            </a:r>
            <a:r>
              <a:rPr lang="en-US" dirty="0"/>
              <a:t> hoed </a:t>
            </a:r>
            <a:r>
              <a:rPr lang="en-US" dirty="0" err="1"/>
              <a:t>kopen</a:t>
            </a:r>
            <a:r>
              <a:rPr lang="en-US" dirty="0"/>
              <a:t>?</a:t>
            </a:r>
            <a:endParaRPr lang="en-US" i="1" dirty="0"/>
          </a:p>
        </p:txBody>
      </p:sp>
      <p:sp>
        <p:nvSpPr>
          <p:cNvPr id="71" name="Rectangle 70">
            <a:extLst>
              <a:ext uri="{FF2B5EF4-FFF2-40B4-BE49-F238E27FC236}">
                <a16:creationId xmlns:a16="http://schemas.microsoft.com/office/drawing/2014/main" id="{F2B38F72-8FC4-4001-8C67-FA6B86DEC76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636008" y="2"/>
            <a:ext cx="7555992" cy="685799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218" name="Picture 2" descr="De bronafbeelding bekijken">
            <a:extLst>
              <a:ext uri="{FF2B5EF4-FFF2-40B4-BE49-F238E27FC236}">
                <a16:creationId xmlns:a16="http://schemas.microsoft.com/office/drawing/2014/main" id="{74CF7C7B-1DB2-4843-9092-B3AC24B5A154}"/>
              </a:ext>
            </a:extLst>
          </p:cNvPr>
          <p:cNvPicPr>
            <a:picLocks noGrp="1" noChangeAspect="1" noChangeArrowheads="1"/>
          </p:cNvPicPr>
          <p:nvPr>
            <p:ph sz="half"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" b="11130"/>
          <a:stretch/>
        </p:blipFill>
        <p:spPr bwMode="auto">
          <a:xfrm>
            <a:off x="5276088" y="640082"/>
            <a:ext cx="6276250" cy="5577838"/>
          </a:xfrm>
          <a:prstGeom prst="rect">
            <a:avLst/>
          </a:prstGeom>
          <a:noFill/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1114852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Rectangle 70">
            <a:extLst>
              <a:ext uri="{FF2B5EF4-FFF2-40B4-BE49-F238E27FC236}">
                <a16:creationId xmlns:a16="http://schemas.microsoft.com/office/drawing/2014/main" id="{7CA0DAA6-33B8-4A25-810D-2F4D816FB40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0" y="0"/>
            <a:ext cx="4972594" cy="6858000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F65F9C83-DEA9-4716-B572-E0C7C709F0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1307" y="640081"/>
            <a:ext cx="3377183" cy="1274444"/>
          </a:xfrm>
          <a:noFill/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 sz="5000" b="1" dirty="0">
                <a:solidFill>
                  <a:schemeClr val="bg1"/>
                </a:solidFill>
              </a:rPr>
              <a:t>Which - </a:t>
            </a:r>
            <a:r>
              <a:rPr lang="en-US" sz="5000" b="1" dirty="0" err="1">
                <a:solidFill>
                  <a:schemeClr val="bg1"/>
                </a:solidFill>
              </a:rPr>
              <a:t>welke</a:t>
            </a:r>
            <a:endParaRPr lang="en-US" sz="5000" b="1" dirty="0">
              <a:solidFill>
                <a:schemeClr val="bg1"/>
              </a:solidFill>
            </a:endParaRP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27851ADB-AC09-4739-A5A0-A8302767B84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51307" y="2554607"/>
            <a:ext cx="3377184" cy="3663314"/>
          </a:xfrm>
          <a:noFill/>
        </p:spPr>
        <p:txBody>
          <a:bodyPr vert="horz" lIns="91440" tIns="45720" rIns="91440" bIns="45720" rtlCol="0">
            <a:normAutofit/>
          </a:bodyPr>
          <a:lstStyle/>
          <a:p>
            <a:pPr marL="0" indent="0">
              <a:buNone/>
            </a:pPr>
            <a:r>
              <a:rPr lang="en-US" i="1" dirty="0">
                <a:solidFill>
                  <a:schemeClr val="bg1"/>
                </a:solidFill>
              </a:rPr>
              <a:t>Which of these books do you like best?</a:t>
            </a:r>
            <a:br>
              <a:rPr lang="en-US" i="1" dirty="0">
                <a:solidFill>
                  <a:schemeClr val="bg1"/>
                </a:solidFill>
              </a:rPr>
            </a:br>
            <a:br>
              <a:rPr lang="en-US" dirty="0">
                <a:solidFill>
                  <a:schemeClr val="bg1"/>
                </a:solidFill>
              </a:rPr>
            </a:br>
            <a:r>
              <a:rPr lang="en-US" dirty="0" err="1">
                <a:solidFill>
                  <a:schemeClr val="bg1"/>
                </a:solidFill>
              </a:rPr>
              <a:t>Welke</a:t>
            </a:r>
            <a:r>
              <a:rPr lang="en-US" dirty="0">
                <a:solidFill>
                  <a:schemeClr val="bg1"/>
                </a:solidFill>
              </a:rPr>
              <a:t> van </a:t>
            </a:r>
            <a:r>
              <a:rPr lang="en-US" dirty="0" err="1">
                <a:solidFill>
                  <a:schemeClr val="bg1"/>
                </a:solidFill>
              </a:rPr>
              <a:t>deze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boeken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vind</a:t>
            </a:r>
            <a:r>
              <a:rPr lang="en-US" dirty="0">
                <a:solidFill>
                  <a:schemeClr val="bg1"/>
                </a:solidFill>
              </a:rPr>
              <a:t> je het </a:t>
            </a:r>
            <a:r>
              <a:rPr lang="en-US" dirty="0" err="1">
                <a:solidFill>
                  <a:schemeClr val="bg1"/>
                </a:solidFill>
              </a:rPr>
              <a:t>leukst</a:t>
            </a:r>
            <a:r>
              <a:rPr lang="en-US" dirty="0">
                <a:solidFill>
                  <a:schemeClr val="bg1"/>
                </a:solidFill>
              </a:rPr>
              <a:t>?</a:t>
            </a:r>
          </a:p>
        </p:txBody>
      </p:sp>
      <p:pic>
        <p:nvPicPr>
          <p:cNvPr id="10242" name="Picture 2" descr="De bronafbeelding bekijken">
            <a:extLst>
              <a:ext uri="{FF2B5EF4-FFF2-40B4-BE49-F238E27FC236}">
                <a16:creationId xmlns:a16="http://schemas.microsoft.com/office/drawing/2014/main" id="{11F2A8BD-5FE0-4FF7-8FBD-FE931E522156}"/>
              </a:ext>
            </a:extLst>
          </p:cNvPr>
          <p:cNvPicPr>
            <a:picLocks noGrp="1" noChangeAspect="1" noChangeArrowheads="1"/>
          </p:cNvPicPr>
          <p:nvPr>
            <p:ph sz="half"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282" r="-2" b="23304"/>
          <a:stretch/>
        </p:blipFill>
        <p:spPr bwMode="auto">
          <a:xfrm>
            <a:off x="4654297" y="10"/>
            <a:ext cx="7537704" cy="6857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2066482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A8B0CD80-292D-43C7-AD77-8B92C9A698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8929" y="629266"/>
            <a:ext cx="3667039" cy="1676603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5000" b="1" dirty="0"/>
              <a:t>What – wat / hoe / </a:t>
            </a:r>
            <a:r>
              <a:rPr lang="en-US" sz="5000" b="1" dirty="0" err="1"/>
              <a:t>welk</a:t>
            </a:r>
            <a:endParaRPr lang="en-US" sz="5000" b="1" dirty="0"/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7D4A0FA0-669C-4E9C-A512-7C00AA430DE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48931" y="2438401"/>
            <a:ext cx="3667036" cy="3779520"/>
          </a:xfrm>
        </p:spPr>
        <p:txBody>
          <a:bodyPr vert="horz" lIns="91440" tIns="45720" rIns="91440" bIns="45720" rtlCol="0">
            <a:normAutofit/>
          </a:bodyPr>
          <a:lstStyle/>
          <a:p>
            <a:r>
              <a:rPr lang="en-US" i="1" dirty="0"/>
              <a:t>What time is it?</a:t>
            </a:r>
            <a:br>
              <a:rPr lang="en-US" i="1" dirty="0"/>
            </a:br>
            <a:r>
              <a:rPr lang="en-US" dirty="0"/>
              <a:t>Hoe </a:t>
            </a:r>
            <a:r>
              <a:rPr lang="en-US" dirty="0" err="1"/>
              <a:t>laat</a:t>
            </a:r>
            <a:r>
              <a:rPr lang="en-US" dirty="0"/>
              <a:t> is het?</a:t>
            </a:r>
            <a:br>
              <a:rPr lang="en-US" dirty="0"/>
            </a:br>
            <a:endParaRPr lang="en-US" dirty="0"/>
          </a:p>
          <a:p>
            <a:r>
              <a:rPr lang="en-US" i="1" dirty="0"/>
              <a:t>What are you doing?</a:t>
            </a:r>
            <a:br>
              <a:rPr lang="en-US" dirty="0"/>
            </a:br>
            <a:r>
              <a:rPr lang="en-US" dirty="0"/>
              <a:t>Wat doe je?</a:t>
            </a:r>
          </a:p>
        </p:txBody>
      </p:sp>
      <p:sp>
        <p:nvSpPr>
          <p:cNvPr id="71" name="Rectangle 70">
            <a:extLst>
              <a:ext uri="{FF2B5EF4-FFF2-40B4-BE49-F238E27FC236}">
                <a16:creationId xmlns:a16="http://schemas.microsoft.com/office/drawing/2014/main" id="{F2B38F72-8FC4-4001-8C67-FA6B86DEC76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636008" y="2"/>
            <a:ext cx="7555992" cy="685799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266" name="Picture 2" descr="De bronafbeelding bekijken">
            <a:extLst>
              <a:ext uri="{FF2B5EF4-FFF2-40B4-BE49-F238E27FC236}">
                <a16:creationId xmlns:a16="http://schemas.microsoft.com/office/drawing/2014/main" id="{33FFA230-0292-4860-87D2-C8C1879CE43A}"/>
              </a:ext>
            </a:extLst>
          </p:cNvPr>
          <p:cNvPicPr>
            <a:picLocks noGrp="1" noChangeAspect="1" noChangeArrowheads="1"/>
          </p:cNvPicPr>
          <p:nvPr>
            <p:ph sz="half"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94" r="2" b="3659"/>
          <a:stretch/>
        </p:blipFill>
        <p:spPr bwMode="auto">
          <a:xfrm>
            <a:off x="5276088" y="640082"/>
            <a:ext cx="6276250" cy="5577838"/>
          </a:xfrm>
          <a:prstGeom prst="rect">
            <a:avLst/>
          </a:prstGeom>
          <a:noFill/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7397440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6BCF0E12A4CBF4F836DF20595EA3537" ma:contentTypeVersion="12" ma:contentTypeDescription="Een nieuw document maken." ma:contentTypeScope="" ma:versionID="04fa357b37fe93a05979dd2ceafb3df9">
  <xsd:schema xmlns:xsd="http://www.w3.org/2001/XMLSchema" xmlns:xs="http://www.w3.org/2001/XMLSchema" xmlns:p="http://schemas.microsoft.com/office/2006/metadata/properties" xmlns:ns3="cb669cbd-b26b-401e-9d26-231ede511dff" xmlns:ns4="4ed492c5-460a-4161-bd18-c2e32186d982" targetNamespace="http://schemas.microsoft.com/office/2006/metadata/properties" ma:root="true" ma:fieldsID="2b22ac9b5289afa59be958d36880e75f" ns3:_="" ns4:_="">
    <xsd:import namespace="cb669cbd-b26b-401e-9d26-231ede511dff"/>
    <xsd:import namespace="4ed492c5-460a-4161-bd18-c2e32186d982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ServiceDateTaken" minOccurs="0"/>
                <xsd:element ref="ns3:MediaServiceOCR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AutoKeyPoints" minOccurs="0"/>
                <xsd:element ref="ns3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b669cbd-b26b-401e-9d26-231ede511df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ed492c5-460a-4161-bd18-c2e32186d982" elementFormDefault="qualified">
    <xsd:import namespace="http://schemas.microsoft.com/office/2006/documentManagement/types"/>
    <xsd:import namespace="http://schemas.microsoft.com/office/infopath/2007/PartnerControls"/>
    <xsd:element name="SharedWithUsers" ma:index="15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6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7" nillable="true" ma:displayName="Hint-hash delen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2386D445-16A4-4896-BC6B-6E55FBADB2D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b669cbd-b26b-401e-9d26-231ede511dff"/>
    <ds:schemaRef ds:uri="4ed492c5-460a-4161-bd18-c2e32186d982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6D47F16F-174B-478A-A641-554040AE5F86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7937EF60-9951-4251-8ECC-A3B5C4BA4218}">
  <ds:schemaRefs>
    <ds:schemaRef ds:uri="cb669cbd-b26b-401e-9d26-231ede511dff"/>
    <ds:schemaRef ds:uri="http://schemas.microsoft.com/office/2006/documentManagement/types"/>
    <ds:schemaRef ds:uri="http://schemas.microsoft.com/office/infopath/2007/PartnerControls"/>
    <ds:schemaRef ds:uri="4ed492c5-460a-4161-bd18-c2e32186d982"/>
    <ds:schemaRef ds:uri="http://schemas.microsoft.com/office/2006/metadata/properties"/>
    <ds:schemaRef ds:uri="http://purl.org/dc/terms/"/>
    <ds:schemaRef ds:uri="http://purl.org/dc/elements/1.1/"/>
    <ds:schemaRef ds:uri="http://purl.org/dc/dcmitype/"/>
    <ds:schemaRef ds:uri="http://schemas.openxmlformats.org/package/2006/metadata/core-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168</Words>
  <Application>Microsoft Office PowerPoint</Application>
  <PresentationFormat>Breedbeeld</PresentationFormat>
  <Paragraphs>53</Paragraphs>
  <Slides>10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10</vt:i4>
      </vt:variant>
    </vt:vector>
  </HeadingPairs>
  <TitlesOfParts>
    <vt:vector size="14" baseType="lpstr">
      <vt:lpstr>Arial</vt:lpstr>
      <vt:lpstr>Calibri</vt:lpstr>
      <vt:lpstr>Calibri Light</vt:lpstr>
      <vt:lpstr>Kantoorthema</vt:lpstr>
      <vt:lpstr>Question words</vt:lpstr>
      <vt:lpstr>How - hoe</vt:lpstr>
      <vt:lpstr>Who - wie</vt:lpstr>
      <vt:lpstr>Whose - wiens</vt:lpstr>
      <vt:lpstr>Why - waarom</vt:lpstr>
      <vt:lpstr>When - wanneer</vt:lpstr>
      <vt:lpstr>Where - waar</vt:lpstr>
      <vt:lpstr>Which - welke</vt:lpstr>
      <vt:lpstr>What – wat / hoe / welk</vt:lpstr>
      <vt:lpstr>PowerPoint-presentatie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Question words</dc:title>
  <dc:creator>Schot, R.L.J.</dc:creator>
  <cp:lastModifiedBy>Schot, R.L.J.</cp:lastModifiedBy>
  <cp:revision>2</cp:revision>
  <dcterms:created xsi:type="dcterms:W3CDTF">2020-11-24T13:01:30Z</dcterms:created>
  <dcterms:modified xsi:type="dcterms:W3CDTF">2020-11-24T13:03:09Z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0x010100A6BCF0E12A4CBF4F836DF20595EA3537</vt:lpwstr>
  </property>
</Properties>
</file>