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60" r:id="rId3"/>
    <p:sldId id="259" r:id="rId4"/>
    <p:sldId id="261" r:id="rId5"/>
    <p:sldId id="262" r:id="rId6"/>
    <p:sldId id="263" r:id="rId7"/>
    <p:sldId id="264" r:id="rId8"/>
    <p:sldId id="265" r:id="rId9"/>
    <p:sldId id="266" r:id="rId10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9FF99"/>
    <a:srgbClr val="FF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1452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653308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783312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284759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127086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597517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31015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44425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92389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941812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784671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724112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FF99"/>
            </a:gs>
            <a:gs pos="100000">
              <a:srgbClr val="FFFF99"/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6D938B-6C04-41B0-9298-BF3112F8DC82}" type="datetimeFigureOut">
              <a:rPr lang="nl-NL" smtClean="0"/>
              <a:t>29-9-2018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992A7C-B45D-4BFF-9343-5DA745C8E4E9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12839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quizlet.com/92647799/duits-h2-ww-met-stam-eindigend-op-s-ss-z-s-flash-cards/" TargetMode="Externa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hyperlink" Target="http://www.die-konjugation.de/" TargetMode="Externa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youtube.com/watch?v=tERRFWuYG48" TargetMode="External"/><Relationship Id="rId2" Type="http://schemas.openxmlformats.org/officeDocument/2006/relationships/hyperlink" Target="https://www.youtube.com/watch?v=u_FD2otXjiY" TargetMode="Externa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die-konjugation.de/" TargetMode="Externa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Tabel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89269165"/>
              </p:ext>
            </p:extLst>
          </p:nvPr>
        </p:nvGraphicFramePr>
        <p:xfrm>
          <a:off x="385420" y="475361"/>
          <a:ext cx="8597713" cy="5724115"/>
        </p:xfrm>
        <a:graphic>
          <a:graphicData uri="http://schemas.openxmlformats.org/drawingml/2006/table">
            <a:tbl>
              <a:tblPr firstRow="1" firstCol="1" bandRow="1"/>
              <a:tblGrid>
                <a:gridCol w="2000392"/>
                <a:gridCol w="2066631"/>
                <a:gridCol w="1960649"/>
                <a:gridCol w="1828173"/>
                <a:gridCol w="741868"/>
              </a:tblGrid>
              <a:tr h="63828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4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persoonlijk vnw</a:t>
                      </a:r>
                      <a:endParaRPr lang="nl-NL" sz="14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1400" b="1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enkelvoud/meervoud</a:t>
                      </a:r>
                      <a:endParaRPr lang="nl-NL" sz="14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spielen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(spelen)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machen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(maken)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wohnen</a:t>
                      </a: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(wonen)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1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ezels brug getje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9502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5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ich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spiel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mach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wohn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878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5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du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spiel</a:t>
                      </a:r>
                      <a:r>
                        <a:rPr lang="en-GB" sz="2000" b="1" smtClean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st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mach</a:t>
                      </a:r>
                      <a:r>
                        <a:rPr lang="en-GB" sz="2000" b="1" smtClean="0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st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wohn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st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ST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917416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5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er/sie/es/man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Oma/Papa/der Freund/ Susanna/Peter/die Familie Feld etc  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spiel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t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mach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t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wohn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t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T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7156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5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 wir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5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du und ich!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spiel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mach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wohn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7156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5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 ihr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spiel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t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mach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t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wohn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t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T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7156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5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sie (meervoud)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1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die Kinder, die </a:t>
                      </a:r>
                      <a:r>
                        <a:rPr lang="en-GB" sz="1100" smtClean="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Würste, die Pferde </a:t>
                      </a:r>
                      <a:r>
                        <a:rPr lang="en-GB" sz="11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etc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spiel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mach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wohn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nl-NL" sz="20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 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</a:tr>
              <a:tr h="384492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5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 </a:t>
                      </a:r>
                      <a:r>
                        <a:rPr lang="en-GB" sz="15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Sie (u)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spiel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mach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wohn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Arial" panose="020B0604020202020204" pitchFamily="34" charset="0"/>
                        </a:rPr>
                        <a:t>en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</a:pPr>
                      <a:endParaRPr lang="nl-NL" sz="2000">
                        <a:effectLst/>
                        <a:latin typeface="Arial" panose="020B060402020202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62082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100" b="1" kern="120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voltooid dw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1100" b="1" kern="1200">
                          <a:solidFill>
                            <a:srgbClr val="0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Arial" panose="020B0604020202020204" pitchFamily="34" charset="0"/>
                        </a:rPr>
                        <a:t>das Partizip Perfekt</a:t>
                      </a:r>
                      <a:endParaRPr lang="nl-NL" sz="1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algn="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ich habe …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</a:t>
                      </a: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spielt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</a:t>
                      </a: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macht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  <a:p>
                      <a:pPr marL="177800" indent="0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ge</a:t>
                      </a: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wohn</a:t>
                      </a:r>
                      <a:r>
                        <a:rPr lang="en-GB" sz="2000" b="1">
                          <a:solidFill>
                            <a:srgbClr val="FF0000"/>
                          </a:solidFill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t</a:t>
                      </a:r>
                      <a:endParaRPr lang="nl-NL" sz="2000">
                        <a:solidFill>
                          <a:srgbClr val="FF0000"/>
                        </a:solidFill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en-GB" sz="2000" b="1">
                          <a:effectLst/>
                          <a:latin typeface="Arial" panose="020B0604020202020204" pitchFamily="34" charset="0"/>
                          <a:ea typeface="Calibri" panose="020F0502020204030204" pitchFamily="34" charset="0"/>
                          <a:cs typeface="Times New Roman" panose="02020603050405020304" pitchFamily="18" charset="0"/>
                        </a:rPr>
                        <a:t> </a:t>
                      </a:r>
                      <a:endParaRPr lang="nl-NL" sz="2000">
                        <a:effectLst/>
                        <a:latin typeface="Arial" panose="020B060402020202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47951" marR="47951" marT="888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3" name="Rechteraccolade 2"/>
          <p:cNvSpPr/>
          <p:nvPr/>
        </p:nvSpPr>
        <p:spPr>
          <a:xfrm>
            <a:off x="7597774" y="4543992"/>
            <a:ext cx="521759" cy="844550"/>
          </a:xfrm>
          <a:prstGeom prst="rightBrace">
            <a:avLst>
              <a:gd name="adj1" fmla="val 8333"/>
              <a:gd name="adj2" fmla="val 48496"/>
            </a:avLst>
          </a:prstGeom>
          <a:ln/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nl-NL" sz="1350"/>
          </a:p>
        </p:txBody>
      </p:sp>
      <p:sp>
        <p:nvSpPr>
          <p:cNvPr id="4" name="Tekstvak 3"/>
          <p:cNvSpPr txBox="1"/>
          <p:nvPr/>
        </p:nvSpPr>
        <p:spPr>
          <a:xfrm>
            <a:off x="6441016" y="6434952"/>
            <a:ext cx="2702984" cy="3000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1350" b="1" smtClean="0">
                <a:latin typeface="Arial" panose="020B0604020202020204" pitchFamily="34" charset="0"/>
                <a:cs typeface="Arial" panose="020B0604020202020204" pitchFamily="34" charset="0"/>
              </a:rPr>
              <a:t>Eselsbrücke: (fe</a:t>
            </a:r>
            <a:r>
              <a:rPr lang="nl-NL" sz="1350" b="1">
                <a:latin typeface="Arial" panose="020B0604020202020204" pitchFamily="34" charset="0"/>
                <a:cs typeface="Arial" panose="020B0604020202020204" pitchFamily="34" charset="0"/>
              </a:rPr>
              <a:t>) e st t en t en</a:t>
            </a:r>
          </a:p>
        </p:txBody>
      </p:sp>
    </p:spTree>
    <p:extLst>
      <p:ext uri="{BB962C8B-B14F-4D97-AF65-F5344CB8AC3E}">
        <p14:creationId xmlns:p14="http://schemas.microsoft.com/office/powerpoint/2010/main" val="5091812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/>
          <p:cNvSpPr/>
          <p:nvPr/>
        </p:nvSpPr>
        <p:spPr>
          <a:xfrm>
            <a:off x="579473" y="450334"/>
            <a:ext cx="8564527" cy="58169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3000" b="1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Let op!</a:t>
            </a:r>
          </a:p>
          <a:p>
            <a:endParaRPr lang="de-DE" sz="3000" b="1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400" smtClean="0">
                <a:latin typeface="Arial" panose="020B0604020202020204" pitchFamily="34" charset="0"/>
                <a:cs typeface="Times New Roman" panose="02020603050405020304" pitchFamily="18" charset="0"/>
              </a:rPr>
              <a:t>werkwoorden krijgen </a:t>
            </a:r>
            <a:r>
              <a:rPr lang="de-DE" sz="2400" b="1" smtClean="0">
                <a:latin typeface="Arial" panose="020B0604020202020204" pitchFamily="34" charset="0"/>
                <a:cs typeface="Times New Roman" panose="02020603050405020304" pitchFamily="18" charset="0"/>
              </a:rPr>
              <a:t>GEEN</a:t>
            </a:r>
            <a:r>
              <a:rPr lang="de-DE" sz="2400" smtClean="0">
                <a:latin typeface="Arial" panose="020B0604020202020204" pitchFamily="34" charset="0"/>
                <a:cs typeface="Times New Roman" panose="02020603050405020304" pitchFamily="18" charset="0"/>
              </a:rPr>
              <a:t> hoofdletter! </a:t>
            </a:r>
            <a:br>
              <a:rPr lang="de-DE" sz="2400" smtClean="0">
                <a:latin typeface="Arial" panose="020B0604020202020204" pitchFamily="34" charset="0"/>
                <a:cs typeface="Times New Roman" panose="02020603050405020304" pitchFamily="18" charset="0"/>
              </a:rPr>
            </a:br>
            <a:r>
              <a:rPr lang="de-DE" sz="2400" smtClean="0">
                <a:latin typeface="Arial" panose="020B0604020202020204" pitchFamily="34" charset="0"/>
                <a:cs typeface="Times New Roman" panose="02020603050405020304" pitchFamily="18" charset="0"/>
              </a:rPr>
              <a:t>(uiteraard wel aan het begin van de zin!!!)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de-DE" sz="240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de-DE" sz="2400" smtClean="0">
                <a:latin typeface="Arial" panose="020B0604020202020204" pitchFamily="34" charset="0"/>
                <a:cs typeface="Times New Roman" panose="02020603050405020304" pitchFamily="18" charset="0"/>
              </a:rPr>
              <a:t>Als je alles in hoofdletters schrijft, moet ik het fout rekenen! Laat dus duidelijk verschil zien in je letters……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endParaRPr lang="de-DE" sz="2400" smtClean="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pPr marL="342900" indent="-342900">
              <a:buFont typeface="Arial" panose="020B0604020202020204" pitchFamily="34" charset="0"/>
              <a:buChar char="•"/>
            </a:pPr>
            <a:endParaRPr lang="de-DE" sz="240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pPr marL="342900" indent="-342900">
              <a:buFont typeface="Arial" panose="020B0604020202020204" pitchFamily="34" charset="0"/>
              <a:buChar char="•"/>
              <a:tabLst>
                <a:tab pos="4032250" algn="l"/>
              </a:tabLst>
            </a:pPr>
            <a:r>
              <a:rPr lang="de-DE" sz="2400" smtClean="0">
                <a:latin typeface="Arial" panose="020B0604020202020204" pitchFamily="34" charset="0"/>
                <a:cs typeface="Times New Roman" panose="02020603050405020304" pitchFamily="18" charset="0"/>
              </a:rPr>
              <a:t>aufmachen 	Ich </a:t>
            </a:r>
            <a:r>
              <a:rPr lang="de-DE" sz="2400" u="sng" smtClean="0">
                <a:latin typeface="Arial" panose="020B0604020202020204" pitchFamily="34" charset="0"/>
                <a:cs typeface="Times New Roman" panose="02020603050405020304" pitchFamily="18" charset="0"/>
              </a:rPr>
              <a:t>mache</a:t>
            </a:r>
            <a:r>
              <a:rPr lang="de-DE" sz="2400" smtClean="0">
                <a:latin typeface="Arial" panose="020B0604020202020204" pitchFamily="34" charset="0"/>
                <a:cs typeface="Times New Roman" panose="02020603050405020304" pitchFamily="18" charset="0"/>
              </a:rPr>
              <a:t> die Tür </a:t>
            </a:r>
            <a:r>
              <a:rPr lang="de-DE" sz="2400" u="sng" smtClean="0">
                <a:latin typeface="Arial" panose="020B0604020202020204" pitchFamily="34" charset="0"/>
                <a:cs typeface="Times New Roman" panose="02020603050405020304" pitchFamily="18" charset="0"/>
              </a:rPr>
              <a:t>auf</a:t>
            </a:r>
            <a:r>
              <a:rPr lang="de-DE" sz="2400" smtClean="0">
                <a:latin typeface="Arial" panose="020B0604020202020204" pitchFamily="34" charset="0"/>
                <a:cs typeface="Times New Roman" panose="02020603050405020304" pitchFamily="18" charset="0"/>
              </a:rPr>
              <a:t>.</a:t>
            </a:r>
            <a:br>
              <a:rPr lang="de-DE" sz="2400" smtClean="0">
                <a:latin typeface="Arial" panose="020B0604020202020204" pitchFamily="34" charset="0"/>
                <a:cs typeface="Times New Roman" panose="02020603050405020304" pitchFamily="18" charset="0"/>
              </a:rPr>
            </a:br>
            <a:r>
              <a:rPr lang="de-DE" sz="2400" smtClean="0">
                <a:latin typeface="Arial" panose="020B0604020202020204" pitchFamily="34" charset="0"/>
                <a:cs typeface="Times New Roman" panose="02020603050405020304" pitchFamily="18" charset="0"/>
              </a:rPr>
              <a:t>(saubermachen, zurückgehen, radfahren etc)</a:t>
            </a:r>
          </a:p>
          <a:p>
            <a:pPr marL="342900" indent="-342900">
              <a:buFont typeface="Arial" panose="020B0604020202020204" pitchFamily="34" charset="0"/>
              <a:buChar char="•"/>
              <a:tabLst>
                <a:tab pos="4032250" algn="l"/>
              </a:tabLst>
            </a:pPr>
            <a:endParaRPr lang="de-DE" sz="2400" smtClean="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pPr marL="342900" indent="-342900">
              <a:buFont typeface="Arial" panose="020B0604020202020204" pitchFamily="34" charset="0"/>
              <a:buChar char="•"/>
              <a:tabLst>
                <a:tab pos="4032250" algn="l"/>
              </a:tabLst>
            </a:pPr>
            <a:r>
              <a:rPr lang="de-DE" sz="2400" smtClean="0">
                <a:latin typeface="Arial" panose="020B0604020202020204" pitchFamily="34" charset="0"/>
                <a:cs typeface="Times New Roman" panose="02020603050405020304" pitchFamily="18" charset="0"/>
              </a:rPr>
              <a:t>Maar: frühstücken 	Ich frühstücke.</a:t>
            </a:r>
          </a:p>
          <a:p>
            <a:endParaRPr lang="de-DE" sz="240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r>
              <a:rPr lang="nl-NL" sz="2400" smtClean="0"/>
              <a:t>Vaak hetzelfde als in het Nederlands!</a:t>
            </a:r>
            <a:endParaRPr lang="nl-NL" sz="2400"/>
          </a:p>
        </p:txBody>
      </p:sp>
      <p:sp>
        <p:nvSpPr>
          <p:cNvPr id="3" name="PIJL-RECHTS 2"/>
          <p:cNvSpPr/>
          <p:nvPr/>
        </p:nvSpPr>
        <p:spPr>
          <a:xfrm>
            <a:off x="2690948" y="4014652"/>
            <a:ext cx="1541417" cy="304800"/>
          </a:xfrm>
          <a:prstGeom prst="rightArrow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4" name="PIJL-RECHTS 3"/>
          <p:cNvSpPr/>
          <p:nvPr/>
        </p:nvSpPr>
        <p:spPr>
          <a:xfrm>
            <a:off x="3587931" y="5140981"/>
            <a:ext cx="979714" cy="304800"/>
          </a:xfrm>
          <a:prstGeom prst="rightArrow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461573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/>
          <p:cNvSpPr/>
          <p:nvPr/>
        </p:nvSpPr>
        <p:spPr>
          <a:xfrm>
            <a:off x="0" y="0"/>
            <a:ext cx="9144000" cy="64500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15000"/>
              </a:lnSpc>
            </a:pPr>
            <a:endParaRPr lang="de-DE" sz="1200" b="1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endParaRPr lang="de-DE" sz="1200" b="1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257175" indent="-257175">
              <a:lnSpc>
                <a:spcPct val="115000"/>
              </a:lnSpc>
              <a:buFont typeface="+mj-lt"/>
              <a:buAutoNum type="arabicPeriod"/>
            </a:pP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werkwoorden 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stam 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eindigend op 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–t of –</a:t>
            </a:r>
            <a:r>
              <a:rPr lang="de-DE" sz="1400" b="1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de-DE" sz="1400" b="1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o.a. </a:t>
            </a:r>
            <a:r>
              <a:rPr lang="de-DE" sz="140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antworten, reden, melden, finden, warten, wetten, baden</a:t>
            </a:r>
            <a:br>
              <a:rPr lang="de-DE" sz="140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de-DE" sz="140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en 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werkwoorden zoals 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zeichnen, </a:t>
            </a:r>
            <a:r>
              <a:rPr lang="de-DE" sz="1400" b="1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atmen, öffnen, rechnen, regnen……</a:t>
            </a:r>
            <a:endParaRPr lang="de-DE" sz="1400" b="1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endParaRPr lang="de-DE" sz="140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271463" indent="-271463">
              <a:lnSpc>
                <a:spcPct val="115000"/>
              </a:lnSpc>
            </a:pPr>
            <a:r>
              <a:rPr lang="de-DE" sz="140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2.	werkwoorden 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stam 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eindigend op 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-s, -ss, -ß, -</a:t>
            </a:r>
            <a:r>
              <a:rPr lang="de-DE" sz="1400" b="1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z</a:t>
            </a:r>
            <a:br>
              <a:rPr lang="de-DE" sz="1400" b="1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de-DE" sz="140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reisen, küssen, heißen, tanzen, beißen, essen, hassen, schmeißen, schwitzen, aufreißen, passen…….</a:t>
            </a:r>
            <a:endParaRPr lang="de-DE" sz="140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endParaRPr lang="de-DE" sz="1400" b="1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15000"/>
              </a:lnSpc>
            </a:pP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Wat moet je hiervan onthouden</a:t>
            </a:r>
            <a:r>
              <a:rPr lang="de-DE" sz="1400" b="1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?!</a:t>
            </a:r>
            <a:endParaRPr lang="de-DE" sz="1400" b="1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257175" indent="-257175">
              <a:lnSpc>
                <a:spcPct val="115000"/>
              </a:lnSpc>
              <a:buFont typeface="+mj-lt"/>
              <a:buAutoNum type="arabicPeriod"/>
            </a:pP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Als de 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stam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van een werkwoord 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eindigt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op 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–d , –t , -m, -n 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dan komt er bij 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du, er/sie/es, ihr een tussen-e</a:t>
            </a:r>
            <a:b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omdat de uitspraak bij deze type werkwoorden anders lastig is!</a:t>
            </a:r>
          </a:p>
          <a:p>
            <a:pPr marL="257175" indent="-257175">
              <a:lnSpc>
                <a:spcPct val="115000"/>
              </a:lnSpc>
              <a:buFont typeface="+mj-lt"/>
              <a:buAutoNum type="arabicPeriod"/>
            </a:pPr>
            <a:endParaRPr lang="de-DE" sz="140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257175" indent="-257175">
              <a:lnSpc>
                <a:spcPct val="115000"/>
              </a:lnSpc>
              <a:buFont typeface="+mj-lt"/>
              <a:buAutoNum type="arabicPeriod"/>
            </a:pP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Als de stam van een werkwoord eindigt op -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s, -ss, -ß, -z 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dan komt er bij 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du </a:t>
            </a:r>
            <a:r>
              <a:rPr lang="de-DE" sz="1400" u="sng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geen extra </a:t>
            </a:r>
            <a:r>
              <a:rPr lang="de-DE" sz="14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</a:t>
            </a:r>
            <a:r>
              <a:rPr lang="de-DE" sz="135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de-DE" sz="1350" b="1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/>
            </a:r>
            <a:br>
              <a:rPr lang="de-DE" sz="1350" b="1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</a:br>
            <a:r>
              <a:rPr lang="de-DE" sz="675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(</a:t>
            </a:r>
            <a:r>
              <a:rPr lang="de-DE" sz="675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en ziet het hetzelfde uit als bij er/sie/es en ihr!)</a:t>
            </a:r>
          </a:p>
          <a:p>
            <a:pPr lvl="1">
              <a:lnSpc>
                <a:spcPct val="115000"/>
              </a:lnSpc>
            </a:pPr>
            <a:endParaRPr lang="de-DE" sz="135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1">
              <a:lnSpc>
                <a:spcPct val="115000"/>
              </a:lnSpc>
              <a:tabLst>
                <a:tab pos="1252538" algn="l"/>
                <a:tab pos="2151063" algn="l"/>
                <a:tab pos="3048000" algn="l"/>
                <a:tab pos="4394200" algn="l"/>
                <a:tab pos="5384800" algn="l"/>
                <a:tab pos="6545263" algn="l"/>
                <a:tab pos="7891463" algn="l"/>
              </a:tabLst>
            </a:pPr>
            <a:r>
              <a:rPr lang="de-DE" sz="16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wetten	baden	atmen	reisen	küssen	heißen	tanzen</a:t>
            </a:r>
          </a:p>
          <a:p>
            <a:pPr marL="0" lvl="1">
              <a:lnSpc>
                <a:spcPct val="115000"/>
              </a:lnSpc>
              <a:tabLst>
                <a:tab pos="1252538" algn="l"/>
                <a:tab pos="2151063" algn="l"/>
                <a:tab pos="3048000" algn="l"/>
                <a:tab pos="4394200" algn="l"/>
                <a:tab pos="5384800" algn="l"/>
                <a:tab pos="6545263" algn="l"/>
                <a:tab pos="7891463" algn="l"/>
              </a:tabLst>
            </a:pP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ich 	wette 	bade	atme	reise	küsse	heiße	tanze</a:t>
            </a:r>
          </a:p>
          <a:p>
            <a:pPr marL="0" lvl="1">
              <a:lnSpc>
                <a:spcPct val="115000"/>
              </a:lnSpc>
              <a:tabLst>
                <a:tab pos="1252538" algn="l"/>
                <a:tab pos="2151063" algn="l"/>
                <a:tab pos="3048000" algn="l"/>
                <a:tab pos="4394200" algn="l"/>
                <a:tab pos="5384800" algn="l"/>
                <a:tab pos="6545263" algn="l"/>
                <a:tab pos="7891463" algn="l"/>
              </a:tabLst>
            </a:pP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du 	wett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	bad</a:t>
            </a:r>
            <a:r>
              <a:rPr lang="de-DE" sz="1600">
                <a:solidFill>
                  <a:srgbClr val="FF0066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	atm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st	reis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küss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heiß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tanz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</a:t>
            </a:r>
          </a:p>
          <a:p>
            <a:pPr marL="0" lvl="1">
              <a:lnSpc>
                <a:spcPct val="115000"/>
              </a:lnSpc>
              <a:tabLst>
                <a:tab pos="1252538" algn="l"/>
                <a:tab pos="2151063" algn="l"/>
                <a:tab pos="3048000" algn="l"/>
                <a:tab pos="4394200" algn="l"/>
                <a:tab pos="5384800" algn="l"/>
                <a:tab pos="6545263" algn="l"/>
                <a:tab pos="7891463" algn="l"/>
              </a:tabLst>
            </a:pP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er/sie/es 	wett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 	bad</a:t>
            </a:r>
            <a:r>
              <a:rPr lang="de-DE" sz="1600">
                <a:solidFill>
                  <a:srgbClr val="FF0066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atm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reis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küss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heiß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tanz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</a:t>
            </a:r>
          </a:p>
          <a:p>
            <a:pPr marL="0" lvl="1">
              <a:lnSpc>
                <a:spcPct val="115000"/>
              </a:lnSpc>
              <a:tabLst>
                <a:tab pos="1252538" algn="l"/>
                <a:tab pos="2151063" algn="l"/>
                <a:tab pos="3048000" algn="l"/>
                <a:tab pos="4394200" algn="l"/>
                <a:tab pos="5384800" algn="l"/>
                <a:tab pos="6545263" algn="l"/>
                <a:tab pos="7891463" algn="l"/>
              </a:tabLst>
            </a:pP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wir 	wetten	baden	atmen	reisen	küssen	heißen	tanzen</a:t>
            </a:r>
          </a:p>
          <a:p>
            <a:pPr marL="0" lvl="1">
              <a:lnSpc>
                <a:spcPct val="115000"/>
              </a:lnSpc>
              <a:tabLst>
                <a:tab pos="1252538" algn="l"/>
                <a:tab pos="2151063" algn="l"/>
                <a:tab pos="3048000" algn="l"/>
                <a:tab pos="4394200" algn="l"/>
                <a:tab pos="5384800" algn="l"/>
                <a:tab pos="6545263" algn="l"/>
                <a:tab pos="7891463" algn="l"/>
              </a:tabLst>
            </a:pP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ihr 	wett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 	bad</a:t>
            </a:r>
            <a:r>
              <a:rPr lang="de-DE" sz="1600">
                <a:solidFill>
                  <a:srgbClr val="FF0066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atm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reis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küss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heiß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</a:t>
            </a: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tanz</a:t>
            </a:r>
            <a:r>
              <a:rPr lang="de-DE" sz="16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</a:t>
            </a:r>
          </a:p>
          <a:p>
            <a:pPr marL="0" lvl="1">
              <a:lnSpc>
                <a:spcPct val="115000"/>
              </a:lnSpc>
              <a:tabLst>
                <a:tab pos="1252538" algn="l"/>
                <a:tab pos="2151063" algn="l"/>
                <a:tab pos="3048000" algn="l"/>
                <a:tab pos="4394200" algn="l"/>
                <a:tab pos="5384800" algn="l"/>
                <a:tab pos="6545263" algn="l"/>
                <a:tab pos="7891463" algn="l"/>
              </a:tabLst>
            </a:pPr>
            <a:r>
              <a:rPr lang="de-DE" sz="16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sie/Sie 	wetten	baden	atmen	reisen	küssen	heißen	tanzen</a:t>
            </a:r>
          </a:p>
          <a:p>
            <a:pPr marL="0" lvl="1">
              <a:lnSpc>
                <a:spcPct val="115000"/>
              </a:lnSpc>
              <a:tabLst>
                <a:tab pos="1613297" algn="l"/>
                <a:tab pos="1949054" algn="l"/>
                <a:tab pos="3092054" algn="l"/>
                <a:tab pos="4101704" algn="l"/>
                <a:tab pos="4908947" algn="l"/>
                <a:tab pos="5918597" algn="l"/>
                <a:tab pos="6863954" algn="l"/>
              </a:tabLst>
            </a:pPr>
            <a:endParaRPr lang="de-DE" sz="1050" smtClean="0"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0" lvl="1">
              <a:lnSpc>
                <a:spcPct val="115000"/>
              </a:lnSpc>
              <a:tabLst>
                <a:tab pos="1613297" algn="l"/>
                <a:tab pos="1949054" algn="l"/>
                <a:tab pos="3092054" algn="l"/>
                <a:tab pos="4101704" algn="l"/>
                <a:tab pos="4908947" algn="l"/>
                <a:tab pos="5918597" algn="l"/>
                <a:tab pos="6863954" algn="l"/>
              </a:tabLst>
            </a:pPr>
            <a:r>
              <a:rPr lang="de-DE" sz="105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Let </a:t>
            </a:r>
            <a:r>
              <a:rPr lang="de-DE" sz="105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op! voltooid dw: </a:t>
            </a:r>
          </a:p>
          <a:p>
            <a:pPr marL="0" lvl="1">
              <a:lnSpc>
                <a:spcPct val="115000"/>
              </a:lnSpc>
              <a:tabLst>
                <a:tab pos="1252538" algn="l"/>
                <a:tab pos="2151063" algn="l"/>
                <a:tab pos="3048000" algn="l"/>
                <a:tab pos="4394200" algn="l"/>
                <a:tab pos="5384800" algn="l"/>
                <a:tab pos="6545263" algn="l"/>
                <a:tab pos="7891463" algn="l"/>
              </a:tabLst>
            </a:pP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ich </a:t>
            </a:r>
            <a:r>
              <a:rPr lang="de-DE" sz="140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habe 	gewett</a:t>
            </a:r>
            <a:r>
              <a:rPr lang="de-DE" sz="1400" smtClean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40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</a:t>
            </a:r>
            <a:r>
              <a:rPr lang="de-DE" sz="140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gebad</a:t>
            </a:r>
            <a:r>
              <a:rPr lang="de-DE" sz="1400" smtClean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40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</a:t>
            </a:r>
            <a:r>
              <a:rPr lang="de-DE" sz="140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geatm</a:t>
            </a:r>
            <a:r>
              <a:rPr lang="de-DE" sz="1400" smtClean="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400" smtClean="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</a:t>
            </a:r>
            <a:r>
              <a:rPr lang="de-DE" sz="14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bin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gereist	habe geküsst	habe </a:t>
            </a:r>
            <a:r>
              <a:rPr lang="de-DE" sz="1400">
                <a:solidFill>
                  <a:srgbClr val="FF0066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geheißen	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habe</a:t>
            </a:r>
            <a:r>
              <a:rPr lang="de-DE" sz="1400">
                <a:solidFill>
                  <a:srgbClr val="FF0066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de-DE" sz="14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getanz</a:t>
            </a:r>
            <a:r>
              <a:rPr lang="de-DE" sz="1400">
                <a:solidFill>
                  <a:srgbClr val="FF0066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</a:t>
            </a:r>
          </a:p>
        </p:txBody>
      </p:sp>
      <p:sp>
        <p:nvSpPr>
          <p:cNvPr id="4" name="Rechthoek 3"/>
          <p:cNvSpPr/>
          <p:nvPr/>
        </p:nvSpPr>
        <p:spPr>
          <a:xfrm>
            <a:off x="4572000" y="6627168"/>
            <a:ext cx="4572000" cy="230832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sz="90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https://quizlet.com/92647799/duits-h2-ww-met-stam-eindigend-op-s-ss-z-s-flash-cards/</a:t>
            </a:r>
            <a:r>
              <a:rPr lang="nl-NL" sz="90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</p:txBody>
      </p:sp>
      <p:cxnSp>
        <p:nvCxnSpPr>
          <p:cNvPr id="12" name="Rechte verbindingslijn 11"/>
          <p:cNvCxnSpPr/>
          <p:nvPr/>
        </p:nvCxnSpPr>
        <p:spPr>
          <a:xfrm>
            <a:off x="4123267" y="3809999"/>
            <a:ext cx="0" cy="255600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4682411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/>
          <p:cNvSpPr/>
          <p:nvPr/>
        </p:nvSpPr>
        <p:spPr>
          <a:xfrm>
            <a:off x="133072" y="857250"/>
            <a:ext cx="9010928" cy="46397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162300"/>
            <a:r>
              <a:rPr lang="de-DE" sz="27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atmen</a:t>
            </a:r>
          </a:p>
          <a:p>
            <a:pPr marL="3162300"/>
            <a:r>
              <a:rPr lang="de-DE" sz="2700">
                <a:latin typeface="Arial" panose="020B0604020202020204" pitchFamily="34" charset="0"/>
                <a:cs typeface="Times New Roman" panose="02020603050405020304" pitchFamily="18" charset="0"/>
              </a:rPr>
              <a:t>öffnen</a:t>
            </a:r>
          </a:p>
          <a:p>
            <a:pPr marL="3162300"/>
            <a:r>
              <a:rPr lang="de-DE" sz="2700">
                <a:latin typeface="Arial" panose="020B0604020202020204" pitchFamily="34" charset="0"/>
                <a:cs typeface="Times New Roman" panose="02020603050405020304" pitchFamily="18" charset="0"/>
              </a:rPr>
              <a:t>rechnen</a:t>
            </a:r>
          </a:p>
          <a:p>
            <a:pPr marL="3162300"/>
            <a:r>
              <a:rPr lang="de-DE" sz="2700">
                <a:latin typeface="Arial" panose="020B0604020202020204" pitchFamily="34" charset="0"/>
                <a:cs typeface="Times New Roman" panose="02020603050405020304" pitchFamily="18" charset="0"/>
              </a:rPr>
              <a:t>zeichnen</a:t>
            </a:r>
          </a:p>
          <a:p>
            <a:pPr marL="3162300"/>
            <a:r>
              <a:rPr lang="de-DE" sz="2250">
                <a:latin typeface="Arial" panose="020B0604020202020204" pitchFamily="34" charset="0"/>
                <a:cs typeface="Times New Roman" panose="02020603050405020304" pitchFamily="18" charset="0"/>
              </a:rPr>
              <a:t>en nog meer……</a:t>
            </a:r>
          </a:p>
          <a:p>
            <a:endParaRPr lang="de-DE" sz="150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Wat is speciaal aan deze werkwoorden?!</a:t>
            </a:r>
          </a:p>
          <a:p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De regel is: stam = -en</a:t>
            </a:r>
          </a:p>
          <a:p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Om deze werkwoorden </a:t>
            </a:r>
            <a:r>
              <a:rPr lang="de-DE" sz="1500" b="1">
                <a:latin typeface="Arial" panose="020B0604020202020204" pitchFamily="34" charset="0"/>
                <a:cs typeface="Times New Roman" panose="02020603050405020304" pitchFamily="18" charset="0"/>
              </a:rPr>
              <a:t>goed uit te kunnen spreken</a:t>
            </a:r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, komt er bij </a:t>
            </a:r>
            <a:r>
              <a:rPr lang="de-DE" sz="1500" smtClean="0">
                <a:latin typeface="Arial" panose="020B0604020202020204" pitchFamily="34" charset="0"/>
                <a:cs typeface="Times New Roman" panose="02020603050405020304" pitchFamily="18" charset="0"/>
              </a:rPr>
              <a:t>du, er/sie/es </a:t>
            </a:r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een tussen –e</a:t>
            </a:r>
          </a:p>
          <a:p>
            <a:endParaRPr lang="de-DE" sz="150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r>
              <a:rPr lang="de-DE" sz="1500" smtClean="0">
                <a:latin typeface="Arial" panose="020B0604020202020204" pitchFamily="34" charset="0"/>
                <a:cs typeface="Times New Roman" panose="02020603050405020304" pitchFamily="18" charset="0"/>
              </a:rPr>
              <a:t>Je kunt deze woorden anders echt niet goed uitspreken!</a:t>
            </a:r>
            <a:endParaRPr lang="de-DE" sz="150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endParaRPr lang="de-DE" sz="150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Er zijn ook werkwoorden waarbij de uitspraak geen probleem is….. (z.B. filmen, du filmst)</a:t>
            </a:r>
          </a:p>
          <a:p>
            <a:endParaRPr lang="de-DE" sz="150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nehmen eindigt </a:t>
            </a:r>
            <a:r>
              <a:rPr lang="de-DE" sz="1500" smtClean="0">
                <a:latin typeface="Arial" panose="020B0604020202020204" pitchFamily="34" charset="0"/>
                <a:cs typeface="Times New Roman" panose="02020603050405020304" pitchFamily="18" charset="0"/>
              </a:rPr>
              <a:t>stam ook </a:t>
            </a:r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op een –m maar daar gebeurt weer iets anders mee (ander hoofdstuk)</a:t>
            </a:r>
          </a:p>
          <a:p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Bij twijfel….opzoeken…..</a:t>
            </a:r>
            <a:endParaRPr lang="nl-NL" sz="1500"/>
          </a:p>
        </p:txBody>
      </p:sp>
      <p:sp>
        <p:nvSpPr>
          <p:cNvPr id="3" name="Rechthoek 2"/>
          <p:cNvSpPr/>
          <p:nvPr/>
        </p:nvSpPr>
        <p:spPr>
          <a:xfrm>
            <a:off x="133072" y="5608251"/>
            <a:ext cx="7205434" cy="30008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sz="1350">
                <a:hlinkClick r:id="rId2"/>
              </a:rPr>
              <a:t>http://www.die-konjugation.de/</a:t>
            </a:r>
            <a:r>
              <a:rPr lang="nl-NL" sz="1350"/>
              <a:t> hier kun je veel werkwoorden vervoegen, beter dan interglot.com! </a:t>
            </a:r>
          </a:p>
        </p:txBody>
      </p:sp>
      <p:sp>
        <p:nvSpPr>
          <p:cNvPr id="4" name="Rechthoek 3"/>
          <p:cNvSpPr/>
          <p:nvPr/>
        </p:nvSpPr>
        <p:spPr>
          <a:xfrm rot="1141382">
            <a:off x="7127447" y="1424760"/>
            <a:ext cx="1850956" cy="30008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sz="1350">
                <a:solidFill>
                  <a:prstClr val="black"/>
                </a:solidFill>
              </a:rPr>
              <a:t>herhaling en verdieping</a:t>
            </a:r>
            <a:endParaRPr lang="nl-NL" sz="1350"/>
          </a:p>
        </p:txBody>
      </p:sp>
    </p:spTree>
    <p:extLst>
      <p:ext uri="{BB962C8B-B14F-4D97-AF65-F5344CB8AC3E}">
        <p14:creationId xmlns:p14="http://schemas.microsoft.com/office/powerpoint/2010/main" val="187020612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kstvak 2"/>
          <p:cNvSpPr txBox="1"/>
          <p:nvPr/>
        </p:nvSpPr>
        <p:spPr>
          <a:xfrm>
            <a:off x="107950" y="984250"/>
            <a:ext cx="9036050" cy="4385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sz="2250" b="1">
                <a:latin typeface="Arial" panose="020B0604020202020204" pitchFamily="34" charset="0"/>
                <a:cs typeface="Arial" panose="020B0604020202020204" pitchFamily="34" charset="0"/>
              </a:rPr>
              <a:t>schwaches Verb 	Voltooid deelwoord	 + extra</a:t>
            </a:r>
          </a:p>
        </p:txBody>
      </p:sp>
      <p:sp>
        <p:nvSpPr>
          <p:cNvPr id="2" name="Rechthoek 1"/>
          <p:cNvSpPr/>
          <p:nvPr/>
        </p:nvSpPr>
        <p:spPr>
          <a:xfrm>
            <a:off x="0" y="1709956"/>
            <a:ext cx="9144000" cy="195053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33350" lvl="1">
              <a:lnSpc>
                <a:spcPct val="115000"/>
              </a:lnSpc>
              <a:tabLst>
                <a:tab pos="1143000" algn="l"/>
                <a:tab pos="2958704" algn="l"/>
                <a:tab pos="5042297" algn="l"/>
                <a:tab pos="6794897" algn="l"/>
                <a:tab pos="8006954" algn="l"/>
              </a:tabLst>
            </a:pP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</a:t>
            </a:r>
            <a:r>
              <a:rPr lang="de-DE" sz="15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wohnen	wetten	baden	atmen</a:t>
            </a:r>
          </a:p>
          <a:p>
            <a:pPr marL="133350" lvl="1">
              <a:lnSpc>
                <a:spcPct val="115000"/>
              </a:lnSpc>
              <a:tabLst>
                <a:tab pos="1143000" algn="l"/>
                <a:tab pos="2958704" algn="l"/>
                <a:tab pos="3968354" algn="l"/>
                <a:tab pos="5042297" algn="l"/>
                <a:tab pos="5854304" algn="l"/>
                <a:tab pos="6794897" algn="l"/>
                <a:tab pos="8006954" algn="l"/>
              </a:tabLst>
            </a:pP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ich 	habe gewohnt	habe gewett</a:t>
            </a:r>
            <a:r>
              <a:rPr lang="de-DE" sz="15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habe gebad</a:t>
            </a:r>
            <a:r>
              <a:rPr lang="de-DE" sz="15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	habe geatm</a:t>
            </a:r>
            <a:r>
              <a:rPr lang="de-DE" sz="15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</a:t>
            </a:r>
            <a:endParaRPr lang="de-DE" sz="1500">
              <a:solidFill>
                <a:srgbClr val="FF0066"/>
              </a:solidFill>
              <a:latin typeface="Arial" panose="020B060402020202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 marL="133350" lvl="1">
              <a:lnSpc>
                <a:spcPct val="115000"/>
              </a:lnSpc>
              <a:tabLst>
                <a:tab pos="1143000" algn="l"/>
                <a:tab pos="1885950" algn="l"/>
                <a:tab pos="2958704" algn="l"/>
                <a:tab pos="3968354" algn="l"/>
                <a:tab pos="5042297" algn="l"/>
                <a:tab pos="5854304" algn="l"/>
                <a:tab pos="6794897" algn="l"/>
                <a:tab pos="8006954" algn="l"/>
              </a:tabLst>
            </a:pP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du	hast</a:t>
            </a:r>
          </a:p>
          <a:p>
            <a:pPr marL="133350" lvl="1">
              <a:lnSpc>
                <a:spcPct val="115000"/>
              </a:lnSpc>
              <a:tabLst>
                <a:tab pos="1143000" algn="l"/>
                <a:tab pos="1885950" algn="l"/>
                <a:tab pos="2958704" algn="l"/>
                <a:tab pos="3968354" algn="l"/>
                <a:tab pos="5042297" algn="l"/>
                <a:tab pos="5854304" algn="l"/>
                <a:tab pos="6794897" algn="l"/>
                <a:tab pos="8006954" algn="l"/>
              </a:tabLst>
            </a:pP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er/sie/es	hat</a:t>
            </a:r>
          </a:p>
          <a:p>
            <a:pPr marL="133350" lvl="1">
              <a:lnSpc>
                <a:spcPct val="115000"/>
              </a:lnSpc>
              <a:tabLst>
                <a:tab pos="1143000" algn="l"/>
                <a:tab pos="1885950" algn="l"/>
                <a:tab pos="2958704" algn="l"/>
                <a:tab pos="3968354" algn="l"/>
                <a:tab pos="5042297" algn="l"/>
                <a:tab pos="5854304" algn="l"/>
                <a:tab pos="6794897" algn="l"/>
                <a:tab pos="8006954" algn="l"/>
              </a:tabLst>
            </a:pP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wir	haben</a:t>
            </a:r>
          </a:p>
          <a:p>
            <a:pPr marL="133350" lvl="1">
              <a:lnSpc>
                <a:spcPct val="115000"/>
              </a:lnSpc>
              <a:tabLst>
                <a:tab pos="1143000" algn="l"/>
                <a:tab pos="1885950" algn="l"/>
                <a:tab pos="2958704" algn="l"/>
                <a:tab pos="3968354" algn="l"/>
                <a:tab pos="5042297" algn="l"/>
                <a:tab pos="5854304" algn="l"/>
                <a:tab pos="6794897" algn="l"/>
                <a:tab pos="8006954" algn="l"/>
              </a:tabLst>
            </a:pP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ihr	habt</a:t>
            </a:r>
          </a:p>
          <a:p>
            <a:pPr marL="133350" lvl="1">
              <a:lnSpc>
                <a:spcPct val="115000"/>
              </a:lnSpc>
              <a:tabLst>
                <a:tab pos="1143000" algn="l"/>
                <a:tab pos="1885950" algn="l"/>
                <a:tab pos="2958704" algn="l"/>
                <a:tab pos="3968354" algn="l"/>
                <a:tab pos="5042297" algn="l"/>
                <a:tab pos="5854304" algn="l"/>
                <a:tab pos="6794897" algn="l"/>
                <a:tab pos="8006954" algn="l"/>
              </a:tabLst>
            </a:pP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sie/Sie	haben</a:t>
            </a:r>
          </a:p>
        </p:txBody>
      </p:sp>
      <p:sp>
        <p:nvSpPr>
          <p:cNvPr id="4" name="Rechthoek 3"/>
          <p:cNvSpPr/>
          <p:nvPr/>
        </p:nvSpPr>
        <p:spPr>
          <a:xfrm>
            <a:off x="1" y="3948626"/>
            <a:ext cx="8585201" cy="17081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133350">
              <a:tabLst>
                <a:tab pos="1143000" algn="l"/>
                <a:tab pos="2958704" algn="l"/>
                <a:tab pos="4844654" algn="l"/>
                <a:tab pos="6661547" algn="l"/>
              </a:tabLst>
            </a:pP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</a:t>
            </a:r>
            <a:r>
              <a:rPr lang="de-DE" sz="1500" b="1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reisen	küssen	heißen	tanzen</a:t>
            </a:r>
          </a:p>
          <a:p>
            <a:pPr marL="133350">
              <a:tabLst>
                <a:tab pos="1143000" algn="l"/>
                <a:tab pos="2958704" algn="l"/>
                <a:tab pos="4844654" algn="l"/>
                <a:tab pos="6661547" algn="l"/>
              </a:tabLst>
            </a:pP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ich</a:t>
            </a:r>
            <a:r>
              <a:rPr lang="de-DE" sz="1500">
                <a:solidFill>
                  <a:srgbClr val="FF0000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	bin</a:t>
            </a: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gereist	habe geküsst	habe </a:t>
            </a:r>
            <a:r>
              <a:rPr lang="de-DE" sz="1500">
                <a:solidFill>
                  <a:srgbClr val="FF0066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geheißen	</a:t>
            </a: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habe</a:t>
            </a:r>
            <a:r>
              <a:rPr lang="de-DE" sz="1500">
                <a:solidFill>
                  <a:srgbClr val="FF0066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de-DE" sz="1500"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getanz</a:t>
            </a:r>
            <a:r>
              <a:rPr lang="de-DE" sz="1500">
                <a:solidFill>
                  <a:srgbClr val="FF0066"/>
                </a:solidFill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t</a:t>
            </a:r>
          </a:p>
          <a:p>
            <a:pPr marL="133350">
              <a:tabLst>
                <a:tab pos="1143000" algn="l"/>
                <a:tab pos="2958704" algn="l"/>
                <a:tab pos="4844654" algn="l"/>
                <a:tab pos="6661547" algn="l"/>
              </a:tabLst>
            </a:pPr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du	</a:t>
            </a:r>
            <a:r>
              <a:rPr lang="de-DE" sz="1500">
                <a:solidFill>
                  <a:srgbClr val="FF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bist</a:t>
            </a:r>
          </a:p>
          <a:p>
            <a:pPr marL="133350">
              <a:tabLst>
                <a:tab pos="1143000" algn="l"/>
                <a:tab pos="2958704" algn="l"/>
                <a:tab pos="4844654" algn="l"/>
                <a:tab pos="6661547" algn="l"/>
              </a:tabLst>
            </a:pPr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er/sie/es	</a:t>
            </a:r>
            <a:r>
              <a:rPr lang="de-DE" sz="1500">
                <a:solidFill>
                  <a:srgbClr val="FF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ist</a:t>
            </a:r>
          </a:p>
          <a:p>
            <a:pPr marL="133350">
              <a:tabLst>
                <a:tab pos="1143000" algn="l"/>
                <a:tab pos="2958704" algn="l"/>
                <a:tab pos="4844654" algn="l"/>
                <a:tab pos="6661547" algn="l"/>
              </a:tabLst>
            </a:pPr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wir	</a:t>
            </a:r>
            <a:r>
              <a:rPr lang="de-DE" sz="1500">
                <a:solidFill>
                  <a:srgbClr val="FF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sind</a:t>
            </a:r>
          </a:p>
          <a:p>
            <a:pPr marL="133350">
              <a:tabLst>
                <a:tab pos="1143000" algn="l"/>
                <a:tab pos="2958704" algn="l"/>
                <a:tab pos="4844654" algn="l"/>
                <a:tab pos="6661547" algn="l"/>
              </a:tabLst>
            </a:pPr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ihr	</a:t>
            </a:r>
            <a:r>
              <a:rPr lang="de-DE" sz="1500">
                <a:solidFill>
                  <a:srgbClr val="FF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seid</a:t>
            </a:r>
          </a:p>
          <a:p>
            <a:pPr marL="133350">
              <a:tabLst>
                <a:tab pos="1143000" algn="l"/>
                <a:tab pos="2958704" algn="l"/>
                <a:tab pos="4844654" algn="l"/>
                <a:tab pos="6661547" algn="l"/>
              </a:tabLst>
            </a:pPr>
            <a:r>
              <a:rPr lang="de-DE" sz="1500">
                <a:latin typeface="Arial" panose="020B0604020202020204" pitchFamily="34" charset="0"/>
                <a:cs typeface="Times New Roman" panose="02020603050405020304" pitchFamily="18" charset="0"/>
              </a:rPr>
              <a:t>sie/Sie	</a:t>
            </a:r>
            <a:r>
              <a:rPr lang="de-DE" sz="1500">
                <a:solidFill>
                  <a:srgbClr val="FF0000"/>
                </a:solidFill>
                <a:latin typeface="Arial" panose="020B0604020202020204" pitchFamily="34" charset="0"/>
                <a:cs typeface="Times New Roman" panose="02020603050405020304" pitchFamily="18" charset="0"/>
              </a:rPr>
              <a:t>sind</a:t>
            </a:r>
            <a:endParaRPr lang="nl-NL" sz="1500">
              <a:solidFill>
                <a:srgbClr val="FF0000"/>
              </a:solidFill>
            </a:endParaRPr>
          </a:p>
        </p:txBody>
      </p:sp>
      <p:sp>
        <p:nvSpPr>
          <p:cNvPr id="5" name="Rechthoek 4"/>
          <p:cNvSpPr/>
          <p:nvPr/>
        </p:nvSpPr>
        <p:spPr>
          <a:xfrm>
            <a:off x="5502281" y="5744776"/>
            <a:ext cx="3054041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sz="90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https://www.youtube.com/watch?v=u_FD2otXjiY</a:t>
            </a:r>
            <a:r>
              <a:rPr lang="nl-NL" sz="900">
                <a:latin typeface="Arial" panose="020B0604020202020204" pitchFamily="34" charset="0"/>
                <a:cs typeface="Arial" panose="020B0604020202020204" pitchFamily="34" charset="0"/>
              </a:rPr>
              <a:t>  tanzen</a:t>
            </a:r>
          </a:p>
        </p:txBody>
      </p:sp>
      <p:sp>
        <p:nvSpPr>
          <p:cNvPr id="6" name="Rechthoek 5"/>
          <p:cNvSpPr/>
          <p:nvPr/>
        </p:nvSpPr>
        <p:spPr>
          <a:xfrm>
            <a:off x="1092584" y="5737173"/>
            <a:ext cx="3785011" cy="2308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nl-NL" sz="900">
                <a:latin typeface="Arial" panose="020B0604020202020204" pitchFamily="34" charset="0"/>
                <a:cs typeface="Arial" panose="020B0604020202020204" pitchFamily="34" charset="0"/>
                <a:hlinkClick r:id="rId3"/>
              </a:rPr>
              <a:t>https://www.youtube.com/watch?v=tERRFWuYG48</a:t>
            </a:r>
            <a:r>
              <a:rPr lang="nl-NL" sz="900">
                <a:latin typeface="Arial" panose="020B0604020202020204" pitchFamily="34" charset="0"/>
                <a:cs typeface="Arial" panose="020B0604020202020204" pitchFamily="34" charset="0"/>
              </a:rPr>
              <a:t>  barfuß am Klavier</a:t>
            </a:r>
          </a:p>
        </p:txBody>
      </p:sp>
    </p:spTree>
    <p:extLst>
      <p:ext uri="{BB962C8B-B14F-4D97-AF65-F5344CB8AC3E}">
        <p14:creationId xmlns:p14="http://schemas.microsoft.com/office/powerpoint/2010/main" val="2368257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hthoek 1"/>
          <p:cNvSpPr/>
          <p:nvPr/>
        </p:nvSpPr>
        <p:spPr>
          <a:xfrm>
            <a:off x="419194" y="1258501"/>
            <a:ext cx="8115206" cy="46628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de-DE" sz="1350" b="1">
                <a:latin typeface="Arial" panose="020B0604020202020204" pitchFamily="34" charset="0"/>
                <a:cs typeface="Times New Roman" panose="02020603050405020304" pitchFamily="18" charset="0"/>
              </a:rPr>
              <a:t>Wat is anders dan bij het zwakke werkwoord (basis)</a:t>
            </a:r>
          </a:p>
          <a:p>
            <a:endParaRPr lang="de-DE" sz="135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r>
              <a:rPr lang="de-DE" sz="1350">
                <a:latin typeface="Arial" panose="020B0604020202020204" pitchFamily="34" charset="0"/>
                <a:cs typeface="Times New Roman" panose="02020603050405020304" pitchFamily="18" charset="0"/>
              </a:rPr>
              <a:t>bij</a:t>
            </a:r>
          </a:p>
          <a:p>
            <a:r>
              <a:rPr lang="de-DE" sz="1350">
                <a:latin typeface="Arial" panose="020B0604020202020204" pitchFamily="34" charset="0"/>
                <a:cs typeface="Times New Roman" panose="02020603050405020304" pitchFamily="18" charset="0"/>
              </a:rPr>
              <a:t>warten, reden, arbeiten, finden, wetten, baden, reiten (Pferd)…….. </a:t>
            </a:r>
          </a:p>
          <a:p>
            <a:endParaRPr lang="de-DE" sz="1350">
              <a:latin typeface="Arial" panose="020B0604020202020204" pitchFamily="34" charset="0"/>
              <a:cs typeface="Times New Roman" panose="02020603050405020304" pitchFamily="18" charset="0"/>
            </a:endParaRPr>
          </a:p>
          <a:p>
            <a:r>
              <a:rPr lang="de-DE" sz="1350">
                <a:latin typeface="Arial" panose="020B0604020202020204" pitchFamily="34" charset="0"/>
                <a:cs typeface="Times New Roman" panose="02020603050405020304" pitchFamily="18" charset="0"/>
              </a:rPr>
              <a:t>bij</a:t>
            </a:r>
          </a:p>
          <a:p>
            <a:r>
              <a:rPr lang="de-DE" sz="1350">
                <a:latin typeface="Arial" panose="020B0604020202020204" pitchFamily="34" charset="0"/>
                <a:cs typeface="Times New Roman" panose="02020603050405020304" pitchFamily="18" charset="0"/>
              </a:rPr>
              <a:t>atmen, rechnen, öffnen, zeichnen, regnen…….</a:t>
            </a:r>
          </a:p>
          <a:p>
            <a:endParaRPr lang="nl-NL" sz="1350"/>
          </a:p>
          <a:p>
            <a:r>
              <a:rPr lang="nl-NL" sz="1350"/>
              <a:t>bij</a:t>
            </a:r>
          </a:p>
          <a:p>
            <a:r>
              <a:rPr lang="nl-NL" sz="1350"/>
              <a:t>tanzen, reisen, sitzen, heißen, küssen, weisen (richting aanwijzen), schwitzen (zweten)………</a:t>
            </a:r>
          </a:p>
          <a:p>
            <a:endParaRPr lang="nl-NL" sz="1350"/>
          </a:p>
          <a:p>
            <a:r>
              <a:rPr lang="nl-NL" sz="1350"/>
              <a:t>bij </a:t>
            </a:r>
          </a:p>
          <a:p>
            <a:r>
              <a:rPr lang="nl-NL" sz="1350"/>
              <a:t>feiern, wandern……. </a:t>
            </a:r>
          </a:p>
          <a:p>
            <a:endParaRPr lang="nl-NL" sz="1350"/>
          </a:p>
          <a:p>
            <a:endParaRPr lang="nl-NL" sz="1350"/>
          </a:p>
          <a:p>
            <a:endParaRPr lang="nl-NL" sz="1350"/>
          </a:p>
          <a:p>
            <a:endParaRPr lang="nl-NL" sz="1350"/>
          </a:p>
          <a:p>
            <a:endParaRPr lang="nl-NL" sz="1350"/>
          </a:p>
          <a:p>
            <a:endParaRPr lang="nl-NL" sz="1350"/>
          </a:p>
          <a:p>
            <a:r>
              <a:rPr lang="nl-NL" sz="1350"/>
              <a:t>PS1: lesen, vergessen en nog veel meer werkwoorden is nog een extra uitlegregel van toepassing</a:t>
            </a:r>
          </a:p>
          <a:p>
            <a:r>
              <a:rPr lang="nl-NL" sz="1350"/>
              <a:t>PS2: interglot.com helpt bij werkwoorden, maar er zitten ook FOUTEN in!</a:t>
            </a:r>
          </a:p>
          <a:p>
            <a:r>
              <a:rPr lang="nl-NL" sz="1350"/>
              <a:t>PS3: </a:t>
            </a:r>
            <a:r>
              <a:rPr lang="nl-NL" sz="1350">
                <a:hlinkClick r:id="rId2"/>
              </a:rPr>
              <a:t>http://www.die-konjugation.de/</a:t>
            </a:r>
            <a:r>
              <a:rPr lang="nl-NL" sz="1350"/>
              <a:t>  schijnt beter dan interglot.com te zijn!</a:t>
            </a:r>
          </a:p>
        </p:txBody>
      </p:sp>
    </p:spTree>
    <p:extLst>
      <p:ext uri="{BB962C8B-B14F-4D97-AF65-F5344CB8AC3E}">
        <p14:creationId xmlns:p14="http://schemas.microsoft.com/office/powerpoint/2010/main" val="3829159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3812533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/>
          <p:cNvSpPr txBox="1"/>
          <p:nvPr/>
        </p:nvSpPr>
        <p:spPr>
          <a:xfrm>
            <a:off x="0" y="21391"/>
            <a:ext cx="7677623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3000" b="1">
                <a:solidFill>
                  <a:srgbClr val="FF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Schwaches Verb </a:t>
            </a:r>
            <a:r>
              <a:rPr lang="de-DE" sz="3000" b="1">
                <a:latin typeface="Arial" panose="020B0604020202020204" pitchFamily="34" charset="0"/>
                <a:cs typeface="Arial" panose="020B0604020202020204" pitchFamily="34" charset="0"/>
              </a:rPr>
              <a:t>- Extra Übungsblatt</a:t>
            </a:r>
          </a:p>
        </p:txBody>
      </p:sp>
      <p:graphicFrame>
        <p:nvGraphicFramePr>
          <p:cNvPr id="3" name="Tabel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96166562"/>
              </p:ext>
            </p:extLst>
          </p:nvPr>
        </p:nvGraphicFramePr>
        <p:xfrm>
          <a:off x="3852332" y="2627337"/>
          <a:ext cx="5291668" cy="4230663"/>
        </p:xfrm>
        <a:graphic>
          <a:graphicData uri="http://schemas.openxmlformats.org/drawingml/2006/table">
            <a:tbl>
              <a:tblPr firstRow="1" firstCol="1" bandRow="1"/>
              <a:tblGrid>
                <a:gridCol w="1032395"/>
                <a:gridCol w="1072380"/>
                <a:gridCol w="1017530"/>
                <a:gridCol w="944226"/>
                <a:gridCol w="387021"/>
                <a:gridCol w="838116"/>
              </a:tblGrid>
              <a:tr h="37313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8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persoonlijk vnw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8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1 persoon,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nl-NL" sz="8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meer personen</a:t>
                      </a: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8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8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8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spielen</a:t>
                      </a:r>
                      <a:endParaRPr lang="nl-NL" sz="8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8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8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8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machen</a:t>
                      </a:r>
                      <a:endParaRPr lang="nl-NL" sz="8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8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8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8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wohnen</a:t>
                      </a:r>
                      <a:endParaRPr lang="nl-NL" sz="8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8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ezels brug getje</a:t>
                      </a:r>
                      <a:endParaRPr lang="nl-NL" sz="8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8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eventueel andere werkwoorden</a:t>
                      </a:r>
                      <a:endParaRPr lang="nl-NL" sz="8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48135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en-GB" sz="1200" b="1" smtClean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84200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….</a:t>
                      </a:r>
                      <a:r>
                        <a:rPr lang="en-GB" sz="12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46262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r>
                        <a:rPr lang="en-GB" sz="1200" b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…………</a:t>
                      </a:r>
                      <a:r>
                        <a:rPr lang="en-GB" sz="12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en-GB" sz="1200" b="0" smtClean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en-GB" sz="1200" b="0" smtClean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die Familie Feld</a:t>
                      </a:r>
                      <a:r>
                        <a:rPr lang="en-GB" sz="12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en-GB" sz="1200" b="1" smtClean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en-GB" sz="1200" b="1" smtClean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nl-NL" sz="1200" b="1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wohnt</a:t>
                      </a:r>
                      <a:endParaRPr lang="en-GB" sz="1200" b="1" smtClean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4775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r>
                        <a:rPr lang="en-GB" sz="1200" b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….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dbl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4775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r>
                        <a:rPr lang="en-GB" sz="1200" b="0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…..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29761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1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sie/Sie +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en-GB" sz="1200" b="1" smtClean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1" smtClean="0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……………</a:t>
                      </a:r>
                      <a:endParaRPr lang="en-GB" sz="1200" b="1" smtClean="0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en-GB" sz="1200" b="1"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</a:rPr>
                        <a:t> </a:t>
                      </a:r>
                      <a:endParaRPr lang="nl-NL" sz="1200" b="1">
                        <a:effectLst/>
                        <a:latin typeface="Arial" panose="020B0604020202020204" pitchFamily="34" charset="0"/>
                        <a:ea typeface="Times New Roman" panose="02020603050405020304" pitchFamily="18" charset="0"/>
                      </a:endParaRPr>
                    </a:p>
                  </a:txBody>
                  <a:tcPr marL="42941" marR="42941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" name="Rectangle 1"/>
          <p:cNvSpPr>
            <a:spLocks noChangeArrowheads="1"/>
          </p:cNvSpPr>
          <p:nvPr/>
        </p:nvSpPr>
        <p:spPr bwMode="auto">
          <a:xfrm>
            <a:off x="75726" y="5224312"/>
            <a:ext cx="3943824" cy="39241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68580" tIns="34290" rIns="68580" bIns="34290" numCol="1" anchor="ctr" anchorCtr="0" compatLnSpc="1">
            <a:prstTxWarp prst="textNoShape">
              <a:avLst/>
            </a:prstTxWarp>
            <a:spAutoFit/>
          </a:bodyPr>
          <a:lstStyle>
            <a:lvl1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pPr defTabSz="685800">
              <a:buFontTx/>
              <a:buChar char="•"/>
            </a:pPr>
            <a:r>
              <a:rPr lang="nl-NL" altLang="nl-NL" sz="750" b="1">
                <a:ea typeface="Times New Roman" panose="02020603050405020304" pitchFamily="18" charset="0"/>
                <a:cs typeface="Arial" panose="020B0604020202020204" pitchFamily="34" charset="0"/>
              </a:rPr>
              <a:t/>
            </a:r>
            <a:br>
              <a:rPr lang="nl-NL" altLang="nl-NL" sz="750" b="1">
                <a:ea typeface="Times New Roman" panose="02020603050405020304" pitchFamily="18" charset="0"/>
                <a:cs typeface="Arial" panose="020B0604020202020204" pitchFamily="34" charset="0"/>
              </a:rPr>
            </a:br>
            <a:endParaRPr lang="nl-NL" altLang="nl-NL" sz="1350"/>
          </a:p>
        </p:txBody>
      </p:sp>
      <p:sp>
        <p:nvSpPr>
          <p:cNvPr id="5" name="Rechthoek 4"/>
          <p:cNvSpPr/>
          <p:nvPr/>
        </p:nvSpPr>
        <p:spPr>
          <a:xfrm>
            <a:off x="75726" y="606044"/>
            <a:ext cx="4051774" cy="16545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ct val="107000"/>
              </a:lnSpc>
            </a:pPr>
            <a:r>
              <a:rPr lang="en-GB" sz="900" b="1" u="sng">
                <a:latin typeface="Arial" panose="020B0604020202020204" pitchFamily="34" charset="0"/>
                <a:ea typeface="Times New Roman" panose="02020603050405020304" pitchFamily="18" charset="0"/>
              </a:rPr>
              <a:t>Es ist</a:t>
            </a:r>
            <a:r>
              <a:rPr lang="en-GB" sz="900" b="1">
                <a:latin typeface="Arial" panose="020B0604020202020204" pitchFamily="34" charset="0"/>
                <a:ea typeface="Times New Roman" panose="02020603050405020304" pitchFamily="18" charset="0"/>
              </a:rPr>
              <a:t> ein Tag nach Weihnachten</a:t>
            </a:r>
          </a:p>
          <a:p>
            <a:pPr>
              <a:lnSpc>
                <a:spcPct val="107000"/>
              </a:lnSpc>
            </a:pPr>
            <a:endParaRPr lang="en-GB" sz="900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pPr marL="171450" indent="-171450">
              <a:lnSpc>
                <a:spcPct val="107000"/>
              </a:lnSpc>
              <a:buFont typeface="+mj-lt"/>
              <a:buAutoNum type="arabicPeriod"/>
            </a:pPr>
            <a:r>
              <a:rPr lang="en-GB" sz="900" b="1">
                <a:latin typeface="Arial" panose="020B0604020202020204" pitchFamily="34" charset="0"/>
                <a:ea typeface="Times New Roman" panose="02020603050405020304" pitchFamily="18" charset="0"/>
              </a:rPr>
              <a:t>Unterstreiche/markiere </a:t>
            </a:r>
            <a:r>
              <a:rPr lang="en-GB" sz="900" b="1">
                <a:latin typeface="Arial" panose="020B0604020202020204" pitchFamily="34" charset="0"/>
                <a:ea typeface="Times New Roman" panose="02020603050405020304" pitchFamily="18" charset="0"/>
              </a:rPr>
              <a:t>die Personen und Verben (werkwoorden) (onderwerp + pv).</a:t>
            </a:r>
            <a:endParaRPr lang="nl-NL" sz="900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pPr marL="239078" indent="-171450">
              <a:buFont typeface="+mj-lt"/>
              <a:buAutoNum type="arabicPeriod"/>
            </a:pPr>
            <a:endParaRPr lang="nl-NL" sz="900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pPr marL="171450" indent="-171450" eaLnBrk="0" fontAlgn="base" hangingPunct="0">
              <a:spcBef>
                <a:spcPct val="0"/>
              </a:spcBef>
              <a:spcAft>
                <a:spcPct val="0"/>
              </a:spcAft>
              <a:buFont typeface="+mj-lt"/>
              <a:buAutoNum type="arabicPeriod"/>
            </a:pPr>
            <a:r>
              <a:rPr lang="en-GB" altLang="nl-NL" sz="900" b="1">
                <a:latin typeface="Arial" panose="020B0604020202020204" pitchFamily="34" charset="0"/>
                <a:ea typeface="Times New Roman" panose="02020603050405020304" pitchFamily="18" charset="0"/>
              </a:rPr>
              <a:t>Trage</a:t>
            </a:r>
            <a:r>
              <a:rPr lang="en-GB" altLang="nl-NL" sz="900" b="1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</a:t>
            </a:r>
            <a:r>
              <a:rPr lang="en-GB" altLang="nl-NL" sz="900" b="1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die richtigen Formen ein und ergänze (vul aan</a:t>
            </a:r>
            <a:r>
              <a:rPr lang="en-GB" altLang="nl-NL" sz="900" b="1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)!</a:t>
            </a: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endParaRPr lang="nl-NL" altLang="nl-NL" sz="900"/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endParaRPr lang="nl-NL" altLang="nl-NL" sz="900"/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nl-NL" altLang="nl-NL" sz="900" b="1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Was köntte die Eselsbrücke sein?</a:t>
            </a:r>
            <a:endParaRPr lang="nl-NL" altLang="nl-NL" sz="900" b="1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</a:pPr>
            <a:endParaRPr lang="nl-NL" altLang="nl-NL" sz="900"/>
          </a:p>
          <a:p>
            <a:pPr lvl="0" eaLnBrk="0" fontAlgn="base" hangingPunct="0">
              <a:spcBef>
                <a:spcPct val="0"/>
              </a:spcBef>
              <a:spcAft>
                <a:spcPct val="0"/>
              </a:spcAft>
              <a:buFontTx/>
              <a:buChar char="•"/>
            </a:pPr>
            <a:r>
              <a:rPr lang="nl-NL" altLang="nl-NL" sz="900" b="1">
                <a:latin typeface="Arial" panose="020B0604020202020204" pitchFamily="34" charset="0"/>
                <a:ea typeface="Times New Roman" panose="02020603050405020304" pitchFamily="18" charset="0"/>
                <a:cs typeface="Arial" panose="020B0604020202020204" pitchFamily="34" charset="0"/>
              </a:rPr>
              <a:t> Kannst du erklären wie man den Stamm eines Verbs finden kannst? </a:t>
            </a:r>
            <a:endParaRPr lang="nl-NL" sz="900" b="1">
              <a:latin typeface="Arial" panose="020B0604020202020204" pitchFamily="34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998597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hthoek 2"/>
          <p:cNvSpPr/>
          <p:nvPr/>
        </p:nvSpPr>
        <p:spPr>
          <a:xfrm>
            <a:off x="0" y="0"/>
            <a:ext cx="9144000" cy="67095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GB" sz="1600" b="1">
                <a:latin typeface="Arial" panose="020B0604020202020204" pitchFamily="34" charset="0"/>
                <a:ea typeface="Times New Roman" panose="02020603050405020304" pitchFamily="18" charset="0"/>
              </a:rPr>
              <a:t>Antworten </a:t>
            </a:r>
            <a:endParaRPr lang="nl-NL" sz="1600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GB" b="1" smtClean="0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Es </a:t>
            </a:r>
            <a:r>
              <a:rPr lang="en-GB" b="1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ist</a:t>
            </a:r>
            <a:r>
              <a:rPr lang="en-GB" b="1">
                <a:latin typeface="Arial" panose="020B0604020202020204" pitchFamily="34" charset="0"/>
                <a:ea typeface="Times New Roman" panose="02020603050405020304" pitchFamily="18" charset="0"/>
              </a:rPr>
              <a:t> ein Tag nach Weihnachten</a:t>
            </a:r>
            <a:endParaRPr lang="nl-NL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Die Familie Feld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wohnt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in einem Dorf.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Ihre Oma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wohnt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in einer großen Stadt in der Nähe (buurt).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Der neue Freund von Oma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wohnt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seit zwei Wochen mit Oma zusammen.</a:t>
            </a:r>
            <a:endParaRPr lang="nl-NL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 </a:t>
            </a:r>
            <a:endParaRPr lang="nl-NL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Papa, Mama, Oma und der neue Freund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schlafen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noch. Aber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die Kinder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spielen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gemütlich mit ihrem Spielzeug.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Susanna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 spielt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mit einer Puppe und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Karl und Peter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 spielen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mit Autos. </a:t>
            </a:r>
            <a:endParaRPr lang="nl-NL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 </a:t>
            </a:r>
            <a:endParaRPr lang="nl-NL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GB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Susanna sagt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zu Peter: „Warum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spielst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du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nicht mit mir? </a:t>
            </a:r>
            <a:endParaRPr lang="nl-NL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Ins Geheim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spielst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du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doch auch mit meinen Puppen?“ „Aber nein,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ich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spiele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doch gar nicht mit deinen Puppen, das </a:t>
            </a:r>
            <a:r>
              <a:rPr lang="en-GB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denkst du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nur!“ </a:t>
            </a:r>
            <a:r>
              <a:rPr lang="en-GB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flüstert Peter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. </a:t>
            </a:r>
            <a:endParaRPr lang="nl-NL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 </a:t>
            </a:r>
            <a:endParaRPr lang="nl-NL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GB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Karl ist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immer ‚in der Mitte‘ und </a:t>
            </a:r>
            <a:r>
              <a:rPr lang="en-GB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er ruft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begeistert (enthousiast): „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Spielen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wir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doch zusammen mit unseren Puppen und Autos, statt (in plaats van) dass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ihr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nicht zusammen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spielt!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“ „Ja,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machen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wir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das.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Wir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 wohnen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ja auch unter einem Dach! Ist doch nicht, dass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du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alleine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wohnst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oder nur mit Autos spielen </a:t>
            </a:r>
            <a:r>
              <a:rPr lang="en-GB" u="sng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darfst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! </a:t>
            </a:r>
            <a:r>
              <a:rPr lang="en-GB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Das ist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so 2016!“ </a:t>
            </a:r>
            <a:endParaRPr lang="nl-NL" b="1">
              <a:latin typeface="Arial" panose="020B0604020202020204" pitchFamily="34" charset="0"/>
              <a:ea typeface="Times New Roman" panose="02020603050405020304" pitchFamily="18" charset="0"/>
            </a:endParaRPr>
          </a:p>
          <a:p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Die Kinder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spielen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gemütlich (gezellig) zusammen. Aber dann </a:t>
            </a:r>
            <a:r>
              <a:rPr lang="en-GB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sagt Karl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auf einmal „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Ich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mache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nicht mehr mit, </a:t>
            </a:r>
            <a:r>
              <a:rPr lang="en-GB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ich habe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keinen Lust (zin) mehr, </a:t>
            </a:r>
            <a:r>
              <a:rPr lang="en-GB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ich habe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genug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gespielt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.“ In diesem Augenblick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kommt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der neue Freund von Oma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ins Wohnzimmer. </a:t>
            </a:r>
            <a:r>
              <a:rPr lang="en-GB">
                <a:highlight>
                  <a:srgbClr val="C0C0C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Karl fragt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ihm: „Wo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wohnen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Sie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eigentlich und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spielen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Sie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mit mir Mensch-ärgere-dich-nicht?“ „Natürlich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spiele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ich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gerne Mensch-ärgere-dich-nicht mit dir und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ich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wohne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jetzt bei deiner lieben Oma ;-) .“ Und ihr? Was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macht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ihr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zusammen,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spielt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ihr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weiter mit den Puppen und Autos oder </a:t>
            </a:r>
            <a:r>
              <a:rPr lang="en-GB">
                <a:highlight>
                  <a:srgbClr val="00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macht </a:t>
            </a:r>
            <a:r>
              <a:rPr lang="en-GB">
                <a:highlight>
                  <a:srgbClr val="FFFF00"/>
                </a:highlight>
                <a:latin typeface="Arial" panose="020B0604020202020204" pitchFamily="34" charset="0"/>
                <a:ea typeface="Times New Roman" panose="02020603050405020304" pitchFamily="18" charset="0"/>
              </a:rPr>
              <a:t>ihr</a:t>
            </a:r>
            <a:r>
              <a:rPr lang="en-GB">
                <a:latin typeface="Arial" panose="020B0604020202020204" pitchFamily="34" charset="0"/>
                <a:ea typeface="Times New Roman" panose="02020603050405020304" pitchFamily="18" charset="0"/>
              </a:rPr>
              <a:t> mit uns mit?“</a:t>
            </a:r>
            <a:endParaRPr lang="nl-NL" b="1">
              <a:latin typeface="Arial" panose="020B0604020202020204" pitchFamily="34" charset="0"/>
              <a:ea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126311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thema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thema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thema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47</TotalTime>
  <Words>444</Words>
  <Application>Microsoft Office PowerPoint</Application>
  <PresentationFormat>Diavoorstelling (4:3)</PresentationFormat>
  <Paragraphs>236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4" baseType="lpstr">
      <vt:lpstr>Arial</vt:lpstr>
      <vt:lpstr>Calibri</vt:lpstr>
      <vt:lpstr>Calibri Light</vt:lpstr>
      <vt:lpstr>Times New Roman</vt:lpstr>
      <vt:lpstr>Kantoorthema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Veld, NCS (Natasja)</dc:creator>
  <cp:lastModifiedBy>Veld, NCS (Natasja)</cp:lastModifiedBy>
  <cp:revision>11</cp:revision>
  <dcterms:created xsi:type="dcterms:W3CDTF">2018-09-29T17:06:17Z</dcterms:created>
  <dcterms:modified xsi:type="dcterms:W3CDTF">2018-09-29T17:56:07Z</dcterms:modified>
</cp:coreProperties>
</file>

<file path=docProps/thumbnail.jpeg>
</file>