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1"/>
  </p:handoutMasterIdLst>
  <p:sldIdLst>
    <p:sldId id="256" r:id="rId2"/>
    <p:sldId id="269" r:id="rId3"/>
    <p:sldId id="260" r:id="rId4"/>
    <p:sldId id="261" r:id="rId5"/>
    <p:sldId id="270" r:id="rId6"/>
    <p:sldId id="263" r:id="rId7"/>
    <p:sldId id="272" r:id="rId8"/>
    <p:sldId id="271" r:id="rId9"/>
    <p:sldId id="273" r:id="rId10"/>
    <p:sldId id="274" r:id="rId11"/>
    <p:sldId id="275" r:id="rId12"/>
    <p:sldId id="276" r:id="rId13"/>
    <p:sldId id="277" r:id="rId14"/>
    <p:sldId id="278" r:id="rId15"/>
    <p:sldId id="279" r:id="rId16"/>
    <p:sldId id="280" r:id="rId17"/>
    <p:sldId id="267" r:id="rId18"/>
    <p:sldId id="268" r:id="rId19"/>
    <p:sldId id="259" r:id="rId2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79" autoAdjust="0"/>
    <p:restoredTop sz="94660"/>
  </p:normalViewPr>
  <p:slideViewPr>
    <p:cSldViewPr snapToGrid="0">
      <p:cViewPr>
        <p:scale>
          <a:sx n="97" d="100"/>
          <a:sy n="97" d="100"/>
        </p:scale>
        <p:origin x="72" y="-282"/>
      </p:cViewPr>
      <p:guideLst/>
    </p:cSldViewPr>
  </p:slideViewPr>
  <p:notesTextViewPr>
    <p:cViewPr>
      <p:scale>
        <a:sx n="1" d="1"/>
        <a:sy n="1" d="1"/>
      </p:scale>
      <p:origin x="0" y="0"/>
    </p:cViewPr>
  </p:notesTextViewPr>
  <p:notesViewPr>
    <p:cSldViewPr snapToGrid="0">
      <p:cViewPr varScale="1">
        <p:scale>
          <a:sx n="98" d="100"/>
          <a:sy n="98" d="100"/>
        </p:scale>
        <p:origin x="351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EB7032-F0D6-4A01-845E-F640D5DCE90C}" type="datetimeFigureOut">
              <a:rPr lang="nl-NL" smtClean="0"/>
              <a:t>27-9-2018</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1A04F1-D7F4-4979-9173-69F0753CB55B}" type="slidenum">
              <a:rPr lang="nl-NL" smtClean="0"/>
              <a:t>‹nr.›</a:t>
            </a:fld>
            <a:endParaRPr lang="nl-NL"/>
          </a:p>
        </p:txBody>
      </p:sp>
    </p:spTree>
    <p:extLst>
      <p:ext uri="{BB962C8B-B14F-4D97-AF65-F5344CB8AC3E}">
        <p14:creationId xmlns:p14="http://schemas.microsoft.com/office/powerpoint/2010/main" val="394730980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Openingsdia">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kstvak 5"/>
          <p:cNvSpPr txBox="1"/>
          <p:nvPr userDrawn="1"/>
        </p:nvSpPr>
        <p:spPr>
          <a:xfrm>
            <a:off x="1130533" y="6142150"/>
            <a:ext cx="4680065" cy="369332"/>
          </a:xfrm>
          <a:prstGeom prst="rect">
            <a:avLst/>
          </a:prstGeom>
          <a:solidFill>
            <a:schemeClr val="bg1"/>
          </a:solidFill>
        </p:spPr>
        <p:txBody>
          <a:bodyPr wrap="square" rtlCol="0">
            <a:spAutoFit/>
          </a:bodyPr>
          <a:lstStyle/>
          <a:p>
            <a:endParaRPr lang="nl-NL" dirty="0"/>
          </a:p>
        </p:txBody>
      </p:sp>
      <p:pic>
        <p:nvPicPr>
          <p:cNvPr id="7" name="Afbeelding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4463" y="5787319"/>
            <a:ext cx="6553213" cy="1078994"/>
          </a:xfrm>
          <a:prstGeom prst="rect">
            <a:avLst/>
          </a:prstGeom>
        </p:spPr>
      </p:pic>
    </p:spTree>
    <p:extLst>
      <p:ext uri="{BB962C8B-B14F-4D97-AF65-F5344CB8AC3E}">
        <p14:creationId xmlns:p14="http://schemas.microsoft.com/office/powerpoint/2010/main" val="641450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smtClean="0"/>
              <a:t>Klik op het pictogram in het midden om een achtergrondafbeelding toe te voegen (19,05 x 27 cm). </a:t>
            </a:r>
            <a:br>
              <a:rPr lang="nl-NL" dirty="0" smtClean="0"/>
            </a:br>
            <a:r>
              <a:rPr lang="nl-NL" dirty="0" smtClean="0"/>
              <a:t>Verplaats deze vervolgens naar de achtergrond om de tekst te typen.</a:t>
            </a:r>
            <a:endParaRPr lang="nl-NL" dirty="0"/>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dirty="0"/>
          </a:p>
        </p:txBody>
      </p:sp>
      <p:pic>
        <p:nvPicPr>
          <p:cNvPr id="7" name="Afbeelding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5176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dirty="0"/>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97805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428081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smtClean="0"/>
              <a:t>Klik op het pictogram in het midden om een achtergrondafbeelding toe te voegen (19,05 x 27 cm). </a:t>
            </a:r>
            <a:br>
              <a:rPr lang="nl-NL" dirty="0" smtClean="0"/>
            </a:br>
            <a:endParaRPr lang="nl-NL" dirty="0"/>
          </a:p>
        </p:txBody>
      </p:sp>
      <p:pic>
        <p:nvPicPr>
          <p:cNvPr id="4" name="Afbeelding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64888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dirty="0" smtClean="0"/>
              <a:t>Klik op het pictogram in het midden om een afbeelding toe te voegen (19,05 x 10 cm).</a:t>
            </a:r>
            <a:r>
              <a:rPr lang="nl-NL" sz="1600" dirty="0" smtClean="0"/>
              <a:t> </a:t>
            </a: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43886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smtClean="0"/>
              <a:t>Klik om de stijl te bewerken</a:t>
            </a:r>
            <a:endParaRPr lang="nl-NL" dirty="0"/>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dirty="0" smtClean="0"/>
              <a:t>Klik op het pictogram in het midden om een afbeelding toe te voegen (19,05 x 10 cm).</a:t>
            </a:r>
            <a:r>
              <a:rPr lang="nl-NL" sz="1600" dirty="0" smtClean="0"/>
              <a:t> </a:t>
            </a:r>
            <a:endParaRPr lang="nl-NL" dirty="0"/>
          </a:p>
        </p:txBody>
      </p:sp>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54039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smtClean="0"/>
              <a:t>Klik om de stijl te bewerken</a:t>
            </a:r>
            <a:endParaRPr lang="nl-NL" dirty="0"/>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9904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lotdia">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kstvak 2"/>
          <p:cNvSpPr txBox="1"/>
          <p:nvPr userDrawn="1"/>
        </p:nvSpPr>
        <p:spPr>
          <a:xfrm>
            <a:off x="1130533" y="6142150"/>
            <a:ext cx="4680065" cy="369332"/>
          </a:xfrm>
          <a:prstGeom prst="rect">
            <a:avLst/>
          </a:prstGeom>
          <a:solidFill>
            <a:schemeClr val="bg1"/>
          </a:solidFill>
        </p:spPr>
        <p:txBody>
          <a:bodyPr wrap="square" rtlCol="0">
            <a:spAutoFit/>
          </a:bodyPr>
          <a:lstStyle/>
          <a:p>
            <a:endParaRPr lang="nl-NL" dirty="0"/>
          </a:p>
        </p:txBody>
      </p:sp>
      <p:pic>
        <p:nvPicPr>
          <p:cNvPr id="4" name="Afbeelding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4463" y="5787319"/>
            <a:ext cx="6553213" cy="1078994"/>
          </a:xfrm>
          <a:prstGeom prst="rect">
            <a:avLst/>
          </a:prstGeom>
        </p:spPr>
      </p:pic>
    </p:spTree>
    <p:extLst>
      <p:ext uri="{BB962C8B-B14F-4D97-AF65-F5344CB8AC3E}">
        <p14:creationId xmlns:p14="http://schemas.microsoft.com/office/powerpoint/2010/main" val="54976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Afbeelding 5"/>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dirty="0" smtClean="0"/>
              <a:t>Klik om de stijl te bewerken</a:t>
            </a:r>
            <a:endParaRPr lang="nl-NL" dirty="0"/>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Tree>
    <p:extLst>
      <p:ext uri="{BB962C8B-B14F-4D97-AF65-F5344CB8AC3E}">
        <p14:creationId xmlns:p14="http://schemas.microsoft.com/office/powerpoint/2010/main" val="625692762"/>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 id="2147483653" r:id="rId5"/>
    <p:sldLayoutId id="2147483657" r:id="rId6"/>
    <p:sldLayoutId id="2147483654" r:id="rId7"/>
    <p:sldLayoutId id="2147483655" r:id="rId8"/>
    <p:sldLayoutId id="2147483656" r:id="rId9"/>
  </p:sldLayoutIdLs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hyperlink" Target="http://www.youtube.com/watch?v=TA6tm2Xh-5k&amp;feature=related" TargetMode="External"/><Relationship Id="rId2" Type="http://schemas.openxmlformats.org/officeDocument/2006/relationships/hyperlink" Target="http://www.youtube.com/watch?v=IcO1-nxF6Eo&amp;feature=BFa&amp;list=PL04AB29E758C3D529&amp;index=43" TargetMode="External"/><Relationship Id="rId1" Type="http://schemas.openxmlformats.org/officeDocument/2006/relationships/slideLayout" Target="../slideLayouts/slideLayout8.xml"/><Relationship Id="rId4" Type="http://schemas.openxmlformats.org/officeDocument/2006/relationships/hyperlink" Target="http://www.youtube.com/watch?v=daWRFigfh9Q&amp;feature=BFa&amp;list=PL04AB29E758C3D529&amp;index=61"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wJ4MvCe_wNw" TargetMode="External"/><Relationship Id="rId2" Type="http://schemas.openxmlformats.org/officeDocument/2006/relationships/hyperlink" Target="http://www.youtube.com/watch?v=YQHIFyPpqMc" TargetMode="External"/><Relationship Id="rId1" Type="http://schemas.openxmlformats.org/officeDocument/2006/relationships/slideLayout" Target="../slideLayouts/slideLayout8.xml"/><Relationship Id="rId5" Type="http://schemas.openxmlformats.org/officeDocument/2006/relationships/hyperlink" Target="http://www.youtube.com/watch?v=xPtK9tsCPlE" TargetMode="External"/><Relationship Id="rId4" Type="http://schemas.openxmlformats.org/officeDocument/2006/relationships/hyperlink" Target="http://www.youtube.com/watch?v=Yneci8Os404"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7362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7542426" cy="720000"/>
          </a:xfrm>
        </p:spPr>
        <p:txBody>
          <a:bodyPr>
            <a:normAutofit/>
          </a:bodyPr>
          <a:lstStyle/>
          <a:p>
            <a:r>
              <a:rPr lang="nl-NL" dirty="0" smtClean="0"/>
              <a:t>Instructie in juiste context</a:t>
            </a:r>
            <a:endParaRPr lang="nl-NL" dirty="0"/>
          </a:p>
        </p:txBody>
      </p:sp>
      <p:sp>
        <p:nvSpPr>
          <p:cNvPr id="3" name="Tijdelijke aanduiding voor tekst 2"/>
          <p:cNvSpPr>
            <a:spLocks noGrp="1"/>
          </p:cNvSpPr>
          <p:nvPr>
            <p:ph type="body" sz="quarter" idx="10"/>
          </p:nvPr>
        </p:nvSpPr>
        <p:spPr>
          <a:xfrm>
            <a:off x="580103" y="1533832"/>
            <a:ext cx="9783097" cy="4622167"/>
          </a:xfrm>
        </p:spPr>
        <p:txBody>
          <a:bodyPr>
            <a:normAutofit/>
          </a:bodyPr>
          <a:lstStyle/>
          <a:p>
            <a:pPr marL="285750" indent="-285750">
              <a:defRPr/>
            </a:pPr>
            <a:r>
              <a:rPr lang="nl-NL" sz="1600" dirty="0">
                <a:latin typeface="Tahoma" pitchFamily="34" charset="0"/>
                <a:ea typeface="Tahoma" pitchFamily="34" charset="0"/>
                <a:cs typeface="Tahoma" pitchFamily="34" charset="0"/>
              </a:rPr>
              <a:t>Om de leerling het gevoel te geven dat de instructie verband heeft met de opleiding of stage plek is het belangrijk om de instructie in de juiste </a:t>
            </a:r>
            <a:r>
              <a:rPr lang="nl-NL" sz="1600" dirty="0">
                <a:solidFill>
                  <a:srgbClr val="FF0000"/>
                </a:solidFill>
                <a:latin typeface="Tahoma" pitchFamily="34" charset="0"/>
                <a:ea typeface="Tahoma" pitchFamily="34" charset="0"/>
                <a:cs typeface="Tahoma" pitchFamily="34" charset="0"/>
              </a:rPr>
              <a:t>context</a:t>
            </a:r>
            <a:r>
              <a:rPr lang="nl-NL" sz="1600" dirty="0">
                <a:latin typeface="Tahoma" pitchFamily="34" charset="0"/>
                <a:ea typeface="Tahoma" pitchFamily="34" charset="0"/>
                <a:cs typeface="Tahoma" pitchFamily="34" charset="0"/>
              </a:rPr>
              <a:t> te plaatsen. Dit werk motiverend, stimulerend en verhoogd de kans van slagen van de juiste handeling.</a:t>
            </a:r>
          </a:p>
          <a:p>
            <a:pPr marL="285750" indent="-285750">
              <a:defRPr/>
            </a:pPr>
            <a:r>
              <a:rPr lang="nl-NL" sz="1600" dirty="0">
                <a:latin typeface="Tahoma" pitchFamily="34" charset="0"/>
                <a:ea typeface="Tahoma" pitchFamily="34" charset="0"/>
                <a:cs typeface="Tahoma" pitchFamily="34" charset="0"/>
              </a:rPr>
              <a:t>Stimulerende leeromgeving</a:t>
            </a:r>
          </a:p>
          <a:p>
            <a:pPr lvl="4">
              <a:defRPr/>
            </a:pPr>
            <a:r>
              <a:rPr lang="nl-NL" sz="1100" b="1" dirty="0">
                <a:latin typeface="Tahoma" pitchFamily="34" charset="0"/>
                <a:ea typeface="Tahoma" pitchFamily="34" charset="0"/>
                <a:cs typeface="Tahoma" pitchFamily="34" charset="0"/>
              </a:rPr>
              <a:t>Tijd </a:t>
            </a:r>
          </a:p>
          <a:p>
            <a:pPr marL="1828800" lvl="4" indent="0">
              <a:buFontTx/>
              <a:buNone/>
              <a:defRPr/>
            </a:pPr>
            <a:r>
              <a:rPr lang="nl-NL" sz="1100" dirty="0">
                <a:latin typeface="Tahoma" pitchFamily="34" charset="0"/>
                <a:ea typeface="Tahoma" pitchFamily="34" charset="0"/>
                <a:cs typeface="Tahoma" pitchFamily="34" charset="0"/>
              </a:rPr>
              <a:t>Als je te weinig tijd hebt voor een instructie, behandel dan liever maar een deel van de instructie.</a:t>
            </a:r>
          </a:p>
          <a:p>
            <a:pPr marL="1828800" lvl="4" indent="0">
              <a:buFontTx/>
              <a:buNone/>
              <a:defRPr/>
            </a:pPr>
            <a:endParaRPr lang="nl-NL" sz="1100" dirty="0">
              <a:latin typeface="Tahoma" pitchFamily="34" charset="0"/>
              <a:ea typeface="Tahoma" pitchFamily="34" charset="0"/>
              <a:cs typeface="Tahoma" pitchFamily="34" charset="0"/>
            </a:endParaRPr>
          </a:p>
          <a:p>
            <a:pPr lvl="4">
              <a:defRPr/>
            </a:pPr>
            <a:r>
              <a:rPr lang="nl-NL" sz="1100" b="1" dirty="0">
                <a:latin typeface="Tahoma" pitchFamily="34" charset="0"/>
                <a:ea typeface="Tahoma" pitchFamily="34" charset="0"/>
                <a:cs typeface="Tahoma" pitchFamily="34" charset="0"/>
              </a:rPr>
              <a:t>Plaats</a:t>
            </a:r>
          </a:p>
          <a:p>
            <a:pPr marL="1828800" lvl="4" indent="0">
              <a:buFontTx/>
              <a:buNone/>
              <a:defRPr/>
            </a:pPr>
            <a:r>
              <a:rPr lang="nl-NL" sz="1100" dirty="0">
                <a:latin typeface="Tahoma" pitchFamily="34" charset="0"/>
                <a:ea typeface="Tahoma" pitchFamily="34" charset="0"/>
                <a:cs typeface="Tahoma" pitchFamily="34" charset="0"/>
              </a:rPr>
              <a:t>Zorg voor zo min mogelijk storingen. Leerlingen mogen niet afgeleid worden. Geen telefoon of mensen die binnen komen lopen</a:t>
            </a:r>
          </a:p>
          <a:p>
            <a:pPr marL="1828800" lvl="4" indent="0">
              <a:buFontTx/>
              <a:buNone/>
              <a:defRPr/>
            </a:pPr>
            <a:endParaRPr lang="nl-NL" sz="1100" dirty="0">
              <a:latin typeface="Tahoma" pitchFamily="34" charset="0"/>
              <a:ea typeface="Tahoma" pitchFamily="34" charset="0"/>
              <a:cs typeface="Tahoma" pitchFamily="34" charset="0"/>
            </a:endParaRPr>
          </a:p>
          <a:p>
            <a:pPr lvl="4">
              <a:defRPr/>
            </a:pPr>
            <a:r>
              <a:rPr lang="nl-NL" sz="1100" b="1" dirty="0">
                <a:latin typeface="Tahoma" pitchFamily="34" charset="0"/>
                <a:ea typeface="Tahoma" pitchFamily="34" charset="0"/>
                <a:cs typeface="Tahoma" pitchFamily="34" charset="0"/>
              </a:rPr>
              <a:t>Sfeer </a:t>
            </a:r>
          </a:p>
          <a:p>
            <a:pPr marL="1828800" lvl="4" indent="0">
              <a:buFontTx/>
              <a:buNone/>
              <a:defRPr/>
            </a:pPr>
            <a:r>
              <a:rPr lang="nl-NL" sz="1100" dirty="0">
                <a:latin typeface="Tahoma" pitchFamily="34" charset="0"/>
                <a:ea typeface="Tahoma" pitchFamily="34" charset="0"/>
                <a:cs typeface="Tahoma" pitchFamily="34" charset="0"/>
              </a:rPr>
              <a:t>De juiste sfeer wordt door jezelf bepaald. Dit voelt de leerling. Wederzijds begrip en vertrouwen uitdragen is een basis voor een goede sfeer</a:t>
            </a:r>
            <a:endParaRPr lang="nl-NL" sz="11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846851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7542426" cy="720000"/>
          </a:xfrm>
        </p:spPr>
        <p:txBody>
          <a:bodyPr>
            <a:normAutofit/>
          </a:bodyPr>
          <a:lstStyle/>
          <a:p>
            <a:r>
              <a:rPr lang="nl-NL" dirty="0" smtClean="0"/>
              <a:t>Controle na instructie</a:t>
            </a:r>
            <a:endParaRPr lang="nl-NL" dirty="0"/>
          </a:p>
        </p:txBody>
      </p:sp>
      <p:sp>
        <p:nvSpPr>
          <p:cNvPr id="3" name="Tijdelijke aanduiding voor tekst 2"/>
          <p:cNvSpPr>
            <a:spLocks noGrp="1"/>
          </p:cNvSpPr>
          <p:nvPr>
            <p:ph type="body" sz="quarter" idx="10"/>
          </p:nvPr>
        </p:nvSpPr>
        <p:spPr>
          <a:xfrm>
            <a:off x="580103" y="1533832"/>
            <a:ext cx="9783097" cy="4622167"/>
          </a:xfrm>
        </p:spPr>
        <p:txBody>
          <a:bodyPr>
            <a:normAutofit/>
          </a:bodyPr>
          <a:lstStyle/>
          <a:p>
            <a:pPr marL="285750" indent="-285750">
              <a:defRPr/>
            </a:pPr>
            <a:r>
              <a:rPr lang="nl-NL" altLang="nl-NL" sz="1600" dirty="0">
                <a:latin typeface="Tahoma" panose="020B0604030504040204" pitchFamily="34" charset="0"/>
              </a:rPr>
              <a:t>Tijdens de uitvoering van de instructie is regelmatige controle nodig. </a:t>
            </a:r>
            <a:endParaRPr lang="nl-NL" altLang="nl-NL" sz="1600" dirty="0" smtClean="0">
              <a:latin typeface="Tahoma" panose="020B0604030504040204" pitchFamily="34" charset="0"/>
            </a:endParaRPr>
          </a:p>
          <a:p>
            <a:pPr marL="285750" indent="-285750">
              <a:defRPr/>
            </a:pPr>
            <a:r>
              <a:rPr lang="nl-NL" altLang="nl-NL" sz="1600" dirty="0" smtClean="0">
                <a:latin typeface="Tahoma" panose="020B0604030504040204" pitchFamily="34" charset="0"/>
              </a:rPr>
              <a:t>Er </a:t>
            </a:r>
            <a:r>
              <a:rPr lang="nl-NL" altLang="nl-NL" sz="1600" dirty="0">
                <a:latin typeface="Tahoma" panose="020B0604030504040204" pitchFamily="34" charset="0"/>
              </a:rPr>
              <a:t>kunnen immers altijd misverstanden ontstaan. </a:t>
            </a:r>
            <a:endParaRPr lang="nl-NL" altLang="nl-NL" sz="1600" dirty="0" smtClean="0">
              <a:latin typeface="Tahoma" panose="020B0604030504040204" pitchFamily="34" charset="0"/>
            </a:endParaRPr>
          </a:p>
          <a:p>
            <a:pPr marL="285750" indent="-285750">
              <a:defRPr/>
            </a:pPr>
            <a:r>
              <a:rPr lang="nl-NL" altLang="nl-NL" sz="1600" dirty="0" smtClean="0">
                <a:latin typeface="Tahoma" panose="020B0604030504040204" pitchFamily="34" charset="0"/>
              </a:rPr>
              <a:t>De </a:t>
            </a:r>
            <a:r>
              <a:rPr lang="nl-NL" altLang="nl-NL" sz="1600" dirty="0">
                <a:latin typeface="Tahoma" panose="020B0604030504040204" pitchFamily="34" charset="0"/>
              </a:rPr>
              <a:t>controle is afhankelijk van de leerling. </a:t>
            </a:r>
            <a:endParaRPr lang="nl-NL" altLang="nl-NL" sz="1600" dirty="0" smtClean="0">
              <a:latin typeface="Tahoma" panose="020B0604030504040204" pitchFamily="34" charset="0"/>
            </a:endParaRPr>
          </a:p>
          <a:p>
            <a:pPr marL="285750" indent="-285750">
              <a:defRPr/>
            </a:pPr>
            <a:r>
              <a:rPr lang="nl-NL" altLang="nl-NL" sz="1600" dirty="0" smtClean="0">
                <a:latin typeface="Tahoma" panose="020B0604030504040204" pitchFamily="34" charset="0"/>
              </a:rPr>
              <a:t>De </a:t>
            </a:r>
            <a:r>
              <a:rPr lang="nl-NL" altLang="nl-NL" sz="1600" dirty="0">
                <a:latin typeface="Tahoma" panose="020B0604030504040204" pitchFamily="34" charset="0"/>
              </a:rPr>
              <a:t>een heeft meer controle nodig dan een ander. </a:t>
            </a:r>
            <a:endParaRPr lang="nl-NL" altLang="nl-NL" sz="1600" dirty="0" smtClean="0">
              <a:latin typeface="Tahoma" panose="020B0604030504040204" pitchFamily="34" charset="0"/>
            </a:endParaRPr>
          </a:p>
          <a:p>
            <a:pPr marL="285750" indent="-285750">
              <a:defRPr/>
            </a:pPr>
            <a:r>
              <a:rPr lang="nl-NL" altLang="nl-NL" sz="1600" dirty="0" smtClean="0">
                <a:latin typeface="Tahoma" panose="020B0604030504040204" pitchFamily="34" charset="0"/>
              </a:rPr>
              <a:t>Wanneer </a:t>
            </a:r>
            <a:r>
              <a:rPr lang="nl-NL" altLang="nl-NL" sz="1600" dirty="0">
                <a:latin typeface="Tahoma" panose="020B0604030504040204" pitchFamily="34" charset="0"/>
              </a:rPr>
              <a:t>iets fout gaat, grijp dan tijdig in. </a:t>
            </a:r>
            <a:endParaRPr lang="nl-NL" altLang="nl-NL" sz="1600" dirty="0" smtClean="0">
              <a:latin typeface="Tahoma" panose="020B0604030504040204" pitchFamily="34" charset="0"/>
            </a:endParaRPr>
          </a:p>
          <a:p>
            <a:pPr marL="285750" indent="-285750">
              <a:defRPr/>
            </a:pPr>
            <a:r>
              <a:rPr lang="nl-NL" altLang="nl-NL" sz="1600" dirty="0" smtClean="0">
                <a:latin typeface="Tahoma" panose="020B0604030504040204" pitchFamily="34" charset="0"/>
              </a:rPr>
              <a:t>Leerlingen </a:t>
            </a:r>
            <a:r>
              <a:rPr lang="nl-NL" altLang="nl-NL" sz="1600" dirty="0">
                <a:latin typeface="Tahoma" panose="020B0604030504040204" pitchFamily="34" charset="0"/>
              </a:rPr>
              <a:t>mogen wel fouten maken, daar leren ze van. </a:t>
            </a:r>
            <a:endParaRPr lang="nl-NL" altLang="nl-NL" sz="1600" dirty="0" smtClean="0">
              <a:latin typeface="Tahoma" panose="020B0604030504040204" pitchFamily="34" charset="0"/>
            </a:endParaRPr>
          </a:p>
          <a:p>
            <a:pPr marL="285750" indent="-285750">
              <a:defRPr/>
            </a:pPr>
            <a:r>
              <a:rPr lang="nl-NL" altLang="nl-NL" sz="1600" dirty="0" smtClean="0">
                <a:latin typeface="Tahoma" panose="020B0604030504040204" pitchFamily="34" charset="0"/>
              </a:rPr>
              <a:t>Tijdig </a:t>
            </a:r>
            <a:r>
              <a:rPr lang="nl-NL" altLang="nl-NL" sz="1600" dirty="0">
                <a:latin typeface="Tahoma" panose="020B0604030504040204" pitchFamily="34" charset="0"/>
              </a:rPr>
              <a:t>bijsturen is de verantwoordelijkheid van de leidinggevende</a:t>
            </a:r>
            <a:endParaRPr lang="nl-NL" sz="11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9524249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7542426" cy="720000"/>
          </a:xfrm>
        </p:spPr>
        <p:txBody>
          <a:bodyPr>
            <a:normAutofit/>
          </a:bodyPr>
          <a:lstStyle/>
          <a:p>
            <a:pPr algn="ctr"/>
            <a:r>
              <a:rPr lang="nl-NL" dirty="0" smtClean="0"/>
              <a:t>Feedback</a:t>
            </a:r>
            <a:endParaRPr lang="nl-NL" dirty="0"/>
          </a:p>
        </p:txBody>
      </p:sp>
      <p:sp>
        <p:nvSpPr>
          <p:cNvPr id="3" name="Tijdelijke aanduiding voor tekst 2"/>
          <p:cNvSpPr>
            <a:spLocks noGrp="1"/>
          </p:cNvSpPr>
          <p:nvPr>
            <p:ph type="body" sz="quarter" idx="10"/>
          </p:nvPr>
        </p:nvSpPr>
        <p:spPr>
          <a:xfrm>
            <a:off x="580103" y="2762865"/>
            <a:ext cx="9783097" cy="1042219"/>
          </a:xfrm>
        </p:spPr>
        <p:txBody>
          <a:bodyPr>
            <a:noAutofit/>
          </a:bodyPr>
          <a:lstStyle/>
          <a:p>
            <a:pPr indent="0" algn="ctr">
              <a:buNone/>
              <a:defRPr/>
            </a:pPr>
            <a:r>
              <a:rPr lang="nl-NL" sz="9600" b="1" dirty="0" smtClean="0">
                <a:latin typeface="Tahoma" pitchFamily="34" charset="0"/>
                <a:ea typeface="Tahoma" pitchFamily="34" charset="0"/>
                <a:cs typeface="Tahoma" pitchFamily="34" charset="0"/>
              </a:rPr>
              <a:t>?</a:t>
            </a:r>
            <a:endParaRPr lang="nl-NL" sz="9600" b="1"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9425530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7542426" cy="720000"/>
          </a:xfrm>
        </p:spPr>
        <p:txBody>
          <a:bodyPr>
            <a:normAutofit/>
          </a:bodyPr>
          <a:lstStyle/>
          <a:p>
            <a:pPr algn="ctr"/>
            <a:r>
              <a:rPr lang="nl-NL" dirty="0" smtClean="0"/>
              <a:t>Feedback</a:t>
            </a:r>
            <a:endParaRPr lang="nl-NL" dirty="0"/>
          </a:p>
        </p:txBody>
      </p:sp>
      <p:sp>
        <p:nvSpPr>
          <p:cNvPr id="3" name="Tijdelijke aanduiding voor tekst 2"/>
          <p:cNvSpPr>
            <a:spLocks noGrp="1"/>
          </p:cNvSpPr>
          <p:nvPr>
            <p:ph type="body" sz="quarter" idx="10"/>
          </p:nvPr>
        </p:nvSpPr>
        <p:spPr>
          <a:xfrm>
            <a:off x="580103" y="2762865"/>
            <a:ext cx="9783097" cy="1042219"/>
          </a:xfrm>
        </p:spPr>
        <p:txBody>
          <a:bodyPr>
            <a:noAutofit/>
          </a:bodyPr>
          <a:lstStyle/>
          <a:p>
            <a:pPr marL="342900" indent="-342900"/>
            <a:r>
              <a:rPr lang="nl-NL" altLang="nl-NL" dirty="0">
                <a:latin typeface="Tahoma" panose="020B0604030504040204" pitchFamily="34" charset="0"/>
              </a:rPr>
              <a:t>Feedback is het teruggeven van beelden, impressies en indrukken die je hebt opgedaan tijdens het werken met de leerling.</a:t>
            </a:r>
          </a:p>
          <a:p>
            <a:endParaRPr lang="nl-NL" altLang="nl-NL" dirty="0">
              <a:latin typeface="Tahoma" panose="020B0604030504040204" pitchFamily="34" charset="0"/>
            </a:endParaRPr>
          </a:p>
          <a:p>
            <a:pPr marL="342900" indent="-342900"/>
            <a:r>
              <a:rPr lang="nl-NL" altLang="nl-NL" dirty="0">
                <a:latin typeface="Tahoma" panose="020B0604030504040204" pitchFamily="34" charset="0"/>
              </a:rPr>
              <a:t>Het doel van feedback is hierbij om het gedrag van de leerling bij te sturen en om de communicatie open te houden.</a:t>
            </a:r>
          </a:p>
        </p:txBody>
      </p:sp>
    </p:spTree>
    <p:extLst>
      <p:ext uri="{BB962C8B-B14F-4D97-AF65-F5344CB8AC3E}">
        <p14:creationId xmlns:p14="http://schemas.microsoft.com/office/powerpoint/2010/main" val="33129132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7542426" cy="720000"/>
          </a:xfrm>
        </p:spPr>
        <p:txBody>
          <a:bodyPr>
            <a:normAutofit/>
          </a:bodyPr>
          <a:lstStyle/>
          <a:p>
            <a:pPr algn="ctr"/>
            <a:r>
              <a:rPr lang="nl-NL" dirty="0" smtClean="0"/>
              <a:t>Feedback</a:t>
            </a:r>
            <a:endParaRPr lang="nl-NL" dirty="0"/>
          </a:p>
        </p:txBody>
      </p:sp>
      <p:sp>
        <p:nvSpPr>
          <p:cNvPr id="3" name="Tijdelijke aanduiding voor tekst 2"/>
          <p:cNvSpPr>
            <a:spLocks noGrp="1"/>
          </p:cNvSpPr>
          <p:nvPr>
            <p:ph type="body" sz="quarter" idx="10"/>
          </p:nvPr>
        </p:nvSpPr>
        <p:spPr>
          <a:xfrm>
            <a:off x="639097" y="2005781"/>
            <a:ext cx="9724103" cy="3677264"/>
          </a:xfrm>
        </p:spPr>
        <p:txBody>
          <a:bodyPr>
            <a:noAutofit/>
          </a:bodyPr>
          <a:lstStyle/>
          <a:p>
            <a:pPr indent="0">
              <a:buNone/>
              <a:defRPr/>
            </a:pPr>
            <a:r>
              <a:rPr lang="nl-NL" sz="3200" dirty="0">
                <a:latin typeface="Tahoma" pitchFamily="34" charset="0"/>
              </a:rPr>
              <a:t>Aandachtpunten voor het geven van </a:t>
            </a:r>
            <a:r>
              <a:rPr lang="nl-NL" sz="3200" dirty="0" smtClean="0">
                <a:latin typeface="Tahoma" pitchFamily="34" charset="0"/>
              </a:rPr>
              <a:t>feedback:</a:t>
            </a:r>
            <a:endParaRPr lang="nl-NL" sz="3200" dirty="0">
              <a:latin typeface="Tahoma" pitchFamily="34" charset="0"/>
            </a:endParaRPr>
          </a:p>
          <a:p>
            <a:pPr>
              <a:defRPr/>
            </a:pPr>
            <a:endParaRPr lang="nl-NL" sz="3200" dirty="0">
              <a:latin typeface="Tahoma" pitchFamily="34" charset="0"/>
            </a:endParaRPr>
          </a:p>
          <a:p>
            <a:pPr lvl="4">
              <a:defRPr/>
            </a:pPr>
            <a:r>
              <a:rPr lang="nl-NL" dirty="0">
                <a:latin typeface="Tahoma" pitchFamily="34" charset="0"/>
              </a:rPr>
              <a:t>Spreek vanuit jezelf (begin met “ik…..)</a:t>
            </a:r>
          </a:p>
          <a:p>
            <a:pPr lvl="4">
              <a:defRPr/>
            </a:pPr>
            <a:r>
              <a:rPr lang="nl-NL" dirty="0">
                <a:latin typeface="Tahoma" pitchFamily="34" charset="0"/>
              </a:rPr>
              <a:t>Begin aan te geven wat goed is of goed ging</a:t>
            </a:r>
          </a:p>
          <a:p>
            <a:pPr lvl="4">
              <a:defRPr/>
            </a:pPr>
            <a:r>
              <a:rPr lang="nl-NL" dirty="0">
                <a:latin typeface="Tahoma" pitchFamily="34" charset="0"/>
              </a:rPr>
              <a:t>Koppel feedback aan recent gedrag (dan weet de leerling nog waar het om gaat)</a:t>
            </a:r>
          </a:p>
          <a:p>
            <a:pPr lvl="4">
              <a:defRPr/>
            </a:pPr>
            <a:r>
              <a:rPr lang="nl-NL" dirty="0">
                <a:latin typeface="Tahoma" pitchFamily="34" charset="0"/>
              </a:rPr>
              <a:t>Wees concreet</a:t>
            </a:r>
          </a:p>
          <a:p>
            <a:pPr lvl="4">
              <a:defRPr/>
            </a:pPr>
            <a:r>
              <a:rPr lang="nl-NL" dirty="0">
                <a:latin typeface="Tahoma" pitchFamily="34" charset="0"/>
              </a:rPr>
              <a:t>Houd het kort</a:t>
            </a:r>
          </a:p>
          <a:p>
            <a:pPr lvl="4">
              <a:defRPr/>
            </a:pPr>
            <a:r>
              <a:rPr lang="nl-NL" dirty="0">
                <a:latin typeface="Tahoma" pitchFamily="34" charset="0"/>
              </a:rPr>
              <a:t>Geef suggesties voor verbetering. (hoe zou het anders kunnen….)</a:t>
            </a:r>
          </a:p>
        </p:txBody>
      </p:sp>
    </p:spTree>
    <p:extLst>
      <p:ext uri="{BB962C8B-B14F-4D97-AF65-F5344CB8AC3E}">
        <p14:creationId xmlns:p14="http://schemas.microsoft.com/office/powerpoint/2010/main" val="30455762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7542426" cy="720000"/>
          </a:xfrm>
        </p:spPr>
        <p:txBody>
          <a:bodyPr>
            <a:normAutofit/>
          </a:bodyPr>
          <a:lstStyle/>
          <a:p>
            <a:pPr algn="ctr"/>
            <a:r>
              <a:rPr lang="nl-NL" dirty="0" smtClean="0"/>
              <a:t>Feedback</a:t>
            </a:r>
            <a:endParaRPr lang="nl-NL" dirty="0"/>
          </a:p>
        </p:txBody>
      </p:sp>
      <p:sp>
        <p:nvSpPr>
          <p:cNvPr id="3" name="Tijdelijke aanduiding voor tekst 2"/>
          <p:cNvSpPr>
            <a:spLocks noGrp="1"/>
          </p:cNvSpPr>
          <p:nvPr>
            <p:ph type="body" sz="quarter" idx="10"/>
          </p:nvPr>
        </p:nvSpPr>
        <p:spPr>
          <a:xfrm>
            <a:off x="462117" y="1995949"/>
            <a:ext cx="9724103" cy="3677264"/>
          </a:xfrm>
        </p:spPr>
        <p:txBody>
          <a:bodyPr>
            <a:noAutofit/>
          </a:bodyPr>
          <a:lstStyle/>
          <a:p>
            <a:pPr>
              <a:buNone/>
            </a:pPr>
            <a:r>
              <a:rPr lang="nl-NL" altLang="nl-NL" sz="3200" dirty="0">
                <a:latin typeface="Tahoma" panose="020B0604030504040204" pitchFamily="34" charset="0"/>
              </a:rPr>
              <a:t>Opdracht</a:t>
            </a:r>
            <a:r>
              <a:rPr lang="nl-NL" altLang="nl-NL" sz="3200" dirty="0" smtClean="0">
                <a:latin typeface="Tahoma" panose="020B0604030504040204" pitchFamily="34" charset="0"/>
              </a:rPr>
              <a:t>:</a:t>
            </a:r>
          </a:p>
          <a:p>
            <a:pPr>
              <a:buNone/>
            </a:pPr>
            <a:endParaRPr lang="nl-NL" altLang="nl-NL" sz="3200" dirty="0">
              <a:latin typeface="Tahoma" panose="020B0604030504040204" pitchFamily="34" charset="0"/>
            </a:endParaRPr>
          </a:p>
          <a:p>
            <a:pPr>
              <a:buNone/>
            </a:pPr>
            <a:r>
              <a:rPr lang="nl-NL" altLang="nl-NL" sz="1600" dirty="0">
                <a:latin typeface="Tahoma" panose="020B0604030504040204" pitchFamily="34" charset="0"/>
              </a:rPr>
              <a:t>Geef feedback op dit filmpje </a:t>
            </a:r>
            <a:endParaRPr lang="nl-NL" altLang="nl-NL" sz="1600" dirty="0" smtClean="0">
              <a:latin typeface="Tahoma" panose="020B0604030504040204" pitchFamily="34" charset="0"/>
            </a:endParaRPr>
          </a:p>
          <a:p>
            <a:pPr>
              <a:buNone/>
            </a:pPr>
            <a:endParaRPr lang="nl-NL" altLang="nl-NL" sz="1600" dirty="0">
              <a:latin typeface="Tahoma" panose="020B0604030504040204" pitchFamily="34" charset="0"/>
            </a:endParaRPr>
          </a:p>
          <a:p>
            <a:pPr>
              <a:buNone/>
            </a:pPr>
            <a:r>
              <a:rPr lang="nl-NL" altLang="nl-NL" sz="1600" i="1" dirty="0">
                <a:latin typeface="Tahoma" panose="020B0604030504040204" pitchFamily="34" charset="0"/>
                <a:hlinkClick r:id="rId2"/>
              </a:rPr>
              <a:t>http://</a:t>
            </a:r>
            <a:r>
              <a:rPr lang="nl-NL" altLang="nl-NL" sz="1600" i="1" dirty="0" smtClean="0">
                <a:latin typeface="Tahoma" panose="020B0604030504040204" pitchFamily="34" charset="0"/>
                <a:hlinkClick r:id="rId2"/>
              </a:rPr>
              <a:t>www.youtube.com/watch?v=IcO1-nxF6Eo&amp;feature=BFa&amp;list=PL04AB29E758C3D529&amp;index=43</a:t>
            </a:r>
            <a:endParaRPr lang="nl-NL" altLang="nl-NL" sz="1600" i="1" dirty="0">
              <a:latin typeface="Tahoma" panose="020B0604030504040204" pitchFamily="34" charset="0"/>
            </a:endParaRPr>
          </a:p>
          <a:p>
            <a:pPr>
              <a:buNone/>
            </a:pPr>
            <a:r>
              <a:rPr lang="nl-NL" altLang="nl-NL" sz="1600" i="1" dirty="0">
                <a:latin typeface="Tahoma" panose="020B0604030504040204" pitchFamily="34" charset="0"/>
              </a:rPr>
              <a:t>Dresseur </a:t>
            </a:r>
            <a:endParaRPr lang="nl-NL" altLang="nl-NL" sz="1600" i="1" dirty="0" smtClean="0">
              <a:latin typeface="Tahoma" panose="020B0604030504040204" pitchFamily="34" charset="0"/>
            </a:endParaRPr>
          </a:p>
          <a:p>
            <a:pPr>
              <a:buNone/>
            </a:pPr>
            <a:endParaRPr lang="nl-NL" altLang="nl-NL" sz="1600" i="1" dirty="0">
              <a:latin typeface="Tahoma" panose="020B0604030504040204" pitchFamily="34" charset="0"/>
            </a:endParaRPr>
          </a:p>
          <a:p>
            <a:pPr>
              <a:buNone/>
            </a:pPr>
            <a:r>
              <a:rPr lang="nl-NL" altLang="nl-NL" sz="1600" i="1" dirty="0">
                <a:latin typeface="Tahoma" panose="020B0604030504040204" pitchFamily="34" charset="0"/>
              </a:rPr>
              <a:t> </a:t>
            </a:r>
            <a:r>
              <a:rPr lang="nl-NL" altLang="nl-NL" sz="1600" i="1" dirty="0">
                <a:latin typeface="Tahoma" panose="020B0604030504040204" pitchFamily="34" charset="0"/>
                <a:hlinkClick r:id="rId3"/>
              </a:rPr>
              <a:t>http://</a:t>
            </a:r>
            <a:r>
              <a:rPr lang="nl-NL" altLang="nl-NL" sz="1600" i="1" dirty="0" smtClean="0">
                <a:latin typeface="Tahoma" panose="020B0604030504040204" pitchFamily="34" charset="0"/>
                <a:hlinkClick r:id="rId3"/>
              </a:rPr>
              <a:t>www.youtube.com/watch?v=TA6tm2Xh-5k&amp;feature=related</a:t>
            </a:r>
            <a:endParaRPr lang="nl-NL" altLang="nl-NL" sz="1600" i="1" dirty="0">
              <a:latin typeface="Tahoma" panose="020B0604030504040204" pitchFamily="34" charset="0"/>
            </a:endParaRPr>
          </a:p>
          <a:p>
            <a:pPr>
              <a:buNone/>
            </a:pPr>
            <a:r>
              <a:rPr lang="nl-NL" altLang="nl-NL" sz="1600" i="1" dirty="0">
                <a:latin typeface="Tahoma" panose="020B0604030504040204" pitchFamily="34" charset="0"/>
              </a:rPr>
              <a:t>Van paard vallen  </a:t>
            </a:r>
            <a:endParaRPr lang="nl-NL" altLang="nl-NL" sz="1600" i="1" dirty="0" smtClean="0">
              <a:latin typeface="Tahoma" panose="020B0604030504040204" pitchFamily="34" charset="0"/>
            </a:endParaRPr>
          </a:p>
          <a:p>
            <a:pPr>
              <a:buNone/>
            </a:pPr>
            <a:endParaRPr lang="nl-NL" altLang="nl-NL" sz="1600" i="1" dirty="0" smtClean="0">
              <a:latin typeface="Tahoma" panose="020B0604030504040204" pitchFamily="34" charset="0"/>
            </a:endParaRPr>
          </a:p>
          <a:p>
            <a:pPr>
              <a:buNone/>
            </a:pPr>
            <a:r>
              <a:rPr lang="nl-NL" altLang="nl-NL" sz="1600" i="1" dirty="0" smtClean="0">
                <a:latin typeface="Tahoma" panose="020B0604030504040204" pitchFamily="34" charset="0"/>
                <a:hlinkClick r:id="rId4"/>
              </a:rPr>
              <a:t>http</a:t>
            </a:r>
            <a:r>
              <a:rPr lang="nl-NL" altLang="nl-NL" sz="1600" i="1" dirty="0">
                <a:latin typeface="Tahoma" panose="020B0604030504040204" pitchFamily="34" charset="0"/>
                <a:hlinkClick r:id="rId4"/>
              </a:rPr>
              <a:t>://www.youtube.com/watch?v=daWRFigfh9Q&amp;feature=BFa&amp;list=PL04AB29E758C3D529&amp;index=61</a:t>
            </a:r>
            <a:r>
              <a:rPr lang="nl-NL" altLang="nl-NL" sz="1600" i="1" dirty="0">
                <a:latin typeface="Tahoma" panose="020B0604030504040204" pitchFamily="34" charset="0"/>
              </a:rPr>
              <a:t> </a:t>
            </a:r>
          </a:p>
          <a:p>
            <a:pPr>
              <a:buNone/>
            </a:pPr>
            <a:r>
              <a:rPr lang="nl-NL" altLang="nl-NL" sz="1600" i="1" dirty="0">
                <a:latin typeface="Tahoma" panose="020B0604030504040204" pitchFamily="34" charset="0"/>
              </a:rPr>
              <a:t>Spieren los maken</a:t>
            </a:r>
          </a:p>
          <a:p>
            <a:pPr>
              <a:buNone/>
            </a:pPr>
            <a:endParaRPr lang="nl-NL" altLang="nl-NL" sz="1600" i="1" dirty="0">
              <a:latin typeface="Tahoma" panose="020B0604030504040204" pitchFamily="34" charset="0"/>
            </a:endParaRPr>
          </a:p>
          <a:p>
            <a:pPr>
              <a:buNone/>
            </a:pPr>
            <a:r>
              <a:rPr lang="nl-NL" altLang="nl-NL" sz="1600" i="1" dirty="0">
                <a:latin typeface="Tahoma" panose="020B0604030504040204" pitchFamily="34" charset="0"/>
              </a:rPr>
              <a:t>(Let op de eerder gegeven aandachtspunten)</a:t>
            </a:r>
          </a:p>
        </p:txBody>
      </p:sp>
    </p:spTree>
    <p:extLst>
      <p:ext uri="{BB962C8B-B14F-4D97-AF65-F5344CB8AC3E}">
        <p14:creationId xmlns:p14="http://schemas.microsoft.com/office/powerpoint/2010/main" val="20155540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7542426" cy="720000"/>
          </a:xfrm>
        </p:spPr>
        <p:txBody>
          <a:bodyPr>
            <a:normAutofit/>
          </a:bodyPr>
          <a:lstStyle/>
          <a:p>
            <a:pPr algn="ctr"/>
            <a:r>
              <a:rPr lang="nl-NL" dirty="0" smtClean="0"/>
              <a:t>samenvattend</a:t>
            </a:r>
            <a:endParaRPr lang="nl-NL" dirty="0"/>
          </a:p>
        </p:txBody>
      </p:sp>
      <p:sp>
        <p:nvSpPr>
          <p:cNvPr id="3" name="Tijdelijke aanduiding voor tekst 2"/>
          <p:cNvSpPr>
            <a:spLocks noGrp="1"/>
          </p:cNvSpPr>
          <p:nvPr>
            <p:ph type="body" sz="quarter" idx="10"/>
          </p:nvPr>
        </p:nvSpPr>
        <p:spPr>
          <a:xfrm>
            <a:off x="462117" y="1995949"/>
            <a:ext cx="9724103" cy="3677264"/>
          </a:xfrm>
        </p:spPr>
        <p:txBody>
          <a:bodyPr>
            <a:noAutofit/>
          </a:bodyPr>
          <a:lstStyle/>
          <a:p>
            <a:pPr indent="0">
              <a:buNone/>
            </a:pPr>
            <a:r>
              <a:rPr lang="nl-NL" altLang="nl-NL" sz="2000" dirty="0">
                <a:latin typeface="Tahoma" panose="020B0604030504040204" pitchFamily="34" charset="0"/>
              </a:rPr>
              <a:t>Door goede instructie en feedback te geven in een stimulerende leeromgeving komt een leerling tot leren</a:t>
            </a:r>
          </a:p>
          <a:p>
            <a:pPr>
              <a:buNone/>
            </a:pPr>
            <a:endParaRPr lang="nl-NL" altLang="nl-NL" dirty="0">
              <a:latin typeface="Tahoma" panose="020B0604030504040204" pitchFamily="34" charset="0"/>
            </a:endParaRPr>
          </a:p>
          <a:p>
            <a:pPr lvl="4"/>
            <a:r>
              <a:rPr lang="nl-NL" altLang="nl-NL" sz="1400" dirty="0">
                <a:latin typeface="Tahoma" panose="020B0604030504040204" pitchFamily="34" charset="0"/>
              </a:rPr>
              <a:t>Leren is het verwerven van nieuwe gedragsmogelijkheden</a:t>
            </a:r>
          </a:p>
          <a:p>
            <a:pPr lvl="4"/>
            <a:r>
              <a:rPr lang="nl-NL" altLang="nl-NL" sz="1400" dirty="0">
                <a:latin typeface="Tahoma" panose="020B0604030504040204" pitchFamily="34" charset="0"/>
              </a:rPr>
              <a:t>Leren is het wijzigen van reeds bestaande gedragsmogelijkheden</a:t>
            </a:r>
          </a:p>
          <a:p>
            <a:pPr algn="ctr">
              <a:buNone/>
            </a:pPr>
            <a:r>
              <a:rPr lang="nl-NL" altLang="nl-NL" dirty="0">
                <a:latin typeface="Tahoma" panose="020B0604030504040204" pitchFamily="34" charset="0"/>
              </a:rPr>
              <a:t> </a:t>
            </a:r>
          </a:p>
        </p:txBody>
      </p:sp>
    </p:spTree>
    <p:extLst>
      <p:ext uri="{BB962C8B-B14F-4D97-AF65-F5344CB8AC3E}">
        <p14:creationId xmlns:p14="http://schemas.microsoft.com/office/powerpoint/2010/main" val="42751611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8604310" cy="720000"/>
          </a:xfrm>
        </p:spPr>
        <p:txBody>
          <a:bodyPr>
            <a:normAutofit/>
          </a:bodyPr>
          <a:lstStyle/>
          <a:p>
            <a:r>
              <a:rPr lang="nl-NL" dirty="0" smtClean="0"/>
              <a:t>Theorie en opdrachten</a:t>
            </a:r>
            <a:endParaRPr lang="nl-NL" dirty="0"/>
          </a:p>
        </p:txBody>
      </p:sp>
      <p:sp>
        <p:nvSpPr>
          <p:cNvPr id="3" name="Tijdelijke aanduiding voor tekst 2"/>
          <p:cNvSpPr>
            <a:spLocks noGrp="1"/>
          </p:cNvSpPr>
          <p:nvPr>
            <p:ph type="body" sz="quarter" idx="10"/>
          </p:nvPr>
        </p:nvSpPr>
        <p:spPr/>
        <p:txBody>
          <a:bodyPr/>
          <a:lstStyle/>
          <a:p>
            <a:r>
              <a:rPr lang="nl-NL" dirty="0" smtClean="0"/>
              <a:t>Open het bijgevoegde bestand</a:t>
            </a:r>
          </a:p>
          <a:p>
            <a:r>
              <a:rPr lang="nl-NL" dirty="0" smtClean="0"/>
              <a:t>Lees de tekst</a:t>
            </a:r>
          </a:p>
          <a:p>
            <a:r>
              <a:rPr lang="nl-NL" dirty="0" smtClean="0"/>
              <a:t>Beantwoord de vragen</a:t>
            </a:r>
          </a:p>
          <a:p>
            <a:r>
              <a:rPr lang="nl-NL" dirty="0" smtClean="0"/>
              <a:t>Maak de opdrachten</a:t>
            </a:r>
            <a:endParaRPr lang="nl-NL" dirty="0"/>
          </a:p>
        </p:txBody>
      </p:sp>
    </p:spTree>
    <p:extLst>
      <p:ext uri="{BB962C8B-B14F-4D97-AF65-F5344CB8AC3E}">
        <p14:creationId xmlns:p14="http://schemas.microsoft.com/office/powerpoint/2010/main" val="26382710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8532000" cy="720000"/>
          </a:xfrm>
        </p:spPr>
        <p:txBody>
          <a:bodyPr>
            <a:normAutofit fontScale="90000"/>
          </a:bodyPr>
          <a:lstStyle/>
          <a:p>
            <a:r>
              <a:rPr lang="nl-NL" dirty="0" smtClean="0"/>
              <a:t>Bespreking vragen en opdrachten</a:t>
            </a:r>
            <a:endParaRPr lang="nl-NL" dirty="0"/>
          </a:p>
        </p:txBody>
      </p:sp>
      <p:sp>
        <p:nvSpPr>
          <p:cNvPr id="3" name="Tijdelijke aanduiding voor tekst 2"/>
          <p:cNvSpPr>
            <a:spLocks noGrp="1"/>
          </p:cNvSpPr>
          <p:nvPr>
            <p:ph type="body" sz="quarter" idx="10"/>
          </p:nvPr>
        </p:nvSpPr>
        <p:spPr>
          <a:xfrm>
            <a:off x="1071716" y="1504334"/>
            <a:ext cx="8216284" cy="4651665"/>
          </a:xfrm>
        </p:spPr>
        <p:txBody>
          <a:bodyPr/>
          <a:lstStyle/>
          <a:p>
            <a:r>
              <a:rPr lang="nl-NL" dirty="0" smtClean="0"/>
              <a:t>De vragen en opdrachten worden klassikaal besproken</a:t>
            </a:r>
            <a:endParaRPr lang="nl-NL" dirty="0"/>
          </a:p>
        </p:txBody>
      </p:sp>
    </p:spTree>
    <p:extLst>
      <p:ext uri="{BB962C8B-B14F-4D97-AF65-F5344CB8AC3E}">
        <p14:creationId xmlns:p14="http://schemas.microsoft.com/office/powerpoint/2010/main" val="32209201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46659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8692800" cy="720000"/>
          </a:xfrm>
        </p:spPr>
        <p:txBody>
          <a:bodyPr/>
          <a:lstStyle/>
          <a:p>
            <a:pPr algn="ctr"/>
            <a:r>
              <a:rPr lang="nl-NL" dirty="0" smtClean="0"/>
              <a:t>praktijkopleider</a:t>
            </a:r>
            <a:endParaRPr lang="nl-NL" dirty="0"/>
          </a:p>
        </p:txBody>
      </p:sp>
      <p:sp>
        <p:nvSpPr>
          <p:cNvPr id="3" name="Tijdelijke aanduiding voor tekst 2"/>
          <p:cNvSpPr>
            <a:spLocks noGrp="1"/>
          </p:cNvSpPr>
          <p:nvPr>
            <p:ph type="body" sz="quarter" idx="10"/>
          </p:nvPr>
        </p:nvSpPr>
        <p:spPr>
          <a:xfrm>
            <a:off x="2088000" y="3480618"/>
            <a:ext cx="7200000" cy="2675381"/>
          </a:xfrm>
        </p:spPr>
        <p:txBody>
          <a:bodyPr/>
          <a:lstStyle/>
          <a:p>
            <a:r>
              <a:rPr lang="nl-NL" dirty="0" smtClean="0"/>
              <a:t>k</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90" y="1296000"/>
            <a:ext cx="9969910" cy="3266772"/>
          </a:xfrm>
          <a:prstGeom prst="rect">
            <a:avLst/>
          </a:prstGeom>
        </p:spPr>
      </p:pic>
      <p:sp>
        <p:nvSpPr>
          <p:cNvPr id="5" name="Tekstvak 4"/>
          <p:cNvSpPr txBox="1"/>
          <p:nvPr/>
        </p:nvSpPr>
        <p:spPr>
          <a:xfrm>
            <a:off x="3195484" y="4913440"/>
            <a:ext cx="5725936" cy="584775"/>
          </a:xfrm>
          <a:prstGeom prst="rect">
            <a:avLst/>
          </a:prstGeom>
          <a:noFill/>
        </p:spPr>
        <p:txBody>
          <a:bodyPr wrap="square" rtlCol="0">
            <a:spAutoFit/>
          </a:bodyPr>
          <a:lstStyle/>
          <a:p>
            <a:r>
              <a:rPr lang="nl-NL" sz="3200" b="1" dirty="0" smtClean="0"/>
              <a:t>Keuzedeel MBO</a:t>
            </a:r>
            <a:endParaRPr lang="nl-NL" sz="3200" b="1" dirty="0"/>
          </a:p>
        </p:txBody>
      </p:sp>
    </p:spTree>
    <p:extLst>
      <p:ext uri="{BB962C8B-B14F-4D97-AF65-F5344CB8AC3E}">
        <p14:creationId xmlns:p14="http://schemas.microsoft.com/office/powerpoint/2010/main" val="13003215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instrueren</a:t>
            </a:r>
            <a:endParaRPr lang="nl-NL" dirty="0"/>
          </a:p>
        </p:txBody>
      </p:sp>
      <p:sp>
        <p:nvSpPr>
          <p:cNvPr id="3" name="Tijdelijke aanduiding voor tekst 2"/>
          <p:cNvSpPr>
            <a:spLocks noGrp="1"/>
          </p:cNvSpPr>
          <p:nvPr>
            <p:ph type="body" sz="quarter" idx="10"/>
          </p:nvPr>
        </p:nvSpPr>
        <p:spPr/>
        <p:txBody>
          <a:bodyPr/>
          <a:lstStyle/>
          <a:p>
            <a:r>
              <a:rPr lang="nl-NL" altLang="nl-NL" sz="2800" dirty="0">
                <a:latin typeface="Tahoma" panose="020B0604030504040204" pitchFamily="34" charset="0"/>
              </a:rPr>
              <a:t>in het woordenboek:</a:t>
            </a:r>
          </a:p>
          <a:p>
            <a:endParaRPr lang="nl-NL" altLang="nl-NL" sz="1800" dirty="0">
              <a:latin typeface="Tahoma" panose="020B0604030504040204" pitchFamily="34" charset="0"/>
            </a:endParaRPr>
          </a:p>
          <a:p>
            <a:pPr lvl="4"/>
            <a:r>
              <a:rPr lang="nl-NL" altLang="nl-NL" dirty="0">
                <a:latin typeface="Tahoma" panose="020B0604030504040204" pitchFamily="34" charset="0"/>
              </a:rPr>
              <a:t>instrueren,  (geïnstrueerd), onderrichten, een gedragslijn voorschrijven. </a:t>
            </a:r>
            <a:endParaRPr lang="nl-NL" altLang="nl-NL" dirty="0" smtClean="0">
              <a:latin typeface="Tahoma" panose="020B0604030504040204" pitchFamily="34" charset="0"/>
            </a:endParaRPr>
          </a:p>
          <a:p>
            <a:pPr marL="1828800" lvl="4" indent="0">
              <a:buNone/>
            </a:pPr>
            <a:endParaRPr lang="nl-NL" altLang="nl-NL" dirty="0">
              <a:latin typeface="Tahoma" panose="020B0604030504040204" pitchFamily="34" charset="0"/>
            </a:endParaRPr>
          </a:p>
          <a:p>
            <a:pPr lvl="4"/>
            <a:r>
              <a:rPr lang="nl-NL" altLang="nl-NL" dirty="0">
                <a:latin typeface="Tahoma" panose="020B0604030504040204" pitchFamily="34" charset="0"/>
              </a:rPr>
              <a:t>instrueren (</a:t>
            </a:r>
            <a:r>
              <a:rPr lang="nl-NL" altLang="nl-NL" dirty="0" err="1">
                <a:latin typeface="Tahoma" panose="020B0604030504040204" pitchFamily="34" charset="0"/>
              </a:rPr>
              <a:t>ww</a:t>
            </a:r>
            <a:r>
              <a:rPr lang="nl-NL" altLang="nl-NL" dirty="0">
                <a:latin typeface="Tahoma" panose="020B0604030504040204" pitchFamily="34" charset="0"/>
              </a:rPr>
              <a:t>): bijbrengen, briefen, doceren, instructies geven, leren, oefenen, onderrichten, onderwijzen </a:t>
            </a:r>
          </a:p>
          <a:p>
            <a:pPr>
              <a:buNone/>
            </a:pPr>
            <a:endParaRPr lang="nl-NL" altLang="nl-NL" dirty="0">
              <a:latin typeface="Tahoma" panose="020B0604030504040204" pitchFamily="34" charset="0"/>
            </a:endParaRPr>
          </a:p>
          <a:p>
            <a:pPr indent="0">
              <a:buNone/>
            </a:pPr>
            <a:r>
              <a:rPr lang="nl-NL" dirty="0"/>
              <a:t/>
            </a:r>
            <a:br>
              <a:rPr lang="nl-NL" dirty="0"/>
            </a:br>
            <a:endParaRPr lang="nl-NL" dirty="0"/>
          </a:p>
        </p:txBody>
      </p:sp>
    </p:spTree>
    <p:extLst>
      <p:ext uri="{BB962C8B-B14F-4D97-AF65-F5344CB8AC3E}">
        <p14:creationId xmlns:p14="http://schemas.microsoft.com/office/powerpoint/2010/main" val="2209577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5999" y="576000"/>
            <a:ext cx="8427329" cy="720000"/>
          </a:xfrm>
        </p:spPr>
        <p:txBody>
          <a:bodyPr>
            <a:normAutofit/>
          </a:bodyPr>
          <a:lstStyle/>
          <a:p>
            <a:r>
              <a:rPr lang="nl-NL" dirty="0" smtClean="0"/>
              <a:t>Voorbereiden van instructie</a:t>
            </a:r>
            <a:endParaRPr lang="nl-NL" dirty="0"/>
          </a:p>
        </p:txBody>
      </p:sp>
      <p:sp>
        <p:nvSpPr>
          <p:cNvPr id="3" name="Tijdelijke aanduiding voor tekst 2"/>
          <p:cNvSpPr>
            <a:spLocks noGrp="1"/>
          </p:cNvSpPr>
          <p:nvPr>
            <p:ph type="body" sz="quarter" idx="10"/>
          </p:nvPr>
        </p:nvSpPr>
        <p:spPr>
          <a:xfrm>
            <a:off x="993059" y="1504336"/>
            <a:ext cx="9055510" cy="2497393"/>
          </a:xfrm>
        </p:spPr>
        <p:txBody>
          <a:bodyPr/>
          <a:lstStyle/>
          <a:p>
            <a:pPr indent="0">
              <a:buNone/>
            </a:pPr>
            <a:r>
              <a:rPr lang="nl-NL" altLang="nl-NL" sz="2000" dirty="0">
                <a:latin typeface="Tahoma" panose="020B0604030504040204" pitchFamily="34" charset="0"/>
              </a:rPr>
              <a:t>Het is van belang dat je vooraf bedenkt wat de leerling na uw instructie moet weten </a:t>
            </a:r>
            <a:r>
              <a:rPr lang="nl-NL" altLang="nl-NL" sz="2000" i="1" dirty="0">
                <a:latin typeface="Tahoma" panose="020B0604030504040204" pitchFamily="34" charset="0"/>
              </a:rPr>
              <a:t>(kennis) </a:t>
            </a:r>
            <a:r>
              <a:rPr lang="nl-NL" altLang="nl-NL" sz="2000" dirty="0">
                <a:latin typeface="Tahoma" panose="020B0604030504040204" pitchFamily="34" charset="0"/>
              </a:rPr>
              <a:t>, wat hij moet kunnen </a:t>
            </a:r>
            <a:r>
              <a:rPr lang="nl-NL" altLang="nl-NL" sz="2000" i="1" dirty="0">
                <a:latin typeface="Tahoma" panose="020B0604030504040204" pitchFamily="34" charset="0"/>
              </a:rPr>
              <a:t>(vaardigheid) </a:t>
            </a:r>
            <a:r>
              <a:rPr lang="nl-NL" altLang="nl-NL" sz="2000" dirty="0">
                <a:latin typeface="Tahoma" panose="020B0604030504040204" pitchFamily="34" charset="0"/>
              </a:rPr>
              <a:t>en hoe u wilt dat hij zich gedraagt </a:t>
            </a:r>
            <a:r>
              <a:rPr lang="nl-NL" altLang="nl-NL" sz="2000" i="1" dirty="0">
                <a:latin typeface="Tahoma" panose="020B0604030504040204" pitchFamily="34" charset="0"/>
              </a:rPr>
              <a:t>(houding).</a:t>
            </a:r>
          </a:p>
          <a:p>
            <a:endParaRPr lang="nl-NL" altLang="nl-NL" sz="2000" i="1" dirty="0">
              <a:latin typeface="Tahoma" panose="020B0604030504040204" pitchFamily="34" charset="0"/>
            </a:endParaRPr>
          </a:p>
          <a:p>
            <a:endParaRPr lang="nl-NL" altLang="nl-NL" sz="2000" i="1" dirty="0">
              <a:latin typeface="Tahoma" panose="020B0604030504040204" pitchFamily="34" charset="0"/>
            </a:endParaRPr>
          </a:p>
          <a:p>
            <a:pPr lvl="4"/>
            <a:r>
              <a:rPr lang="nl-NL" altLang="nl-NL" sz="1400" dirty="0">
                <a:latin typeface="Tahoma" panose="020B0604030504040204" pitchFamily="34" charset="0"/>
              </a:rPr>
              <a:t>Het leerdoel vaststellen</a:t>
            </a:r>
          </a:p>
          <a:p>
            <a:pPr lvl="4"/>
            <a:r>
              <a:rPr lang="nl-NL" altLang="nl-NL" sz="1400" dirty="0">
                <a:latin typeface="Tahoma" panose="020B0604030504040204" pitchFamily="34" charset="0"/>
              </a:rPr>
              <a:t>De aan te leren vaardigheid verdelen in stappen</a:t>
            </a:r>
          </a:p>
          <a:p>
            <a:pPr lvl="4"/>
            <a:r>
              <a:rPr lang="nl-NL" altLang="nl-NL" sz="1400" dirty="0">
                <a:latin typeface="Tahoma" panose="020B0604030504040204" pitchFamily="34" charset="0"/>
              </a:rPr>
              <a:t>Geschikte instructie vorm bedenken</a:t>
            </a:r>
          </a:p>
        </p:txBody>
      </p:sp>
      <p:pic>
        <p:nvPicPr>
          <p:cNvPr id="4" name="Picture 2" descr="http://www.savantis.nl/images/Savantis/2_Opleidingen/2_Competentiegericht/Competentiegericht_opleiden_aspx/02000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3059" y="4448175"/>
            <a:ext cx="3323301" cy="213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04879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5999" y="576000"/>
            <a:ext cx="8427329" cy="720000"/>
          </a:xfrm>
        </p:spPr>
        <p:txBody>
          <a:bodyPr>
            <a:normAutofit/>
          </a:bodyPr>
          <a:lstStyle/>
          <a:p>
            <a:r>
              <a:rPr lang="nl-NL" dirty="0" smtClean="0"/>
              <a:t>Voorbeeld van instructie</a:t>
            </a:r>
            <a:endParaRPr lang="nl-NL" dirty="0"/>
          </a:p>
        </p:txBody>
      </p:sp>
      <p:sp>
        <p:nvSpPr>
          <p:cNvPr id="3" name="Tijdelijke aanduiding voor tekst 2"/>
          <p:cNvSpPr>
            <a:spLocks noGrp="1"/>
          </p:cNvSpPr>
          <p:nvPr>
            <p:ph type="body" sz="quarter" idx="10"/>
          </p:nvPr>
        </p:nvSpPr>
        <p:spPr>
          <a:xfrm>
            <a:off x="462116" y="1533833"/>
            <a:ext cx="6980903" cy="3038167"/>
          </a:xfrm>
        </p:spPr>
        <p:txBody>
          <a:bodyPr>
            <a:normAutofit fontScale="55000" lnSpcReduction="20000"/>
          </a:bodyPr>
          <a:lstStyle/>
          <a:p>
            <a:pPr marL="342900" indent="-342900">
              <a:defRPr/>
            </a:pPr>
            <a:r>
              <a:rPr lang="nl-NL" sz="3200" b="1" dirty="0"/>
              <a:t>Het leerdoel vaststellen</a:t>
            </a:r>
          </a:p>
          <a:p>
            <a:pPr>
              <a:defRPr/>
            </a:pPr>
            <a:r>
              <a:rPr lang="nl-NL" sz="2000" dirty="0"/>
              <a:t>	Geef een korte omschrijving (leerdoel)  van de manen van een paard borstelen</a:t>
            </a:r>
          </a:p>
          <a:p>
            <a:pPr marL="285750" indent="-285750">
              <a:defRPr/>
            </a:pPr>
            <a:endParaRPr lang="nl-NL" sz="2000" dirty="0"/>
          </a:p>
          <a:p>
            <a:pPr marL="342900" indent="-342900">
              <a:defRPr/>
            </a:pPr>
            <a:r>
              <a:rPr lang="nl-NL" sz="3200" b="1" dirty="0"/>
              <a:t>De aan te leren vaardigheid verdelen in stappen</a:t>
            </a:r>
          </a:p>
          <a:p>
            <a:pPr>
              <a:defRPr/>
            </a:pPr>
            <a:r>
              <a:rPr lang="nl-NL" sz="3200" dirty="0"/>
              <a:t>	</a:t>
            </a:r>
            <a:r>
              <a:rPr lang="nl-NL" sz="2000" dirty="0"/>
              <a:t>Geef de handelingsstappen aan</a:t>
            </a:r>
          </a:p>
          <a:p>
            <a:pPr>
              <a:defRPr/>
            </a:pPr>
            <a:r>
              <a:rPr lang="nl-NL" sz="2000" dirty="0"/>
              <a:t>	Geef de leerstappen aan</a:t>
            </a:r>
          </a:p>
          <a:p>
            <a:pPr>
              <a:defRPr/>
            </a:pPr>
            <a:endParaRPr lang="nl-NL" sz="2000" dirty="0"/>
          </a:p>
          <a:p>
            <a:pPr marL="342900" indent="-342900">
              <a:defRPr/>
            </a:pPr>
            <a:r>
              <a:rPr lang="nl-NL" sz="3200" b="1" dirty="0"/>
              <a:t>Geschikte instructievorm bedenken</a:t>
            </a:r>
          </a:p>
          <a:p>
            <a:pPr>
              <a:defRPr/>
            </a:pPr>
            <a:r>
              <a:rPr lang="nl-NL" sz="3200" dirty="0"/>
              <a:t>	</a:t>
            </a:r>
            <a:r>
              <a:rPr lang="nl-NL" sz="2000" dirty="0"/>
              <a:t>Beeldende instructie (tekening, film, video, demonstratie</a:t>
            </a:r>
          </a:p>
          <a:p>
            <a:pPr>
              <a:defRPr/>
            </a:pPr>
            <a:r>
              <a:rPr lang="nl-NL" sz="2000" dirty="0"/>
              <a:t>	Mondelinge instructie (doceren, vragen, gesprek/discussie)</a:t>
            </a:r>
          </a:p>
          <a:p>
            <a:pPr>
              <a:defRPr/>
            </a:pPr>
            <a:r>
              <a:rPr lang="nl-NL" sz="2000" dirty="0"/>
              <a:t>	Schriftelijke instructie (tekst lezen</a:t>
            </a:r>
            <a:r>
              <a:rPr lang="nl-NL" sz="2000" dirty="0" smtClean="0"/>
              <a:t>)</a:t>
            </a:r>
          </a:p>
          <a:p>
            <a:pPr>
              <a:defRPr/>
            </a:pPr>
            <a:endParaRPr lang="nl-NL" sz="2000" dirty="0"/>
          </a:p>
          <a:p>
            <a:pPr>
              <a:defRPr/>
            </a:pPr>
            <a:endParaRPr lang="nl-NL" sz="2000" dirty="0" smtClean="0"/>
          </a:p>
          <a:p>
            <a:pPr indent="0">
              <a:buNone/>
              <a:defRPr/>
            </a:pPr>
            <a:endParaRPr lang="nl-NL" sz="2000" dirty="0"/>
          </a:p>
          <a:p>
            <a:pPr>
              <a:defRPr/>
            </a:pPr>
            <a:endParaRPr lang="nl-NL" sz="2000" dirty="0" smtClean="0"/>
          </a:p>
          <a:p>
            <a:pPr indent="0">
              <a:buNone/>
              <a:defRPr/>
            </a:pPr>
            <a:endParaRPr lang="nl-NL" sz="2000" dirty="0"/>
          </a:p>
          <a:p>
            <a:pPr>
              <a:defRPr/>
            </a:pPr>
            <a:endParaRPr lang="nl-NL" sz="2000" dirty="0" smtClean="0"/>
          </a:p>
          <a:p>
            <a:pPr>
              <a:defRPr/>
            </a:pPr>
            <a:r>
              <a:rPr lang="nl-NL" sz="3400" b="1" dirty="0" smtClean="0"/>
              <a:t>Kies eventueel een andere instructie die meer bij je past</a:t>
            </a:r>
            <a:endParaRPr lang="nl-NL" sz="3400" b="1"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43019" y="1533834"/>
            <a:ext cx="3057832" cy="2310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47635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filmpjes</a:t>
            </a:r>
            <a:endParaRPr lang="nl-NL" dirty="0"/>
          </a:p>
        </p:txBody>
      </p:sp>
      <p:sp>
        <p:nvSpPr>
          <p:cNvPr id="3" name="Tijdelijke aanduiding voor tekst 2"/>
          <p:cNvSpPr>
            <a:spLocks noGrp="1"/>
          </p:cNvSpPr>
          <p:nvPr>
            <p:ph type="body" sz="quarter" idx="10"/>
          </p:nvPr>
        </p:nvSpPr>
        <p:spPr>
          <a:xfrm>
            <a:off x="580103" y="1533832"/>
            <a:ext cx="9783097" cy="4622167"/>
          </a:xfrm>
        </p:spPr>
        <p:txBody>
          <a:bodyPr>
            <a:normAutofit/>
          </a:bodyPr>
          <a:lstStyle/>
          <a:p>
            <a:r>
              <a:rPr lang="nl-NL" altLang="nl-NL" sz="1600" dirty="0">
                <a:hlinkClick r:id="rId2"/>
              </a:rPr>
              <a:t>http://www.youtube.com/watch?v=YQHIFyPpqMc</a:t>
            </a:r>
            <a:endParaRPr lang="nl-NL" altLang="nl-NL" sz="1600" dirty="0"/>
          </a:p>
          <a:p>
            <a:r>
              <a:rPr lang="nl-NL" altLang="nl-NL" sz="1600" dirty="0"/>
              <a:t>Verwijderen </a:t>
            </a:r>
            <a:r>
              <a:rPr lang="nl-NL" altLang="nl-NL" sz="1600" dirty="0" err="1"/>
              <a:t>hyves</a:t>
            </a:r>
            <a:r>
              <a:rPr lang="nl-NL" altLang="nl-NL" sz="1600" dirty="0"/>
              <a:t> profiel</a:t>
            </a:r>
          </a:p>
          <a:p>
            <a:endParaRPr lang="nl-NL" altLang="nl-NL" sz="1600" dirty="0"/>
          </a:p>
          <a:p>
            <a:r>
              <a:rPr lang="nl-NL" altLang="nl-NL" sz="1600" dirty="0">
                <a:hlinkClick r:id="rId3"/>
              </a:rPr>
              <a:t>http://www.youtube.com/watch?v=wJ4MvCe_wNw</a:t>
            </a:r>
            <a:endParaRPr lang="nl-NL" altLang="nl-NL" sz="1600" dirty="0"/>
          </a:p>
          <a:p>
            <a:r>
              <a:rPr lang="nl-NL" altLang="nl-NL" sz="1600" dirty="0"/>
              <a:t>Drakenbootinstructie</a:t>
            </a:r>
          </a:p>
          <a:p>
            <a:endParaRPr lang="nl-NL" altLang="nl-NL" sz="1600" dirty="0"/>
          </a:p>
          <a:p>
            <a:r>
              <a:rPr lang="nl-NL" altLang="nl-NL" sz="1600" dirty="0"/>
              <a:t> </a:t>
            </a:r>
            <a:r>
              <a:rPr lang="nl-NL" altLang="nl-NL" sz="1600" dirty="0">
                <a:hlinkClick r:id="rId4"/>
              </a:rPr>
              <a:t>http://www.youtube.com/watch?v=Yneci8Os404</a:t>
            </a:r>
            <a:r>
              <a:rPr lang="nl-NL" altLang="nl-NL" sz="1600" dirty="0"/>
              <a:t> </a:t>
            </a:r>
          </a:p>
          <a:p>
            <a:r>
              <a:rPr lang="nl-NL" altLang="nl-NL" sz="1600" dirty="0"/>
              <a:t>Instructie </a:t>
            </a:r>
            <a:r>
              <a:rPr lang="nl-NL" altLang="nl-NL" sz="1600" dirty="0" err="1"/>
              <a:t>bandageren</a:t>
            </a:r>
            <a:endParaRPr lang="nl-NL" altLang="nl-NL" sz="1600" dirty="0"/>
          </a:p>
          <a:p>
            <a:endParaRPr lang="nl-NL" altLang="nl-NL" sz="1600" dirty="0"/>
          </a:p>
          <a:p>
            <a:r>
              <a:rPr lang="nl-NL" altLang="nl-NL" sz="1600" dirty="0">
                <a:hlinkClick r:id="rId5"/>
              </a:rPr>
              <a:t>http://www.youtube.com/watch?v=xPtK9tsCPlE</a:t>
            </a:r>
            <a:r>
              <a:rPr lang="nl-NL" altLang="nl-NL" sz="1600" dirty="0"/>
              <a:t> </a:t>
            </a:r>
          </a:p>
          <a:p>
            <a:r>
              <a:rPr lang="nl-NL" altLang="nl-NL" sz="1600" dirty="0"/>
              <a:t>Paard borstelen</a:t>
            </a:r>
          </a:p>
          <a:p>
            <a:endParaRPr lang="nl-NL" altLang="nl-NL" sz="1600" dirty="0"/>
          </a:p>
          <a:p>
            <a:endParaRPr lang="nl-NL" altLang="nl-NL" sz="1600" dirty="0" smtClean="0">
              <a:latin typeface="Tahoma" panose="020B0604030504040204" pitchFamily="34" charset="0"/>
            </a:endParaRPr>
          </a:p>
        </p:txBody>
      </p:sp>
    </p:spTree>
    <p:extLst>
      <p:ext uri="{BB962C8B-B14F-4D97-AF65-F5344CB8AC3E}">
        <p14:creationId xmlns:p14="http://schemas.microsoft.com/office/powerpoint/2010/main" val="9608991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fcb.nl/Content/Archive/Dossiers/Professionalisering/instrumenten/~/media/fcb.nl/Afbeeldingen/Dossiers/afbeelding%201%20situationeel%20leiderschap.ash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7850" y="1773238"/>
            <a:ext cx="6667500" cy="417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Grp="1" noChangeArrowheads="1"/>
          </p:cNvSpPr>
          <p:nvPr>
            <p:ph type="title"/>
          </p:nvPr>
        </p:nvSpPr>
        <p:spPr>
          <a:xfrm>
            <a:off x="1278194" y="1052514"/>
            <a:ext cx="8704006" cy="987425"/>
          </a:xfrm>
        </p:spPr>
        <p:txBody>
          <a:bodyPr>
            <a:normAutofit/>
          </a:bodyPr>
          <a:lstStyle/>
          <a:p>
            <a:pPr eaLnBrk="1" hangingPunct="1"/>
            <a:r>
              <a:rPr lang="nl-NL" altLang="nl-NL" dirty="0" smtClean="0">
                <a:latin typeface="Tahoma" panose="020B0604030504040204" pitchFamily="34" charset="0"/>
              </a:rPr>
              <a:t>Uitvoeren van de instructie</a:t>
            </a:r>
          </a:p>
        </p:txBody>
      </p:sp>
      <p:sp>
        <p:nvSpPr>
          <p:cNvPr id="8196" name="Rectangle 4"/>
          <p:cNvSpPr>
            <a:spLocks noGrp="1" noChangeArrowheads="1"/>
          </p:cNvSpPr>
          <p:nvPr>
            <p:ph type="body" idx="1"/>
          </p:nvPr>
        </p:nvSpPr>
        <p:spPr>
          <a:xfrm>
            <a:off x="1703388" y="2192594"/>
            <a:ext cx="7772400" cy="3663694"/>
          </a:xfrm>
        </p:spPr>
        <p:txBody>
          <a:bodyPr/>
          <a:lstStyle/>
          <a:p>
            <a:pPr eaLnBrk="1" hangingPunct="1">
              <a:buFontTx/>
              <a:buNone/>
            </a:pPr>
            <a:endParaRPr lang="nl-NL" altLang="nl-NL" dirty="0" smtClean="0">
              <a:latin typeface="Tahoma" panose="020B0604030504040204" pitchFamily="34" charset="0"/>
            </a:endParaRPr>
          </a:p>
          <a:p>
            <a:pPr eaLnBrk="1" hangingPunct="1">
              <a:buFontTx/>
              <a:buNone/>
            </a:pPr>
            <a:endParaRPr lang="nl-NL" altLang="nl-NL" dirty="0" smtClean="0">
              <a:latin typeface="Tahoma" panose="020B0604030504040204" pitchFamily="34" charset="0"/>
            </a:endParaRPr>
          </a:p>
          <a:p>
            <a:pPr eaLnBrk="1" hangingPunct="1">
              <a:buFontTx/>
              <a:buNone/>
            </a:pPr>
            <a:endParaRPr lang="nl-NL" altLang="nl-NL" dirty="0" smtClean="0">
              <a:latin typeface="Tahoma" panose="020B0604030504040204" pitchFamily="34" charset="0"/>
            </a:endParaRPr>
          </a:p>
          <a:p>
            <a:pPr eaLnBrk="1" hangingPunct="1">
              <a:buFontTx/>
              <a:buNone/>
            </a:pPr>
            <a:endParaRPr lang="nl-NL" altLang="nl-NL" dirty="0" smtClean="0">
              <a:latin typeface="Tahoma" panose="020B0604030504040204" pitchFamily="34" charset="0"/>
            </a:endParaRPr>
          </a:p>
          <a:p>
            <a:pPr eaLnBrk="1" hangingPunct="1">
              <a:buFontTx/>
              <a:buNone/>
            </a:pPr>
            <a:endParaRPr lang="nl-NL" altLang="nl-NL" dirty="0" smtClean="0">
              <a:latin typeface="Tahoma" panose="020B0604030504040204" pitchFamily="34" charset="0"/>
            </a:endParaRPr>
          </a:p>
          <a:p>
            <a:pPr eaLnBrk="1" hangingPunct="1">
              <a:buFontTx/>
              <a:buNone/>
            </a:pPr>
            <a:endParaRPr lang="nl-NL" altLang="nl-NL" dirty="0">
              <a:latin typeface="Tahoma" panose="020B0604030504040204" pitchFamily="34" charset="0"/>
            </a:endParaRPr>
          </a:p>
          <a:p>
            <a:pPr eaLnBrk="1" hangingPunct="1">
              <a:buFontTx/>
              <a:buNone/>
            </a:pPr>
            <a:endParaRPr lang="nl-NL" altLang="nl-NL" dirty="0">
              <a:latin typeface="Tahoma" panose="020B0604030504040204" pitchFamily="34" charset="0"/>
            </a:endParaRPr>
          </a:p>
        </p:txBody>
      </p:sp>
      <p:sp>
        <p:nvSpPr>
          <p:cNvPr id="4" name="Rechthoek 3"/>
          <p:cNvSpPr/>
          <p:nvPr/>
        </p:nvSpPr>
        <p:spPr>
          <a:xfrm>
            <a:off x="8024813" y="5821364"/>
            <a:ext cx="2520950" cy="261610"/>
          </a:xfrm>
          <a:prstGeom prst="rect">
            <a:avLst/>
          </a:prstGeom>
        </p:spPr>
        <p:txBody>
          <a:bodyPr>
            <a:spAutoFit/>
          </a:bodyPr>
          <a:lstStyle/>
          <a:p>
            <a:pPr marL="0" lvl="4">
              <a:defRPr/>
            </a:pPr>
            <a:r>
              <a:rPr lang="nl-NL" sz="1100" kern="0" dirty="0">
                <a:solidFill>
                  <a:srgbClr val="000000"/>
                </a:solidFill>
                <a:latin typeface="Tahoma" charset="0"/>
              </a:rPr>
              <a:t>	</a:t>
            </a:r>
            <a:endParaRPr lang="nl-NL" sz="4400" kern="0" dirty="0">
              <a:solidFill>
                <a:srgbClr val="000000"/>
              </a:solidFill>
              <a:latin typeface="Tahoma" charset="0"/>
            </a:endParaRPr>
          </a:p>
        </p:txBody>
      </p:sp>
      <p:sp>
        <p:nvSpPr>
          <p:cNvPr id="2" name="Tijdelijke aanduiding voor dianummer 1"/>
          <p:cNvSpPr>
            <a:spLocks noGrp="1"/>
          </p:cNvSpPr>
          <p:nvPr>
            <p:ph type="sldNum" sz="quarter" idx="4294967295"/>
          </p:nvPr>
        </p:nvSpPr>
        <p:spPr/>
        <p:txBody>
          <a:bodyPr/>
          <a:lstStyle>
            <a:lvl1pPr>
              <a:defRPr sz="2400" baseline="-25000">
                <a:solidFill>
                  <a:schemeClr val="tx1"/>
                </a:solidFill>
                <a:latin typeface="Tahoma" panose="020B0604030504040204" pitchFamily="34" charset="0"/>
              </a:defRPr>
            </a:lvl1pPr>
            <a:lvl2pPr marL="742950" indent="-285750">
              <a:defRPr sz="2400" baseline="-25000">
                <a:solidFill>
                  <a:schemeClr val="tx1"/>
                </a:solidFill>
                <a:latin typeface="Tahoma" panose="020B0604030504040204" pitchFamily="34" charset="0"/>
              </a:defRPr>
            </a:lvl2pPr>
            <a:lvl3pPr marL="1143000" indent="-228600">
              <a:defRPr sz="2400" baseline="-25000">
                <a:solidFill>
                  <a:schemeClr val="tx1"/>
                </a:solidFill>
                <a:latin typeface="Tahoma" panose="020B0604030504040204" pitchFamily="34" charset="0"/>
              </a:defRPr>
            </a:lvl3pPr>
            <a:lvl4pPr marL="1600200" indent="-228600">
              <a:defRPr sz="2400" baseline="-25000">
                <a:solidFill>
                  <a:schemeClr val="tx1"/>
                </a:solidFill>
                <a:latin typeface="Tahoma" panose="020B0604030504040204" pitchFamily="34" charset="0"/>
              </a:defRPr>
            </a:lvl4pPr>
            <a:lvl5pPr marL="2057400" indent="-228600">
              <a:defRPr sz="2400" baseline="-25000">
                <a:solidFill>
                  <a:schemeClr val="tx1"/>
                </a:solidFill>
                <a:latin typeface="Tahoma" panose="020B0604030504040204" pitchFamily="34" charset="0"/>
              </a:defRPr>
            </a:lvl5pPr>
            <a:lvl6pPr marL="2514600" indent="-228600" eaLnBrk="0" fontAlgn="base" hangingPunct="0">
              <a:spcBef>
                <a:spcPct val="0"/>
              </a:spcBef>
              <a:spcAft>
                <a:spcPct val="0"/>
              </a:spcAft>
              <a:defRPr sz="2400" baseline="-25000">
                <a:solidFill>
                  <a:schemeClr val="tx1"/>
                </a:solidFill>
                <a:latin typeface="Tahoma" panose="020B0604030504040204" pitchFamily="34" charset="0"/>
              </a:defRPr>
            </a:lvl6pPr>
            <a:lvl7pPr marL="2971800" indent="-228600" eaLnBrk="0" fontAlgn="base" hangingPunct="0">
              <a:spcBef>
                <a:spcPct val="0"/>
              </a:spcBef>
              <a:spcAft>
                <a:spcPct val="0"/>
              </a:spcAft>
              <a:defRPr sz="2400" baseline="-25000">
                <a:solidFill>
                  <a:schemeClr val="tx1"/>
                </a:solidFill>
                <a:latin typeface="Tahoma" panose="020B0604030504040204" pitchFamily="34" charset="0"/>
              </a:defRPr>
            </a:lvl7pPr>
            <a:lvl8pPr marL="3429000" indent="-228600" eaLnBrk="0" fontAlgn="base" hangingPunct="0">
              <a:spcBef>
                <a:spcPct val="0"/>
              </a:spcBef>
              <a:spcAft>
                <a:spcPct val="0"/>
              </a:spcAft>
              <a:defRPr sz="2400" baseline="-25000">
                <a:solidFill>
                  <a:schemeClr val="tx1"/>
                </a:solidFill>
                <a:latin typeface="Tahoma" panose="020B0604030504040204" pitchFamily="34" charset="0"/>
              </a:defRPr>
            </a:lvl8pPr>
            <a:lvl9pPr marL="3886200" indent="-228600" eaLnBrk="0" fontAlgn="base" hangingPunct="0">
              <a:spcBef>
                <a:spcPct val="0"/>
              </a:spcBef>
              <a:spcAft>
                <a:spcPct val="0"/>
              </a:spcAft>
              <a:defRPr sz="2400" baseline="-25000">
                <a:solidFill>
                  <a:schemeClr val="tx1"/>
                </a:solidFill>
                <a:latin typeface="Tahoma" panose="020B0604030504040204" pitchFamily="34" charset="0"/>
              </a:defRPr>
            </a:lvl9pPr>
          </a:lstStyle>
          <a:p>
            <a:fld id="{B76EBE62-F3BD-449D-A2A0-D70D3FF3D6D7}" type="slidenum">
              <a:rPr lang="nl-NL" altLang="nl-NL" sz="1400" baseline="0">
                <a:latin typeface="Times" panose="02020603050405020304" pitchFamily="18" charset="0"/>
              </a:rPr>
              <a:pPr/>
              <a:t>7</a:t>
            </a:fld>
            <a:endParaRPr lang="nl-NL" altLang="nl-NL" sz="1400" baseline="0">
              <a:latin typeface="Times" panose="02020603050405020304" pitchFamily="18" charset="0"/>
            </a:endParaRPr>
          </a:p>
        </p:txBody>
      </p:sp>
      <p:sp>
        <p:nvSpPr>
          <p:cNvPr id="3" name="Rechthoek 2"/>
          <p:cNvSpPr/>
          <p:nvPr/>
        </p:nvSpPr>
        <p:spPr>
          <a:xfrm>
            <a:off x="2389239" y="6019284"/>
            <a:ext cx="4365521" cy="369332"/>
          </a:xfrm>
          <a:prstGeom prst="rect">
            <a:avLst/>
          </a:prstGeom>
        </p:spPr>
        <p:txBody>
          <a:bodyPr wrap="square">
            <a:spAutoFit/>
          </a:bodyPr>
          <a:lstStyle/>
          <a:p>
            <a:r>
              <a:rPr lang="nl-NL" altLang="nl-NL" dirty="0">
                <a:latin typeface="Tahoma" panose="020B0604030504040204" pitchFamily="34" charset="0"/>
              </a:rPr>
              <a:t>Taakvolwassenheid van s1 tot en met s4</a:t>
            </a:r>
            <a:endParaRPr lang="nl-NL" altLang="nl-NL" dirty="0">
              <a:latin typeface="Tahoma" panose="020B0604030504040204" pitchFamily="34" charset="0"/>
            </a:endParaRPr>
          </a:p>
        </p:txBody>
      </p:sp>
    </p:spTree>
    <p:extLst>
      <p:ext uri="{BB962C8B-B14F-4D97-AF65-F5344CB8AC3E}">
        <p14:creationId xmlns:p14="http://schemas.microsoft.com/office/powerpoint/2010/main" val="595002782"/>
      </p:ext>
    </p:extLst>
  </p:cSld>
  <p:clrMapOvr>
    <a:masterClrMapping/>
  </p:clrMapOvr>
  <p:transition advTm="6848"/>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7542426" cy="720000"/>
          </a:xfrm>
        </p:spPr>
        <p:txBody>
          <a:bodyPr>
            <a:normAutofit/>
          </a:bodyPr>
          <a:lstStyle/>
          <a:p>
            <a:r>
              <a:rPr lang="nl-NL" dirty="0" err="1" smtClean="0"/>
              <a:t>instructeren</a:t>
            </a:r>
            <a:endParaRPr lang="nl-NL" dirty="0"/>
          </a:p>
        </p:txBody>
      </p:sp>
      <p:sp>
        <p:nvSpPr>
          <p:cNvPr id="3" name="Tijdelijke aanduiding voor tekst 2"/>
          <p:cNvSpPr>
            <a:spLocks noGrp="1"/>
          </p:cNvSpPr>
          <p:nvPr>
            <p:ph type="body" sz="quarter" idx="10"/>
          </p:nvPr>
        </p:nvSpPr>
        <p:spPr>
          <a:xfrm>
            <a:off x="580103" y="1533832"/>
            <a:ext cx="9783097" cy="4622167"/>
          </a:xfrm>
        </p:spPr>
        <p:txBody>
          <a:bodyPr>
            <a:normAutofit lnSpcReduction="10000"/>
          </a:bodyPr>
          <a:lstStyle/>
          <a:p>
            <a:pPr>
              <a:buNone/>
            </a:pPr>
            <a:r>
              <a:rPr lang="nl-NL" altLang="nl-NL" sz="1600" b="1" dirty="0">
                <a:latin typeface="Tahoma" panose="020B0604030504040204" pitchFamily="34" charset="0"/>
              </a:rPr>
              <a:t>S1 Instrueren</a:t>
            </a:r>
            <a:r>
              <a:rPr lang="nl-NL" altLang="nl-NL" sz="1600" dirty="0">
                <a:latin typeface="Tahoma" panose="020B0604030504040204" pitchFamily="34" charset="0"/>
              </a:rPr>
              <a:t> (veel sturing, weinig ondersteuning): </a:t>
            </a:r>
          </a:p>
          <a:p>
            <a:pPr>
              <a:buNone/>
            </a:pPr>
            <a:r>
              <a:rPr lang="nl-NL" altLang="nl-NL" sz="1600" dirty="0">
                <a:latin typeface="Tahoma" panose="020B0604030504040204" pitchFamily="34" charset="0"/>
              </a:rPr>
              <a:t>De leidinggevende geeft instructies en houdt nauwgezet toezicht op de taakvervulling.</a:t>
            </a:r>
          </a:p>
          <a:p>
            <a:pPr>
              <a:buNone/>
            </a:pPr>
            <a:r>
              <a:rPr lang="nl-NL" altLang="nl-NL" sz="1600" i="1" dirty="0"/>
              <a:t>valkuil: autoritair gedrag</a:t>
            </a:r>
            <a:endParaRPr lang="nl-NL" altLang="nl-NL" sz="1600" dirty="0"/>
          </a:p>
          <a:p>
            <a:pPr>
              <a:buNone/>
            </a:pPr>
            <a:endParaRPr lang="nl-NL" altLang="nl-NL" sz="1600" dirty="0">
              <a:latin typeface="Tahoma" panose="020B0604030504040204" pitchFamily="34" charset="0"/>
            </a:endParaRPr>
          </a:p>
          <a:p>
            <a:pPr>
              <a:buNone/>
            </a:pPr>
            <a:r>
              <a:rPr lang="nl-NL" altLang="nl-NL" sz="1600" b="1" dirty="0">
                <a:latin typeface="Tahoma" panose="020B0604030504040204" pitchFamily="34" charset="0"/>
              </a:rPr>
              <a:t>S2 Overtuigen </a:t>
            </a:r>
            <a:r>
              <a:rPr lang="nl-NL" altLang="nl-NL" sz="1600" dirty="0">
                <a:latin typeface="Tahoma" panose="020B0604030504040204" pitchFamily="34" charset="0"/>
              </a:rPr>
              <a:t>(veel sturing, veel ondersteuning): </a:t>
            </a:r>
          </a:p>
          <a:p>
            <a:pPr>
              <a:buNone/>
            </a:pPr>
            <a:r>
              <a:rPr lang="nl-NL" altLang="nl-NL" sz="1600" dirty="0">
                <a:latin typeface="Tahoma" panose="020B0604030504040204" pitchFamily="34" charset="0"/>
              </a:rPr>
              <a:t>De leidinggevende blijft op de inhoud sturen, maar geeft tevens uitleg van zijn beslissingen. Hij vraagt om suggesties en moedigt de voortgang aan. Hij biedt ruimte om onduidelijkheden en onzekerheden bij de medewerker weg te nemen.</a:t>
            </a:r>
          </a:p>
          <a:p>
            <a:pPr>
              <a:buNone/>
            </a:pPr>
            <a:r>
              <a:rPr lang="nl-NL" altLang="nl-NL" sz="1600" i="1" dirty="0"/>
              <a:t>valkuil: betuttelen</a:t>
            </a:r>
            <a:endParaRPr lang="nl-NL" altLang="nl-NL" sz="1600" dirty="0"/>
          </a:p>
          <a:p>
            <a:pPr>
              <a:buNone/>
            </a:pPr>
            <a:endParaRPr lang="nl-NL" altLang="nl-NL" sz="1600" dirty="0">
              <a:latin typeface="Tahoma" panose="020B0604030504040204" pitchFamily="34" charset="0"/>
            </a:endParaRPr>
          </a:p>
          <a:p>
            <a:pPr>
              <a:buNone/>
            </a:pPr>
            <a:r>
              <a:rPr lang="nl-NL" altLang="nl-NL" sz="1600" b="1" dirty="0">
                <a:latin typeface="Tahoma" panose="020B0604030504040204" pitchFamily="34" charset="0"/>
              </a:rPr>
              <a:t>S3 Ondersteunen </a:t>
            </a:r>
            <a:r>
              <a:rPr lang="nl-NL" altLang="nl-NL" sz="1600" dirty="0">
                <a:latin typeface="Tahoma" panose="020B0604030504040204" pitchFamily="34" charset="0"/>
              </a:rPr>
              <a:t>(weinig sturing, veel ondersteuning): </a:t>
            </a:r>
          </a:p>
          <a:p>
            <a:pPr>
              <a:buNone/>
            </a:pPr>
            <a:r>
              <a:rPr lang="nl-NL" altLang="nl-NL" sz="1600" dirty="0">
                <a:latin typeface="Tahoma" panose="020B0604030504040204" pitchFamily="34" charset="0"/>
              </a:rPr>
              <a:t>De leidinggevende ondersteunt de uitvoering. Ideeën en oplossingen komen vooral van de medewerker. De leidinggevende moedigt probleemoplossing en besluitvorming door de medewerker aan.</a:t>
            </a:r>
          </a:p>
          <a:p>
            <a:pPr>
              <a:buNone/>
            </a:pPr>
            <a:r>
              <a:rPr lang="nl-NL" altLang="nl-NL" sz="1600" i="1" dirty="0"/>
              <a:t>valkuil: therapeutisch gedrag</a:t>
            </a:r>
            <a:endParaRPr lang="nl-NL" altLang="nl-NL" sz="1600" dirty="0"/>
          </a:p>
          <a:p>
            <a:pPr>
              <a:buNone/>
            </a:pPr>
            <a:endParaRPr lang="nl-NL" altLang="nl-NL" sz="1600" dirty="0">
              <a:latin typeface="Tahoma" panose="020B0604030504040204" pitchFamily="34" charset="0"/>
            </a:endParaRPr>
          </a:p>
          <a:p>
            <a:pPr>
              <a:buNone/>
            </a:pPr>
            <a:r>
              <a:rPr lang="nl-NL" altLang="nl-NL" sz="1600" b="1" dirty="0">
                <a:latin typeface="Tahoma" panose="020B0604030504040204" pitchFamily="34" charset="0"/>
              </a:rPr>
              <a:t>S4 Delegeren </a:t>
            </a:r>
            <a:r>
              <a:rPr lang="nl-NL" altLang="nl-NL" sz="1600" dirty="0">
                <a:latin typeface="Tahoma" panose="020B0604030504040204" pitchFamily="34" charset="0"/>
              </a:rPr>
              <a:t>(weinig sturing, weinig ondersteuning): </a:t>
            </a:r>
          </a:p>
          <a:p>
            <a:pPr>
              <a:buNone/>
            </a:pPr>
            <a:r>
              <a:rPr lang="nl-NL" altLang="nl-NL" sz="1600" dirty="0">
                <a:latin typeface="Tahoma" panose="020B0604030504040204" pitchFamily="34" charset="0"/>
              </a:rPr>
              <a:t>De leidinggevende draagt de verantwoordelijkheid over aan zijn medewerker. De medewerker mag binnen de grenzen van zijn opdracht zelf beslissingen nemen.</a:t>
            </a:r>
          </a:p>
          <a:p>
            <a:pPr>
              <a:buNone/>
            </a:pPr>
            <a:r>
              <a:rPr lang="nl-NL" altLang="nl-NL" sz="1600" i="1" dirty="0"/>
              <a:t>valkuil: </a:t>
            </a:r>
            <a:r>
              <a:rPr lang="nl-NL" altLang="nl-NL" sz="1600" i="1" dirty="0" err="1"/>
              <a:t>laisses</a:t>
            </a:r>
            <a:r>
              <a:rPr lang="nl-NL" altLang="nl-NL" sz="1600" i="1" dirty="0"/>
              <a:t>-faire houding</a:t>
            </a:r>
            <a:endParaRPr lang="nl-NL" altLang="nl-NL" sz="1600" dirty="0"/>
          </a:p>
          <a:p>
            <a:endParaRPr lang="nl-NL" altLang="nl-NL" sz="1600" dirty="0" smtClean="0">
              <a:latin typeface="Tahoma" panose="020B0604030504040204" pitchFamily="34" charset="0"/>
            </a:endParaRPr>
          </a:p>
        </p:txBody>
      </p:sp>
    </p:spTree>
    <p:extLst>
      <p:ext uri="{BB962C8B-B14F-4D97-AF65-F5344CB8AC3E}">
        <p14:creationId xmlns:p14="http://schemas.microsoft.com/office/powerpoint/2010/main" val="13624252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7542426" cy="720000"/>
          </a:xfrm>
        </p:spPr>
        <p:txBody>
          <a:bodyPr>
            <a:normAutofit/>
          </a:bodyPr>
          <a:lstStyle/>
          <a:p>
            <a:r>
              <a:rPr lang="nl-NL" dirty="0" smtClean="0"/>
              <a:t>Opdracht instructie</a:t>
            </a:r>
            <a:endParaRPr lang="nl-NL" dirty="0"/>
          </a:p>
        </p:txBody>
      </p:sp>
      <p:sp>
        <p:nvSpPr>
          <p:cNvPr id="3" name="Tijdelijke aanduiding voor tekst 2"/>
          <p:cNvSpPr>
            <a:spLocks noGrp="1"/>
          </p:cNvSpPr>
          <p:nvPr>
            <p:ph type="body" sz="quarter" idx="10"/>
          </p:nvPr>
        </p:nvSpPr>
        <p:spPr>
          <a:xfrm>
            <a:off x="580103" y="1533832"/>
            <a:ext cx="9783097" cy="4622167"/>
          </a:xfrm>
        </p:spPr>
        <p:txBody>
          <a:bodyPr>
            <a:normAutofit/>
          </a:bodyPr>
          <a:lstStyle/>
          <a:p>
            <a:pPr>
              <a:buNone/>
              <a:defRPr/>
            </a:pPr>
            <a:r>
              <a:rPr lang="nl-NL" sz="1600" i="1" dirty="0" smtClean="0">
                <a:latin typeface="Tahoma" pitchFamily="34" charset="0"/>
              </a:rPr>
              <a:t>Opdracht:</a:t>
            </a:r>
            <a:endParaRPr lang="nl-NL" sz="1600" i="1" dirty="0">
              <a:latin typeface="Tahoma" pitchFamily="34" charset="0"/>
            </a:endParaRPr>
          </a:p>
          <a:p>
            <a:pPr>
              <a:buNone/>
              <a:defRPr/>
            </a:pPr>
            <a:endParaRPr lang="nl-NL" sz="1600" i="1" dirty="0">
              <a:latin typeface="Tahoma" pitchFamily="34" charset="0"/>
            </a:endParaRPr>
          </a:p>
          <a:p>
            <a:pPr>
              <a:defRPr/>
            </a:pPr>
            <a:r>
              <a:rPr lang="nl-NL" sz="1600" i="1" dirty="0">
                <a:latin typeface="Tahoma" pitchFamily="34" charset="0"/>
              </a:rPr>
              <a:t>Geef een instructie op s1 niveau</a:t>
            </a:r>
          </a:p>
          <a:p>
            <a:pPr>
              <a:buNone/>
              <a:defRPr/>
            </a:pPr>
            <a:r>
              <a:rPr lang="nl-NL" sz="1600" i="1" dirty="0">
                <a:latin typeface="Tahoma" pitchFamily="34" charset="0"/>
              </a:rPr>
              <a:t>			(Veters strikken)</a:t>
            </a:r>
          </a:p>
          <a:p>
            <a:pPr>
              <a:buNone/>
              <a:defRPr/>
            </a:pPr>
            <a:endParaRPr lang="nl-NL" sz="1600" i="1" dirty="0">
              <a:latin typeface="Tahoma" pitchFamily="34" charset="0"/>
            </a:endParaRPr>
          </a:p>
          <a:p>
            <a:pPr>
              <a:defRPr/>
            </a:pPr>
            <a:r>
              <a:rPr lang="nl-NL" sz="1600" i="1" dirty="0">
                <a:latin typeface="Tahoma" pitchFamily="34" charset="0"/>
              </a:rPr>
              <a:t>Geef een instructie op s2 niveau</a:t>
            </a:r>
          </a:p>
          <a:p>
            <a:pPr indent="0">
              <a:buNone/>
              <a:defRPr/>
            </a:pPr>
            <a:r>
              <a:rPr lang="nl-NL" sz="1600" i="1" dirty="0">
                <a:latin typeface="Tahoma" pitchFamily="34" charset="0"/>
              </a:rPr>
              <a:t>		</a:t>
            </a:r>
            <a:r>
              <a:rPr lang="nl-NL" sz="1600" i="1" dirty="0" smtClean="0">
                <a:latin typeface="Tahoma" pitchFamily="34" charset="0"/>
              </a:rPr>
              <a:t>	(</a:t>
            </a:r>
            <a:r>
              <a:rPr lang="nl-NL" sz="1600" i="1" dirty="0">
                <a:latin typeface="Tahoma" pitchFamily="34" charset="0"/>
              </a:rPr>
              <a:t>Ramen lappen)</a:t>
            </a:r>
            <a:endParaRPr lang="nl-NL" sz="600" i="1" dirty="0">
              <a:latin typeface="Tahoma" pitchFamily="34" charset="0"/>
            </a:endParaRPr>
          </a:p>
          <a:p>
            <a:pPr>
              <a:defRPr/>
            </a:pPr>
            <a:endParaRPr lang="nl-NL" sz="1600" i="1" dirty="0">
              <a:latin typeface="Tahoma" pitchFamily="34" charset="0"/>
            </a:endParaRPr>
          </a:p>
          <a:p>
            <a:pPr>
              <a:defRPr/>
            </a:pPr>
            <a:r>
              <a:rPr lang="nl-NL" sz="1600" i="1" dirty="0">
                <a:latin typeface="Tahoma" pitchFamily="34" charset="0"/>
              </a:rPr>
              <a:t>Geef een instructie op s3 niveau</a:t>
            </a:r>
          </a:p>
          <a:p>
            <a:pPr indent="0">
              <a:buNone/>
              <a:defRPr/>
            </a:pPr>
            <a:r>
              <a:rPr lang="nl-NL" sz="1600" i="1" dirty="0">
                <a:latin typeface="Tahoma" pitchFamily="34" charset="0"/>
              </a:rPr>
              <a:t>		</a:t>
            </a:r>
            <a:r>
              <a:rPr lang="nl-NL" sz="1600" i="1" dirty="0" smtClean="0">
                <a:latin typeface="Tahoma" pitchFamily="34" charset="0"/>
              </a:rPr>
              <a:t>	(</a:t>
            </a:r>
            <a:r>
              <a:rPr lang="nl-NL" sz="1600" i="1" dirty="0">
                <a:latin typeface="Tahoma" pitchFamily="34" charset="0"/>
              </a:rPr>
              <a:t>Lamp verwisselen)</a:t>
            </a:r>
          </a:p>
          <a:p>
            <a:pPr>
              <a:defRPr/>
            </a:pPr>
            <a:endParaRPr lang="nl-NL" sz="1600" i="1" dirty="0">
              <a:latin typeface="Tahoma" pitchFamily="34" charset="0"/>
            </a:endParaRPr>
          </a:p>
          <a:p>
            <a:pPr>
              <a:defRPr/>
            </a:pPr>
            <a:r>
              <a:rPr lang="nl-NL" sz="1600" i="1" dirty="0">
                <a:latin typeface="Tahoma" pitchFamily="34" charset="0"/>
              </a:rPr>
              <a:t>Geef een instructie op s4 niveau</a:t>
            </a:r>
          </a:p>
          <a:p>
            <a:pPr indent="0">
              <a:buNone/>
              <a:defRPr/>
            </a:pPr>
            <a:r>
              <a:rPr lang="nl-NL" sz="1600" i="1" dirty="0">
                <a:latin typeface="Tahoma" pitchFamily="34" charset="0"/>
              </a:rPr>
              <a:t>		</a:t>
            </a:r>
            <a:r>
              <a:rPr lang="nl-NL" sz="1600" i="1" dirty="0" smtClean="0">
                <a:latin typeface="Tahoma" pitchFamily="34" charset="0"/>
              </a:rPr>
              <a:t>	(</a:t>
            </a:r>
            <a:r>
              <a:rPr lang="nl-NL" sz="1600" i="1" dirty="0">
                <a:latin typeface="Tahoma" pitchFamily="34" charset="0"/>
              </a:rPr>
              <a:t>Foto’s maken</a:t>
            </a:r>
            <a:r>
              <a:rPr lang="nl-NL" sz="1600" dirty="0">
                <a:latin typeface="Tahoma" pitchFamily="34" charset="0"/>
              </a:rPr>
              <a:t>)</a:t>
            </a:r>
          </a:p>
        </p:txBody>
      </p:sp>
    </p:spTree>
    <p:extLst>
      <p:ext uri="{BB962C8B-B14F-4D97-AF65-F5344CB8AC3E}">
        <p14:creationId xmlns:p14="http://schemas.microsoft.com/office/powerpoint/2010/main" val="2736959399"/>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 mbo zone.potx" id="{0BCAC3F8-4FF1-499E-BA49-5CC313878B9A}" vid="{F13681D8-602E-4945-A6E2-54F6374ECF34}"/>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Presentatie mbo zone</Template>
  <TotalTime>89</TotalTime>
  <Words>689</Words>
  <Application>Microsoft Office PowerPoint</Application>
  <PresentationFormat>Breedbeeld</PresentationFormat>
  <Paragraphs>150</Paragraphs>
  <Slides>19</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19</vt:i4>
      </vt:variant>
    </vt:vector>
  </HeadingPairs>
  <TitlesOfParts>
    <vt:vector size="24" baseType="lpstr">
      <vt:lpstr>Arial</vt:lpstr>
      <vt:lpstr>Calibri</vt:lpstr>
      <vt:lpstr>Tahoma</vt:lpstr>
      <vt:lpstr>Times</vt:lpstr>
      <vt:lpstr>Kantoorthema</vt:lpstr>
      <vt:lpstr>PowerPoint-presentatie</vt:lpstr>
      <vt:lpstr>praktijkopleider</vt:lpstr>
      <vt:lpstr>instrueren</vt:lpstr>
      <vt:lpstr>Voorbereiden van instructie</vt:lpstr>
      <vt:lpstr>Voorbeeld van instructie</vt:lpstr>
      <vt:lpstr>filmpjes</vt:lpstr>
      <vt:lpstr>Uitvoeren van de instructie</vt:lpstr>
      <vt:lpstr>instructeren</vt:lpstr>
      <vt:lpstr>Opdracht instructie</vt:lpstr>
      <vt:lpstr>Instructie in juiste context</vt:lpstr>
      <vt:lpstr>Controle na instructie</vt:lpstr>
      <vt:lpstr>Feedback</vt:lpstr>
      <vt:lpstr>Feedback</vt:lpstr>
      <vt:lpstr>Feedback</vt:lpstr>
      <vt:lpstr>Feedback</vt:lpstr>
      <vt:lpstr>samenvattend</vt:lpstr>
      <vt:lpstr>Theorie en opdrachten</vt:lpstr>
      <vt:lpstr>Bespreking vragen en opdrachten</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Piet Segers</dc:creator>
  <cp:lastModifiedBy>Piet Segers</cp:lastModifiedBy>
  <cp:revision>17</cp:revision>
  <dcterms:created xsi:type="dcterms:W3CDTF">2018-09-27T09:40:51Z</dcterms:created>
  <dcterms:modified xsi:type="dcterms:W3CDTF">2018-09-27T12:50:55Z</dcterms:modified>
</cp:coreProperties>
</file>