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71" r:id="rId4"/>
    <p:sldId id="272" r:id="rId5"/>
    <p:sldId id="275" r:id="rId6"/>
    <p:sldId id="269" r:id="rId7"/>
    <p:sldId id="259" r:id="rId8"/>
    <p:sldId id="260" r:id="rId9"/>
    <p:sldId id="261" r:id="rId10"/>
    <p:sldId id="273" r:id="rId11"/>
    <p:sldId id="267" r:id="rId12"/>
    <p:sldId id="270" r:id="rId13"/>
    <p:sldId id="25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4630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6974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2590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04646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95290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92150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4903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379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3131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4930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728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00969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3058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70059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9738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33803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3F5163-FB86-4207-BBBA-678C0E213CD0}" type="datetimeFigureOut">
              <a:rPr lang="nl-NL" smtClean="0"/>
              <a:t>17-3-2020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05DE8E5-3E8A-480C-A1BE-C7A1E5D8D9E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3039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Voer efficiëntie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380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Onderzoek De Heus 80 bedrijven</a:t>
            </a:r>
          </a:p>
          <a:p>
            <a:endParaRPr lang="nl-NL" dirty="0" smtClean="0"/>
          </a:p>
          <a:p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119322"/>
              </p:ext>
            </p:extLst>
          </p:nvPr>
        </p:nvGraphicFramePr>
        <p:xfrm>
          <a:off x="1115616" y="270892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Staart 15%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Top 15%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Voerefficiëntie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1,21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1,53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VEM/</a:t>
                      </a:r>
                      <a:r>
                        <a:rPr lang="nl-NL" baseline="0" dirty="0" smtClean="0"/>
                        <a:t> kg </a:t>
                      </a:r>
                      <a:r>
                        <a:rPr lang="nl-NL" baseline="0" dirty="0" err="1" smtClean="0"/>
                        <a:t>ds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955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967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Kg droge stof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22,1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19,8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Kg </a:t>
                      </a:r>
                      <a:r>
                        <a:rPr lang="nl-NL" dirty="0" err="1" smtClean="0"/>
                        <a:t>Meetmelk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26,8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30,2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% ruwvoer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63%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68%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57650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Optimum 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Koeien moeten gezond blijven, dan voerefficiëntie ongeveer 1,5-1,6.</a:t>
            </a:r>
          </a:p>
          <a:p>
            <a:endParaRPr lang="nl-NL" dirty="0"/>
          </a:p>
          <a:p>
            <a:r>
              <a:rPr lang="nl-NL" dirty="0" smtClean="0"/>
              <a:t>Verse koeien soms efficiëntie van 2 – 2,5 echter deze verbruiken hun eigen lichaamsgewicht (slepende melkziekte)</a:t>
            </a:r>
          </a:p>
          <a:p>
            <a:r>
              <a:rPr lang="nl-NL" dirty="0" err="1" smtClean="0"/>
              <a:t>Oudmelkse</a:t>
            </a:r>
            <a:r>
              <a:rPr lang="nl-NL" dirty="0" smtClean="0"/>
              <a:t> koeien halen 1,2</a:t>
            </a:r>
            <a:endParaRPr lang="nl-NL" dirty="0"/>
          </a:p>
          <a:p>
            <a:endParaRPr lang="nl-NL" dirty="0"/>
          </a:p>
          <a:p>
            <a:pPr marL="0" indent="0">
              <a:buNone/>
            </a:pPr>
            <a:r>
              <a:rPr lang="nl-NL" dirty="0" smtClean="0"/>
              <a:t>Bedrijf wat goed loopt (alles klopt, gezondheid, stal, voeding, </a:t>
            </a:r>
            <a:r>
              <a:rPr lang="nl-NL" dirty="0" err="1" smtClean="0"/>
              <a:t>etc</a:t>
            </a:r>
            <a:r>
              <a:rPr lang="nl-NL" dirty="0" smtClean="0"/>
              <a:t>) scoort goed.</a:t>
            </a:r>
          </a:p>
          <a:p>
            <a:pPr marL="0" indent="0">
              <a:buNone/>
            </a:pPr>
            <a:r>
              <a:rPr lang="nl-NL" dirty="0" smtClean="0"/>
              <a:t>Slechte score bv  </a:t>
            </a:r>
            <a:r>
              <a:rPr lang="nl-NL" dirty="0" err="1" smtClean="0"/>
              <a:t>agv</a:t>
            </a:r>
            <a:r>
              <a:rPr lang="nl-NL" dirty="0" smtClean="0"/>
              <a:t> uiergezondheid, klauwen, slecht rantsoen etc.</a:t>
            </a:r>
          </a:p>
        </p:txBody>
      </p:sp>
      <p:pic>
        <p:nvPicPr>
          <p:cNvPr id="4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819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lvl="1"/>
            <a:endParaRPr lang="nl-NL" dirty="0"/>
          </a:p>
        </p:txBody>
      </p:sp>
      <p:sp>
        <p:nvSpPr>
          <p:cNvPr id="4" name="Tekstvak 3"/>
          <p:cNvSpPr txBox="1"/>
          <p:nvPr/>
        </p:nvSpPr>
        <p:spPr>
          <a:xfrm>
            <a:off x="899592" y="1844824"/>
            <a:ext cx="6696744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 is ook te berekenen op bedrijfsniveau (incl. jongvee) en op jaarbasis.</a:t>
            </a:r>
          </a:p>
          <a:p>
            <a:endParaRPr lang="nl-NL" dirty="0"/>
          </a:p>
          <a:p>
            <a:r>
              <a:rPr lang="nl-NL" dirty="0" smtClean="0"/>
              <a:t>Bedrijf levert 900.000 kg FPCM met 100 </a:t>
            </a:r>
            <a:r>
              <a:rPr lang="nl-NL" dirty="0" err="1" smtClean="0"/>
              <a:t>mk</a:t>
            </a:r>
            <a:r>
              <a:rPr lang="nl-NL" dirty="0" smtClean="0"/>
              <a:t> en 54 </a:t>
            </a:r>
            <a:r>
              <a:rPr lang="nl-NL" dirty="0" err="1" smtClean="0"/>
              <a:t>st.jv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Eigen grond 		15 ha snijmais (16 ton </a:t>
            </a:r>
            <a:r>
              <a:rPr lang="nl-NL" dirty="0" err="1" smtClean="0"/>
              <a:t>ds</a:t>
            </a:r>
            <a:r>
              <a:rPr lang="nl-NL" dirty="0" smtClean="0"/>
              <a:t>/ha)</a:t>
            </a:r>
          </a:p>
          <a:p>
            <a:r>
              <a:rPr lang="nl-NL" dirty="0"/>
              <a:t>	</a:t>
            </a:r>
            <a:r>
              <a:rPr lang="nl-NL" dirty="0" smtClean="0"/>
              <a:t>			15 ha gras (10 ton </a:t>
            </a:r>
            <a:r>
              <a:rPr lang="nl-NL" dirty="0" err="1" smtClean="0"/>
              <a:t>ds</a:t>
            </a:r>
            <a:r>
              <a:rPr lang="nl-NL" dirty="0" smtClean="0"/>
              <a:t>/ha)</a:t>
            </a:r>
          </a:p>
          <a:p>
            <a:endParaRPr lang="nl-NL" dirty="0"/>
          </a:p>
          <a:p>
            <a:r>
              <a:rPr lang="nl-NL" dirty="0" smtClean="0"/>
              <a:t>Aankoop:		15 ha snijmais (16 ton </a:t>
            </a:r>
            <a:r>
              <a:rPr lang="nl-NL" dirty="0" err="1" smtClean="0"/>
              <a:t>ds</a:t>
            </a:r>
            <a:r>
              <a:rPr lang="nl-NL" dirty="0" smtClean="0"/>
              <a:t>/ha)</a:t>
            </a:r>
          </a:p>
          <a:p>
            <a:r>
              <a:rPr lang="nl-NL" dirty="0"/>
              <a:t>	</a:t>
            </a:r>
            <a:r>
              <a:rPr lang="nl-NL" dirty="0" smtClean="0"/>
              <a:t>			30 ton graszaadhooi (85 % </a:t>
            </a:r>
            <a:r>
              <a:rPr lang="nl-NL" dirty="0" err="1" smtClean="0"/>
              <a:t>ds</a:t>
            </a:r>
            <a:r>
              <a:rPr lang="nl-NL" dirty="0" smtClean="0"/>
              <a:t>)</a:t>
            </a:r>
          </a:p>
          <a:p>
            <a:r>
              <a:rPr lang="nl-NL" dirty="0"/>
              <a:t>	</a:t>
            </a:r>
            <a:r>
              <a:rPr lang="nl-NL" dirty="0" smtClean="0"/>
              <a:t>			230 ton krachtvoer (90 % </a:t>
            </a:r>
            <a:r>
              <a:rPr lang="nl-NL" dirty="0" err="1" smtClean="0"/>
              <a:t>ds</a:t>
            </a:r>
            <a:r>
              <a:rPr lang="nl-NL" dirty="0" smtClean="0"/>
              <a:t>)</a:t>
            </a:r>
          </a:p>
          <a:p>
            <a:endParaRPr lang="nl-NL" dirty="0"/>
          </a:p>
          <a:p>
            <a:pPr marL="342900" indent="-342900">
              <a:buAutoNum type="arabicPeriod"/>
            </a:pPr>
            <a:r>
              <a:rPr lang="nl-NL" dirty="0" smtClean="0"/>
              <a:t>Wat bedraagt de  VE op bedrijfsniveau en per jaar</a:t>
            </a:r>
          </a:p>
          <a:p>
            <a:pPr marL="342900" indent="-342900">
              <a:buAutoNum type="arabicPeriod"/>
            </a:pPr>
            <a:r>
              <a:rPr lang="nl-NL" dirty="0" smtClean="0"/>
              <a:t>Wat is effect van stijging VE met 0,2 ?</a:t>
            </a:r>
          </a:p>
          <a:p>
            <a:pPr marL="342900" indent="-342900">
              <a:buAutoNum type="arabicPeriod"/>
            </a:pP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659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9598" y="2160590"/>
            <a:ext cx="6770713" cy="3880773"/>
          </a:xfrm>
        </p:spPr>
        <p:txBody>
          <a:bodyPr/>
          <a:lstStyle/>
          <a:p>
            <a:endParaRPr lang="nl-NL" dirty="0"/>
          </a:p>
          <a:p>
            <a:r>
              <a:rPr lang="nl-NL" sz="3200" dirty="0" smtClean="0"/>
              <a:t>Meer kg melk per kg droge stof geeft duizenden euro’s hoger saldo  !!!!</a:t>
            </a:r>
            <a:endParaRPr lang="nl-NL" sz="3200" dirty="0"/>
          </a:p>
        </p:txBody>
      </p:sp>
      <p:pic>
        <p:nvPicPr>
          <p:cNvPr id="4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528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9598" y="2160590"/>
            <a:ext cx="7202761" cy="3880773"/>
          </a:xfrm>
        </p:spPr>
        <p:txBody>
          <a:bodyPr/>
          <a:lstStyle/>
          <a:p>
            <a:r>
              <a:rPr lang="nl-NL" dirty="0" smtClean="0"/>
              <a:t>Hoeveel melk kan ik produceren (leveren!!) uit 1 kg </a:t>
            </a:r>
            <a:r>
              <a:rPr lang="nl-NL" dirty="0" err="1" smtClean="0"/>
              <a:t>ds</a:t>
            </a:r>
            <a:r>
              <a:rPr lang="nl-NL" dirty="0" smtClean="0"/>
              <a:t> opname aan voer.</a:t>
            </a:r>
          </a:p>
          <a:p>
            <a:endParaRPr lang="nl-NL" dirty="0"/>
          </a:p>
          <a:p>
            <a:r>
              <a:rPr lang="nl-NL" dirty="0" smtClean="0"/>
              <a:t>Voerefficiëntie  </a:t>
            </a:r>
            <a:r>
              <a:rPr lang="nl-NL" dirty="0" smtClean="0"/>
              <a:t>= opname aan voedermiddelen/ kg FPCM Melk</a:t>
            </a:r>
          </a:p>
          <a:p>
            <a:endParaRPr lang="nl-NL" dirty="0"/>
          </a:p>
          <a:p>
            <a:r>
              <a:rPr lang="nl-NL" dirty="0" smtClean="0"/>
              <a:t>Bijvoorbeeld:</a:t>
            </a:r>
          </a:p>
          <a:p>
            <a:r>
              <a:rPr lang="nl-NL" dirty="0" smtClean="0"/>
              <a:t>Koe neemt per dag  22,3 kg </a:t>
            </a:r>
            <a:r>
              <a:rPr lang="nl-NL" dirty="0" err="1" smtClean="0"/>
              <a:t>ds</a:t>
            </a:r>
            <a:r>
              <a:rPr lang="nl-NL" dirty="0" smtClean="0"/>
              <a:t> totaal op </a:t>
            </a:r>
          </a:p>
          <a:p>
            <a:r>
              <a:rPr lang="nl-NL" dirty="0" smtClean="0"/>
              <a:t>Koe produceert per dag 34,6 kg FPCM </a:t>
            </a:r>
          </a:p>
          <a:p>
            <a:r>
              <a:rPr lang="nl-NL" dirty="0" smtClean="0"/>
              <a:t>Dan VE =  34,6 / 22,3 = 1,55 </a:t>
            </a:r>
          </a:p>
          <a:p>
            <a:r>
              <a:rPr lang="nl-NL" dirty="0" err="1" smtClean="0"/>
              <a:t>Dwz</a:t>
            </a:r>
            <a:r>
              <a:rPr lang="nl-NL" dirty="0" smtClean="0"/>
              <a:t> iedere kg </a:t>
            </a:r>
            <a:r>
              <a:rPr lang="nl-NL" dirty="0" err="1" smtClean="0"/>
              <a:t>ds</a:t>
            </a:r>
            <a:r>
              <a:rPr lang="nl-NL" dirty="0" smtClean="0"/>
              <a:t> opname levert 1,55 kg melk op !</a:t>
            </a:r>
            <a:endParaRPr lang="nl-NL" dirty="0"/>
          </a:p>
        </p:txBody>
      </p:sp>
      <p:pic>
        <p:nvPicPr>
          <p:cNvPr id="4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18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VE kun je berekenen:</a:t>
            </a:r>
          </a:p>
          <a:p>
            <a:endParaRPr lang="nl-NL" dirty="0"/>
          </a:p>
          <a:p>
            <a:r>
              <a:rPr lang="nl-NL" dirty="0" smtClean="0"/>
              <a:t>Per koe</a:t>
            </a:r>
          </a:p>
          <a:p>
            <a:r>
              <a:rPr lang="nl-NL" dirty="0" smtClean="0"/>
              <a:t>Per koppel</a:t>
            </a:r>
          </a:p>
          <a:p>
            <a:r>
              <a:rPr lang="nl-NL" dirty="0" smtClean="0"/>
              <a:t>Alleen het melkvee</a:t>
            </a:r>
          </a:p>
          <a:p>
            <a:r>
              <a:rPr lang="nl-NL" dirty="0" smtClean="0"/>
              <a:t>Incl. of excl. Jongvee</a:t>
            </a:r>
          </a:p>
          <a:p>
            <a:endParaRPr lang="nl-NL" dirty="0"/>
          </a:p>
          <a:p>
            <a:pPr marL="0" indent="0">
              <a:buNone/>
            </a:pPr>
            <a:r>
              <a:rPr lang="nl-NL" dirty="0" smtClean="0"/>
              <a:t>Welke groep heeft de hoogste, welke de laagste VE  ??</a:t>
            </a:r>
          </a:p>
          <a:p>
            <a:endParaRPr lang="nl-NL" dirty="0"/>
          </a:p>
          <a:p>
            <a:endParaRPr lang="nl-NL" dirty="0" smtClean="0"/>
          </a:p>
        </p:txBody>
      </p:sp>
      <p:pic>
        <p:nvPicPr>
          <p:cNvPr id="4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9965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 smtClean="0"/>
              <a:t>Opname bepalen?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Opname = wat je voor de koeien draait – voerresten</a:t>
            </a:r>
          </a:p>
          <a:p>
            <a:r>
              <a:rPr lang="nl-NL" dirty="0" smtClean="0"/>
              <a:t>Hoe laad je ?</a:t>
            </a:r>
          </a:p>
          <a:p>
            <a:r>
              <a:rPr lang="nl-NL" dirty="0" smtClean="0"/>
              <a:t>Hoe weeg je?</a:t>
            </a:r>
          </a:p>
          <a:p>
            <a:r>
              <a:rPr lang="nl-NL" dirty="0" smtClean="0"/>
              <a:t>Wat bepaal je de voerresten ?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Weegapparatuur !!</a:t>
            </a:r>
          </a:p>
          <a:p>
            <a:endParaRPr lang="nl-NL" dirty="0"/>
          </a:p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</p:txBody>
      </p:sp>
      <p:pic>
        <p:nvPicPr>
          <p:cNvPr id="4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60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2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Voerefficiëntie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Wat is een goede voerefficiëntie ?</a:t>
            </a:r>
          </a:p>
          <a:p>
            <a:r>
              <a:rPr lang="nl-NL" dirty="0" smtClean="0"/>
              <a:t>Voor welke groep bereken je dit kengetal ?</a:t>
            </a:r>
          </a:p>
          <a:p>
            <a:r>
              <a:rPr lang="nl-NL" dirty="0" smtClean="0"/>
              <a:t>Wat is je productie niveau ?</a:t>
            </a:r>
          </a:p>
          <a:p>
            <a:r>
              <a:rPr lang="nl-NL" dirty="0" smtClean="0"/>
              <a:t>Wat is aantal lactatiedagen ?</a:t>
            </a:r>
          </a:p>
          <a:p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endParaRPr lang="nl-NL" dirty="0"/>
          </a:p>
          <a:p>
            <a:r>
              <a:rPr lang="nl-NL" sz="2000" b="1" dirty="0" smtClean="0"/>
              <a:t>Oha VE  van alleen melkkoeien  1,5 -1,6 = goed </a:t>
            </a:r>
            <a:r>
              <a:rPr lang="nl-NL" b="1" dirty="0" smtClean="0"/>
              <a:t>!</a:t>
            </a:r>
          </a:p>
          <a:p>
            <a:r>
              <a:rPr lang="nl-NL" b="1" dirty="0" smtClean="0"/>
              <a:t>Wat wordt VE wanneer je jongvee meetelt ?</a:t>
            </a:r>
          </a:p>
        </p:txBody>
      </p:sp>
      <p:pic>
        <p:nvPicPr>
          <p:cNvPr id="4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3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Voerefficiëntie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 smtClean="0"/>
              <a:t>Maar bedenk dat hoge VE niet altijd het hoogste saldo geeft !!</a:t>
            </a:r>
          </a:p>
          <a:p>
            <a:pPr marL="0" indent="0">
              <a:buNone/>
            </a:pPr>
            <a:r>
              <a:rPr lang="nl-NL" dirty="0" smtClean="0"/>
              <a:t>Voorbeeld:</a:t>
            </a:r>
          </a:p>
          <a:p>
            <a:pPr marL="0" indent="0">
              <a:buNone/>
            </a:pPr>
            <a:r>
              <a:rPr lang="nl-NL" dirty="0" smtClean="0"/>
              <a:t>Stel voerefficiëntie = 1,5, melkprijs =  €0,35, kg </a:t>
            </a:r>
            <a:r>
              <a:rPr lang="nl-NL" dirty="0" err="1" smtClean="0"/>
              <a:t>ds</a:t>
            </a:r>
            <a:r>
              <a:rPr lang="nl-NL" dirty="0" smtClean="0"/>
              <a:t> = €0,18</a:t>
            </a:r>
          </a:p>
          <a:p>
            <a:endParaRPr lang="nl-NL" dirty="0"/>
          </a:p>
          <a:p>
            <a:r>
              <a:rPr lang="nl-NL" dirty="0" smtClean="0"/>
              <a:t>Bedrijf 1: 27 kg melk met 18 kg voer</a:t>
            </a:r>
          </a:p>
          <a:p>
            <a:endParaRPr lang="nl-NL" dirty="0"/>
          </a:p>
          <a:p>
            <a:r>
              <a:rPr lang="nl-NL" dirty="0" smtClean="0"/>
              <a:t>Bedrijf 2: 36 kg melk met 23 kg voer</a:t>
            </a:r>
          </a:p>
          <a:p>
            <a:endParaRPr lang="nl-NL" dirty="0"/>
          </a:p>
          <a:p>
            <a:r>
              <a:rPr lang="nl-NL" dirty="0" smtClean="0"/>
              <a:t>Wat is voersaldo per kg melk van beide bedrijven?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86614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Berekening 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Rantsoen</a:t>
            </a:r>
          </a:p>
          <a:p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165821"/>
              </p:ext>
            </p:extLst>
          </p:nvPr>
        </p:nvGraphicFramePr>
        <p:xfrm>
          <a:off x="1331640" y="3068960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Voersoort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Kg droge stof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Kuilgras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8,34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Snijmaïs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6,23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Hooi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0,69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Structuurmix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0,99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Mineralen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0,03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Totaal ruwvoer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16,28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2633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Berekening 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Rantsoen</a:t>
            </a:r>
          </a:p>
          <a:p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51418"/>
              </p:ext>
            </p:extLst>
          </p:nvPr>
        </p:nvGraphicFramePr>
        <p:xfrm>
          <a:off x="1331640" y="3212976"/>
          <a:ext cx="60960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Voersoort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Kg droge stof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Totaal ruwvoer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16,28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Melkveebrok</a:t>
                      </a:r>
                      <a:r>
                        <a:rPr lang="nl-NL" baseline="0" dirty="0" smtClean="0"/>
                        <a:t> extra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1,59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Productiebrok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3,63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Totaal</a:t>
                      </a:r>
                      <a:r>
                        <a:rPr lang="nl-NL" baseline="0" dirty="0" smtClean="0"/>
                        <a:t> ruwvoer + krachtvoer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21,50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Restvoer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0,51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Daadwerkelijke</a:t>
                      </a:r>
                      <a:r>
                        <a:rPr lang="nl-NL" baseline="0" dirty="0" smtClean="0"/>
                        <a:t> opname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20,99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2516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Berekening voerefficiëntie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Rantsoen</a:t>
            </a:r>
          </a:p>
          <a:p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384627"/>
              </p:ext>
            </p:extLst>
          </p:nvPr>
        </p:nvGraphicFramePr>
        <p:xfrm>
          <a:off x="1331640" y="2924944"/>
          <a:ext cx="60960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Voersoort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Kg droge stof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Daadwerkelijke opname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20,99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Geleverde</a:t>
                      </a:r>
                      <a:r>
                        <a:rPr lang="nl-NL" baseline="0" dirty="0" smtClean="0"/>
                        <a:t> dagproductie (</a:t>
                      </a:r>
                      <a:r>
                        <a:rPr lang="nl-NL" baseline="0" dirty="0" err="1" smtClean="0"/>
                        <a:t>meetmelk</a:t>
                      </a:r>
                      <a:r>
                        <a:rPr lang="nl-NL" baseline="0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30,67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Voerefficiëntie 30,67: 20,99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800" dirty="0" smtClean="0"/>
                        <a:t>1,46</a:t>
                      </a:r>
                      <a:endParaRPr lang="nl-N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8046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2605</TotalTime>
  <Words>517</Words>
  <Application>Microsoft Office PowerPoint</Application>
  <PresentationFormat>Diavoorstelling (4:3)</PresentationFormat>
  <Paragraphs>148</Paragraphs>
  <Slides>13</Slides>
  <Notes>0</Notes>
  <HiddenSlides>0</HiddenSlides>
  <MMClips>8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7" baseType="lpstr">
      <vt:lpstr>Arial</vt:lpstr>
      <vt:lpstr>Trebuchet MS</vt:lpstr>
      <vt:lpstr>Wingdings 3</vt:lpstr>
      <vt:lpstr>Facet</vt:lpstr>
      <vt:lpstr>Voer efficiëntie </vt:lpstr>
      <vt:lpstr>Voerefficiëntie</vt:lpstr>
      <vt:lpstr>Voerefficiëntie</vt:lpstr>
      <vt:lpstr>Voerefficiëntie</vt:lpstr>
      <vt:lpstr>Voerefficiëntie</vt:lpstr>
      <vt:lpstr>Voerefficiëntie </vt:lpstr>
      <vt:lpstr>Berekening voerefficiëntie</vt:lpstr>
      <vt:lpstr>Berekening voerefficiëntie</vt:lpstr>
      <vt:lpstr>Berekening voerefficiëntie</vt:lpstr>
      <vt:lpstr>Voerefficiëntie</vt:lpstr>
      <vt:lpstr>Optimum voerefficiëntie</vt:lpstr>
      <vt:lpstr>Voerefficiëntie</vt:lpstr>
      <vt:lpstr>Voerefficiëntie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Efficiënt van voer naar melk</dc:title>
  <dc:creator>Jan van Vliet</dc:creator>
  <cp:lastModifiedBy>Geert Willems</cp:lastModifiedBy>
  <cp:revision>27</cp:revision>
  <dcterms:created xsi:type="dcterms:W3CDTF">2013-11-06T13:24:44Z</dcterms:created>
  <dcterms:modified xsi:type="dcterms:W3CDTF">2020-03-17T13:46:55Z</dcterms:modified>
</cp:coreProperties>
</file>