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9"/>
  </p:notesMasterIdLst>
  <p:sldIdLst>
    <p:sldId id="256" r:id="rId2"/>
    <p:sldId id="263" r:id="rId3"/>
    <p:sldId id="257" r:id="rId4"/>
    <p:sldId id="287" r:id="rId5"/>
    <p:sldId id="285" r:id="rId6"/>
    <p:sldId id="461" r:id="rId7"/>
    <p:sldId id="286" r:id="rId8"/>
    <p:sldId id="436" r:id="rId9"/>
    <p:sldId id="437" r:id="rId10"/>
    <p:sldId id="264" r:id="rId11"/>
    <p:sldId id="460" r:id="rId12"/>
    <p:sldId id="258" r:id="rId13"/>
    <p:sldId id="281" r:id="rId14"/>
    <p:sldId id="266" r:id="rId15"/>
    <p:sldId id="268" r:id="rId16"/>
    <p:sldId id="269" r:id="rId17"/>
    <p:sldId id="282" r:id="rId18"/>
    <p:sldId id="272" r:id="rId19"/>
    <p:sldId id="271" r:id="rId20"/>
    <p:sldId id="274" r:id="rId21"/>
    <p:sldId id="270" r:id="rId22"/>
    <p:sldId id="273" r:id="rId23"/>
    <p:sldId id="259" r:id="rId24"/>
    <p:sldId id="260" r:id="rId25"/>
    <p:sldId id="261" r:id="rId26"/>
    <p:sldId id="262" r:id="rId27"/>
    <p:sldId id="275" r:id="rId28"/>
    <p:sldId id="276" r:id="rId29"/>
    <p:sldId id="277" r:id="rId30"/>
    <p:sldId id="278" r:id="rId31"/>
    <p:sldId id="280" r:id="rId32"/>
    <p:sldId id="466" r:id="rId33"/>
    <p:sldId id="462" r:id="rId34"/>
    <p:sldId id="463" r:id="rId35"/>
    <p:sldId id="464" r:id="rId36"/>
    <p:sldId id="465" r:id="rId37"/>
    <p:sldId id="283" r:id="rId3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8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880E40-DCF0-4BC4-BDF0-D550563CB46F}" type="datetimeFigureOut">
              <a:rPr lang="nl-NL" smtClean="0"/>
              <a:t>4-1-2021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AF89C1-5A61-4DC1-9388-0197781B21C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64331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3472C3-8374-433C-A4D8-231441EA717C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876124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6363" y="749300"/>
            <a:ext cx="6594475" cy="3709988"/>
          </a:xfrm>
          <a:ln w="12700" cap="flat">
            <a:solidFill>
              <a:schemeClr val="tx1"/>
            </a:solidFill>
          </a:ln>
        </p:spPr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7473" y="4742373"/>
            <a:ext cx="4982732" cy="4408247"/>
          </a:xfrm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1450" tIns="44923" rIns="91450" bIns="44923"/>
          <a:lstStyle/>
          <a:p>
            <a:pPr eaLnBrk="1" hangingPunct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70755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8B19E-0DA2-43B2-A7E1-4EA021BF7923}" type="datetimeFigureOut">
              <a:rPr lang="nl-NL" smtClean="0"/>
              <a:t>4-1-2021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76984-311F-4B77-8CE7-DF38F59B320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14591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8B19E-0DA2-43B2-A7E1-4EA021BF7923}" type="datetimeFigureOut">
              <a:rPr lang="nl-NL" smtClean="0"/>
              <a:t>4-1-2021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76984-311F-4B77-8CE7-DF38F59B320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1781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8B19E-0DA2-43B2-A7E1-4EA021BF7923}" type="datetimeFigureOut">
              <a:rPr lang="nl-NL" smtClean="0"/>
              <a:t>4-1-2021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76984-311F-4B77-8CE7-DF38F59B3205}" type="slidenum">
              <a:rPr lang="nl-NL" smtClean="0"/>
              <a:t>‹nr.›</a:t>
            </a:fld>
            <a:endParaRPr lang="nl-NL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326737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8B19E-0DA2-43B2-A7E1-4EA021BF7923}" type="datetimeFigureOut">
              <a:rPr lang="nl-NL" smtClean="0"/>
              <a:t>4-1-2021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76984-311F-4B77-8CE7-DF38F59B320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109643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ferte 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8B19E-0DA2-43B2-A7E1-4EA021BF7923}" type="datetimeFigureOut">
              <a:rPr lang="nl-NL" smtClean="0"/>
              <a:t>4-1-2021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76984-311F-4B77-8CE7-DF38F59B3205}" type="slidenum">
              <a:rPr lang="nl-NL" smtClean="0"/>
              <a:t>‹nr.›</a:t>
            </a:fld>
            <a:endParaRPr lang="nl-NL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787646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ar of onwa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8B19E-0DA2-43B2-A7E1-4EA021BF7923}" type="datetimeFigureOut">
              <a:rPr lang="nl-NL" smtClean="0"/>
              <a:t>4-1-2021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76984-311F-4B77-8CE7-DF38F59B320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900768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8B19E-0DA2-43B2-A7E1-4EA021BF7923}" type="datetimeFigureOut">
              <a:rPr lang="nl-NL" smtClean="0"/>
              <a:t>4-1-2021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76984-311F-4B77-8CE7-DF38F59B320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175262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8B19E-0DA2-43B2-A7E1-4EA021BF7923}" type="datetimeFigureOut">
              <a:rPr lang="nl-NL" smtClean="0"/>
              <a:t>4-1-2021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76984-311F-4B77-8CE7-DF38F59B320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65638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8B19E-0DA2-43B2-A7E1-4EA021BF7923}" type="datetimeFigureOut">
              <a:rPr lang="nl-NL" smtClean="0"/>
              <a:t>4-1-2021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76984-311F-4B77-8CE7-DF38F59B320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45483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8B19E-0DA2-43B2-A7E1-4EA021BF7923}" type="datetimeFigureOut">
              <a:rPr lang="nl-NL" smtClean="0"/>
              <a:t>4-1-2021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76984-311F-4B77-8CE7-DF38F59B320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89029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8B19E-0DA2-43B2-A7E1-4EA021BF7923}" type="datetimeFigureOut">
              <a:rPr lang="nl-NL" smtClean="0"/>
              <a:t>4-1-2021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76984-311F-4B77-8CE7-DF38F59B320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46585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8B19E-0DA2-43B2-A7E1-4EA021BF7923}" type="datetimeFigureOut">
              <a:rPr lang="nl-NL" smtClean="0"/>
              <a:t>4-1-2021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76984-311F-4B77-8CE7-DF38F59B320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61285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8B19E-0DA2-43B2-A7E1-4EA021BF7923}" type="datetimeFigureOut">
              <a:rPr lang="nl-NL" smtClean="0"/>
              <a:t>4-1-2021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76984-311F-4B77-8CE7-DF38F59B320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89512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8B19E-0DA2-43B2-A7E1-4EA021BF7923}" type="datetimeFigureOut">
              <a:rPr lang="nl-NL" smtClean="0"/>
              <a:t>4-1-2021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76984-311F-4B77-8CE7-DF38F59B320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56077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8B19E-0DA2-43B2-A7E1-4EA021BF7923}" type="datetimeFigureOut">
              <a:rPr lang="nl-NL" smtClean="0"/>
              <a:t>4-1-2021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76984-311F-4B77-8CE7-DF38F59B320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82097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8B19E-0DA2-43B2-A7E1-4EA021BF7923}" type="datetimeFigureOut">
              <a:rPr lang="nl-NL" smtClean="0"/>
              <a:t>4-1-2021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76984-311F-4B77-8CE7-DF38F59B320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25797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8B19E-0DA2-43B2-A7E1-4EA021BF7923}" type="datetimeFigureOut">
              <a:rPr lang="nl-NL" smtClean="0"/>
              <a:t>4-1-2021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F6D76984-311F-4B77-8CE7-DF38F59B320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5986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C91bTzF7bSM" TargetMode="Externa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j_3QagzXZkU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-87085" y="549608"/>
            <a:ext cx="9631679" cy="835309"/>
          </a:xfrm>
        </p:spPr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Voedingsstoffen voor de koe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146" y="1494746"/>
            <a:ext cx="8130933" cy="5293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320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nl-NL" altLang="nl-NL"/>
          </a:p>
        </p:txBody>
      </p:sp>
      <p:sp>
        <p:nvSpPr>
          <p:cNvPr id="28675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nl-NL" altLang="nl-NL"/>
          </a:p>
        </p:txBody>
      </p:sp>
      <p:pic>
        <p:nvPicPr>
          <p:cNvPr id="28676" name="Afbeelding 6" descr="http://du.delaval.nl/NR/rdonlyres/0F9CCDF1-FBF1-400A-9E1C-0D1A7A9AE160/15067/9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389" y="1"/>
            <a:ext cx="8626475" cy="599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64942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56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3690" y="1709868"/>
            <a:ext cx="3596145" cy="451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013" y="1709868"/>
            <a:ext cx="3433226" cy="451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7108" name="Rectangle 4"/>
          <p:cNvSpPr>
            <a:spLocks noGrp="1"/>
          </p:cNvSpPr>
          <p:nvPr>
            <p:ph type="title" idx="4294967295"/>
          </p:nvPr>
        </p:nvSpPr>
        <p:spPr>
          <a:xfrm>
            <a:off x="385439" y="566868"/>
            <a:ext cx="8229600" cy="11430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n-US" dirty="0" err="1">
                <a:solidFill>
                  <a:schemeClr val="tx1"/>
                </a:solidFill>
              </a:rPr>
              <a:t>Gezonde</a:t>
            </a:r>
            <a:r>
              <a:rPr lang="en-US" dirty="0">
                <a:solidFill>
                  <a:schemeClr val="tx1"/>
                </a:solidFill>
              </a:rPr>
              <a:t>  en  </a:t>
            </a:r>
            <a:r>
              <a:rPr lang="en-US" dirty="0" err="1">
                <a:solidFill>
                  <a:schemeClr val="tx1"/>
                </a:solidFill>
              </a:rPr>
              <a:t>verzuurde</a:t>
            </a:r>
            <a:r>
              <a:rPr lang="en-US" dirty="0">
                <a:solidFill>
                  <a:schemeClr val="tx1"/>
                </a:solidFill>
              </a:rPr>
              <a:t> pens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sz="2000" dirty="0" err="1">
                <a:solidFill>
                  <a:schemeClr val="tx1"/>
                </a:solidFill>
              </a:rPr>
              <a:t>Bekijk</a:t>
            </a:r>
            <a:r>
              <a:rPr lang="en-US" sz="2000" dirty="0">
                <a:solidFill>
                  <a:schemeClr val="tx1"/>
                </a:solidFill>
              </a:rPr>
              <a:t> de </a:t>
            </a:r>
            <a:r>
              <a:rPr lang="en-US" sz="2000" dirty="0" err="1">
                <a:solidFill>
                  <a:schemeClr val="tx1"/>
                </a:solidFill>
              </a:rPr>
              <a:t>werking</a:t>
            </a:r>
            <a:r>
              <a:rPr lang="en-US" sz="2000" dirty="0">
                <a:solidFill>
                  <a:schemeClr val="tx1"/>
                </a:solidFill>
              </a:rPr>
              <a:t> van de pens: </a:t>
            </a:r>
            <a:r>
              <a:rPr lang="en-US" sz="1600" dirty="0">
                <a:solidFill>
                  <a:schemeClr val="tx1"/>
                </a:solidFill>
                <a:hlinkClick r:id="rId5"/>
              </a:rPr>
              <a:t>https://www.youtube.com/watch?v=C91bTzF7bSM</a:t>
            </a:r>
            <a:br>
              <a:rPr lang="en-US" sz="1600" dirty="0">
                <a:solidFill>
                  <a:schemeClr val="tx1"/>
                </a:solidFill>
              </a:rPr>
            </a:br>
            <a:endParaRPr lang="nl-NL" sz="1600" dirty="0">
              <a:solidFill>
                <a:schemeClr val="tx1"/>
              </a:solidFill>
            </a:endParaRPr>
          </a:p>
        </p:txBody>
      </p:sp>
      <p:sp>
        <p:nvSpPr>
          <p:cNvPr id="2" name="Tijdelijke aanduiding voor dianummer 1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r>
              <a:rPr lang="en-US" dirty="0"/>
              <a:t>Basis voeding</a:t>
            </a:r>
          </a:p>
        </p:txBody>
      </p:sp>
    </p:spTree>
    <p:extLst>
      <p:ext uri="{BB962C8B-B14F-4D97-AF65-F5344CB8AC3E}">
        <p14:creationId xmlns:p14="http://schemas.microsoft.com/office/powerpoint/2010/main" val="1813689705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5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Vet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77333" y="1323703"/>
            <a:ext cx="9154643" cy="4717659"/>
          </a:xfrm>
        </p:spPr>
        <p:txBody>
          <a:bodyPr>
            <a:normAutofit fontScale="92500" lnSpcReduction="10000"/>
          </a:bodyPr>
          <a:lstStyle/>
          <a:p>
            <a:r>
              <a:rPr lang="nl-NL" dirty="0"/>
              <a:t>Vet is leverancier van veel energie (2 a 3 maal zoveel als koolhydraten)</a:t>
            </a:r>
          </a:p>
          <a:p>
            <a:r>
              <a:rPr lang="nl-NL" dirty="0"/>
              <a:t>Herkauwer kan maar moeilijk vet verteren. </a:t>
            </a:r>
          </a:p>
          <a:p>
            <a:r>
              <a:rPr lang="nl-NL" dirty="0"/>
              <a:t>Vuistregel: geef een koe net zoveel vet als dat ze met de melk uitscheidt</a:t>
            </a:r>
          </a:p>
          <a:p>
            <a:r>
              <a:rPr lang="nl-NL" dirty="0"/>
              <a:t>bv. Koe met 40 kg melk en 4,40 % vet = 1,7 kg melkvet</a:t>
            </a:r>
          </a:p>
          <a:p>
            <a:r>
              <a:rPr lang="nl-NL" dirty="0"/>
              <a:t>Ruwvoer bevat ca 3-4 % vet </a:t>
            </a:r>
          </a:p>
          <a:p>
            <a:r>
              <a:rPr lang="nl-NL" dirty="0"/>
              <a:t>Dus via krachtvoeders en bijproducten moet ca 1 kg vet gevoerd worden</a:t>
            </a:r>
          </a:p>
          <a:p>
            <a:r>
              <a:rPr lang="nl-NL" dirty="0"/>
              <a:t>Vet zit </a:t>
            </a:r>
            <a:r>
              <a:rPr lang="nl-NL" dirty="0" err="1"/>
              <a:t>oa</a:t>
            </a:r>
            <a:r>
              <a:rPr lang="nl-NL" dirty="0"/>
              <a:t> in oliehoudende zaden (soja, lijnzaad, raap)</a:t>
            </a:r>
          </a:p>
          <a:p>
            <a:r>
              <a:rPr lang="nl-NL" dirty="0"/>
              <a:t>Onverzadigde vetten doden </a:t>
            </a:r>
            <a:r>
              <a:rPr lang="nl-NL" dirty="0" err="1"/>
              <a:t>pensmicroben</a:t>
            </a:r>
            <a:r>
              <a:rPr lang="nl-NL" dirty="0"/>
              <a:t> en leggen mineralen vast </a:t>
            </a:r>
            <a:r>
              <a:rPr lang="nl-NL" dirty="0">
                <a:sym typeface="Wingdings" panose="05000000000000000000" pitchFamily="2" charset="2"/>
              </a:rPr>
              <a:t> pens functioneert niet meer goed, kans op </a:t>
            </a:r>
            <a:r>
              <a:rPr lang="nl-NL" dirty="0" err="1">
                <a:sym typeface="Wingdings" panose="05000000000000000000" pitchFamily="2" charset="2"/>
              </a:rPr>
              <a:t>gebreksziekten</a:t>
            </a:r>
            <a:r>
              <a:rPr lang="nl-NL" dirty="0">
                <a:sym typeface="Wingdings" panose="05000000000000000000" pitchFamily="2" charset="2"/>
              </a:rPr>
              <a:t>.</a:t>
            </a:r>
            <a:endParaRPr lang="nl-NL" dirty="0"/>
          </a:p>
          <a:p>
            <a:r>
              <a:rPr lang="nl-NL" dirty="0" err="1"/>
              <a:t>Pensbestendige</a:t>
            </a:r>
            <a:r>
              <a:rPr lang="nl-NL" dirty="0"/>
              <a:t> vetten passeren ongeschonden de pens en worden pas in darm verteerd: C16:0 en C18:1</a:t>
            </a:r>
          </a:p>
          <a:p>
            <a:r>
              <a:rPr lang="nl-NL" dirty="0"/>
              <a:t>Vet positief op kg melk, vet % en vruchtbaarheid; soms gewichtsverlies bij koeien</a:t>
            </a:r>
          </a:p>
          <a:p>
            <a:r>
              <a:rPr lang="nl-NL" dirty="0"/>
              <a:t>Vet toevoeging negatief op melkverwerking (kazen) en daarom verboden sinds dec 2017</a:t>
            </a:r>
          </a:p>
        </p:txBody>
      </p:sp>
    </p:spTree>
    <p:extLst>
      <p:ext uri="{BB962C8B-B14F-4D97-AF65-F5344CB8AC3E}">
        <p14:creationId xmlns:p14="http://schemas.microsoft.com/office/powerpoint/2010/main" val="5839124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463" y="154034"/>
            <a:ext cx="4926664" cy="6090012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3943" y="0"/>
            <a:ext cx="6029325" cy="649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1348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7334" y="156238"/>
            <a:ext cx="8596668" cy="1320800"/>
          </a:xfrm>
        </p:spPr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Koolhydraten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50" y="1079032"/>
            <a:ext cx="7371078" cy="5288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039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b="1" dirty="0">
                <a:solidFill>
                  <a:schemeClr val="tx1"/>
                </a:solidFill>
              </a:rPr>
              <a:t>Koolhydraten</a:t>
            </a:r>
            <a:br>
              <a:rPr lang="nl-NL" b="1" dirty="0">
                <a:solidFill>
                  <a:schemeClr val="tx1"/>
                </a:solidFill>
              </a:rPr>
            </a:br>
            <a:r>
              <a:rPr lang="nl-NL" sz="2200" b="1" dirty="0">
                <a:solidFill>
                  <a:schemeClr val="tx1"/>
                </a:solidFill>
              </a:rPr>
              <a:t>a. Structurele koolhydraten (Celwanden)</a:t>
            </a:r>
            <a:br>
              <a:rPr lang="nl-NL" sz="2200" b="1" dirty="0">
                <a:solidFill>
                  <a:schemeClr val="tx1"/>
                </a:solidFill>
              </a:rPr>
            </a:br>
            <a:r>
              <a:rPr lang="nl-NL" sz="2200" b="1" dirty="0">
                <a:solidFill>
                  <a:schemeClr val="tx1"/>
                </a:solidFill>
              </a:rPr>
              <a:t>b. Niet structurele koolhydraten(</a:t>
            </a:r>
            <a:r>
              <a:rPr lang="nl-NL" sz="2200" b="1" dirty="0" err="1">
                <a:solidFill>
                  <a:schemeClr val="tx1"/>
                </a:solidFill>
              </a:rPr>
              <a:t>Celinhoud:Zetmeel</a:t>
            </a:r>
            <a:r>
              <a:rPr lang="nl-NL" sz="2200" b="1" dirty="0">
                <a:solidFill>
                  <a:schemeClr val="tx1"/>
                </a:solidFill>
              </a:rPr>
              <a:t> en suiker)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/>
              <a:t>A</a:t>
            </a:r>
            <a:r>
              <a:rPr lang="nl-NL" b="1" dirty="0"/>
              <a:t>. Structurele koolhydraten: celwanden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Bij herkauwen blijven de celwanden nog grotendeels intact</a:t>
            </a:r>
          </a:p>
          <a:p>
            <a:pPr marL="0" indent="0">
              <a:buNone/>
            </a:pPr>
            <a:r>
              <a:rPr lang="nl-NL" dirty="0"/>
              <a:t>Celwanden worden door de </a:t>
            </a:r>
            <a:r>
              <a:rPr lang="nl-NL" dirty="0" err="1"/>
              <a:t>pensmicroben</a:t>
            </a:r>
            <a:r>
              <a:rPr lang="nl-NL" dirty="0"/>
              <a:t> afgebroken (fermentatie)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1. Lignine			moeilijk of niet afbreekbaar	“hout”</a:t>
            </a:r>
          </a:p>
          <a:p>
            <a:pPr marL="0" indent="0">
              <a:buNone/>
            </a:pPr>
            <a:r>
              <a:rPr lang="nl-NL" dirty="0"/>
              <a:t>2. Cellulose			geleidelijke afbraak			12-24 uur</a:t>
            </a:r>
          </a:p>
          <a:p>
            <a:pPr marL="0" indent="0">
              <a:buNone/>
            </a:pPr>
            <a:r>
              <a:rPr lang="nl-NL" dirty="0"/>
              <a:t>3. Hemicellulose		geleidelijke afbraak			12-24 uur</a:t>
            </a:r>
          </a:p>
          <a:p>
            <a:pPr marL="0" indent="0">
              <a:buNone/>
            </a:pPr>
            <a:r>
              <a:rPr lang="nl-NL" dirty="0"/>
              <a:t>4. Pectine			gemakkelijk afbreekbaar 		3 uur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638359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>
                <a:solidFill>
                  <a:schemeClr val="tx1"/>
                </a:solidFill>
              </a:rPr>
              <a:t>Koolhydraten</a:t>
            </a:r>
            <a:br>
              <a:rPr lang="nl-NL" dirty="0">
                <a:solidFill>
                  <a:schemeClr val="tx1"/>
                </a:solidFill>
              </a:rPr>
            </a:br>
            <a:r>
              <a:rPr lang="nl-NL" sz="2200" dirty="0">
                <a:solidFill>
                  <a:schemeClr val="tx1"/>
                </a:solidFill>
              </a:rPr>
              <a:t>a. Structurele koolhydraten (Ruwe celstof)</a:t>
            </a:r>
            <a:br>
              <a:rPr lang="nl-NL" sz="2200" dirty="0">
                <a:solidFill>
                  <a:schemeClr val="tx1"/>
                </a:solidFill>
              </a:rPr>
            </a:br>
            <a:r>
              <a:rPr lang="nl-NL" sz="2200" dirty="0">
                <a:solidFill>
                  <a:schemeClr val="tx1"/>
                </a:solidFill>
              </a:rPr>
              <a:t>b. Niet structurele koolhydraten(Zetmeel en suiker</a:t>
            </a:r>
            <a:r>
              <a:rPr lang="nl-NL" sz="2200" dirty="0"/>
              <a:t>)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nl-NL" dirty="0"/>
              <a:t>A</a:t>
            </a:r>
            <a:r>
              <a:rPr lang="nl-NL" b="1" dirty="0"/>
              <a:t>. Structurele koolhydraten: ruwe celstof (celwanden)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Hoe is verhouding in soorten ruwe celstof?</a:t>
            </a:r>
          </a:p>
          <a:p>
            <a:pPr marL="0" indent="0">
              <a:buNone/>
            </a:pPr>
            <a:r>
              <a:rPr lang="nl-NL" dirty="0"/>
              <a:t>Kijk op analyse rapport : NDF, ADF en ADL</a:t>
            </a:r>
          </a:p>
          <a:p>
            <a:pPr marL="0" indent="0">
              <a:buNone/>
            </a:pPr>
            <a:r>
              <a:rPr lang="nl-NL" dirty="0"/>
              <a:t>NDF = </a:t>
            </a:r>
            <a:r>
              <a:rPr lang="nl-NL" dirty="0" err="1"/>
              <a:t>neutral</a:t>
            </a:r>
            <a:r>
              <a:rPr lang="nl-NL" dirty="0"/>
              <a:t> detergent </a:t>
            </a:r>
            <a:r>
              <a:rPr lang="nl-NL" dirty="0" err="1"/>
              <a:t>fibre</a:t>
            </a:r>
            <a:endParaRPr lang="nl-NL" dirty="0"/>
          </a:p>
          <a:p>
            <a:pPr marL="0" indent="0">
              <a:buNone/>
            </a:pPr>
            <a:r>
              <a:rPr lang="nl-NL" dirty="0"/>
              <a:t>ADF = acid detergent </a:t>
            </a:r>
            <a:r>
              <a:rPr lang="nl-NL" dirty="0" err="1"/>
              <a:t>fibre</a:t>
            </a:r>
            <a:endParaRPr lang="nl-NL" dirty="0"/>
          </a:p>
          <a:p>
            <a:pPr marL="0" indent="0">
              <a:buNone/>
            </a:pPr>
            <a:r>
              <a:rPr lang="nl-NL" dirty="0"/>
              <a:t>ADL= acid detergent lignine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NDF-ADF = hemicellulose</a:t>
            </a:r>
          </a:p>
          <a:p>
            <a:pPr marL="0" indent="0">
              <a:buNone/>
            </a:pPr>
            <a:r>
              <a:rPr lang="nl-NL" dirty="0"/>
              <a:t>ADF-ADL = cellulose</a:t>
            </a:r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9977" y="2742975"/>
            <a:ext cx="4445998" cy="3648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4455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003" y="318407"/>
            <a:ext cx="1023937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7122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>
                <a:solidFill>
                  <a:schemeClr val="tx1"/>
                </a:solidFill>
              </a:rPr>
              <a:t>Koolhydraten</a:t>
            </a:r>
            <a:br>
              <a:rPr lang="nl-NL" dirty="0">
                <a:solidFill>
                  <a:schemeClr val="tx1"/>
                </a:solidFill>
              </a:rPr>
            </a:br>
            <a:r>
              <a:rPr lang="nl-NL" sz="2200" dirty="0">
                <a:solidFill>
                  <a:schemeClr val="tx1"/>
                </a:solidFill>
              </a:rPr>
              <a:t>a. Structurele koolhydraten (Ruwe celstof)</a:t>
            </a:r>
            <a:br>
              <a:rPr lang="nl-NL" sz="2200" dirty="0">
                <a:solidFill>
                  <a:schemeClr val="tx1"/>
                </a:solidFill>
              </a:rPr>
            </a:br>
            <a:r>
              <a:rPr lang="nl-NL" sz="2200" dirty="0">
                <a:solidFill>
                  <a:schemeClr val="tx1"/>
                </a:solidFill>
              </a:rPr>
              <a:t>b. Niet structurele koolhydraten(Zetmeel en suiker)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3C9C6910-FA2F-4862-A9D3-3C65D48CB6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7811" y="0"/>
            <a:ext cx="4720389" cy="3057525"/>
          </a:xfrm>
          <a:prstGeom prst="rect">
            <a:avLst/>
          </a:prstGeom>
        </p:spPr>
      </p:pic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dirty="0"/>
              <a:t>B</a:t>
            </a:r>
            <a:r>
              <a:rPr lang="nl-NL" b="1" dirty="0"/>
              <a:t>. Niet-Structurele koolhydraten: suiker en zetmeel</a:t>
            </a:r>
          </a:p>
          <a:p>
            <a:pPr marL="0" indent="0">
              <a:buNone/>
            </a:pPr>
            <a:r>
              <a:rPr lang="nl-NL" dirty="0"/>
              <a:t>Bij herkauwen komt de cel inhoud vrij met daarin de suikers en het zetmeel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b="1" dirty="0"/>
              <a:t>Suikers</a:t>
            </a:r>
            <a:r>
              <a:rPr lang="nl-NL" dirty="0"/>
              <a:t> worden in pens afgebroken en snel opgenomen (&lt;3 uur)</a:t>
            </a:r>
          </a:p>
          <a:p>
            <a:pPr marL="0" indent="0">
              <a:buNone/>
            </a:pPr>
            <a:r>
              <a:rPr lang="nl-NL" b="1" dirty="0"/>
              <a:t>Zetmeel</a:t>
            </a:r>
            <a:r>
              <a:rPr lang="nl-NL" dirty="0"/>
              <a:t> wat </a:t>
            </a:r>
            <a:r>
              <a:rPr lang="nl-NL" b="1" i="1" dirty="0"/>
              <a:t>onbestendig </a:t>
            </a:r>
            <a:r>
              <a:rPr lang="nl-NL" dirty="0"/>
              <a:t>is (bijv. uit granen) wordt in pens afgebroken en binnen 6 -12 uur opgenomen. </a:t>
            </a:r>
          </a:p>
          <a:p>
            <a:pPr marL="0" indent="0">
              <a:buNone/>
            </a:pPr>
            <a:r>
              <a:rPr lang="nl-NL" dirty="0"/>
              <a:t>Zetmeel wat </a:t>
            </a:r>
            <a:r>
              <a:rPr lang="nl-NL" b="1" i="1" dirty="0"/>
              <a:t>bestendig</a:t>
            </a:r>
            <a:r>
              <a:rPr lang="nl-NL" dirty="0"/>
              <a:t> is (bijv. deel van zetmeel uit snijmais) passeert de pens en wordt in darm opgenomen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738352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Afbraak van koolhydraten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5392" y="1432620"/>
            <a:ext cx="8596668" cy="435451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nl-NL" dirty="0"/>
              <a:t>De verschillende soorten koolhydraten worden voor 60-70 % in de pens afgebroken. 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Hierbij ontstaan de volgende vluchtige vetzuren:</a:t>
            </a:r>
          </a:p>
          <a:p>
            <a:pPr marL="0" indent="0">
              <a:buNone/>
            </a:pPr>
            <a:endParaRPr lang="nl-NL" dirty="0"/>
          </a:p>
          <a:p>
            <a:r>
              <a:rPr lang="nl-NL" dirty="0"/>
              <a:t>Azijnzuur</a:t>
            </a:r>
          </a:p>
          <a:p>
            <a:r>
              <a:rPr lang="nl-NL" dirty="0"/>
              <a:t>Propionzuur</a:t>
            </a:r>
          </a:p>
          <a:p>
            <a:r>
              <a:rPr lang="nl-NL" dirty="0"/>
              <a:t>Boterzuur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Deze drie vetzuren zijn de belangrijkste energiebron voor de koe: ze maakt hiervan:</a:t>
            </a:r>
          </a:p>
          <a:p>
            <a:r>
              <a:rPr lang="nl-NL" dirty="0"/>
              <a:t>Melk</a:t>
            </a:r>
          </a:p>
          <a:p>
            <a:r>
              <a:rPr lang="nl-NL" dirty="0"/>
              <a:t>Melkvet</a:t>
            </a:r>
          </a:p>
          <a:p>
            <a:r>
              <a:rPr lang="nl-NL" dirty="0"/>
              <a:t>Groei, onderhoud, of dracht</a:t>
            </a:r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74352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 dirty="0">
                <a:solidFill>
                  <a:schemeClr val="tx1"/>
                </a:solidFill>
              </a:rPr>
              <a:t>Weende analyse</a:t>
            </a:r>
          </a:p>
        </p:txBody>
      </p:sp>
      <p:sp>
        <p:nvSpPr>
          <p:cNvPr id="27651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nl-NL" altLang="nl-NL"/>
          </a:p>
        </p:txBody>
      </p:sp>
      <p:pic>
        <p:nvPicPr>
          <p:cNvPr id="27652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66"/>
          <a:stretch>
            <a:fillRect/>
          </a:stretch>
        </p:blipFill>
        <p:spPr bwMode="auto">
          <a:xfrm>
            <a:off x="1576388" y="1293813"/>
            <a:ext cx="8983662" cy="3287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Tekstvak 4"/>
          <p:cNvSpPr txBox="1">
            <a:spLocks noChangeArrowheads="1"/>
          </p:cNvSpPr>
          <p:nvPr/>
        </p:nvSpPr>
        <p:spPr bwMode="auto">
          <a:xfrm>
            <a:off x="4872039" y="3284539"/>
            <a:ext cx="19446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nl-NL" altLang="nl-NL" b="1">
                <a:solidFill>
                  <a:srgbClr val="FF0000"/>
                </a:solidFill>
                <a:latin typeface="Times New Roman" panose="02020603050405020304" pitchFamily="18" charset="0"/>
              </a:rPr>
              <a:t>(koolhydraten</a:t>
            </a:r>
            <a:r>
              <a:rPr lang="nl-NL" altLang="nl-NL">
                <a:solidFill>
                  <a:schemeClr val="tx1"/>
                </a:solidFill>
                <a:latin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6717694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Afbraak van koolhydraten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77334" y="2160589"/>
            <a:ext cx="8596668" cy="43545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dirty="0"/>
              <a:t>De koolhydraten die in de pens worden afgebroken leveren de “vluchtige vetzuren”:</a:t>
            </a:r>
          </a:p>
          <a:p>
            <a:pPr marL="0" indent="0">
              <a:buNone/>
            </a:pPr>
            <a:r>
              <a:rPr lang="nl-NL" b="1" dirty="0"/>
              <a:t>Celwanden:</a:t>
            </a:r>
          </a:p>
          <a:p>
            <a:pPr marL="0" indent="0">
              <a:buNone/>
            </a:pPr>
            <a:r>
              <a:rPr lang="nl-NL" dirty="0"/>
              <a:t>Lignine, cellulose, hemicellulose    	</a:t>
            </a:r>
            <a:r>
              <a:rPr lang="nl-NL" dirty="0">
                <a:sym typeface="Wingdings" panose="05000000000000000000" pitchFamily="2" charset="2"/>
              </a:rPr>
              <a:t>			azijnzuur</a:t>
            </a:r>
          </a:p>
          <a:p>
            <a:pPr marL="0" indent="0">
              <a:buNone/>
            </a:pPr>
            <a:r>
              <a:rPr lang="nl-NL" dirty="0">
                <a:sym typeface="Wingdings" panose="05000000000000000000" pitchFamily="2" charset="2"/>
              </a:rPr>
              <a:t>Pectine										propionzuur</a:t>
            </a:r>
          </a:p>
          <a:p>
            <a:pPr marL="0" indent="0">
              <a:buNone/>
            </a:pPr>
            <a:endParaRPr lang="nl-NL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nl-NL" b="1" dirty="0" err="1">
                <a:sym typeface="Wingdings" panose="05000000000000000000" pitchFamily="2" charset="2"/>
              </a:rPr>
              <a:t>Celinhoud</a:t>
            </a:r>
            <a:r>
              <a:rPr lang="nl-NL" b="1" dirty="0">
                <a:sym typeface="Wingdings" panose="05000000000000000000" pitchFamily="2" charset="2"/>
              </a:rPr>
              <a:t>:</a:t>
            </a:r>
          </a:p>
          <a:p>
            <a:pPr marL="0" indent="0">
              <a:buNone/>
            </a:pPr>
            <a:r>
              <a:rPr lang="nl-NL" dirty="0">
                <a:sym typeface="Wingdings" panose="05000000000000000000" pitchFamily="2" charset="2"/>
              </a:rPr>
              <a:t>Suikers										boterzuur </a:t>
            </a:r>
            <a:r>
              <a:rPr lang="nl-NL" sz="1400" dirty="0">
                <a:sym typeface="Wingdings" panose="05000000000000000000" pitchFamily="2" charset="2"/>
              </a:rPr>
              <a:t>(+ beetje propionzuu</a:t>
            </a:r>
            <a:r>
              <a:rPr lang="nl-NL" dirty="0">
                <a:sym typeface="Wingdings" panose="05000000000000000000" pitchFamily="2" charset="2"/>
              </a:rPr>
              <a:t>r)</a:t>
            </a:r>
          </a:p>
          <a:p>
            <a:pPr marL="0" indent="0">
              <a:buNone/>
            </a:pPr>
            <a:r>
              <a:rPr lang="nl-NL" dirty="0">
                <a:sym typeface="Wingdings" panose="05000000000000000000" pitchFamily="2" charset="2"/>
              </a:rPr>
              <a:t>Onbestendig zetmeel							propionzuur </a:t>
            </a:r>
          </a:p>
          <a:p>
            <a:pPr marL="0" indent="0">
              <a:buNone/>
            </a:pPr>
            <a:endParaRPr lang="nl-NL" dirty="0"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nl-NL" dirty="0"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nl-NL" dirty="0"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200837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Afbraaksnelheid koolhydraten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60000">
            <a:off x="846925" y="1481600"/>
            <a:ext cx="83820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5406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Optimale verhouding vluchtige vetzuren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/>
              <a:t>Om de pens optimaal te laten functioneren moeten de verschillende vluchtige vetzuren in een bepaalde verhouding aanwezig zijn. Deze optimale verhouding bedraagt: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	Azijnzuur	Propionzuur		Boterzuur</a:t>
            </a:r>
          </a:p>
          <a:p>
            <a:pPr marL="0" indent="0">
              <a:buNone/>
            </a:pPr>
            <a:r>
              <a:rPr lang="nl-NL" dirty="0"/>
              <a:t>		65			20				15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Teveel propionzuur of boterzuur geeft voedingsstoornissen!</a:t>
            </a:r>
          </a:p>
          <a:p>
            <a:pPr marL="0" indent="0">
              <a:buNone/>
            </a:pPr>
            <a:r>
              <a:rPr lang="nl-NL" dirty="0"/>
              <a:t>Teveel azijnzuur dan te weinig melk !</a:t>
            </a:r>
          </a:p>
        </p:txBody>
      </p:sp>
    </p:spTree>
    <p:extLst>
      <p:ext uri="{BB962C8B-B14F-4D97-AF65-F5344CB8AC3E}">
        <p14:creationId xmlns:p14="http://schemas.microsoft.com/office/powerpoint/2010/main" val="36489328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Azijnzuur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/>
              <a:t>Wordt het meest in de pens gevormd</a:t>
            </a:r>
          </a:p>
          <a:p>
            <a:pPr marL="0" indent="0">
              <a:buNone/>
            </a:pPr>
            <a:r>
              <a:rPr lang="nl-NL" dirty="0"/>
              <a:t>Veel </a:t>
            </a:r>
            <a:r>
              <a:rPr lang="nl-NL" dirty="0">
                <a:solidFill>
                  <a:srgbClr val="C00000"/>
                </a:solidFill>
              </a:rPr>
              <a:t>“hard” voer</a:t>
            </a:r>
            <a:r>
              <a:rPr lang="nl-NL" dirty="0"/>
              <a:t>, dan langzame vetering vanwege veel harde celwanden en daardoor veel azijnzuur  </a:t>
            </a:r>
            <a:r>
              <a:rPr lang="nl-NL" dirty="0">
                <a:sym typeface="Wingdings" panose="05000000000000000000" pitchFamily="2" charset="2"/>
              </a:rPr>
              <a:t> </a:t>
            </a:r>
            <a:r>
              <a:rPr lang="nl-NL" dirty="0">
                <a:solidFill>
                  <a:srgbClr val="C00000"/>
                </a:solidFill>
                <a:sym typeface="Wingdings" panose="05000000000000000000" pitchFamily="2" charset="2"/>
              </a:rPr>
              <a:t>hoog % vet </a:t>
            </a:r>
            <a:r>
              <a:rPr lang="nl-NL" dirty="0">
                <a:sym typeface="Wingdings" panose="05000000000000000000" pitchFamily="2" charset="2"/>
              </a:rPr>
              <a:t>in de melk</a:t>
            </a:r>
            <a:endParaRPr lang="nl-NL" dirty="0"/>
          </a:p>
          <a:p>
            <a:pPr marL="0" indent="0">
              <a:buNone/>
            </a:pPr>
            <a:r>
              <a:rPr lang="nl-NL" dirty="0"/>
              <a:t>Veel “</a:t>
            </a:r>
            <a:r>
              <a:rPr lang="nl-NL" dirty="0">
                <a:solidFill>
                  <a:srgbClr val="C00000"/>
                </a:solidFill>
              </a:rPr>
              <a:t>mals”</a:t>
            </a:r>
            <a:r>
              <a:rPr lang="nl-NL" dirty="0"/>
              <a:t> voer, dan relatief snelle vertering vanwege jonge celwanden en daardoor weinig azijnzuur </a:t>
            </a:r>
            <a:r>
              <a:rPr lang="nl-NL" dirty="0">
                <a:sym typeface="Wingdings" panose="05000000000000000000" pitchFamily="2" charset="2"/>
              </a:rPr>
              <a:t> </a:t>
            </a:r>
            <a:r>
              <a:rPr lang="nl-NL" dirty="0">
                <a:solidFill>
                  <a:srgbClr val="C00000"/>
                </a:solidFill>
                <a:sym typeface="Wingdings" panose="05000000000000000000" pitchFamily="2" charset="2"/>
              </a:rPr>
              <a:t>laag vet % </a:t>
            </a:r>
            <a:r>
              <a:rPr lang="nl-NL" dirty="0">
                <a:sym typeface="Wingdings" panose="05000000000000000000" pitchFamily="2" charset="2"/>
              </a:rPr>
              <a:t>in de melk</a:t>
            </a:r>
          </a:p>
          <a:p>
            <a:pPr marL="0" indent="0">
              <a:buNone/>
            </a:pPr>
            <a:endParaRPr lang="nl-NL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nl-NL" dirty="0">
                <a:sym typeface="Wingdings" panose="05000000000000000000" pitchFamily="2" charset="2"/>
              </a:rPr>
              <a:t>Bijv. 	koeien in de wei met mals weidegras   laag vet %</a:t>
            </a:r>
          </a:p>
          <a:p>
            <a:pPr marL="0" indent="0">
              <a:buNone/>
            </a:pPr>
            <a:r>
              <a:rPr lang="nl-NL" dirty="0"/>
              <a:t>		koeien op stal met laat gemaaid kuilgras </a:t>
            </a:r>
            <a:r>
              <a:rPr lang="nl-NL" dirty="0">
                <a:sym typeface="Wingdings" panose="05000000000000000000" pitchFamily="2" charset="2"/>
              </a:rPr>
              <a:t> hoog vet %</a:t>
            </a:r>
          </a:p>
          <a:p>
            <a:pPr marL="0" indent="0">
              <a:buNone/>
            </a:pPr>
            <a:endParaRPr lang="nl-NL" dirty="0"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nl-NL" dirty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1278475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Propionzuur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nl-NL" dirty="0"/>
              <a:t>Belangrijk zuur voor de koe</a:t>
            </a:r>
          </a:p>
          <a:p>
            <a:pPr marL="0" indent="0">
              <a:buNone/>
            </a:pPr>
            <a:r>
              <a:rPr lang="nl-NL" dirty="0"/>
              <a:t>Hier kan de koe melksuiker van maken (lactose)</a:t>
            </a:r>
          </a:p>
          <a:p>
            <a:pPr marL="0" indent="0">
              <a:buNone/>
            </a:pPr>
            <a:r>
              <a:rPr lang="nl-NL" dirty="0"/>
              <a:t>De hoeveelheid lactose bepaalt de hoeveelheid melk die een koe kan produceren</a:t>
            </a:r>
          </a:p>
          <a:p>
            <a:pPr marL="0" indent="0">
              <a:buNone/>
            </a:pPr>
            <a:r>
              <a:rPr lang="nl-NL" dirty="0"/>
              <a:t>Een snelle afbraak van de </a:t>
            </a:r>
            <a:r>
              <a:rPr lang="nl-NL" dirty="0" err="1"/>
              <a:t>celinhoud</a:t>
            </a:r>
            <a:r>
              <a:rPr lang="nl-NL" dirty="0"/>
              <a:t> geeft veel propionzuur</a:t>
            </a:r>
          </a:p>
          <a:p>
            <a:pPr marL="0" indent="0">
              <a:buNone/>
            </a:pPr>
            <a:r>
              <a:rPr lang="nl-NL" dirty="0"/>
              <a:t>Dit zie je bij het voeren van krachtvoer</a:t>
            </a:r>
            <a:r>
              <a:rPr lang="nl-NL" dirty="0">
                <a:sym typeface="Wingdings" panose="05000000000000000000" pitchFamily="2" charset="2"/>
              </a:rPr>
              <a:t> wordt snel afgebroken</a:t>
            </a:r>
          </a:p>
          <a:p>
            <a:pPr marL="0" indent="0">
              <a:buNone/>
            </a:pPr>
            <a:endParaRPr lang="nl-NL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nl-NL" dirty="0">
                <a:sym typeface="Wingdings" panose="05000000000000000000" pitchFamily="2" charset="2"/>
              </a:rPr>
              <a:t> </a:t>
            </a:r>
            <a:r>
              <a:rPr lang="nl-NL" i="1" dirty="0">
                <a:solidFill>
                  <a:srgbClr val="FF0000"/>
                </a:solidFill>
                <a:sym typeface="Wingdings" panose="05000000000000000000" pitchFamily="2" charset="2"/>
              </a:rPr>
              <a:t>Veel propionzuur (dus een snel afbreekbaar voedermiddel) geeft veel melk  met 	lage gehalten </a:t>
            </a:r>
          </a:p>
          <a:p>
            <a:pPr marL="0" indent="0">
              <a:buNone/>
            </a:pPr>
            <a:endParaRPr lang="nl-NL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nl-NL" dirty="0">
                <a:sym typeface="Wingdings" panose="05000000000000000000" pitchFamily="2" charset="2"/>
              </a:rPr>
              <a:t>Voor een hoge groei ( bijvoorbeeld vleesstieren) wil je veel  propionzuur vorming en minder azijnzuur. Propionzuur zorgt voor groei ! Daarom voor hoge groei veel zetmeel in de stier (snijmais, aardappel)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088542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Boterzuur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/>
              <a:t>Minst belangrijk van de drie zuren</a:t>
            </a:r>
          </a:p>
          <a:p>
            <a:pPr marL="0" indent="0">
              <a:buNone/>
            </a:pPr>
            <a:r>
              <a:rPr lang="nl-NL" dirty="0"/>
              <a:t>Wordt gevormd door afbraak van suiker</a:t>
            </a:r>
          </a:p>
          <a:p>
            <a:pPr marL="0" indent="0">
              <a:buNone/>
            </a:pPr>
            <a:r>
              <a:rPr lang="nl-NL" dirty="0"/>
              <a:t>Boterzuur is van belang bij aanmaak van vet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Bekijk het volgende filmpje: </a:t>
            </a:r>
            <a:r>
              <a:rPr lang="nl-NL" dirty="0">
                <a:hlinkClick r:id="rId2"/>
              </a:rPr>
              <a:t>https://www.youtube.com/watch?v=j_3QagzXZkU</a:t>
            </a:r>
            <a:endParaRPr lang="nl-NL" dirty="0"/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962274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Eiwitten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nl-NL" dirty="0"/>
              <a:t>Eiwit is een belangrijk bouwsteen</a:t>
            </a:r>
          </a:p>
          <a:p>
            <a:r>
              <a:rPr lang="nl-NL" dirty="0"/>
              <a:t>Nodig voor spieren en organen</a:t>
            </a:r>
          </a:p>
          <a:p>
            <a:r>
              <a:rPr lang="nl-NL" dirty="0"/>
              <a:t>Nodig voor % eiwit in de melk </a:t>
            </a:r>
            <a:r>
              <a:rPr lang="nl-NL" dirty="0">
                <a:sym typeface="Wingdings" panose="05000000000000000000" pitchFamily="2" charset="2"/>
              </a:rPr>
              <a:t> bepaalt de melkprijs</a:t>
            </a:r>
          </a:p>
          <a:p>
            <a:endParaRPr lang="nl-NL" dirty="0">
              <a:sym typeface="Wingdings" panose="05000000000000000000" pitchFamily="2" charset="2"/>
            </a:endParaRPr>
          </a:p>
          <a:p>
            <a:r>
              <a:rPr lang="nl-NL" dirty="0">
                <a:sym typeface="Wingdings" panose="05000000000000000000" pitchFamily="2" charset="2"/>
              </a:rPr>
              <a:t>Eiwitten bestaan uit aminozuren</a:t>
            </a:r>
          </a:p>
          <a:p>
            <a:pPr marL="0" indent="0">
              <a:buNone/>
            </a:pPr>
            <a:endParaRPr lang="nl-NL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nl-NL" dirty="0">
                <a:sym typeface="Wingdings" panose="05000000000000000000" pitchFamily="2" charset="2"/>
              </a:rPr>
              <a:t>Er zijn ca 20 aminozuren die van belang zijn in de voeding</a:t>
            </a:r>
          </a:p>
          <a:p>
            <a:pPr marL="0" indent="0">
              <a:buNone/>
            </a:pPr>
            <a:r>
              <a:rPr lang="nl-NL" dirty="0">
                <a:sym typeface="Wingdings" panose="05000000000000000000" pitchFamily="2" charset="2"/>
              </a:rPr>
              <a:t>Daarvan kan een dier er ca 10 niet zelf aanmaken  de </a:t>
            </a:r>
            <a:r>
              <a:rPr lang="nl-NL" b="1" dirty="0">
                <a:sym typeface="Wingdings" panose="05000000000000000000" pitchFamily="2" charset="2"/>
              </a:rPr>
              <a:t>essentiële aminozuren   </a:t>
            </a:r>
            <a:r>
              <a:rPr lang="nl-NL" dirty="0">
                <a:sym typeface="Wingdings" panose="05000000000000000000" pitchFamily="2" charset="2"/>
              </a:rPr>
              <a:t>en deze moeten via het voer opgenomen worden</a:t>
            </a:r>
          </a:p>
          <a:p>
            <a:pPr marL="0" indent="0">
              <a:buNone/>
            </a:pPr>
            <a:r>
              <a:rPr lang="nl-NL" dirty="0">
                <a:sym typeface="Wingdings" panose="05000000000000000000" pitchFamily="2" charset="2"/>
              </a:rPr>
              <a:t>Ca 10 aminozuren kan een dier wel zelf maken   </a:t>
            </a:r>
            <a:r>
              <a:rPr lang="nl-NL" b="1" dirty="0">
                <a:sym typeface="Wingdings" panose="05000000000000000000" pitchFamily="2" charset="2"/>
              </a:rPr>
              <a:t>de niet-essentiële aminozuren</a:t>
            </a:r>
            <a:r>
              <a:rPr lang="nl-NL" dirty="0">
                <a:sym typeface="Wingdings" panose="05000000000000000000" pitchFamily="2" charset="2"/>
              </a:rPr>
              <a:t> </a:t>
            </a:r>
          </a:p>
          <a:p>
            <a:pPr marL="0" indent="0">
              <a:buNone/>
            </a:pPr>
            <a:r>
              <a:rPr lang="nl-NL" b="1" dirty="0">
                <a:sym typeface="Wingdings" panose="05000000000000000000" pitchFamily="2" charset="2"/>
              </a:rPr>
              <a:t>Bij herkauwers is dit minder belangrijk: de </a:t>
            </a:r>
            <a:r>
              <a:rPr lang="nl-NL" b="1" dirty="0" err="1">
                <a:sym typeface="Wingdings" panose="05000000000000000000" pitchFamily="2" charset="2"/>
              </a:rPr>
              <a:t>pensmicroben</a:t>
            </a:r>
            <a:r>
              <a:rPr lang="nl-NL" b="1" dirty="0">
                <a:sym typeface="Wingdings" panose="05000000000000000000" pitchFamily="2" charset="2"/>
              </a:rPr>
              <a:t> kunnen (nagenoeg) alle aminozuren maken </a:t>
            </a:r>
          </a:p>
          <a:p>
            <a:pPr marL="0" indent="0">
              <a:buNone/>
            </a:pPr>
            <a:endParaRPr lang="nl-NL" b="1" dirty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2832107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Eiwitten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77334" y="1384917"/>
            <a:ext cx="8596668" cy="4656445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nl-NL" sz="2000" b="1" dirty="0"/>
              <a:t>Ruw Eiwit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In laboratorium wordt N – gehalte van het voer bepaald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sz="2200" b="1" dirty="0">
                <a:solidFill>
                  <a:srgbClr val="C00000"/>
                </a:solidFill>
              </a:rPr>
              <a:t>N- gehalte * 6,25 = ruw eiwit gehalte van het voer</a:t>
            </a:r>
          </a:p>
          <a:p>
            <a:pPr marL="0" indent="0">
              <a:buNone/>
            </a:pPr>
            <a:endParaRPr lang="nl-NL" sz="22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nl-NL" dirty="0"/>
              <a:t>Daarom: minder bemesting (stikstof) betekent minder ruw eiwit in je gras !</a:t>
            </a:r>
          </a:p>
          <a:p>
            <a:pPr marL="0" indent="0">
              <a:buNone/>
            </a:pPr>
            <a:r>
              <a:rPr lang="nl-NL" dirty="0"/>
              <a:t>Melkkoeien moeten een rantsoen hebben van </a:t>
            </a:r>
            <a:r>
              <a:rPr lang="nl-NL" sz="2400" dirty="0">
                <a:solidFill>
                  <a:srgbClr val="C00000"/>
                </a:solidFill>
              </a:rPr>
              <a:t>ca 15 - 16% RE</a:t>
            </a:r>
            <a:r>
              <a:rPr lang="nl-NL" dirty="0"/>
              <a:t>, dat wil zeggen dat gemiddeld iedere kg </a:t>
            </a:r>
            <a:r>
              <a:rPr lang="nl-NL" dirty="0" err="1"/>
              <a:t>ds</a:t>
            </a:r>
            <a:r>
              <a:rPr lang="nl-NL" dirty="0"/>
              <a:t> </a:t>
            </a:r>
            <a:r>
              <a:rPr lang="nl-NL" sz="1900" dirty="0">
                <a:solidFill>
                  <a:srgbClr val="C00000"/>
                </a:solidFill>
              </a:rPr>
              <a:t>150 – 160 gr ruw eiwit </a:t>
            </a:r>
            <a:r>
              <a:rPr lang="nl-NL" dirty="0"/>
              <a:t>moet bevatten.</a:t>
            </a:r>
          </a:p>
          <a:p>
            <a:pPr marL="0" indent="0">
              <a:buNone/>
            </a:pPr>
            <a:r>
              <a:rPr lang="nl-NL" dirty="0"/>
              <a:t>Trend is nu om eiwitgehaltes in melkveevoeding omlaag bij te stellen  (N-problematiek).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Ruw eiwit kun je onderverdelen in:</a:t>
            </a:r>
          </a:p>
          <a:p>
            <a:r>
              <a:rPr lang="nl-NL" b="1" dirty="0"/>
              <a:t>Onbestendig eiwit</a:t>
            </a:r>
          </a:p>
          <a:p>
            <a:r>
              <a:rPr lang="nl-NL" b="1" dirty="0"/>
              <a:t>Bestendig eiwit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8B77C6AE-FCCD-4CA4-8D0C-C7EAA2DCC6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9998" y="0"/>
            <a:ext cx="4902002" cy="3595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5189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Onbestendig eiwit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dirty="0"/>
              <a:t>Onbestendig eiwit is oplosbaar in de pens, of wordt in de pens afgebroken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 err="1"/>
              <a:t>Pensmicroben</a:t>
            </a:r>
            <a:r>
              <a:rPr lang="nl-NL" dirty="0"/>
              <a:t> breken dit eiwit af tot aminozuren en eten dit op. Ze groeien hiervan en nemen in aantal toe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Deze </a:t>
            </a:r>
            <a:r>
              <a:rPr lang="nl-NL" dirty="0" err="1"/>
              <a:t>pensmicroben</a:t>
            </a:r>
            <a:r>
              <a:rPr lang="nl-NL" dirty="0"/>
              <a:t> stromen door naar zure lebmaag, komen in dunne darm en worden daar opgenomen in bloed: </a:t>
            </a:r>
            <a:r>
              <a:rPr lang="nl-NL" b="1" dirty="0"/>
              <a:t>microbieel eiwit</a:t>
            </a:r>
          </a:p>
          <a:p>
            <a:pPr marL="0" indent="0">
              <a:buNone/>
            </a:pPr>
            <a:endParaRPr lang="nl-NL" b="1" dirty="0"/>
          </a:p>
          <a:p>
            <a:pPr marL="0" indent="0">
              <a:buNone/>
            </a:pPr>
            <a:r>
              <a:rPr lang="nl-NL" dirty="0"/>
              <a:t>Om dit proces goed te laten verlopen is </a:t>
            </a:r>
            <a:r>
              <a:rPr lang="nl-NL" b="1" dirty="0"/>
              <a:t>voldoende energie </a:t>
            </a:r>
            <a:r>
              <a:rPr lang="nl-NL" dirty="0"/>
              <a:t>nodig om de </a:t>
            </a:r>
            <a:r>
              <a:rPr lang="nl-NL" dirty="0" err="1"/>
              <a:t>pensmicroben</a:t>
            </a:r>
            <a:r>
              <a:rPr lang="nl-NL" dirty="0"/>
              <a:t> hun werk te kunnen laten doen.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sz="1400" dirty="0"/>
          </a:p>
        </p:txBody>
      </p:sp>
    </p:spTree>
    <p:extLst>
      <p:ext uri="{BB962C8B-B14F-4D97-AF65-F5344CB8AC3E}">
        <p14:creationId xmlns:p14="http://schemas.microsoft.com/office/powerpoint/2010/main" val="39083734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Bestendig eiwit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dirty="0"/>
              <a:t>Al het eiwit wat de pens passeert en niet wordt afgebroken, noemen we </a:t>
            </a:r>
            <a:r>
              <a:rPr lang="nl-NL" b="1" dirty="0"/>
              <a:t>bestendig eiwit</a:t>
            </a:r>
            <a:r>
              <a:rPr lang="nl-NL" dirty="0"/>
              <a:t>. Dit wordt in de dunne darm afgebroken en opgenomen in het bloed.</a:t>
            </a:r>
          </a:p>
          <a:p>
            <a:pPr marL="0" indent="0">
              <a:buNone/>
            </a:pPr>
            <a:r>
              <a:rPr lang="nl-NL" b="1" dirty="0"/>
              <a:t>Hoogproductieve koeien </a:t>
            </a:r>
            <a:r>
              <a:rPr lang="nl-NL" dirty="0"/>
              <a:t>kunnen hun eiwit behoefte niet dekken uit alleen onbestendig eiwit, en moeten dus extra bestendig eiwit bijgevoerd worden</a:t>
            </a:r>
          </a:p>
          <a:p>
            <a:pPr marL="0" indent="0">
              <a:buNone/>
            </a:pPr>
            <a:r>
              <a:rPr lang="nl-NL" dirty="0"/>
              <a:t>De hoeveelheid bestendig eiwit verschilt per voedermiddel, bv.</a:t>
            </a:r>
          </a:p>
          <a:p>
            <a:r>
              <a:rPr lang="nl-NL" dirty="0"/>
              <a:t>Eiwit uit vers gras is onbestendig, </a:t>
            </a:r>
          </a:p>
          <a:p>
            <a:r>
              <a:rPr lang="nl-NL" dirty="0"/>
              <a:t>Gras drogen (hooi) maakt het eiwit bestendiger</a:t>
            </a:r>
          </a:p>
          <a:p>
            <a:r>
              <a:rPr lang="nl-NL" dirty="0"/>
              <a:t>Raap en soja bevatten veel bestendig eiwit (tot 80 %)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279504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Organische stof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/>
              <a:t>Globaal: 	droge stof * 90 % = Organische stof (mais: 95 %)</a:t>
            </a:r>
          </a:p>
          <a:p>
            <a:pPr marL="914400" lvl="2" indent="0">
              <a:buNone/>
            </a:pPr>
            <a:r>
              <a:rPr lang="nl-NL" sz="1800" dirty="0"/>
              <a:t>	droge stof * 10 % = Ruw as  (mais 5 %)</a:t>
            </a:r>
          </a:p>
          <a:p>
            <a:pPr lvl="2"/>
            <a:endParaRPr lang="nl-NL" sz="1800" dirty="0"/>
          </a:p>
          <a:p>
            <a:pPr marL="0" indent="0">
              <a:buNone/>
            </a:pPr>
            <a:r>
              <a:rPr lang="nl-NL" dirty="0"/>
              <a:t>In de organische stof zitten de volgende componenten: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b="1" dirty="0"/>
              <a:t>1. Koolhydraten (</a:t>
            </a:r>
            <a:r>
              <a:rPr lang="nl-NL" dirty="0"/>
              <a:t>zetmeel en suikers</a:t>
            </a:r>
            <a:r>
              <a:rPr lang="nl-NL" b="1" dirty="0"/>
              <a:t>)</a:t>
            </a:r>
          </a:p>
          <a:p>
            <a:pPr marL="0" indent="0">
              <a:buNone/>
            </a:pPr>
            <a:r>
              <a:rPr lang="nl-NL" b="1" dirty="0"/>
              <a:t>2. Ruw celstof (</a:t>
            </a:r>
            <a:r>
              <a:rPr lang="nl-NL" dirty="0"/>
              <a:t>celwanden)</a:t>
            </a:r>
          </a:p>
          <a:p>
            <a:pPr marL="0" indent="0">
              <a:buNone/>
            </a:pPr>
            <a:r>
              <a:rPr lang="nl-NL" b="1" dirty="0"/>
              <a:t>3. Ruw eiwit</a:t>
            </a:r>
          </a:p>
          <a:p>
            <a:pPr marL="0" indent="0">
              <a:buNone/>
            </a:pPr>
            <a:r>
              <a:rPr lang="nl-NL" b="1" dirty="0"/>
              <a:t>4. Ruw vet</a:t>
            </a:r>
          </a:p>
          <a:p>
            <a:endParaRPr lang="nl-NL" dirty="0"/>
          </a:p>
          <a:p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52EE8D54-0C32-46AB-9ACC-91EF4826C3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4725" y="3526669"/>
            <a:ext cx="4867275" cy="3363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39631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Darm Verteerbaar Eiwit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AF2AA808-BF34-436F-B918-5A58E5696A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1644" y="3429000"/>
            <a:ext cx="8064062" cy="3385675"/>
          </a:xfrm>
          <a:prstGeom prst="rect">
            <a:avLst/>
          </a:prstGeom>
        </p:spPr>
      </p:pic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77334" y="2160589"/>
            <a:ext cx="4729167" cy="3880773"/>
          </a:xfrm>
        </p:spPr>
        <p:txBody>
          <a:bodyPr/>
          <a:lstStyle/>
          <a:p>
            <a:pPr marL="0" indent="0">
              <a:buNone/>
            </a:pPr>
            <a:r>
              <a:rPr lang="nl-NL" dirty="0"/>
              <a:t>Het </a:t>
            </a:r>
            <a:r>
              <a:rPr lang="nl-NL" b="1" dirty="0"/>
              <a:t>microbieel eiwit </a:t>
            </a:r>
            <a:r>
              <a:rPr lang="nl-NL" dirty="0"/>
              <a:t>(ongeveer 70 %), samen met </a:t>
            </a:r>
            <a:r>
              <a:rPr lang="nl-NL" b="1" dirty="0"/>
              <a:t>bestendig eiwit </a:t>
            </a:r>
            <a:r>
              <a:rPr lang="nl-NL" dirty="0"/>
              <a:t>(30 %) komt in de dunne darm</a:t>
            </a:r>
          </a:p>
          <a:p>
            <a:pPr marL="0" indent="0">
              <a:buNone/>
            </a:pPr>
            <a:r>
              <a:rPr lang="nl-NL" dirty="0"/>
              <a:t>Het gedeelte van dit eiwit wat verteerbaar is,  noemen we</a:t>
            </a:r>
          </a:p>
          <a:p>
            <a:pPr marL="0" indent="0">
              <a:buNone/>
            </a:pPr>
            <a:r>
              <a:rPr lang="nl-NL" dirty="0"/>
              <a:t>	 </a:t>
            </a:r>
          </a:p>
          <a:p>
            <a:pPr marL="0" indent="0">
              <a:buNone/>
            </a:pPr>
            <a:r>
              <a:rPr lang="nl-NL" b="1" dirty="0"/>
              <a:t>		Darm Verteerbaar Eiwit DVE</a:t>
            </a:r>
          </a:p>
          <a:p>
            <a:pPr marL="0" indent="0">
              <a:buNone/>
            </a:pPr>
            <a:endParaRPr lang="nl-NL" b="1" dirty="0"/>
          </a:p>
          <a:p>
            <a:pPr marL="0" indent="0">
              <a:buNone/>
            </a:pPr>
            <a:r>
              <a:rPr lang="nl-NL" dirty="0"/>
              <a:t>De aminozuren uit het DVE zijn de bouwstenen voor het melkeiwit.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b="1" dirty="0"/>
          </a:p>
        </p:txBody>
      </p:sp>
    </p:spTree>
    <p:extLst>
      <p:ext uri="{BB962C8B-B14F-4D97-AF65-F5344CB8AC3E}">
        <p14:creationId xmlns:p14="http://schemas.microsoft.com/office/powerpoint/2010/main" val="37849730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nl-NL" altLang="nl-NL"/>
          </a:p>
        </p:txBody>
      </p:sp>
      <p:sp>
        <p:nvSpPr>
          <p:cNvPr id="45059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nl-NL" altLang="nl-NL"/>
          </a:p>
        </p:txBody>
      </p:sp>
      <p:pic>
        <p:nvPicPr>
          <p:cNvPr id="45060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74788"/>
            <a:ext cx="9144000" cy="585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465764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2DB5EE3-51EB-447F-93F3-14B503403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97EE2612-C5D4-4F22-A9CC-B52DE23989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064" y="1116175"/>
            <a:ext cx="8814785" cy="5008400"/>
          </a:xfrm>
        </p:spPr>
      </p:pic>
    </p:spTree>
    <p:extLst>
      <p:ext uri="{BB962C8B-B14F-4D97-AF65-F5344CB8AC3E}">
        <p14:creationId xmlns:p14="http://schemas.microsoft.com/office/powerpoint/2010/main" val="89956047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64D836-C0E3-45C2-A993-05D71B6AB8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OEB: Onbestendig Eiwit Balans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8781B29-A3DE-407B-8EFD-D91EA5B8C3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NL" dirty="0"/>
              <a:t>De </a:t>
            </a:r>
            <a:r>
              <a:rPr lang="nl-NL" dirty="0" err="1"/>
              <a:t>pensmicroben</a:t>
            </a:r>
            <a:r>
              <a:rPr lang="nl-NL" dirty="0"/>
              <a:t> in de pens breken het onbestendig eiwit af in de pens, en maken er microbieel eiwit van. Dat gaat naar de dunne darm (DVE).</a:t>
            </a:r>
          </a:p>
          <a:p>
            <a:r>
              <a:rPr lang="nl-NL" dirty="0"/>
              <a:t>Dat kost energie, de </a:t>
            </a:r>
            <a:r>
              <a:rPr lang="nl-NL" dirty="0" err="1"/>
              <a:t>pensmicroben</a:t>
            </a:r>
            <a:r>
              <a:rPr lang="nl-NL" dirty="0"/>
              <a:t> verbruiken daar energie (VEM) voor </a:t>
            </a:r>
          </a:p>
          <a:p>
            <a:r>
              <a:rPr lang="nl-NL" dirty="0"/>
              <a:t>Wanneer je nu veel ruw eiwit voert (bv koeien dag en nacht in een gras-klaver perceel) , dan moeten de </a:t>
            </a:r>
            <a:r>
              <a:rPr lang="nl-NL" dirty="0" err="1"/>
              <a:t>pensmicroben</a:t>
            </a:r>
            <a:r>
              <a:rPr lang="nl-NL" dirty="0"/>
              <a:t> heel veel van het eiwit afbreken en verbruiken daar veel  energie (VEM) voor.</a:t>
            </a:r>
          </a:p>
          <a:p>
            <a:r>
              <a:rPr lang="nl-NL" dirty="0"/>
              <a:t>Wanneer die VEM niet aanwezig is, kan niet al het eiwit afgebroken worden. Gevolg is dat het overschot aan eiwit als ureum in de melk komt</a:t>
            </a:r>
          </a:p>
          <a:p>
            <a:r>
              <a:rPr lang="nl-NL" dirty="0"/>
              <a:t>Je hebt dan een rantsoen met een </a:t>
            </a:r>
            <a:r>
              <a:rPr lang="nl-NL" b="1" dirty="0">
                <a:solidFill>
                  <a:srgbClr val="C00000"/>
                </a:solidFill>
              </a:rPr>
              <a:t>hoog ureum </a:t>
            </a:r>
            <a:r>
              <a:rPr lang="nl-NL" dirty="0"/>
              <a:t>(tot wel 35!) en een </a:t>
            </a:r>
            <a:r>
              <a:rPr lang="nl-NL" b="1" dirty="0">
                <a:solidFill>
                  <a:srgbClr val="C00000"/>
                </a:solidFill>
              </a:rPr>
              <a:t>te hoge OEB</a:t>
            </a:r>
          </a:p>
          <a:p>
            <a:r>
              <a:rPr lang="nl-NL" dirty="0"/>
              <a:t>Ongezond voor de koe (klauwen, vruchtbaarheid) en slecht voor je </a:t>
            </a:r>
            <a:r>
              <a:rPr lang="nl-NL" dirty="0" err="1"/>
              <a:t>portemonaie</a:t>
            </a:r>
            <a:r>
              <a:rPr lang="nl-NL" dirty="0"/>
              <a:t>: je voert te veel (duur) eiwit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28D77BE7-03BE-4067-AFBA-46A666C783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4775" y="0"/>
            <a:ext cx="4467225" cy="2180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55529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64D836-C0E3-45C2-A993-05D71B6AB8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OEB: Onbestendig Eiwit Balans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541F78E-6EBF-48B6-A73C-6BB4659657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8100" y="4267200"/>
            <a:ext cx="4533900" cy="2590800"/>
          </a:xfrm>
          <a:prstGeom prst="rect">
            <a:avLst/>
          </a:prstGeom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8781B29-A3DE-407B-8EFD-D91EA5B8C3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dirty="0"/>
              <a:t>Wanneer je nu weinig ruw eiwit voert (bv koeien een rantsoen met veel snijmais en een beetje hooi)) , dan kunnen de </a:t>
            </a:r>
            <a:r>
              <a:rPr lang="nl-NL" dirty="0" err="1"/>
              <a:t>pensmicroben</a:t>
            </a:r>
            <a:r>
              <a:rPr lang="nl-NL" dirty="0"/>
              <a:t> al het eiwit afbreken. </a:t>
            </a:r>
          </a:p>
          <a:p>
            <a:r>
              <a:rPr lang="nl-NL" dirty="0"/>
              <a:t>VEM is in dit geval genoeg aanwezig is, geen gebrek aan</a:t>
            </a:r>
          </a:p>
          <a:p>
            <a:r>
              <a:rPr lang="nl-NL" dirty="0"/>
              <a:t>Door een beperkte hoeveelheid ruw eiwit in het maisrantsoen, kan er ook maar weinig microbieel eiwit gevormd worden. Je benut de capaciteit van de pens niet volledig !</a:t>
            </a:r>
          </a:p>
          <a:p>
            <a:r>
              <a:rPr lang="nl-NL" dirty="0"/>
              <a:t>Je hebt dan een rantsoen met een </a:t>
            </a:r>
            <a:r>
              <a:rPr lang="nl-NL" b="1" dirty="0">
                <a:solidFill>
                  <a:srgbClr val="C00000"/>
                </a:solidFill>
              </a:rPr>
              <a:t>laag ureum </a:t>
            </a:r>
            <a:r>
              <a:rPr lang="nl-NL" dirty="0"/>
              <a:t>(tot wel 5!) en een </a:t>
            </a:r>
            <a:r>
              <a:rPr lang="nl-NL" b="1" dirty="0">
                <a:solidFill>
                  <a:srgbClr val="C00000"/>
                </a:solidFill>
              </a:rPr>
              <a:t>negatieve OEB</a:t>
            </a:r>
          </a:p>
          <a:p>
            <a:r>
              <a:rPr lang="nl-NL" dirty="0"/>
              <a:t>Het eiwitgehalte in de melk gaat sterk omlaag en ook de melkplas.</a:t>
            </a:r>
          </a:p>
        </p:txBody>
      </p:sp>
    </p:spTree>
    <p:extLst>
      <p:ext uri="{BB962C8B-B14F-4D97-AF65-F5344CB8AC3E}">
        <p14:creationId xmlns:p14="http://schemas.microsoft.com/office/powerpoint/2010/main" val="303859465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F64D836-C0E3-45C2-A993-05D71B6AB8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OEB: Onbestendig Eiwit Balans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8781B29-A3DE-407B-8EFD-D91EA5B8C3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nl-NL" dirty="0"/>
              <a:t>De moeilijkheid is nu om het eiwit en de energie in de juiste verhouding te voeren.</a:t>
            </a:r>
          </a:p>
          <a:p>
            <a:r>
              <a:rPr lang="nl-NL" dirty="0"/>
              <a:t>De OEB vertelt je of dit wel of niet het geval is.</a:t>
            </a:r>
          </a:p>
          <a:p>
            <a:r>
              <a:rPr lang="nl-NL" dirty="0"/>
              <a:t>Theoretisch moet je een OEB van nul kunnen voeren. De verhouding van eiwit en energie is dan precies goed, er gaat niets verloren, en het ureum is 8 of nog lager. </a:t>
            </a:r>
          </a:p>
          <a:p>
            <a:r>
              <a:rPr lang="nl-NL" dirty="0"/>
              <a:t>In de praktijk wordt voor een melkvee rantsoen een </a:t>
            </a:r>
            <a:r>
              <a:rPr lang="nl-NL" dirty="0">
                <a:solidFill>
                  <a:srgbClr val="C00000"/>
                </a:solidFill>
              </a:rPr>
              <a:t>OEB van +250 </a:t>
            </a:r>
            <a:r>
              <a:rPr lang="nl-NL" dirty="0"/>
              <a:t>aangehouden. Je speelt dan op safe met een ureum van ca 18</a:t>
            </a:r>
          </a:p>
          <a:p>
            <a:r>
              <a:rPr lang="nl-NL" dirty="0"/>
              <a:t>De trend is </a:t>
            </a:r>
            <a:r>
              <a:rPr lang="nl-NL" b="1" dirty="0">
                <a:solidFill>
                  <a:srgbClr val="C00000"/>
                </a:solidFill>
              </a:rPr>
              <a:t>minder eiwit</a:t>
            </a:r>
            <a:r>
              <a:rPr lang="nl-NL" dirty="0"/>
              <a:t>, een </a:t>
            </a:r>
            <a:r>
              <a:rPr lang="nl-NL" dirty="0">
                <a:solidFill>
                  <a:srgbClr val="C00000"/>
                </a:solidFill>
              </a:rPr>
              <a:t>OEB dichter bij nul</a:t>
            </a:r>
            <a:r>
              <a:rPr lang="nl-NL" dirty="0"/>
              <a:t>, een </a:t>
            </a:r>
            <a:r>
              <a:rPr lang="nl-NL" dirty="0">
                <a:solidFill>
                  <a:srgbClr val="C00000"/>
                </a:solidFill>
              </a:rPr>
              <a:t>ureum </a:t>
            </a:r>
            <a:r>
              <a:rPr lang="nl-NL" dirty="0"/>
              <a:t>richting </a:t>
            </a:r>
            <a:r>
              <a:rPr lang="nl-NL" dirty="0">
                <a:solidFill>
                  <a:srgbClr val="C00000"/>
                </a:solidFill>
              </a:rPr>
              <a:t>8-12, </a:t>
            </a:r>
            <a:r>
              <a:rPr lang="nl-NL" dirty="0">
                <a:solidFill>
                  <a:schemeClr val="tx1"/>
                </a:solidFill>
              </a:rPr>
              <a:t>en vooral</a:t>
            </a:r>
            <a:r>
              <a:rPr lang="nl-NL" dirty="0">
                <a:solidFill>
                  <a:srgbClr val="C00000"/>
                </a:solidFill>
              </a:rPr>
              <a:t> minder eiwit in de opstart </a:t>
            </a:r>
            <a:r>
              <a:rPr lang="nl-NL" dirty="0">
                <a:solidFill>
                  <a:schemeClr val="tx1"/>
                </a:solidFill>
              </a:rPr>
              <a:t>van verse koeien</a:t>
            </a:r>
          </a:p>
          <a:p>
            <a:endParaRPr lang="nl-NL" dirty="0">
              <a:solidFill>
                <a:srgbClr val="C00000"/>
              </a:solidFill>
            </a:endParaRPr>
          </a:p>
          <a:p>
            <a:r>
              <a:rPr lang="nl-NL" dirty="0">
                <a:solidFill>
                  <a:srgbClr val="C00000"/>
                </a:solidFill>
              </a:rPr>
              <a:t>Hoge OEB: je voert te veel onbestendig eiwit in verhouding tot de VEM. Je bent eiwit aan het verkwisten. Ureum is hoog, ongezond voor de koe.</a:t>
            </a:r>
          </a:p>
          <a:p>
            <a:r>
              <a:rPr lang="nl-NL" dirty="0">
                <a:solidFill>
                  <a:srgbClr val="C00000"/>
                </a:solidFill>
              </a:rPr>
              <a:t>Oplossing is: of minder onbestendig eiwit voeren, of meer energie toevoegen</a:t>
            </a:r>
          </a:p>
          <a:p>
            <a:endParaRPr lang="nl-NL" dirty="0">
              <a:solidFill>
                <a:srgbClr val="C00000"/>
              </a:solidFill>
            </a:endParaRP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E5B0ECA3-CD1C-4852-8C13-5EEF8A77C6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2812" y="184150"/>
            <a:ext cx="5095875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14118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37C14B9-F599-468B-B70B-C2349F3420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068B2A1-F6D9-408F-AC78-D7766BFFB5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CD8FE90F-1313-4B2B-A0E2-834A984946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7724" y="609600"/>
            <a:ext cx="5091112" cy="6409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34331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224" y="286547"/>
            <a:ext cx="4415246" cy="3055047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223" y="2972414"/>
            <a:ext cx="3876675" cy="3771900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5872" y="644524"/>
            <a:ext cx="3899380" cy="2830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5323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F0748A1-AD23-4E25-9159-5495C01639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1A13E4D-AE57-49B0-A7D8-2D68D8F114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CE48FBEA-2CB9-404E-B63B-531B4EF10F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4" y="152401"/>
            <a:ext cx="10346142" cy="6560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4938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Plantaardig voer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77334" y="1423743"/>
            <a:ext cx="8596668" cy="4697411"/>
          </a:xfrm>
        </p:spPr>
        <p:txBody>
          <a:bodyPr/>
          <a:lstStyle/>
          <a:p>
            <a:pPr marL="0" indent="0">
              <a:buNone/>
            </a:pPr>
            <a:r>
              <a:rPr lang="nl-NL" dirty="0"/>
              <a:t>Al het plantaardig voer wat een koe opneemt  ( zoals </a:t>
            </a:r>
            <a:r>
              <a:rPr lang="nl-NL" dirty="0" err="1"/>
              <a:t>voordroog</a:t>
            </a:r>
            <a:r>
              <a:rPr lang="nl-NL" dirty="0"/>
              <a:t>, snijmais, hooi, perspulp, bierbostel, krachtvoeders etc. ) bestaat uit: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1. </a:t>
            </a:r>
            <a:r>
              <a:rPr lang="nl-NL" sz="2000" b="1" dirty="0"/>
              <a:t>Celwanden</a:t>
            </a:r>
            <a:r>
              <a:rPr lang="nl-NL" dirty="0"/>
              <a:t>:  moeilijk verteerbaar: Lignine, Cellulose, Hemicellulose, Pectine</a:t>
            </a:r>
          </a:p>
          <a:p>
            <a:pPr>
              <a:buAutoNum type="arabicPeriod"/>
            </a:pPr>
            <a:endParaRPr lang="nl-NL" dirty="0"/>
          </a:p>
          <a:p>
            <a:pPr marL="0" indent="0">
              <a:buNone/>
            </a:pPr>
            <a:r>
              <a:rPr lang="nl-NL" dirty="0"/>
              <a:t>2. </a:t>
            </a:r>
            <a:r>
              <a:rPr lang="nl-NL" sz="2000" b="1" dirty="0" err="1"/>
              <a:t>Celinhoud</a:t>
            </a:r>
            <a:r>
              <a:rPr lang="nl-NL" dirty="0"/>
              <a:t>: gemakkelijk verteerbaar: koolhydraten, suikers, ruw eiwit, en ruw vet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De </a:t>
            </a:r>
            <a:r>
              <a:rPr lang="nl-NL" dirty="0" err="1"/>
              <a:t>celinhoud</a:t>
            </a:r>
            <a:r>
              <a:rPr lang="nl-NL" dirty="0"/>
              <a:t> levert vooral de </a:t>
            </a:r>
            <a:r>
              <a:rPr lang="nl-NL" b="1" dirty="0"/>
              <a:t>energie en eiwit </a:t>
            </a:r>
            <a:r>
              <a:rPr lang="nl-NL" dirty="0"/>
              <a:t>voor melk- en vleesproductie</a:t>
            </a:r>
          </a:p>
          <a:p>
            <a:pPr marL="0" indent="0">
              <a:buNone/>
            </a:pPr>
            <a:r>
              <a:rPr lang="nl-NL" dirty="0"/>
              <a:t>De celwanden zorgen dat de koe gezond blijft</a:t>
            </a:r>
          </a:p>
          <a:p>
            <a:pPr marL="0" indent="0">
              <a:buNone/>
            </a:pPr>
            <a:r>
              <a:rPr lang="nl-NL" b="1" dirty="0"/>
              <a:t>Jong</a:t>
            </a:r>
            <a:r>
              <a:rPr lang="nl-NL" dirty="0"/>
              <a:t> gewas: celwanden zijn nog zacht</a:t>
            </a:r>
            <a:r>
              <a:rPr lang="nl-NL" dirty="0">
                <a:sym typeface="Wingdings" panose="05000000000000000000" pitchFamily="2" charset="2"/>
              </a:rPr>
              <a:t> </a:t>
            </a:r>
            <a:r>
              <a:rPr lang="nl-NL" b="1" dirty="0">
                <a:sym typeface="Wingdings" panose="05000000000000000000" pitchFamily="2" charset="2"/>
              </a:rPr>
              <a:t>makkelijker</a:t>
            </a:r>
            <a:r>
              <a:rPr lang="nl-NL" dirty="0">
                <a:sym typeface="Wingdings" panose="05000000000000000000" pitchFamily="2" charset="2"/>
              </a:rPr>
              <a:t> verteerbaar</a:t>
            </a:r>
          </a:p>
          <a:p>
            <a:pPr marL="0" indent="0">
              <a:buNone/>
            </a:pPr>
            <a:r>
              <a:rPr lang="nl-NL" b="1" dirty="0">
                <a:sym typeface="Wingdings" panose="05000000000000000000" pitchFamily="2" charset="2"/>
              </a:rPr>
              <a:t>Oud</a:t>
            </a:r>
            <a:r>
              <a:rPr lang="nl-NL" dirty="0">
                <a:sym typeface="Wingdings" panose="05000000000000000000" pitchFamily="2" charset="2"/>
              </a:rPr>
              <a:t> gewas: celwanden zijn hard </a:t>
            </a:r>
            <a:r>
              <a:rPr lang="nl-NL" b="1" dirty="0">
                <a:sym typeface="Wingdings" panose="05000000000000000000" pitchFamily="2" charset="2"/>
              </a:rPr>
              <a:t>moeilijk</a:t>
            </a:r>
            <a:r>
              <a:rPr lang="nl-NL" dirty="0">
                <a:sym typeface="Wingdings" panose="05000000000000000000" pitchFamily="2" charset="2"/>
              </a:rPr>
              <a:t> verteerbaar</a:t>
            </a: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169781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el 1"/>
          <p:cNvSpPr>
            <a:spLocks noGrp="1"/>
          </p:cNvSpPr>
          <p:nvPr>
            <p:ph type="title"/>
          </p:nvPr>
        </p:nvSpPr>
        <p:spPr>
          <a:xfrm>
            <a:off x="6249989" y="2228851"/>
            <a:ext cx="21807487" cy="2900363"/>
          </a:xfrm>
        </p:spPr>
        <p:txBody>
          <a:bodyPr/>
          <a:lstStyle/>
          <a:p>
            <a:pPr eaLnBrk="1" hangingPunct="1"/>
            <a:endParaRPr lang="nl-NL" altLang="nl-NL"/>
          </a:p>
        </p:txBody>
      </p:sp>
      <p:sp>
        <p:nvSpPr>
          <p:cNvPr id="29699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nl-NL" altLang="nl-NL"/>
          </a:p>
        </p:txBody>
      </p:sp>
      <p:pic>
        <p:nvPicPr>
          <p:cNvPr id="29700" name="Afbeelding 4" descr="http://du.delaval.nl/NR/rdonlyres/0F9CCDF1-FBF1-400A-9E1C-0D1A7A9AE160/15065/7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825" y="101601"/>
            <a:ext cx="3816350" cy="585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Afbeelding 5" descr="http://du.delaval.nl/NR/rdonlyres/0F9CCDF1-FBF1-400A-9E1C-0D1A7A9AE160/15066/8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7551" y="260350"/>
            <a:ext cx="4619625" cy="555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67435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E9D1608-8E93-42DB-AA3C-DC3D8DD5AC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Celwanden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2586DCC-CF50-4B12-BB5D-772F6E2EC6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87C0F762-BBB5-41A2-BA0A-A362062A4D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1470" y="0"/>
            <a:ext cx="5472005" cy="3880773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25B0F4ED-B1B6-4CE0-AEE7-A6FF0066E9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676650"/>
            <a:ext cx="4953000" cy="3181350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BAE2930B-0C96-4AF8-9350-0FFAB85E68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3166" y="3676651"/>
            <a:ext cx="4679900" cy="3181350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762F8746-D477-416B-B472-48C0BA15A6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15800" y="3676651"/>
            <a:ext cx="4824887" cy="3181350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CCAE3AD4-A945-4EA0-BE0A-F2D37C6AD6E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403" y="1343950"/>
            <a:ext cx="4357687" cy="2356379"/>
          </a:xfrm>
          <a:prstGeom prst="rect">
            <a:avLst/>
          </a:prstGeom>
        </p:spPr>
      </p:pic>
      <p:pic>
        <p:nvPicPr>
          <p:cNvPr id="15" name="Afbeelding 14">
            <a:extLst>
              <a:ext uri="{FF2B5EF4-FFF2-40B4-BE49-F238E27FC236}">
                <a16:creationId xmlns:a16="http://schemas.microsoft.com/office/drawing/2014/main" id="{34845FDA-0AE0-46DB-8C65-0FE6B3C44BF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07526" y="-98362"/>
            <a:ext cx="3341854" cy="3786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0758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89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609600"/>
            <a:ext cx="9036496" cy="1143000"/>
          </a:xfrm>
          <a:noFill/>
          <a:ln/>
        </p:spPr>
        <p:txBody>
          <a:bodyPr>
            <a:normAutofit fontScale="90000"/>
          </a:bodyPr>
          <a:lstStyle/>
          <a:p>
            <a:r>
              <a:rPr lang="nl-NL" dirty="0">
                <a:solidFill>
                  <a:schemeClr val="tx1"/>
                </a:solidFill>
              </a:rPr>
              <a:t>Pens: </a:t>
            </a:r>
            <a:br>
              <a:rPr lang="nl-NL" dirty="0">
                <a:solidFill>
                  <a:schemeClr val="tx1"/>
                </a:solidFill>
              </a:rPr>
            </a:br>
            <a:r>
              <a:rPr lang="nl-NL" dirty="0">
                <a:solidFill>
                  <a:schemeClr val="tx1"/>
                </a:solidFill>
              </a:rPr>
              <a:t>*</a:t>
            </a:r>
            <a:r>
              <a:rPr lang="nl-NL" sz="3100" dirty="0">
                <a:solidFill>
                  <a:schemeClr val="tx1"/>
                </a:solidFill>
              </a:rPr>
              <a:t>Omzetting van voor mens niet verteerbaar materiaal in hoogwaardig voedsel: melk en vlees</a:t>
            </a:r>
            <a:br>
              <a:rPr lang="nl-NL" sz="3100" dirty="0">
                <a:solidFill>
                  <a:schemeClr val="tx1"/>
                </a:solidFill>
              </a:rPr>
            </a:br>
            <a:r>
              <a:rPr lang="nl-NL" sz="3100" dirty="0">
                <a:solidFill>
                  <a:schemeClr val="tx1"/>
                </a:solidFill>
              </a:rPr>
              <a:t>* In de pens wordt 70 % van het voer verteerd:</a:t>
            </a:r>
            <a:br>
              <a:rPr lang="nl-NL" sz="3100" dirty="0">
                <a:solidFill>
                  <a:schemeClr val="tx1"/>
                </a:solidFill>
              </a:rPr>
            </a:br>
            <a:br>
              <a:rPr lang="nl-NL" sz="3100" dirty="0">
                <a:solidFill>
                  <a:schemeClr val="tx1"/>
                </a:solidFill>
              </a:rPr>
            </a:br>
            <a:endParaRPr lang="nl-NL" sz="3100" dirty="0">
              <a:solidFill>
                <a:schemeClr val="tx1"/>
              </a:solidFill>
            </a:endParaRPr>
          </a:p>
        </p:txBody>
      </p:sp>
      <p:sp>
        <p:nvSpPr>
          <p:cNvPr id="421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33996" y="2805343"/>
            <a:ext cx="7567474" cy="3112871"/>
          </a:xfrm>
          <a:noFill/>
          <a:ln/>
        </p:spPr>
        <p:txBody>
          <a:bodyPr>
            <a:normAutofit fontScale="25000" lnSpcReduction="20000"/>
          </a:bodyPr>
          <a:lstStyle/>
          <a:p>
            <a:pPr lvl="1"/>
            <a:r>
              <a:rPr lang="nl-NL" sz="4300" dirty="0"/>
              <a:t>Vertering ruwe celstof / celwanden</a:t>
            </a:r>
          </a:p>
          <a:p>
            <a:pPr lvl="1"/>
            <a:r>
              <a:rPr lang="nl-NL" sz="4300" dirty="0"/>
              <a:t>Vertering </a:t>
            </a:r>
            <a:r>
              <a:rPr lang="nl-NL" sz="4300" b="1" i="1" dirty="0">
                <a:solidFill>
                  <a:srgbClr val="C00000"/>
                </a:solidFill>
              </a:rPr>
              <a:t>onbestendige</a:t>
            </a:r>
            <a:r>
              <a:rPr lang="nl-NL" sz="4300" b="1" dirty="0">
                <a:solidFill>
                  <a:srgbClr val="C00000"/>
                </a:solidFill>
              </a:rPr>
              <a:t> </a:t>
            </a:r>
            <a:r>
              <a:rPr lang="nl-NL" sz="4300" dirty="0"/>
              <a:t>voedingsstoffen</a:t>
            </a:r>
          </a:p>
          <a:p>
            <a:pPr lvl="2"/>
            <a:r>
              <a:rPr lang="nl-NL" sz="4300" dirty="0"/>
              <a:t>Suiker, zetmeel, eiwit</a:t>
            </a:r>
          </a:p>
          <a:p>
            <a:pPr lvl="1"/>
            <a:r>
              <a:rPr lang="nl-NL" sz="4300" dirty="0"/>
              <a:t>Groei van pens microben = microbieel eiwit</a:t>
            </a:r>
          </a:p>
          <a:p>
            <a:pPr lvl="1"/>
            <a:r>
              <a:rPr lang="nl-NL" sz="4300" dirty="0"/>
              <a:t>Vluchtige vetzuren </a:t>
            </a:r>
          </a:p>
          <a:p>
            <a:pPr lvl="2"/>
            <a:r>
              <a:rPr lang="nl-NL" sz="4300" dirty="0"/>
              <a:t>Azijnzuur, propionzuur, boterzuur</a:t>
            </a:r>
          </a:p>
          <a:p>
            <a:pPr lvl="1"/>
            <a:r>
              <a:rPr lang="nl-NL" sz="4300" dirty="0"/>
              <a:t>B Vitaminen</a:t>
            </a:r>
          </a:p>
          <a:p>
            <a:pPr lvl="1"/>
            <a:endParaRPr lang="nl-NL" sz="2400" dirty="0"/>
          </a:p>
          <a:p>
            <a:pPr marL="457200" lvl="1" indent="0">
              <a:buNone/>
            </a:pPr>
            <a:r>
              <a:rPr lang="nl-NL" sz="6200" dirty="0"/>
              <a:t>Voedingstoffen die niet in de pens  worden afgebroken, maar rechtstreeks naar de darm gaan en daar worden afgebroken noemen we </a:t>
            </a:r>
            <a:r>
              <a:rPr lang="nl-NL" sz="6200" b="1" dirty="0">
                <a:solidFill>
                  <a:srgbClr val="C00000"/>
                </a:solidFill>
              </a:rPr>
              <a:t>bestendig</a:t>
            </a:r>
            <a:r>
              <a:rPr lang="nl-NL" sz="6200" dirty="0"/>
              <a:t>:</a:t>
            </a:r>
          </a:p>
          <a:p>
            <a:pPr marL="457200" lvl="1" indent="0">
              <a:buNone/>
            </a:pPr>
            <a:r>
              <a:rPr lang="nl-NL" sz="6200" i="1" dirty="0">
                <a:solidFill>
                  <a:srgbClr val="C00000"/>
                </a:solidFill>
              </a:rPr>
              <a:t>Bestendig</a:t>
            </a:r>
            <a:r>
              <a:rPr lang="nl-NL" sz="6200" i="1" dirty="0"/>
              <a:t> </a:t>
            </a:r>
            <a:r>
              <a:rPr lang="nl-NL" sz="6200" dirty="0"/>
              <a:t>zetmeel en </a:t>
            </a:r>
            <a:r>
              <a:rPr lang="nl-NL" sz="6200" i="1" dirty="0">
                <a:solidFill>
                  <a:srgbClr val="C00000"/>
                </a:solidFill>
              </a:rPr>
              <a:t>bestendig</a:t>
            </a:r>
            <a:r>
              <a:rPr lang="nl-NL" sz="6200" dirty="0"/>
              <a:t> eiwit</a:t>
            </a:r>
          </a:p>
        </p:txBody>
      </p:sp>
      <p:sp>
        <p:nvSpPr>
          <p:cNvPr id="2" name="Tijdelijke aanduiding voor dianummer 1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10593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F825200-F1EC-4BCA-9897-F750677495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Fermentatie in de pens: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11ACCD2-1582-4079-8C59-0D07B92519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5624" y="2009775"/>
            <a:ext cx="2368377" cy="4031587"/>
          </a:xfrm>
        </p:spPr>
        <p:txBody>
          <a:bodyPr>
            <a:normAutofit lnSpcReduction="10000"/>
          </a:bodyPr>
          <a:lstStyle/>
          <a:p>
            <a:endParaRPr lang="nl-NL" dirty="0"/>
          </a:p>
          <a:p>
            <a:endParaRPr lang="nl-NL" dirty="0"/>
          </a:p>
          <a:p>
            <a:pPr marL="0" indent="0">
              <a:buNone/>
            </a:pPr>
            <a:r>
              <a:rPr lang="nl-NL" b="1" dirty="0">
                <a:solidFill>
                  <a:srgbClr val="C00000"/>
                </a:solidFill>
              </a:rPr>
              <a:t>% Melk eiwit; melkplas</a:t>
            </a:r>
          </a:p>
          <a:p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b="1" dirty="0">
                <a:solidFill>
                  <a:srgbClr val="C00000"/>
                </a:solidFill>
              </a:rPr>
              <a:t>Melkplas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b="1" dirty="0">
                <a:solidFill>
                  <a:srgbClr val="C00000"/>
                </a:solidFill>
              </a:rPr>
              <a:t>% Melk vet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89D63AEB-1248-4C91-B31C-1D5153B70A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4" y="1930400"/>
            <a:ext cx="629602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65193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532</TotalTime>
  <Words>1965</Words>
  <Application>Microsoft Office PowerPoint</Application>
  <PresentationFormat>Breedbeeld</PresentationFormat>
  <Paragraphs>220</Paragraphs>
  <Slides>37</Slides>
  <Notes>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37</vt:i4>
      </vt:variant>
    </vt:vector>
  </HeadingPairs>
  <TitlesOfParts>
    <vt:vector size="43" baseType="lpstr">
      <vt:lpstr>Arial</vt:lpstr>
      <vt:lpstr>Calibri</vt:lpstr>
      <vt:lpstr>Times New Roman</vt:lpstr>
      <vt:lpstr>Trebuchet MS</vt:lpstr>
      <vt:lpstr>Wingdings 3</vt:lpstr>
      <vt:lpstr>Facet</vt:lpstr>
      <vt:lpstr>Voedingsstoffen voor de koe</vt:lpstr>
      <vt:lpstr>Weende analyse</vt:lpstr>
      <vt:lpstr>Organische stof</vt:lpstr>
      <vt:lpstr>PowerPoint-presentatie</vt:lpstr>
      <vt:lpstr>Plantaardig voer</vt:lpstr>
      <vt:lpstr>PowerPoint-presentatie</vt:lpstr>
      <vt:lpstr>Celwanden</vt:lpstr>
      <vt:lpstr>Pens:  *Omzetting van voor mens niet verteerbaar materiaal in hoogwaardig voedsel: melk en vlees * In de pens wordt 70 % van het voer verteerd:  </vt:lpstr>
      <vt:lpstr>Fermentatie in de pens: </vt:lpstr>
      <vt:lpstr>PowerPoint-presentatie</vt:lpstr>
      <vt:lpstr>Gezonde  en  verzuurde pens Bekijk de werking van de pens: https://www.youtube.com/watch?v=C91bTzF7bSM </vt:lpstr>
      <vt:lpstr>Vet</vt:lpstr>
      <vt:lpstr>PowerPoint-presentatie</vt:lpstr>
      <vt:lpstr>Koolhydraten</vt:lpstr>
      <vt:lpstr>Koolhydraten a. Structurele koolhydraten (Celwanden) b. Niet structurele koolhydraten(Celinhoud:Zetmeel en suiker)</vt:lpstr>
      <vt:lpstr>Koolhydraten a. Structurele koolhydraten (Ruwe celstof) b. Niet structurele koolhydraten(Zetmeel en suiker)</vt:lpstr>
      <vt:lpstr>PowerPoint-presentatie</vt:lpstr>
      <vt:lpstr>Koolhydraten a. Structurele koolhydraten (Ruwe celstof) b. Niet structurele koolhydraten(Zetmeel en suiker)</vt:lpstr>
      <vt:lpstr>Afbraak van koolhydraten</vt:lpstr>
      <vt:lpstr>Afbraak van koolhydraten</vt:lpstr>
      <vt:lpstr>Afbraaksnelheid koolhydraten</vt:lpstr>
      <vt:lpstr>Optimale verhouding vluchtige vetzuren</vt:lpstr>
      <vt:lpstr>Azijnzuur</vt:lpstr>
      <vt:lpstr>Propionzuur</vt:lpstr>
      <vt:lpstr>Boterzuur</vt:lpstr>
      <vt:lpstr>Eiwitten</vt:lpstr>
      <vt:lpstr>Eiwitten</vt:lpstr>
      <vt:lpstr>Onbestendig eiwit</vt:lpstr>
      <vt:lpstr>Bestendig eiwit</vt:lpstr>
      <vt:lpstr>Darm Verteerbaar Eiwit</vt:lpstr>
      <vt:lpstr>PowerPoint-presentatie</vt:lpstr>
      <vt:lpstr>PowerPoint-presentatie</vt:lpstr>
      <vt:lpstr>OEB: Onbestendig Eiwit Balans</vt:lpstr>
      <vt:lpstr>OEB: Onbestendig Eiwit Balans</vt:lpstr>
      <vt:lpstr>OEB: Onbestendig Eiwit Balans</vt:lpstr>
      <vt:lpstr>PowerPoint-presentatie</vt:lpstr>
      <vt:lpstr>PowerPoint-presentatie</vt:lpstr>
    </vt:vector>
  </TitlesOfParts>
  <Company>Helicon Opleidingen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Geert Willems</dc:creator>
  <cp:lastModifiedBy>Geert Willems</cp:lastModifiedBy>
  <cp:revision>45</cp:revision>
  <dcterms:created xsi:type="dcterms:W3CDTF">2019-01-10T14:13:43Z</dcterms:created>
  <dcterms:modified xsi:type="dcterms:W3CDTF">2021-01-04T18:10:09Z</dcterms:modified>
</cp:coreProperties>
</file>