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svg" ContentType="image/svg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0" d="100"/>
          <a:sy n="50" d="100"/>
        </p:scale>
        <p:origin x="-23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780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4034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029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5698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8718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4859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8958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3749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4333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2295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7044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969C5-304B-B544-B423-23C153DFADB7}" type="datetimeFigureOut">
              <a:rPr lang="nl-NL" smtClean="0"/>
              <a:t>09-11-18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BDE53-06AA-6440-91AD-4005D6C8A0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4685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11.sv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>
                <a:cs typeface="Calibri Light"/>
              </a:rPr>
              <a:t>Ademhalingsstelsel </a:t>
            </a:r>
            <a:r>
              <a:rPr lang="de-DE" dirty="0" smtClean="0">
                <a:cs typeface="Calibri Light"/>
              </a:rPr>
              <a:t/>
            </a:r>
            <a:br>
              <a:rPr lang="de-DE" dirty="0" smtClean="0">
                <a:cs typeface="Calibri Light"/>
              </a:rPr>
            </a:br>
            <a:r>
              <a:rPr lang="de-DE" dirty="0" err="1" smtClean="0">
                <a:cs typeface="Calibri Light"/>
              </a:rPr>
              <a:t>deel</a:t>
            </a:r>
            <a:r>
              <a:rPr lang="de-DE" dirty="0" smtClean="0">
                <a:cs typeface="Calibri Light"/>
              </a:rPr>
              <a:t> 2</a:t>
            </a:r>
            <a:endParaRPr lang="de-D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e-DE" dirty="0">
                <a:cs typeface="Calibri"/>
              </a:rPr>
              <a:t>Klas 2 </a:t>
            </a:r>
            <a:r>
              <a:rPr lang="de-DE" dirty="0" err="1">
                <a:cs typeface="Calibri"/>
              </a:rPr>
              <a:t>vmbo</a:t>
            </a:r>
            <a:r>
              <a:rPr lang="de-DE" dirty="0">
                <a:cs typeface="Calibri"/>
              </a:rPr>
              <a:t> </a:t>
            </a:r>
            <a:r>
              <a:rPr lang="de-DE" dirty="0" err="1">
                <a:cs typeface="Calibri"/>
              </a:rPr>
              <a:t>gt</a:t>
            </a:r>
            <a:endParaRPr lang="de-DE" dirty="0" err="1"/>
          </a:p>
        </p:txBody>
      </p:sp>
    </p:spTree>
    <p:extLst>
      <p:ext uri="{BB962C8B-B14F-4D97-AF65-F5344CB8AC3E}">
        <p14:creationId xmlns:p14="http://schemas.microsoft.com/office/powerpoint/2010/main" val="4036654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3531" y="704057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nl-NL" sz="3200" dirty="0" smtClean="0"/>
              <a:t>Leerdoelen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9195" y="1802791"/>
            <a:ext cx="5486400" cy="804862"/>
          </a:xfrm>
        </p:spPr>
        <p:txBody>
          <a:bodyPr>
            <a:noAutofit/>
          </a:bodyPr>
          <a:lstStyle/>
          <a:p>
            <a:pPr lvl="0"/>
            <a:r>
              <a:rPr lang="nl-NL" sz="1600" dirty="0"/>
              <a:t>Leerdoel A</a:t>
            </a:r>
          </a:p>
          <a:p>
            <a:r>
              <a:rPr lang="nl-NL" sz="1600" dirty="0"/>
              <a:t>Je moet de delen van het ademhalingsstelsel kunnen noemen.</a:t>
            </a:r>
          </a:p>
          <a:p>
            <a:pPr lvl="0"/>
            <a:r>
              <a:rPr lang="nl-NL" sz="1600" dirty="0"/>
              <a:t>Leerdoel B</a:t>
            </a:r>
          </a:p>
          <a:p>
            <a:r>
              <a:rPr lang="nl-NL" sz="1600" dirty="0"/>
              <a:t>Je moet de kenmerken en functies van de delen van het ademhalingsstelsel kunnen noemen.</a:t>
            </a:r>
          </a:p>
          <a:p>
            <a:pPr lvl="0"/>
            <a:r>
              <a:rPr lang="nl-NL" sz="1600" dirty="0"/>
              <a:t>Leerdoel C</a:t>
            </a:r>
          </a:p>
          <a:p>
            <a:r>
              <a:rPr lang="nl-NL" sz="1600" dirty="0"/>
              <a:t>Je moet kunnen uitleggen dat de neusademhaling gezonder is dan mondademhaling.</a:t>
            </a:r>
          </a:p>
          <a:p>
            <a:pPr lvl="0"/>
            <a:r>
              <a:rPr lang="nl-NL" sz="1600" dirty="0"/>
              <a:t>Leerdoel D</a:t>
            </a:r>
          </a:p>
          <a:p>
            <a:r>
              <a:rPr lang="nl-NL" sz="1600" dirty="0"/>
              <a:t>Je moet de stand van de huig en van het strotklepje kunnen aangeven bij het ademhalen, bij het slikken en bij het verslikken</a:t>
            </a:r>
            <a:r>
              <a:rPr lang="nl-NL" sz="1800" dirty="0"/>
              <a:t>.</a:t>
            </a:r>
          </a:p>
          <a:p>
            <a:endParaRPr lang="nl-NL" sz="1800" dirty="0"/>
          </a:p>
        </p:txBody>
      </p:sp>
      <p:pic>
        <p:nvPicPr>
          <p:cNvPr id="7" name="Tijdelijke aanduiding voor afbeelding 6" descr="Gray970.pn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74" r="-10674"/>
          <a:stretch>
            <a:fillRect/>
          </a:stretch>
        </p:blipFill>
        <p:spPr>
          <a:xfrm>
            <a:off x="5141400" y="987426"/>
            <a:ext cx="4344545" cy="4822984"/>
          </a:xfrm>
        </p:spPr>
      </p:pic>
    </p:spTree>
    <p:extLst>
      <p:ext uri="{BB962C8B-B14F-4D97-AF65-F5344CB8AC3E}">
        <p14:creationId xmlns:p14="http://schemas.microsoft.com/office/powerpoint/2010/main" val="219570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19E149B4-93A6-486B-9AA9-B87903CF8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7" y="629267"/>
            <a:ext cx="2738600" cy="1676603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440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="" xmlns:a16="http://schemas.microsoft.com/office/drawing/2014/main" id="{BE393A4D-B1CD-47DF-8E65-C8B736CC7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6698" y="2438401"/>
            <a:ext cx="2738600" cy="378541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1600" dirty="0" err="1">
                <a:cs typeface="Calibri"/>
              </a:rPr>
              <a:t>Kruispunt</a:t>
            </a:r>
            <a:r>
              <a:rPr lang="en-US" sz="1600" dirty="0">
                <a:cs typeface="Calibri"/>
              </a:rPr>
              <a:t> 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600" dirty="0" err="1">
                <a:cs typeface="Calibri"/>
              </a:rPr>
              <a:t>Huig</a:t>
            </a:r>
            <a:r>
              <a:rPr lang="en-US" sz="1600" dirty="0">
                <a:cs typeface="Calibri"/>
              </a:rPr>
              <a:t> open/</a:t>
            </a:r>
            <a:r>
              <a:rPr lang="en-US" sz="1600" dirty="0" err="1" smtClean="0">
                <a:cs typeface="Calibri"/>
              </a:rPr>
              <a:t>dicht</a:t>
            </a:r>
            <a:endParaRPr lang="en-US" sz="1600" dirty="0" smtClean="0">
              <a:cs typeface="Calibri"/>
            </a:endParaRPr>
          </a:p>
          <a:p>
            <a:r>
              <a:rPr lang="en-US" sz="1600" dirty="0" smtClean="0">
                <a:cs typeface="Calibri"/>
              </a:rPr>
              <a:t>    - </a:t>
            </a:r>
            <a:r>
              <a:rPr lang="en-US" sz="1600" dirty="0" err="1" smtClean="0">
                <a:cs typeface="Calibri"/>
              </a:rPr>
              <a:t>huig</a:t>
            </a:r>
            <a:r>
              <a:rPr lang="en-US" sz="1600" dirty="0" smtClean="0">
                <a:cs typeface="Calibri"/>
              </a:rPr>
              <a:t> open </a:t>
            </a:r>
            <a:r>
              <a:rPr lang="en-US" sz="1600" dirty="0" err="1" smtClean="0">
                <a:cs typeface="Calibri"/>
              </a:rPr>
              <a:t>bij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ademen</a:t>
            </a:r>
            <a:r>
              <a:rPr lang="en-US" sz="1600" dirty="0" smtClean="0">
                <a:cs typeface="Calibri"/>
              </a:rPr>
              <a:t> en </a:t>
            </a:r>
            <a:r>
              <a:rPr lang="en-US" sz="1600" dirty="0" err="1" smtClean="0">
                <a:cs typeface="Calibri"/>
              </a:rPr>
              <a:t>dicht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bij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slikken</a:t>
            </a:r>
            <a:endParaRPr lang="en-US" sz="1600" dirty="0">
              <a:cs typeface="Calibri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600" dirty="0" err="1">
                <a:cs typeface="Calibri"/>
              </a:rPr>
              <a:t>Strotklepje</a:t>
            </a:r>
            <a:r>
              <a:rPr lang="en-US" sz="1600" dirty="0">
                <a:cs typeface="Calibri"/>
              </a:rPr>
              <a:t> open/</a:t>
            </a:r>
            <a:r>
              <a:rPr lang="en-US" sz="1600" dirty="0" err="1" smtClean="0">
                <a:cs typeface="Calibri"/>
              </a:rPr>
              <a:t>dicht</a:t>
            </a:r>
            <a:endParaRPr lang="en-US" sz="1600" dirty="0" smtClean="0">
              <a:cs typeface="Calibri"/>
            </a:endParaRPr>
          </a:p>
          <a:p>
            <a:r>
              <a:rPr lang="en-US" sz="1600" dirty="0" smtClean="0">
                <a:cs typeface="Calibri"/>
              </a:rPr>
              <a:t>    - </a:t>
            </a:r>
            <a:r>
              <a:rPr lang="en-US" sz="1600" dirty="0" err="1" smtClean="0">
                <a:cs typeface="Calibri"/>
              </a:rPr>
              <a:t>strotklepje</a:t>
            </a:r>
            <a:r>
              <a:rPr lang="en-US" sz="1600" dirty="0" smtClean="0">
                <a:cs typeface="Calibri"/>
              </a:rPr>
              <a:t> open </a:t>
            </a:r>
            <a:r>
              <a:rPr lang="en-US" sz="1600" dirty="0" err="1" smtClean="0">
                <a:cs typeface="Calibri"/>
              </a:rPr>
              <a:t>bij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ademen</a:t>
            </a:r>
            <a:r>
              <a:rPr lang="en-US" sz="1600" dirty="0" smtClean="0">
                <a:cs typeface="Calibri"/>
              </a:rPr>
              <a:t> en </a:t>
            </a:r>
            <a:r>
              <a:rPr lang="en-US" sz="1600" dirty="0" err="1" smtClean="0">
                <a:cs typeface="Calibri"/>
              </a:rPr>
              <a:t>dicht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bij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slikken</a:t>
            </a:r>
            <a:endParaRPr lang="en-US" sz="1600" dirty="0">
              <a:cs typeface="Calibri"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600" dirty="0" err="1">
                <a:cs typeface="Calibri"/>
              </a:rPr>
              <a:t>Verslikken</a:t>
            </a:r>
            <a:r>
              <a:rPr lang="en-US" sz="1600" dirty="0">
                <a:cs typeface="Calibri"/>
              </a:rPr>
              <a:t> </a:t>
            </a:r>
            <a:endParaRPr lang="en-US" sz="1600" dirty="0" smtClean="0">
              <a:cs typeface="Calibri"/>
            </a:endParaRPr>
          </a:p>
          <a:p>
            <a:r>
              <a:rPr lang="en-US" sz="1600" dirty="0">
                <a:cs typeface="Calibri"/>
              </a:rPr>
              <a:t> </a:t>
            </a:r>
            <a:r>
              <a:rPr lang="en-US" sz="1600" dirty="0" smtClean="0">
                <a:cs typeface="Calibri"/>
              </a:rPr>
              <a:t>   - </a:t>
            </a:r>
            <a:r>
              <a:rPr lang="en-US" sz="1600" dirty="0" err="1" smtClean="0">
                <a:cs typeface="Calibri"/>
              </a:rPr>
              <a:t>strotklepje</a:t>
            </a:r>
            <a:r>
              <a:rPr lang="en-US" sz="1600" dirty="0" smtClean="0">
                <a:cs typeface="Calibri"/>
              </a:rPr>
              <a:t> en/of </a:t>
            </a:r>
            <a:r>
              <a:rPr lang="en-US" sz="1600" dirty="0" err="1" smtClean="0">
                <a:cs typeface="Calibri"/>
              </a:rPr>
              <a:t>huig</a:t>
            </a:r>
            <a:r>
              <a:rPr lang="en-US" sz="1600" dirty="0" smtClean="0">
                <a:cs typeface="Calibri"/>
              </a:rPr>
              <a:t> open </a:t>
            </a:r>
            <a:r>
              <a:rPr lang="en-US" sz="1600" dirty="0" err="1" smtClean="0">
                <a:cs typeface="Calibri"/>
              </a:rPr>
              <a:t>bij</a:t>
            </a:r>
            <a:r>
              <a:rPr lang="en-US" sz="1600" dirty="0" smtClean="0">
                <a:cs typeface="Calibri"/>
              </a:rPr>
              <a:t> het </a:t>
            </a:r>
            <a:r>
              <a:rPr lang="en-US" sz="1600" dirty="0" err="1" smtClean="0">
                <a:cs typeface="Calibri"/>
              </a:rPr>
              <a:t>slikken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waardoor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er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voedsel</a:t>
            </a:r>
            <a:r>
              <a:rPr lang="en-US" sz="1600" dirty="0" smtClean="0">
                <a:cs typeface="Calibri"/>
              </a:rPr>
              <a:t> in de </a:t>
            </a:r>
            <a:r>
              <a:rPr lang="en-US" sz="1600" dirty="0" err="1" smtClean="0">
                <a:cs typeface="Calibri"/>
              </a:rPr>
              <a:t>luchtpijp</a:t>
            </a:r>
            <a:r>
              <a:rPr lang="en-US" sz="1600" dirty="0" smtClean="0">
                <a:cs typeface="Calibri"/>
              </a:rPr>
              <a:t> of </a:t>
            </a:r>
            <a:r>
              <a:rPr lang="en-US" sz="1600" dirty="0" err="1" smtClean="0">
                <a:cs typeface="Calibri"/>
              </a:rPr>
              <a:t>neusholte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terrecht</a:t>
            </a:r>
            <a:r>
              <a:rPr lang="en-US" sz="1600" dirty="0" smtClean="0">
                <a:cs typeface="Calibri"/>
              </a:rPr>
              <a:t> </a:t>
            </a:r>
            <a:r>
              <a:rPr lang="en-US" sz="1600" dirty="0" err="1" smtClean="0">
                <a:cs typeface="Calibri"/>
              </a:rPr>
              <a:t>komt</a:t>
            </a:r>
            <a:r>
              <a:rPr lang="en-US" sz="1600" dirty="0" smtClean="0">
                <a:cs typeface="Calibri"/>
              </a:rPr>
              <a:t>.</a:t>
            </a:r>
            <a:endParaRPr lang="en-US" sz="1600" dirty="0">
              <a:cs typeface="Calibri"/>
            </a:endParaRPr>
          </a:p>
        </p:txBody>
      </p:sp>
      <p:pic>
        <p:nvPicPr>
          <p:cNvPr id="5" name="Afbeelding 5" descr="Afbeelding met tekst&#10;&#10;Beschrijving is gegenereerd met hoge betrouwbaarheid">
            <a:extLst>
              <a:ext uri="{FF2B5EF4-FFF2-40B4-BE49-F238E27FC236}">
                <a16:creationId xmlns="" xmlns:a16="http://schemas.microsoft.com/office/drawing/2014/main" id="{EC5CC5A4-C4F2-4BDB-8CF3-7BBEC03376F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3083"/>
          <a:stretch/>
        </p:blipFill>
        <p:spPr>
          <a:xfrm>
            <a:off x="3479292" y="-46453"/>
            <a:ext cx="5664708" cy="6857990"/>
          </a:xfrm>
          <a:prstGeom prst="rect">
            <a:avLst/>
          </a:prstGeom>
          <a:effectLst/>
        </p:spPr>
      </p:pic>
      <p:pic>
        <p:nvPicPr>
          <p:cNvPr id="7" name="Afbeelding 7">
            <a:extLst>
              <a:ext uri="{FF2B5EF4-FFF2-40B4-BE49-F238E27FC236}">
                <a16:creationId xmlns="" xmlns:a16="http://schemas.microsoft.com/office/drawing/2014/main" id="{B1697C29-140F-4A12-A323-31579FDB6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999" y="64644"/>
            <a:ext cx="3562814" cy="2314689"/>
          </a:xfrm>
          <a:prstGeom prst="rect">
            <a:avLst/>
          </a:prstGeom>
        </p:spPr>
      </p:pic>
      <p:sp>
        <p:nvSpPr>
          <p:cNvPr id="8" name="Afgeronde rechthoek 7"/>
          <p:cNvSpPr/>
          <p:nvPr/>
        </p:nvSpPr>
        <p:spPr>
          <a:xfrm>
            <a:off x="7694545" y="0"/>
            <a:ext cx="1350065" cy="861392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>
                <a:solidFill>
                  <a:schemeClr val="bg1"/>
                </a:solidFill>
              </a:rPr>
              <a:t>strottenhoofd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273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B753C0BE-BB6F-4611-A5BD-DD24E6B9D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599" y="926632"/>
            <a:ext cx="3845273" cy="167660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b="0" dirty="0" err="1">
                <a:latin typeface="Calibri"/>
                <a:cs typeface="Calibri"/>
              </a:rPr>
              <a:t>Luchtpijp</a:t>
            </a:r>
            <a:r>
              <a:rPr lang="en-US" sz="1600" b="0" dirty="0">
                <a:latin typeface="Calibri"/>
                <a:cs typeface="Calibri"/>
              </a:rPr>
              <a:t> </a:t>
            </a:r>
            <a:r>
              <a:rPr lang="en-US" sz="1600" b="0" dirty="0" err="1">
                <a:latin typeface="Calibri"/>
                <a:cs typeface="Calibri"/>
              </a:rPr>
              <a:t>vertakt</a:t>
            </a:r>
            <a:r>
              <a:rPr lang="en-US" sz="1600" b="0" dirty="0">
                <a:latin typeface="Calibri"/>
                <a:cs typeface="Calibri"/>
              </a:rPr>
              <a:t> </a:t>
            </a:r>
            <a:r>
              <a:rPr lang="en-US" sz="1600" b="0" dirty="0" err="1">
                <a:latin typeface="Calibri"/>
                <a:cs typeface="Calibri"/>
              </a:rPr>
              <a:t>zich</a:t>
            </a:r>
            <a:r>
              <a:rPr lang="en-US" sz="1600" b="0" dirty="0">
                <a:latin typeface="Calibri"/>
                <a:cs typeface="Calibri"/>
              </a:rPr>
              <a:t> in 2 </a:t>
            </a:r>
            <a:r>
              <a:rPr lang="en-US" sz="1600" b="0" dirty="0" err="1">
                <a:latin typeface="Calibri"/>
                <a:cs typeface="Calibri"/>
              </a:rPr>
              <a:t>bronchien</a:t>
            </a:r>
            <a:r>
              <a:rPr lang="en-US" sz="1600" b="0" dirty="0">
                <a:latin typeface="Calibri"/>
                <a:cs typeface="Calibri"/>
              </a:rPr>
              <a:t/>
            </a:r>
            <a:br>
              <a:rPr lang="en-US" sz="1600" b="0" dirty="0">
                <a:latin typeface="Calibri"/>
                <a:cs typeface="Calibri"/>
              </a:rPr>
            </a:br>
            <a:r>
              <a:rPr lang="en-US" sz="1600" b="0" dirty="0">
                <a:latin typeface="Calibri"/>
                <a:cs typeface="Calibri"/>
              </a:rPr>
              <a:t/>
            </a:r>
            <a:br>
              <a:rPr lang="en-US" sz="1600" b="0" dirty="0">
                <a:latin typeface="Calibri"/>
                <a:cs typeface="Calibri"/>
              </a:rPr>
            </a:br>
            <a:r>
              <a:rPr lang="en-US" sz="1600" b="0" dirty="0">
                <a:latin typeface="Calibri"/>
                <a:cs typeface="Calibri"/>
              </a:rPr>
              <a:t>- </a:t>
            </a:r>
            <a:r>
              <a:rPr lang="en-US" sz="1600" b="0" dirty="0" err="1">
                <a:latin typeface="Calibri"/>
                <a:cs typeface="Calibri"/>
              </a:rPr>
              <a:t>bestaat</a:t>
            </a:r>
            <a:r>
              <a:rPr lang="en-US" sz="1600" b="0" dirty="0">
                <a:latin typeface="Calibri"/>
                <a:cs typeface="Calibri"/>
              </a:rPr>
              <a:t> </a:t>
            </a:r>
            <a:r>
              <a:rPr lang="en-US" sz="1600" b="0" dirty="0" err="1">
                <a:latin typeface="Calibri"/>
                <a:cs typeface="Calibri"/>
              </a:rPr>
              <a:t>uit</a:t>
            </a:r>
            <a:r>
              <a:rPr lang="en-US" sz="1600" b="0" dirty="0">
                <a:latin typeface="Calibri"/>
                <a:cs typeface="Calibri"/>
              </a:rPr>
              <a:t> </a:t>
            </a:r>
            <a:r>
              <a:rPr lang="en-US" sz="1600" b="0" dirty="0" err="1">
                <a:latin typeface="Calibri"/>
                <a:cs typeface="Calibri"/>
              </a:rPr>
              <a:t>kraakbeen</a:t>
            </a:r>
            <a:r>
              <a:rPr lang="en-US" sz="1600" b="0" dirty="0">
                <a:latin typeface="Calibri"/>
                <a:cs typeface="Calibri"/>
              </a:rPr>
              <a:t> </a:t>
            </a:r>
            <a:r>
              <a:rPr lang="en-US" sz="1600" b="0" dirty="0" err="1">
                <a:latin typeface="Calibri"/>
                <a:cs typeface="Calibri"/>
              </a:rPr>
              <a:t>ringen</a:t>
            </a:r>
            <a:r>
              <a:rPr lang="en-US" sz="1600" b="0" dirty="0">
                <a:latin typeface="Calibri"/>
                <a:cs typeface="Calibri"/>
              </a:rPr>
              <a:t>         </a:t>
            </a:r>
            <a:r>
              <a:rPr lang="en-US" sz="1600" b="0" dirty="0" err="1">
                <a:latin typeface="Calibri"/>
                <a:cs typeface="Calibri"/>
              </a:rPr>
              <a:t>zorgt</a:t>
            </a:r>
            <a:r>
              <a:rPr lang="en-US" sz="1600" b="0" dirty="0">
                <a:latin typeface="Calibri"/>
                <a:cs typeface="Calibri"/>
              </a:rPr>
              <a:t> </a:t>
            </a:r>
            <a:r>
              <a:rPr lang="en-US" sz="1600" b="0" dirty="0" err="1">
                <a:latin typeface="Calibri"/>
                <a:cs typeface="Calibri"/>
              </a:rPr>
              <a:t>dat</a:t>
            </a:r>
            <a:r>
              <a:rPr lang="en-US" sz="1600" b="0" dirty="0">
                <a:latin typeface="Calibri"/>
                <a:cs typeface="Calibri"/>
              </a:rPr>
              <a:t> de </a:t>
            </a:r>
            <a:r>
              <a:rPr lang="en-US" sz="1600" b="0" dirty="0" err="1">
                <a:latin typeface="Calibri"/>
                <a:cs typeface="Calibri"/>
              </a:rPr>
              <a:t>luchtpijp</a:t>
            </a:r>
            <a:r>
              <a:rPr lang="en-US" sz="1600" b="0" dirty="0">
                <a:latin typeface="Calibri"/>
                <a:cs typeface="Calibri"/>
              </a:rPr>
              <a:t> open </a:t>
            </a:r>
            <a:r>
              <a:rPr lang="en-US" sz="1600" b="0" dirty="0" err="1">
                <a:latin typeface="Calibri"/>
                <a:cs typeface="Calibri"/>
              </a:rPr>
              <a:t>blijft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="" xmlns:a16="http://schemas.microsoft.com/office/drawing/2014/main" id="{70E96D45-F321-4F6F-B465-7009022127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6698" y="2438401"/>
            <a:ext cx="3845272" cy="378541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cs typeface="Calibri"/>
              </a:rPr>
              <a:t>Bronchien</a:t>
            </a:r>
            <a:r>
              <a:rPr lang="en-US" sz="1600" dirty="0">
                <a:latin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cs typeface="Calibri"/>
              </a:rPr>
              <a:t>vertakken</a:t>
            </a:r>
            <a:r>
              <a:rPr lang="en-US" sz="1600" dirty="0">
                <a:latin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cs typeface="Calibri"/>
              </a:rPr>
              <a:t>zich</a:t>
            </a:r>
            <a:r>
              <a:rPr lang="en-US" sz="1600" dirty="0">
                <a:latin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cs typeface="Calibri"/>
              </a:rPr>
              <a:t>uiteindelijk</a:t>
            </a:r>
            <a:r>
              <a:rPr lang="en-US" sz="1600" dirty="0">
                <a:latin typeface="Calibri"/>
                <a:cs typeface="Calibri"/>
              </a:rPr>
              <a:t> in </a:t>
            </a:r>
            <a:r>
              <a:rPr lang="en-US" sz="1600" dirty="0" err="1">
                <a:latin typeface="Calibri"/>
                <a:cs typeface="Calibri"/>
              </a:rPr>
              <a:t>luchtpijptakjes</a:t>
            </a:r>
            <a:r>
              <a:rPr lang="en-US" sz="1600" dirty="0">
                <a:latin typeface="Calibri"/>
                <a:cs typeface="Calibri"/>
              </a:rPr>
              <a:t> 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cs typeface="Calibri"/>
              </a:rPr>
              <a:t>Spiertjes</a:t>
            </a:r>
            <a:r>
              <a:rPr lang="en-US" sz="1600" dirty="0">
                <a:latin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cs typeface="Calibri"/>
              </a:rPr>
              <a:t>zorgen</a:t>
            </a:r>
            <a:r>
              <a:rPr lang="en-US" sz="1600" dirty="0">
                <a:latin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cs typeface="Calibri"/>
              </a:rPr>
              <a:t>voor</a:t>
            </a:r>
            <a:r>
              <a:rPr lang="en-US" sz="1600" dirty="0">
                <a:latin typeface="Calibri"/>
                <a:cs typeface="Calibri"/>
              </a:rPr>
              <a:t> open </a:t>
            </a:r>
            <a:r>
              <a:rPr lang="en-US" sz="1600" dirty="0" err="1">
                <a:latin typeface="Calibri"/>
                <a:cs typeface="Calibri"/>
              </a:rPr>
              <a:t>luchtpijptakjes</a:t>
            </a:r>
            <a:r>
              <a:rPr lang="en-US" sz="1600" dirty="0">
                <a:latin typeface="Calibri"/>
                <a:cs typeface="Calibri"/>
              </a:rPr>
              <a:t> 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cs typeface="Calibri"/>
              </a:rPr>
              <a:t>Aan</a:t>
            </a:r>
            <a:r>
              <a:rPr lang="en-US" sz="1600" dirty="0">
                <a:latin typeface="Calibri"/>
                <a:cs typeface="Calibri"/>
              </a:rPr>
              <a:t> het </a:t>
            </a:r>
            <a:r>
              <a:rPr lang="en-US" sz="1600" dirty="0" err="1">
                <a:latin typeface="Calibri"/>
                <a:cs typeface="Calibri"/>
              </a:rPr>
              <a:t>einde</a:t>
            </a:r>
            <a:r>
              <a:rPr lang="en-US" sz="1600" dirty="0">
                <a:latin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cs typeface="Calibri"/>
              </a:rPr>
              <a:t>zitten</a:t>
            </a:r>
            <a:r>
              <a:rPr lang="en-US" sz="1600" dirty="0">
                <a:latin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cs typeface="Calibri"/>
              </a:rPr>
              <a:t>longblaasjes</a:t>
            </a:r>
            <a:r>
              <a:rPr lang="en-US" sz="1600" dirty="0">
                <a:latin typeface="Calibri"/>
                <a:cs typeface="Calibri"/>
              </a:rPr>
              <a:t> </a:t>
            </a:r>
          </a:p>
          <a:p>
            <a:pPr indent="-228600">
              <a:buChar char="•"/>
            </a:pPr>
            <a:r>
              <a:rPr lang="en-US" sz="1600" dirty="0" err="1">
                <a:latin typeface="Calibri"/>
                <a:cs typeface="Calibri"/>
              </a:rPr>
              <a:t>Gaswisseling</a:t>
            </a:r>
            <a:r>
              <a:rPr lang="en-US" sz="1600" dirty="0">
                <a:latin typeface="Calibri"/>
                <a:cs typeface="Calibri"/>
              </a:rPr>
              <a:t> 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/>
                <a:cs typeface="Calibri"/>
              </a:rPr>
              <a:t>Co2 </a:t>
            </a:r>
            <a:r>
              <a:rPr lang="en-US" sz="1600" dirty="0" err="1">
                <a:latin typeface="Calibri"/>
                <a:cs typeface="Calibri"/>
              </a:rPr>
              <a:t>uit</a:t>
            </a:r>
            <a:r>
              <a:rPr lang="en-US" sz="1600" dirty="0">
                <a:latin typeface="Calibri"/>
                <a:cs typeface="Calibri"/>
              </a:rPr>
              <a:t> de </a:t>
            </a:r>
            <a:r>
              <a:rPr lang="en-US" sz="1600" dirty="0" err="1">
                <a:latin typeface="Calibri"/>
                <a:cs typeface="Calibri"/>
              </a:rPr>
              <a:t>longen</a:t>
            </a:r>
            <a:r>
              <a:rPr lang="en-US" sz="1600" dirty="0">
                <a:latin typeface="Calibri"/>
                <a:cs typeface="Calibri"/>
              </a:rPr>
              <a:t> , O2 in het </a:t>
            </a:r>
            <a:r>
              <a:rPr lang="en-US" sz="1600" dirty="0" err="1">
                <a:latin typeface="Calibri"/>
                <a:cs typeface="Calibri"/>
              </a:rPr>
              <a:t>bloed</a:t>
            </a:r>
            <a:r>
              <a:rPr lang="en-US" sz="1600" dirty="0">
                <a:latin typeface="Calibri"/>
                <a:cs typeface="Calibri"/>
              </a:rPr>
              <a:t> 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 dirty="0">
              <a:cs typeface="Calibri"/>
            </a:endParaRPr>
          </a:p>
        </p:txBody>
      </p:sp>
      <p:pic>
        <p:nvPicPr>
          <p:cNvPr id="21" name="Afbeelding 21">
            <a:extLst>
              <a:ext uri="{FF2B5EF4-FFF2-40B4-BE49-F238E27FC236}">
                <a16:creationId xmlns="" xmlns:a16="http://schemas.microsoft.com/office/drawing/2014/main" id="{D9DF10CA-FFC8-45B6-BE08-23D6DC2FA37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9656" r="2" b="706"/>
          <a:stretch/>
        </p:blipFill>
        <p:spPr>
          <a:xfrm>
            <a:off x="4590120" y="106615"/>
            <a:ext cx="4576040" cy="6857990"/>
          </a:xfrm>
          <a:prstGeom prst="rect">
            <a:avLst/>
          </a:prstGeom>
          <a:effectLst/>
        </p:spPr>
      </p:pic>
      <p:pic>
        <p:nvPicPr>
          <p:cNvPr id="23" name="Afbeelding 23" descr="Afbeelding met tekst, kaart&#10;&#10;Beschrijving is gegenereerd met zeer hoge betrouwbaarheid">
            <a:extLst>
              <a:ext uri="{FF2B5EF4-FFF2-40B4-BE49-F238E27FC236}">
                <a16:creationId xmlns="" xmlns:a16="http://schemas.microsoft.com/office/drawing/2014/main" id="{B70DC305-00FF-4152-9065-9A5C39B26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720" y="4642769"/>
            <a:ext cx="2057400" cy="2181632"/>
          </a:xfrm>
          <a:prstGeom prst="rect">
            <a:avLst/>
          </a:prstGeom>
        </p:spPr>
      </p:pic>
      <p:pic>
        <p:nvPicPr>
          <p:cNvPr id="27" name="Afbeelding 27">
            <a:extLst>
              <a:ext uri="{FF2B5EF4-FFF2-40B4-BE49-F238E27FC236}">
                <a16:creationId xmlns="" xmlns:a16="http://schemas.microsoft.com/office/drawing/2014/main" id="{C2B05FE2-C772-4178-AAF9-4C03CDE8F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9328" y="3266640"/>
            <a:ext cx="2057400" cy="3697965"/>
          </a:xfrm>
          <a:prstGeom prst="rect">
            <a:avLst/>
          </a:prstGeom>
        </p:spPr>
      </p:pic>
      <p:pic>
        <p:nvPicPr>
          <p:cNvPr id="29" name="Graphic 29">
            <a:extLst>
              <a:ext uri="{FF2B5EF4-FFF2-40B4-BE49-F238E27FC236}">
                <a16:creationId xmlns="" xmlns:a16="http://schemas.microsoft.com/office/drawing/2014/main" id="{647455FC-DF8A-4F50-975F-385BD1ABCC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51465" y="-215274"/>
            <a:ext cx="2057400" cy="1881051"/>
          </a:xfrm>
          <a:prstGeom prst="rect">
            <a:avLst/>
          </a:prstGeom>
        </p:spPr>
      </p:pic>
      <p:cxnSp>
        <p:nvCxnSpPr>
          <p:cNvPr id="31" name="Rechte verbindingslijn met pijl 30">
            <a:extLst>
              <a:ext uri="{FF2B5EF4-FFF2-40B4-BE49-F238E27FC236}">
                <a16:creationId xmlns="" xmlns:a16="http://schemas.microsoft.com/office/drawing/2014/main" id="{03FB5BD6-B3D5-4227-AB71-8EC010E2F4AD}"/>
              </a:ext>
            </a:extLst>
          </p:cNvPr>
          <p:cNvCxnSpPr/>
          <p:nvPr/>
        </p:nvCxnSpPr>
        <p:spPr>
          <a:xfrm flipV="1">
            <a:off x="3737053" y="1916153"/>
            <a:ext cx="281569" cy="55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fgeronde rechthoek 9"/>
          <p:cNvSpPr/>
          <p:nvPr/>
        </p:nvSpPr>
        <p:spPr>
          <a:xfrm>
            <a:off x="183778" y="157332"/>
            <a:ext cx="1350065" cy="861392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>
                <a:solidFill>
                  <a:schemeClr val="bg1"/>
                </a:solidFill>
              </a:rPr>
              <a:t>Luchtpijp/longen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691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Vragen 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62500" lnSpcReduction="20000"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W</a:t>
            </a:r>
            <a:r>
              <a:rPr lang="nl-NL" dirty="0" smtClean="0"/>
              <a:t>at is de stand van het strotklepje bij het verslikken ?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W</a:t>
            </a:r>
            <a:r>
              <a:rPr lang="nl-NL" dirty="0" smtClean="0"/>
              <a:t>at is de functie van het neusslijmvlies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W</a:t>
            </a:r>
            <a:r>
              <a:rPr lang="nl-NL" dirty="0" smtClean="0"/>
              <a:t>at is de functie van het strottenhoofd</a:t>
            </a:r>
          </a:p>
          <a:p>
            <a:pPr marL="285750" indent="-285750">
              <a:buFont typeface="Arial"/>
              <a:buChar char="•"/>
            </a:pPr>
            <a:r>
              <a:rPr lang="nl-NL" dirty="0" smtClean="0"/>
              <a:t>Geef de 4 redenen waarom het gezonder is om door je neus ademen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W</a:t>
            </a:r>
            <a:r>
              <a:rPr lang="nl-NL" dirty="0" smtClean="0"/>
              <a:t>aar bestaat het ademhalingsstelsel uit</a:t>
            </a:r>
          </a:p>
          <a:p>
            <a:pPr marL="285750" indent="-285750">
              <a:buFont typeface="Arial"/>
              <a:buChar char="•"/>
            </a:pPr>
            <a:endParaRPr lang="nl-NL" dirty="0"/>
          </a:p>
        </p:txBody>
      </p:sp>
      <p:pic>
        <p:nvPicPr>
          <p:cNvPr id="5" name="Afbeelding 21">
            <a:extLst>
              <a:ext uri="{FF2B5EF4-FFF2-40B4-BE49-F238E27FC236}">
                <a16:creationId xmlns:a16="http://schemas.microsoft.com/office/drawing/2014/main" xmlns="" id="{D9DF10CA-FFC8-45B6-BE08-23D6DC2FA37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-29306" r="-29306"/>
          <a:stretch/>
        </p:blipFill>
        <p:spPr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87310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137</Words>
  <Application>Microsoft Macintosh PowerPoint</Application>
  <PresentationFormat>Diavoorstelling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6" baseType="lpstr">
      <vt:lpstr>Office-thema</vt:lpstr>
      <vt:lpstr>Ademhalingsstelsel  deel 2</vt:lpstr>
      <vt:lpstr>Leerdoelen </vt:lpstr>
      <vt:lpstr>PowerPoint-presentatie</vt:lpstr>
      <vt:lpstr>Luchtpijp vertakt zich in 2 bronchien  - bestaat uit kraakbeen ringen         zorgt dat de luchtpijp open blijft</vt:lpstr>
      <vt:lpstr>Vragen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Ademhalingsstelsel  deel 2</dc:title>
  <dc:creator>Barth Voogd</dc:creator>
  <cp:lastModifiedBy>Barth Voogd</cp:lastModifiedBy>
  <cp:revision>1</cp:revision>
  <dcterms:created xsi:type="dcterms:W3CDTF">2018-11-09T11:28:12Z</dcterms:created>
  <dcterms:modified xsi:type="dcterms:W3CDTF">2018-11-09T11:30:35Z</dcterms:modified>
</cp:coreProperties>
</file>