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8"/>
  </p:notes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82" r:id="rId11"/>
    <p:sldId id="272" r:id="rId12"/>
    <p:sldId id="273" r:id="rId13"/>
    <p:sldId id="281" r:id="rId14"/>
    <p:sldId id="276" r:id="rId15"/>
    <p:sldId id="283" r:id="rId16"/>
    <p:sldId id="280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44" d="100"/>
          <a:sy n="44" d="100"/>
        </p:scale>
        <p:origin x="30" y="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2575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6669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1595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16-9-2019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ilymotion.com/video/x1yp9b9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3600" dirty="0" smtClean="0">
                <a:solidFill>
                  <a:schemeClr val="tx1"/>
                </a:solidFill>
              </a:rPr>
              <a:t>Module</a:t>
            </a:r>
            <a:br>
              <a:rPr lang="nl-NL" sz="3600" dirty="0" smtClean="0">
                <a:solidFill>
                  <a:schemeClr val="tx1"/>
                </a:solidFill>
              </a:rPr>
            </a:br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Hoofdstuk 4.</a:t>
            </a:r>
            <a:endParaRPr lang="nl-NL" dirty="0"/>
          </a:p>
          <a:p>
            <a:r>
              <a:rPr lang="nl-NL" sz="3600" b="1" dirty="0" smtClean="0"/>
              <a:t>Communicatie van de kat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3104"/>
          </a:xfrm>
        </p:spPr>
        <p:txBody>
          <a:bodyPr>
            <a:normAutofit/>
          </a:bodyPr>
          <a:lstStyle/>
          <a:p>
            <a:r>
              <a:rPr lang="nl-NL" sz="4000" dirty="0" smtClean="0"/>
              <a:t>4.5 Angst en agressie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Een kat is geen ruziezoeker</a:t>
            </a:r>
          </a:p>
          <a:p>
            <a:r>
              <a:rPr lang="nl-NL" dirty="0" smtClean="0"/>
              <a:t>Katten trekken zich eerder terug dan dat ze een gevecht aan gaan. </a:t>
            </a:r>
          </a:p>
          <a:p>
            <a:r>
              <a:rPr lang="nl-NL" dirty="0" smtClean="0"/>
              <a:t>Bij angst kan een kat letterlijk tegen de muren opvliegen.</a:t>
            </a:r>
          </a:p>
          <a:p>
            <a:r>
              <a:rPr lang="nl-NL" dirty="0" smtClean="0"/>
              <a:t>De angst kan over gaan in agressie als de kat zich in het nauw gedreven voelt.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Kat gaat in een reflex bijten en krabben.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6313488" y="365125"/>
            <a:ext cx="5313362" cy="3984625"/>
            <a:chOff x="3977" y="230"/>
            <a:chExt cx="3347" cy="2510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3977" y="230"/>
              <a:ext cx="3347" cy="2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7" y="230"/>
              <a:ext cx="3351" cy="2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5667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73389"/>
          </a:xfrm>
        </p:spPr>
        <p:txBody>
          <a:bodyPr>
            <a:normAutofit/>
          </a:bodyPr>
          <a:lstStyle/>
          <a:p>
            <a:r>
              <a:rPr lang="nl-NL" sz="4000" dirty="0" smtClean="0"/>
              <a:t>4.5 Angst en agressie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030866"/>
            <a:ext cx="10515600" cy="4351338"/>
          </a:xfrm>
        </p:spPr>
        <p:txBody>
          <a:bodyPr/>
          <a:lstStyle/>
          <a:p>
            <a:r>
              <a:rPr lang="nl-NL" dirty="0" smtClean="0"/>
              <a:t>Als een kat agressie laat zien, is het meestal bedoeld om het conflict te sussen en niet om uit te dagen. </a:t>
            </a:r>
          </a:p>
          <a:p>
            <a:r>
              <a:rPr lang="nl-NL" dirty="0" smtClean="0"/>
              <a:t>Lukt het niet om elkaar te ontlopen, dan proberen katten eerst of één van hen afdruipt door elkaar strak aan te kijken. </a:t>
            </a:r>
          </a:p>
          <a:p>
            <a:r>
              <a:rPr lang="nl-NL" dirty="0" smtClean="0"/>
              <a:t>Dit </a:t>
            </a:r>
            <a:r>
              <a:rPr lang="nl-NL" b="1" dirty="0" smtClean="0"/>
              <a:t>fixeren</a:t>
            </a:r>
            <a:r>
              <a:rPr lang="nl-NL" dirty="0" smtClean="0"/>
              <a:t> kunnen ze uren volhouden. </a:t>
            </a:r>
          </a:p>
          <a:p>
            <a:r>
              <a:rPr lang="nl-NL" dirty="0" smtClean="0"/>
              <a:t>De kat die als eerste het oogcontact verbreekt, vertrekt.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892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6304"/>
          </a:xfrm>
        </p:spPr>
        <p:txBody>
          <a:bodyPr>
            <a:normAutofit/>
          </a:bodyPr>
          <a:lstStyle/>
          <a:p>
            <a:r>
              <a:rPr lang="nl-NL" sz="4000" dirty="0" smtClean="0"/>
              <a:t>4.5 Angst en agressie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Territorium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Eigen terrein is erg belangrijk</a:t>
            </a:r>
          </a:p>
          <a:p>
            <a:r>
              <a:rPr lang="nl-NL" dirty="0" smtClean="0"/>
              <a:t>Huis en tuin zijn territorium, soms de buurt. </a:t>
            </a:r>
          </a:p>
          <a:p>
            <a:r>
              <a:rPr lang="nl-NL" dirty="0" smtClean="0"/>
              <a:t>Katten gebruiken geuren om aan te geven wie welk gebied heeft. Controle vindt voortdurend plaats. Kat kan hierbij </a:t>
            </a:r>
            <a:r>
              <a:rPr lang="nl-NL" dirty="0" err="1" smtClean="0"/>
              <a:t>flehmen</a:t>
            </a:r>
            <a:r>
              <a:rPr lang="nl-NL" dirty="0" smtClean="0"/>
              <a:t>. 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530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8589"/>
          </a:xfrm>
        </p:spPr>
        <p:txBody>
          <a:bodyPr>
            <a:normAutofit/>
          </a:bodyPr>
          <a:lstStyle/>
          <a:p>
            <a:r>
              <a:rPr lang="nl-NL" sz="4000" dirty="0" smtClean="0"/>
              <a:t>4.6 Stress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78856"/>
            <a:ext cx="10515600" cy="49774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Veel voorkomende stresssignalen bij katten zijn: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Gapen</a:t>
            </a:r>
          </a:p>
          <a:p>
            <a:r>
              <a:rPr lang="nl-NL" dirty="0" smtClean="0"/>
              <a:t>Tongelen</a:t>
            </a:r>
          </a:p>
          <a:p>
            <a:r>
              <a:rPr lang="nl-NL" dirty="0" smtClean="0"/>
              <a:t>Bek aflikken</a:t>
            </a:r>
          </a:p>
          <a:p>
            <a:r>
              <a:rPr lang="nl-NL" dirty="0" smtClean="0"/>
              <a:t>Krabben</a:t>
            </a:r>
          </a:p>
          <a:p>
            <a:r>
              <a:rPr lang="nl-NL" dirty="0" smtClean="0"/>
              <a:t>Uitrekken</a:t>
            </a:r>
          </a:p>
          <a:p>
            <a:r>
              <a:rPr lang="nl-NL" dirty="0" smtClean="0"/>
              <a:t>Voorpoot heffen</a:t>
            </a:r>
          </a:p>
          <a:p>
            <a:r>
              <a:rPr lang="nl-NL" dirty="0" smtClean="0"/>
              <a:t>Zweten</a:t>
            </a:r>
          </a:p>
          <a:p>
            <a:r>
              <a:rPr lang="nl-NL" dirty="0" smtClean="0"/>
              <a:t>Acuut haren loslaten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275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Probleem gedrag </a:t>
            </a:r>
            <a:r>
              <a:rPr lang="nl-NL" smtClean="0"/>
              <a:t>door stress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1175657" y="2198913"/>
            <a:ext cx="796834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/>
              <a:t>Weerstand wordt minder dus eerder ziek (vaak blaasontsteking)</a:t>
            </a:r>
          </a:p>
          <a:p>
            <a:r>
              <a:rPr lang="nl-NL" sz="2000" dirty="0"/>
              <a:t>Bij langdurende stress kan het volgende probleem gedrag ontstaan:</a:t>
            </a:r>
          </a:p>
          <a:p>
            <a:pPr lvl="1"/>
            <a:r>
              <a:rPr lang="nl-NL" sz="2000" dirty="0"/>
              <a:t>sproeien in huis </a:t>
            </a:r>
          </a:p>
          <a:p>
            <a:pPr lvl="1"/>
            <a:r>
              <a:rPr lang="nl-NL" sz="2000" dirty="0"/>
              <a:t>onzindelijkheid </a:t>
            </a:r>
          </a:p>
          <a:p>
            <a:pPr lvl="1"/>
            <a:r>
              <a:rPr lang="nl-NL" sz="2000" dirty="0"/>
              <a:t>agressie </a:t>
            </a:r>
          </a:p>
          <a:p>
            <a:pPr lvl="1"/>
            <a:r>
              <a:rPr lang="nl-NL" sz="2000" dirty="0"/>
              <a:t>kapot maken van dingen </a:t>
            </a:r>
          </a:p>
          <a:p>
            <a:pPr lvl="1"/>
            <a:r>
              <a:rPr lang="nl-NL" sz="2000" dirty="0"/>
              <a:t>pica (eten van vreemde dingen, bijv. wol) </a:t>
            </a:r>
          </a:p>
          <a:p>
            <a:pPr lvl="1"/>
            <a:r>
              <a:rPr lang="nl-NL" sz="2000" dirty="0"/>
              <a:t>zichzelf kaal likken/plukken </a:t>
            </a:r>
          </a:p>
          <a:p>
            <a:pPr lvl="1"/>
            <a:r>
              <a:rPr lang="nl-NL" sz="2000" dirty="0"/>
              <a:t>weinig tot geen activiteiten laten zien </a:t>
            </a:r>
          </a:p>
          <a:p>
            <a:pPr lvl="1"/>
            <a:r>
              <a:rPr lang="nl-NL" sz="2000" dirty="0"/>
              <a:t>meer/minder eten </a:t>
            </a:r>
          </a:p>
          <a:p>
            <a:pPr lvl="1"/>
            <a:r>
              <a:rPr lang="nl-NL" sz="2000" dirty="0"/>
              <a:t>overdreven aandacht vragen, hard miauwen </a:t>
            </a:r>
          </a:p>
          <a:p>
            <a:pPr lvl="1"/>
            <a:r>
              <a:rPr lang="nl-NL" sz="2000" dirty="0"/>
              <a:t>staartjagen 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0090622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Opdracht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Kijk de film ‘</a:t>
            </a:r>
            <a:r>
              <a:rPr lang="nl-NL" dirty="0" smtClean="0">
                <a:hlinkClick r:id="rId2"/>
              </a:rPr>
              <a:t>Tijger op je dak</a:t>
            </a:r>
            <a:r>
              <a:rPr lang="nl-NL" dirty="0" smtClean="0"/>
              <a:t>’ van </a:t>
            </a:r>
            <a:r>
              <a:rPr lang="nl-NL" dirty="0" err="1" smtClean="0"/>
              <a:t>Desmond</a:t>
            </a:r>
            <a:r>
              <a:rPr lang="nl-NL" dirty="0" smtClean="0"/>
              <a:t> Morris.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833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Communicatie van de kat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Lichaamstaal</a:t>
            </a:r>
          </a:p>
          <a:p>
            <a:r>
              <a:rPr lang="nl-NL" dirty="0" smtClean="0"/>
              <a:t>De kat van top tot teen</a:t>
            </a:r>
          </a:p>
          <a:p>
            <a:r>
              <a:rPr lang="nl-NL" dirty="0" smtClean="0"/>
              <a:t>De stem</a:t>
            </a:r>
          </a:p>
          <a:p>
            <a:r>
              <a:rPr lang="nl-NL" dirty="0" smtClean="0"/>
              <a:t>Angst en agressie</a:t>
            </a:r>
          </a:p>
          <a:p>
            <a:r>
              <a:rPr lang="nl-NL" dirty="0" smtClean="0"/>
              <a:t>Stress 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4.1 Oriëntatie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00800" y="1825625"/>
            <a:ext cx="4953000" cy="4351338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De kat is aanbeden, gevreesd en vertroeteld</a:t>
            </a:r>
          </a:p>
          <a:p>
            <a:r>
              <a:rPr lang="nl-NL" dirty="0" smtClean="0"/>
              <a:t>Niet precies bekend hoe de kat een huisdier is geworden</a:t>
            </a:r>
          </a:p>
          <a:p>
            <a:r>
              <a:rPr lang="nl-NL" dirty="0" smtClean="0"/>
              <a:t>Solitair, maar toch graag bij mensen</a:t>
            </a:r>
          </a:p>
          <a:p>
            <a:r>
              <a:rPr lang="nl-NL" dirty="0" smtClean="0"/>
              <a:t>Gedomesticeerd of toch niet?</a:t>
            </a:r>
          </a:p>
          <a:p>
            <a:r>
              <a:rPr lang="nl-NL" dirty="0" smtClean="0"/>
              <a:t>Gedragsproblemen bij katten neemt toe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966788" y="1825625"/>
            <a:ext cx="5229225" cy="3922713"/>
            <a:chOff x="609" y="1150"/>
            <a:chExt cx="3294" cy="2471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609" y="1150"/>
              <a:ext cx="3294" cy="2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" y="1150"/>
              <a:ext cx="3298" cy="2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4.2 Lichaamstaal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kat communiceert met de verschillende onderdelen van zijn lichaam: de staart, de vacht, de oren, de ogen en ook de snorharen.</a:t>
            </a:r>
          </a:p>
          <a:p>
            <a:r>
              <a:rPr lang="nl-NL" dirty="0" smtClean="0"/>
              <a:t>Een kat heeft minder signalen om te communiceren dan een hond</a:t>
            </a:r>
          </a:p>
          <a:p>
            <a:r>
              <a:rPr lang="nl-NL" dirty="0" smtClean="0"/>
              <a:t>Huiskat stamt af van Afrikaanse wilde kat. Deze leeft solitair. </a:t>
            </a:r>
          </a:p>
          <a:p>
            <a:r>
              <a:rPr lang="nl-NL" dirty="0" smtClean="0"/>
              <a:t>Behalve lichaamstaal gebruikt de kat ook zijn stem en geuren om te communiceren. </a:t>
            </a:r>
          </a:p>
          <a:p>
            <a:r>
              <a:rPr lang="nl-NL" dirty="0" smtClean="0"/>
              <a:t>Totale houding van het dier is de communicatie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612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4704"/>
          </a:xfrm>
        </p:spPr>
        <p:txBody>
          <a:bodyPr>
            <a:normAutofit/>
          </a:bodyPr>
          <a:lstStyle/>
          <a:p>
            <a:r>
              <a:rPr lang="nl-NL" sz="4000" dirty="0" smtClean="0"/>
              <a:t>4.2 Lichaamstaal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gehoor is het belangrijkste </a:t>
            </a:r>
          </a:p>
          <a:p>
            <a:pPr marL="0" indent="0">
              <a:buNone/>
              <a:tabLst>
                <a:tab pos="261938" algn="l"/>
              </a:tabLst>
            </a:pPr>
            <a:r>
              <a:rPr lang="nl-NL" dirty="0"/>
              <a:t>	</a:t>
            </a:r>
            <a:r>
              <a:rPr lang="nl-NL" dirty="0" smtClean="0"/>
              <a:t>zintuig van een kat.</a:t>
            </a:r>
          </a:p>
          <a:p>
            <a:pPr marL="0" indent="0">
              <a:buNone/>
              <a:tabLst>
                <a:tab pos="261938" algn="l"/>
              </a:tabLst>
            </a:pPr>
            <a:endParaRPr lang="nl-NL" dirty="0" smtClean="0"/>
          </a:p>
          <a:p>
            <a:r>
              <a:rPr lang="nl-NL" dirty="0" smtClean="0"/>
              <a:t>De stand van de oren zegt veel </a:t>
            </a:r>
          </a:p>
          <a:p>
            <a:pPr marL="261938" indent="0">
              <a:buNone/>
            </a:pPr>
            <a:r>
              <a:rPr lang="nl-NL" dirty="0" smtClean="0"/>
              <a:t>over de stemming van de kat.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Hoe platter de oren, hoe angstiger de kat.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Hoe meer rechtop, waarbij de achterkant van de oren te zien is, hoe bozer hij is.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Tijdens het loeren op de prooi legt de kat ook zijn oren plat.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6880225" y="592138"/>
            <a:ext cx="4765675" cy="3573462"/>
            <a:chOff x="4334" y="373"/>
            <a:chExt cx="3002" cy="2251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4334" y="373"/>
              <a:ext cx="3002" cy="2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4" y="373"/>
              <a:ext cx="3004" cy="2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31874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5317"/>
          </a:xfrm>
        </p:spPr>
        <p:txBody>
          <a:bodyPr>
            <a:normAutofit/>
          </a:bodyPr>
          <a:lstStyle/>
          <a:p>
            <a:r>
              <a:rPr lang="nl-NL" sz="4000" dirty="0" smtClean="0"/>
              <a:t>4.2 Lichaamstaal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36915"/>
            <a:ext cx="10515600" cy="4948466"/>
          </a:xfrm>
        </p:spPr>
        <p:txBody>
          <a:bodyPr>
            <a:normAutofit/>
          </a:bodyPr>
          <a:lstStyle/>
          <a:p>
            <a:r>
              <a:rPr lang="nl-NL" dirty="0" smtClean="0"/>
              <a:t>De kat is een roofdier dat in </a:t>
            </a:r>
            <a:endParaRPr lang="nl-NL" dirty="0"/>
          </a:p>
          <a:p>
            <a:pPr marL="0" indent="0">
              <a:buNone/>
              <a:tabLst>
                <a:tab pos="261938" algn="l"/>
              </a:tabLst>
            </a:pPr>
            <a:r>
              <a:rPr lang="nl-NL" dirty="0" smtClean="0"/>
              <a:t>	de schemering en ‘s nachts op </a:t>
            </a:r>
          </a:p>
          <a:p>
            <a:pPr marL="0" indent="0">
              <a:buNone/>
              <a:tabLst>
                <a:tab pos="261938" algn="l"/>
              </a:tabLst>
            </a:pPr>
            <a:r>
              <a:rPr lang="nl-NL" dirty="0"/>
              <a:t>	</a:t>
            </a:r>
            <a:r>
              <a:rPr lang="nl-NL" dirty="0" smtClean="0"/>
              <a:t>pad gaat.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Katten kunnen extra goed zien in het donker, door het </a:t>
            </a:r>
            <a:r>
              <a:rPr lang="nl-NL" dirty="0" err="1"/>
              <a:t>t</a:t>
            </a:r>
            <a:r>
              <a:rPr lang="nl-NL" dirty="0" err="1" smtClean="0"/>
              <a:t>apetum</a:t>
            </a:r>
            <a:r>
              <a:rPr lang="nl-NL" dirty="0" smtClean="0"/>
              <a:t> </a:t>
            </a:r>
            <a:r>
              <a:rPr lang="nl-NL" dirty="0" err="1" smtClean="0"/>
              <a:t>lucidum</a:t>
            </a:r>
            <a:r>
              <a:rPr lang="nl-NL" dirty="0" smtClean="0"/>
              <a:t> (laag cellen aan de achterzijde van het oog die het licht terugkaatsen als een soort spiegel)</a:t>
            </a:r>
          </a:p>
          <a:p>
            <a:r>
              <a:rPr lang="nl-NL" dirty="0" smtClean="0"/>
              <a:t>Pupillen staan open bij weinig licht. Maar ook bij grote angst en als de kat boos is. </a:t>
            </a:r>
          </a:p>
          <a:p>
            <a:r>
              <a:rPr lang="nl-NL" dirty="0" smtClean="0"/>
              <a:t>Bij veel licht vernauwt de pupil. Dit gebeurt ook als de kat op de loer ligt, nieuwsgierig is of vlak voor het moment van de aanval. 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6678613" y="270332"/>
            <a:ext cx="5078412" cy="2698750"/>
            <a:chOff x="4187" y="42"/>
            <a:chExt cx="3199" cy="1700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4187" y="161"/>
              <a:ext cx="3195" cy="1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pic>
          <p:nvPicPr>
            <p:cNvPr id="2053" name="Picture 5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187" y="42"/>
              <a:ext cx="3199" cy="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9538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5675"/>
          </a:xfrm>
        </p:spPr>
        <p:txBody>
          <a:bodyPr>
            <a:normAutofit/>
          </a:bodyPr>
          <a:lstStyle/>
          <a:p>
            <a:r>
              <a:rPr lang="nl-NL" sz="4000" dirty="0" smtClean="0"/>
              <a:t>4.2 Lichaamstaal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32950"/>
            <a:ext cx="10515600" cy="4351338"/>
          </a:xfrm>
        </p:spPr>
        <p:txBody>
          <a:bodyPr/>
          <a:lstStyle/>
          <a:p>
            <a:r>
              <a:rPr lang="nl-NL" dirty="0" smtClean="0"/>
              <a:t>Een kat die alleen wil observeren, kijkt een ander nooit rechtstreeks en strak aan. Want strak aankijken is dreigen.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Als blikken elkaar kruisen, doet hij beide ogen een paar keer open en dicht. Dat wil zeggen dat de kat er verder niets mee bedoelt.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1684338" y="3159125"/>
            <a:ext cx="4041775" cy="3032125"/>
            <a:chOff x="1061" y="1990"/>
            <a:chExt cx="2546" cy="1910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/>
          </p:nvSpPr>
          <p:spPr bwMode="auto">
            <a:xfrm>
              <a:off x="1061" y="1990"/>
              <a:ext cx="2546" cy="1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1" y="1990"/>
              <a:ext cx="2549" cy="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8"/>
          <p:cNvGrpSpPr>
            <a:grpSpLocks noChangeAspect="1"/>
          </p:cNvGrpSpPr>
          <p:nvPr/>
        </p:nvGrpSpPr>
        <p:grpSpPr bwMode="auto">
          <a:xfrm>
            <a:off x="5957888" y="3159125"/>
            <a:ext cx="4071937" cy="3052763"/>
            <a:chOff x="3753" y="1990"/>
            <a:chExt cx="2565" cy="1923"/>
          </a:xfrm>
        </p:grpSpPr>
        <p:sp>
          <p:nvSpPr>
            <p:cNvPr id="11" name="AutoShape 7"/>
            <p:cNvSpPr>
              <a:spLocks noChangeAspect="1" noChangeArrowheads="1" noTextEdit="1"/>
            </p:cNvSpPr>
            <p:nvPr/>
          </p:nvSpPr>
          <p:spPr bwMode="auto">
            <a:xfrm>
              <a:off x="3753" y="1990"/>
              <a:ext cx="2565" cy="1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pic>
          <p:nvPicPr>
            <p:cNvPr id="3081" name="Picture 9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3" y="1990"/>
              <a:ext cx="2568" cy="1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7592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5988"/>
          </a:xfrm>
        </p:spPr>
        <p:txBody>
          <a:bodyPr>
            <a:normAutofit/>
          </a:bodyPr>
          <a:lstStyle/>
          <a:p>
            <a:r>
              <a:rPr lang="nl-NL" sz="4000" dirty="0" smtClean="0"/>
              <a:t>4.3 De kat van top tot teen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92811"/>
            <a:ext cx="10515600" cy="4351338"/>
          </a:xfrm>
        </p:spPr>
        <p:txBody>
          <a:bodyPr/>
          <a:lstStyle/>
          <a:p>
            <a:r>
              <a:rPr lang="nl-NL" dirty="0" smtClean="0"/>
              <a:t>Staart is belangrijk voor communicatie </a:t>
            </a:r>
          </a:p>
          <a:p>
            <a:pPr marL="0" indent="0">
              <a:buNone/>
              <a:tabLst>
                <a:tab pos="261938" algn="l"/>
              </a:tabLst>
            </a:pPr>
            <a:r>
              <a:rPr lang="nl-NL" dirty="0"/>
              <a:t>	</a:t>
            </a:r>
            <a:r>
              <a:rPr lang="nl-NL" dirty="0" smtClean="0"/>
              <a:t>en het bewaren van evenwicht.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Staart omlaag = ontspannen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Staart recht omhoog = vriendelijke contact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Haren wijd uiteen = verontrust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Hoe meer angst, hoe dikker de staart. </a:t>
            </a:r>
            <a:endParaRPr lang="nl-NL" dirty="0"/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Geïrriteerd = puntje van staart zwiept heen en weer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Grote irritatie = hele staart zwiept heen en weer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Bij aanval staart laag om verwondingen te </a:t>
            </a:r>
            <a:r>
              <a:rPr lang="nl-NL" dirty="0" smtClean="0"/>
              <a:t>voorkomen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9738" y="-3888000"/>
            <a:ext cx="1512000" cy="1134031"/>
          </a:xfrm>
          <a:prstGeom prst="rect">
            <a:avLst/>
          </a:prstGeom>
        </p:spPr>
      </p:pic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7672388" y="365125"/>
            <a:ext cx="4025900" cy="3017838"/>
            <a:chOff x="4833" y="230"/>
            <a:chExt cx="2536" cy="1901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/>
          </p:nvSpPr>
          <p:spPr bwMode="auto">
            <a:xfrm>
              <a:off x="4833" y="230"/>
              <a:ext cx="2536" cy="1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3" y="230"/>
              <a:ext cx="2538" cy="1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2679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Tijdelijke aanduiding voor inhoud 6" descr="nieuwe vertaling plaatje kat.bmp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82017" y="1690688"/>
            <a:ext cx="6027966" cy="4459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413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7</TotalTime>
  <Words>548</Words>
  <Application>Microsoft Office PowerPoint</Application>
  <PresentationFormat>Breedbeeld</PresentationFormat>
  <Paragraphs>123</Paragraphs>
  <Slides>15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15</vt:i4>
      </vt:variant>
    </vt:vector>
  </HeadingPairs>
  <TitlesOfParts>
    <vt:vector size="23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Module Ethologie</vt:lpstr>
      <vt:lpstr>Communicatie van de kat</vt:lpstr>
      <vt:lpstr>4.1 Oriëntatie</vt:lpstr>
      <vt:lpstr>4.2 Lichaamstaal</vt:lpstr>
      <vt:lpstr>4.2 Lichaamstaal</vt:lpstr>
      <vt:lpstr>4.2 Lichaamstaal</vt:lpstr>
      <vt:lpstr>4.2 Lichaamstaal</vt:lpstr>
      <vt:lpstr>4.3 De kat van top tot teen</vt:lpstr>
      <vt:lpstr>PowerPoint-presentatie</vt:lpstr>
      <vt:lpstr>4.5 Angst en agressie</vt:lpstr>
      <vt:lpstr>4.5 Angst en agressie</vt:lpstr>
      <vt:lpstr>4.5 Angst en agressie</vt:lpstr>
      <vt:lpstr>4.6 Stress</vt:lpstr>
      <vt:lpstr>Probleem gedrag door stress</vt:lpstr>
      <vt:lpstr>Opdracht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Nikki Pots</cp:lastModifiedBy>
  <cp:revision>49</cp:revision>
  <dcterms:created xsi:type="dcterms:W3CDTF">2018-01-29T13:04:35Z</dcterms:created>
  <dcterms:modified xsi:type="dcterms:W3CDTF">2019-09-16T11:43:17Z</dcterms:modified>
</cp:coreProperties>
</file>