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3" r:id="rId8"/>
    <p:sldId id="264" r:id="rId9"/>
    <p:sldId id="265" r:id="rId10"/>
    <p:sldId id="267" r:id="rId11"/>
    <p:sldId id="283" r:id="rId12"/>
    <p:sldId id="284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-2266" y="-2022"/>
            <a:ext cx="9146266" cy="6861037"/>
            <a:chOff x="-2266" y="-2022"/>
            <a:chExt cx="9146266" cy="686103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9144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108000"/>
                    <a:satMod val="164000"/>
                    <a:lumMod val="74000"/>
                  </a:schemeClr>
                  <a:schemeClr val="dk2">
                    <a:tint val="96000"/>
                    <a:hueMod val="88000"/>
                    <a:satMod val="140000"/>
                    <a:lumMod val="132000"/>
                  </a:schemeClr>
                </a:duotone>
              </a:blip>
              <a:srcRect/>
              <a:stretch>
                <a:fillRect l="-16667" r="-16667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5689832" y="-2022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-2266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5868415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508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66441" y="2222624"/>
            <a:ext cx="5917677" cy="2554758"/>
          </a:xfrm>
        </p:spPr>
        <p:txBody>
          <a:bodyPr anchor="b"/>
          <a:lstStyle>
            <a:lvl1pPr>
              <a:defRPr sz="4800">
                <a:solidFill>
                  <a:schemeClr val="bg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 bwMode="gray">
          <a:xfrm>
            <a:off x="866441" y="4777380"/>
            <a:ext cx="5917677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tx2">
                    <a:lumMod val="40000"/>
                    <a:lumOff val="6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7497419" y="1824010"/>
            <a:ext cx="990599" cy="240258"/>
          </a:xfrm>
        </p:spPr>
        <p:txBody>
          <a:bodyPr/>
          <a:lstStyle>
            <a:lvl1pPr algn="l">
              <a:defRPr sz="900" b="0" i="0">
                <a:solidFill>
                  <a:schemeClr val="bg1"/>
                </a:solidFill>
              </a:defRPr>
            </a:lvl1pPr>
          </a:lstStyle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6246568" y="3264407"/>
            <a:ext cx="3859795" cy="228659"/>
          </a:xfrm>
        </p:spPr>
        <p:txBody>
          <a:bodyPr/>
          <a:lstStyle>
            <a:lvl1pPr>
              <a:defRPr sz="900" b="0" i="0">
                <a:solidFill>
                  <a:schemeClr val="bg1"/>
                </a:solidFill>
              </a:defRPr>
            </a:lvl1pPr>
          </a:lstStyle>
          <a:p>
            <a:endParaRPr lang="nl-NL"/>
          </a:p>
        </p:txBody>
      </p:sp>
      <p:sp>
        <p:nvSpPr>
          <p:cNvPr id="12" name="Rectangle 11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>
                <a:solidFill>
                  <a:schemeClr val="bg1"/>
                </a:solidFill>
              </a:defRPr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733889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-2266" y="-2022"/>
            <a:ext cx="9146266" cy="6861037"/>
            <a:chOff x="-2266" y="-2022"/>
            <a:chExt cx="9146266" cy="686103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9144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108000"/>
                    <a:satMod val="164000"/>
                    <a:lumMod val="74000"/>
                  </a:schemeClr>
                  <a:schemeClr val="dk2">
                    <a:tint val="96000"/>
                    <a:hueMod val="88000"/>
                    <a:satMod val="140000"/>
                    <a:lumMod val="132000"/>
                  </a:schemeClr>
                </a:duotone>
              </a:blip>
              <a:srcRect/>
              <a:stretch>
                <a:fillRect l="-16667" r="-16667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5689832" y="-2022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-2266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6299432" y="5868415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5"/>
            <p:cNvSpPr/>
            <p:nvPr/>
          </p:nvSpPr>
          <p:spPr bwMode="gray">
            <a:xfrm rot="10204164">
              <a:off x="426788" y="4564241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5" name="Rectangle 14"/>
            <p:cNvSpPr/>
            <p:nvPr/>
          </p:nvSpPr>
          <p:spPr>
            <a:xfrm>
              <a:off x="421503" y="402165"/>
              <a:ext cx="8327939" cy="31411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 bwMode="gray">
            <a:xfrm rot="10800000">
              <a:off x="485023" y="2670079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2" name="Freeform 5"/>
            <p:cNvSpPr>
              <a:spLocks noEditPoints="1"/>
            </p:cNvSpPr>
            <p:nvPr/>
          </p:nvSpPr>
          <p:spPr bwMode="gray">
            <a:xfrm>
              <a:off x="0" y="508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3" y="4961453"/>
            <a:ext cx="6422002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66441" y="685800"/>
            <a:ext cx="6422004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866443" y="5528191"/>
            <a:ext cx="6422003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tx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20" name="Rectangle 19"/>
          <p:cNvSpPr/>
          <p:nvPr/>
        </p:nvSpPr>
        <p:spPr>
          <a:xfrm>
            <a:off x="7745644" y="-7177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712364" y="295730"/>
            <a:ext cx="738909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768901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-2266" y="-2022"/>
            <a:ext cx="9146266" cy="6861037"/>
            <a:chOff x="-2266" y="-2022"/>
            <a:chExt cx="9146266" cy="686103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9144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108000"/>
                    <a:satMod val="164000"/>
                    <a:lumMod val="74000"/>
                  </a:schemeClr>
                  <a:schemeClr val="dk2">
                    <a:tint val="96000"/>
                    <a:hueMod val="88000"/>
                    <a:satMod val="140000"/>
                    <a:lumMod val="132000"/>
                  </a:schemeClr>
                </a:duotone>
              </a:blip>
              <a:srcRect/>
              <a:stretch>
                <a:fillRect l="-16667" r="-16667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5689832" y="-2022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-2266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6299432" y="5868415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Rectangle 17"/>
            <p:cNvSpPr/>
            <p:nvPr/>
          </p:nvSpPr>
          <p:spPr>
            <a:xfrm>
              <a:off x="485023" y="4343399"/>
              <a:ext cx="8182128" cy="211243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5"/>
            <p:cNvSpPr/>
            <p:nvPr/>
          </p:nvSpPr>
          <p:spPr bwMode="gray">
            <a:xfrm rot="21010068">
              <a:off x="6359946" y="2780895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4" name="Freeform 13"/>
            <p:cNvSpPr/>
            <p:nvPr/>
          </p:nvSpPr>
          <p:spPr bwMode="gray">
            <a:xfrm>
              <a:off x="485023" y="2854646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2" name="Freeform 5"/>
            <p:cNvSpPr>
              <a:spLocks noEditPoints="1"/>
            </p:cNvSpPr>
            <p:nvPr/>
          </p:nvSpPr>
          <p:spPr bwMode="gray">
            <a:xfrm>
              <a:off x="0" y="508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927101"/>
            <a:ext cx="6422004" cy="1692720"/>
          </a:xfrm>
        </p:spPr>
        <p:txBody>
          <a:bodyPr/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5" name="Text Placeholder 3"/>
          <p:cNvSpPr>
            <a:spLocks noGrp="1"/>
          </p:cNvSpPr>
          <p:nvPr>
            <p:ph type="body" sz="half" idx="13"/>
          </p:nvPr>
        </p:nvSpPr>
        <p:spPr>
          <a:xfrm>
            <a:off x="866440" y="3488023"/>
            <a:ext cx="6422005" cy="2536857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9" name="Rectangle 18"/>
          <p:cNvSpPr/>
          <p:nvPr/>
        </p:nvSpPr>
        <p:spPr>
          <a:xfrm>
            <a:off x="7745644" y="-7177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12364" y="295730"/>
            <a:ext cx="738909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1964778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-2266" y="-2022"/>
            <a:ext cx="9146266" cy="6861037"/>
            <a:chOff x="-2266" y="-2022"/>
            <a:chExt cx="9146266" cy="6861037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9144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108000"/>
                    <a:satMod val="164000"/>
                    <a:lumMod val="74000"/>
                  </a:schemeClr>
                  <a:schemeClr val="dk2">
                    <a:tint val="96000"/>
                    <a:hueMod val="88000"/>
                    <a:satMod val="140000"/>
                    <a:lumMod val="132000"/>
                  </a:schemeClr>
                </a:duotone>
              </a:blip>
              <a:srcRect/>
              <a:stretch>
                <a:fillRect l="-16667" r="-16667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5689832" y="-2022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-2266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6299432" y="5868415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5"/>
            <p:cNvSpPr/>
            <p:nvPr/>
          </p:nvSpPr>
          <p:spPr bwMode="gray">
            <a:xfrm rot="21010068">
              <a:off x="6359946" y="4309201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3" name="Freeform 12"/>
            <p:cNvSpPr/>
            <p:nvPr/>
          </p:nvSpPr>
          <p:spPr bwMode="gray">
            <a:xfrm>
              <a:off x="485023" y="4381500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3" name="Freeform 5"/>
            <p:cNvSpPr>
              <a:spLocks noEditPoints="1"/>
            </p:cNvSpPr>
            <p:nvPr/>
          </p:nvSpPr>
          <p:spPr bwMode="gray">
            <a:xfrm>
              <a:off x="0" y="508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11" name="TextBox 10"/>
          <p:cNvSpPr txBox="1"/>
          <p:nvPr/>
        </p:nvSpPr>
        <p:spPr bwMode="gray">
          <a:xfrm>
            <a:off x="7033421" y="2893960"/>
            <a:ext cx="67924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8000" dirty="0">
                <a:solidFill>
                  <a:schemeClr val="tx2">
                    <a:lumMod val="40000"/>
                    <a:lumOff val="60000"/>
                  </a:schemeClr>
                </a:solidFill>
              </a:rPr>
              <a:t>”</a:t>
            </a:r>
          </a:p>
        </p:txBody>
      </p:sp>
      <p:sp>
        <p:nvSpPr>
          <p:cNvPr id="10" name="TextBox 9"/>
          <p:cNvSpPr txBox="1"/>
          <p:nvPr/>
        </p:nvSpPr>
        <p:spPr bwMode="gray">
          <a:xfrm>
            <a:off x="625840" y="590998"/>
            <a:ext cx="60159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8000" dirty="0">
                <a:solidFill>
                  <a:schemeClr val="tx2">
                    <a:lumMod val="40000"/>
                    <a:lumOff val="60000"/>
                  </a:schemeClr>
                </a:solidFill>
              </a:rPr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0763" y="914400"/>
            <a:ext cx="6177681" cy="2884679"/>
          </a:xfrm>
        </p:spPr>
        <p:txBody>
          <a:bodyPr anchor="ctr"/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7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387279" y="3809278"/>
            <a:ext cx="5646142" cy="333113"/>
          </a:xfrm>
        </p:spPr>
        <p:txBody>
          <a:bodyPr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tx2">
                    <a:lumMod val="40000"/>
                    <a:lumOff val="6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78870" y="5000815"/>
            <a:ext cx="6422005" cy="1018177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22" name="Rectangle 21"/>
          <p:cNvSpPr/>
          <p:nvPr/>
        </p:nvSpPr>
        <p:spPr>
          <a:xfrm>
            <a:off x="7745644" y="-7177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12364" y="295730"/>
            <a:ext cx="738909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955134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-2266" y="-2022"/>
            <a:ext cx="9146266" cy="6861037"/>
            <a:chOff x="-2266" y="-2022"/>
            <a:chExt cx="9146266" cy="686103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9144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108000"/>
                    <a:satMod val="164000"/>
                    <a:lumMod val="74000"/>
                  </a:schemeClr>
                  <a:schemeClr val="dk2">
                    <a:tint val="96000"/>
                    <a:hueMod val="88000"/>
                    <a:satMod val="140000"/>
                    <a:lumMod val="132000"/>
                  </a:schemeClr>
                </a:duotone>
              </a:blip>
              <a:srcRect/>
              <a:stretch>
                <a:fillRect l="-16667" r="-16667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5689832" y="-2022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-2266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6299432" y="5868415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21010068">
              <a:off x="6359946" y="431124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7"/>
            <p:cNvSpPr/>
            <p:nvPr/>
          </p:nvSpPr>
          <p:spPr bwMode="gray">
            <a:xfrm>
              <a:off x="485023" y="4381500"/>
              <a:ext cx="8182128" cy="2130508"/>
            </a:xfrm>
            <a:custGeom>
              <a:avLst/>
              <a:gdLst/>
              <a:ahLst/>
              <a:cxnLst/>
              <a:rect l="l" t="t" r="r" b="b"/>
              <a:pathLst>
                <a:path w="10000" h="9621">
                  <a:moveTo>
                    <a:pt x="0" y="0"/>
                  </a:moveTo>
                  <a:lnTo>
                    <a:pt x="0" y="2411"/>
                  </a:lnTo>
                  <a:lnTo>
                    <a:pt x="0" y="9586"/>
                  </a:lnTo>
                  <a:lnTo>
                    <a:pt x="0" y="9621"/>
                  </a:lnTo>
                  <a:lnTo>
                    <a:pt x="10000" y="9585"/>
                  </a:lnTo>
                  <a:cubicBezTo>
                    <a:pt x="9997" y="8144"/>
                    <a:pt x="10003" y="9571"/>
                    <a:pt x="10000" y="9586"/>
                  </a:cubicBezTo>
                  <a:cubicBezTo>
                    <a:pt x="9997" y="7194"/>
                    <a:pt x="9993" y="4803"/>
                    <a:pt x="9990" y="2411"/>
                  </a:cubicBezTo>
                  <a:lnTo>
                    <a:pt x="9990" y="0"/>
                  </a:lnTo>
                  <a:lnTo>
                    <a:pt x="9990" y="0"/>
                  </a:lnTo>
                  <a:lnTo>
                    <a:pt x="9534" y="253"/>
                  </a:lnTo>
                  <a:lnTo>
                    <a:pt x="9084" y="477"/>
                  </a:lnTo>
                  <a:lnTo>
                    <a:pt x="8628" y="669"/>
                  </a:lnTo>
                  <a:lnTo>
                    <a:pt x="8177" y="847"/>
                  </a:lnTo>
                  <a:lnTo>
                    <a:pt x="7726" y="984"/>
                  </a:lnTo>
                  <a:lnTo>
                    <a:pt x="7279" y="1087"/>
                  </a:lnTo>
                  <a:lnTo>
                    <a:pt x="6832" y="1176"/>
                  </a:lnTo>
                  <a:lnTo>
                    <a:pt x="6393" y="1236"/>
                  </a:lnTo>
                  <a:lnTo>
                    <a:pt x="5962" y="1279"/>
                  </a:lnTo>
                  <a:lnTo>
                    <a:pt x="5534" y="1294"/>
                  </a:lnTo>
                  <a:lnTo>
                    <a:pt x="5120" y="1294"/>
                  </a:lnTo>
                  <a:lnTo>
                    <a:pt x="4709" y="1294"/>
                  </a:lnTo>
                  <a:lnTo>
                    <a:pt x="4311" y="1266"/>
                  </a:lnTo>
                  <a:lnTo>
                    <a:pt x="3923" y="1221"/>
                  </a:lnTo>
                  <a:lnTo>
                    <a:pt x="3548" y="1161"/>
                  </a:lnTo>
                  <a:lnTo>
                    <a:pt x="3187" y="1101"/>
                  </a:lnTo>
                  <a:lnTo>
                    <a:pt x="2840" y="1026"/>
                  </a:lnTo>
                  <a:lnTo>
                    <a:pt x="2505" y="954"/>
                  </a:lnTo>
                  <a:lnTo>
                    <a:pt x="2192" y="865"/>
                  </a:lnTo>
                  <a:lnTo>
                    <a:pt x="1889" y="775"/>
                  </a:lnTo>
                  <a:lnTo>
                    <a:pt x="1346" y="579"/>
                  </a:lnTo>
                  <a:lnTo>
                    <a:pt x="882" y="400"/>
                  </a:lnTo>
                  <a:lnTo>
                    <a:pt x="511" y="253"/>
                  </a:lnTo>
                  <a:lnTo>
                    <a:pt x="234" y="11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7" name="Freeform 5"/>
            <p:cNvSpPr>
              <a:spLocks noEditPoints="1"/>
            </p:cNvSpPr>
            <p:nvPr/>
          </p:nvSpPr>
          <p:spPr bwMode="gray">
            <a:xfrm>
              <a:off x="0" y="508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2057400"/>
            <a:ext cx="6422004" cy="20955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1" y="5159399"/>
            <a:ext cx="6422004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Rectangle 10"/>
          <p:cNvSpPr/>
          <p:nvPr/>
        </p:nvSpPr>
        <p:spPr>
          <a:xfrm>
            <a:off x="7744507" y="39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12364" y="295730"/>
            <a:ext cx="738909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917291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4852" y="921453"/>
            <a:ext cx="6423592" cy="715512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0" y="2489200"/>
            <a:ext cx="2313431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5"/>
          </p:nvPr>
        </p:nvSpPr>
        <p:spPr>
          <a:xfrm>
            <a:off x="866440" y="3147162"/>
            <a:ext cx="2313431" cy="2877717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08471" y="2485332"/>
            <a:ext cx="2326750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6"/>
          </p:nvPr>
        </p:nvSpPr>
        <p:spPr>
          <a:xfrm>
            <a:off x="3408471" y="3147162"/>
            <a:ext cx="2326750" cy="2888367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63820" y="2489200"/>
            <a:ext cx="2313740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7"/>
          </p:nvPr>
        </p:nvSpPr>
        <p:spPr>
          <a:xfrm>
            <a:off x="5963820" y="3147162"/>
            <a:ext cx="2313740" cy="2877717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3287101" y="2489200"/>
            <a:ext cx="0" cy="3535679"/>
          </a:xfrm>
          <a:prstGeom prst="line">
            <a:avLst/>
          </a:prstGeom>
          <a:ln w="12700" cmpd="sng">
            <a:solidFill>
              <a:schemeClr val="tx1">
                <a:lumMod val="75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5849622" y="2489200"/>
            <a:ext cx="0" cy="3535679"/>
          </a:xfrm>
          <a:prstGeom prst="line">
            <a:avLst/>
          </a:prstGeom>
          <a:ln w="12700" cmpd="sng">
            <a:solidFill>
              <a:schemeClr val="tx1">
                <a:lumMod val="75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712364" y="295730"/>
            <a:ext cx="738909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4735785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-ko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927101"/>
            <a:ext cx="6423592" cy="70986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390" y="4179595"/>
            <a:ext cx="2295329" cy="657961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021261" y="2489200"/>
            <a:ext cx="2012937" cy="1447342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8"/>
          </p:nvPr>
        </p:nvSpPr>
        <p:spPr>
          <a:xfrm>
            <a:off x="866439" y="4848208"/>
            <a:ext cx="2309279" cy="1176672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30434" y="4179594"/>
            <a:ext cx="2291674" cy="657962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16"/>
          </p:nvPr>
        </p:nvSpPr>
        <p:spPr>
          <a:xfrm>
            <a:off x="3550622" y="2486834"/>
            <a:ext cx="2025182" cy="1449708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3404318" y="4848209"/>
            <a:ext cx="2317790" cy="1188374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963820" y="4166523"/>
            <a:ext cx="2304671" cy="681684"/>
          </a:xfrm>
        </p:spPr>
        <p:txBody>
          <a:bodyPr anchor="b">
            <a:noAutofit/>
          </a:bodyPr>
          <a:lstStyle>
            <a:lvl1pPr marL="0" indent="0"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17"/>
          </p:nvPr>
        </p:nvSpPr>
        <p:spPr>
          <a:xfrm>
            <a:off x="6104946" y="2489200"/>
            <a:ext cx="2018838" cy="1447342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5963820" y="4848209"/>
            <a:ext cx="2304671" cy="1189427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3294441" y="2489200"/>
            <a:ext cx="0" cy="3535679"/>
          </a:xfrm>
          <a:prstGeom prst="line">
            <a:avLst/>
          </a:prstGeom>
          <a:ln w="12700" cmpd="sng">
            <a:solidFill>
              <a:schemeClr val="tx1">
                <a:lumMod val="75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5849622" y="2489200"/>
            <a:ext cx="0" cy="3548436"/>
          </a:xfrm>
          <a:prstGeom prst="line">
            <a:avLst/>
          </a:prstGeom>
          <a:ln w="12700" cmpd="sng">
            <a:solidFill>
              <a:schemeClr val="tx1">
                <a:lumMod val="75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712364" y="295730"/>
            <a:ext cx="738909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4951689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"/>
          <p:cNvSpPr>
            <a:spLocks noGrp="1"/>
          </p:cNvSpPr>
          <p:nvPr>
            <p:ph type="title"/>
          </p:nvPr>
        </p:nvSpPr>
        <p:spPr>
          <a:xfrm>
            <a:off x="864852" y="921453"/>
            <a:ext cx="6423592" cy="715512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12364" y="295730"/>
            <a:ext cx="738909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694245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/>
          <p:cNvGrpSpPr/>
          <p:nvPr/>
        </p:nvGrpSpPr>
        <p:grpSpPr>
          <a:xfrm>
            <a:off x="-2266" y="-2022"/>
            <a:ext cx="9146266" cy="6861037"/>
            <a:chOff x="-2266" y="-2022"/>
            <a:chExt cx="9146266" cy="686103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9144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108000"/>
                    <a:satMod val="164000"/>
                    <a:lumMod val="74000"/>
                  </a:schemeClr>
                  <a:schemeClr val="dk2">
                    <a:tint val="96000"/>
                    <a:hueMod val="88000"/>
                    <a:satMod val="140000"/>
                    <a:lumMod val="132000"/>
                  </a:schemeClr>
                </a:duotone>
              </a:blip>
              <a:srcRect/>
              <a:stretch>
                <a:fillRect l="-16667" r="-16667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5689832" y="-2022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-2266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6299432" y="5868415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>
            <a:xfrm>
              <a:off x="414867" y="402165"/>
              <a:ext cx="46105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Freeform 7"/>
            <p:cNvSpPr/>
            <p:nvPr/>
          </p:nvSpPr>
          <p:spPr bwMode="gray">
            <a:xfrm rot="5400000">
              <a:off x="1299309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4966650">
              <a:off x="4673046" y="5107506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508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168970" y="1447799"/>
            <a:ext cx="1119474" cy="4571999"/>
          </a:xfrm>
        </p:spPr>
        <p:txBody>
          <a:bodyPr vert="eaVert" anchor="ctr" anchorCtr="0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66440" y="1447799"/>
            <a:ext cx="4417234" cy="457200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3" name="Rectangle 12"/>
          <p:cNvSpPr/>
          <p:nvPr/>
        </p:nvSpPr>
        <p:spPr>
          <a:xfrm>
            <a:off x="7744507" y="39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12364" y="295730"/>
            <a:ext cx="738909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46189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8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44483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-2266" y="-2022"/>
            <a:ext cx="9146266" cy="6861037"/>
            <a:chOff x="-2266" y="-2022"/>
            <a:chExt cx="9146266" cy="686103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9144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108000"/>
                    <a:satMod val="164000"/>
                    <a:lumMod val="74000"/>
                  </a:schemeClr>
                  <a:schemeClr val="dk2">
                    <a:tint val="96000"/>
                    <a:hueMod val="88000"/>
                    <a:satMod val="140000"/>
                    <a:lumMod val="132000"/>
                  </a:schemeClr>
                </a:duotone>
              </a:blip>
              <a:srcRect/>
              <a:stretch>
                <a:fillRect l="-16667" r="-16667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5689832" y="-2022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-2266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6299432" y="5868415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5687606">
              <a:off x="3320102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7"/>
            <p:cNvSpPr/>
            <p:nvPr/>
          </p:nvSpPr>
          <p:spPr bwMode="gray">
            <a:xfrm rot="16200000">
              <a:off x="3105027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0" name="Freeform 5"/>
            <p:cNvSpPr>
              <a:spLocks noEditPoints="1"/>
            </p:cNvSpPr>
            <p:nvPr/>
          </p:nvSpPr>
          <p:spPr bwMode="gray">
            <a:xfrm>
              <a:off x="0" y="508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866443" y="2257588"/>
            <a:ext cx="3101763" cy="3020343"/>
          </a:xfrm>
        </p:spPr>
        <p:txBody>
          <a:bodyPr anchor="ctr"/>
          <a:lstStyle>
            <a:lvl1pPr algn="l">
              <a:defRPr sz="3200" b="0" cap="none"/>
            </a:lvl1pPr>
          </a:lstStyle>
          <a:p>
            <a:r>
              <a:rPr lang="en-US" dirty="0"/>
              <a:t>Click to edit Master title style</a:t>
            </a:r>
            <a:br>
              <a:rPr lang="en-US" dirty="0"/>
            </a:br>
            <a:r>
              <a:rPr lang="en-US" dirty="0"/>
              <a:t>third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19261" y="2257267"/>
            <a:ext cx="3054653" cy="3020345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3" name="Rectangle 12"/>
          <p:cNvSpPr/>
          <p:nvPr/>
        </p:nvSpPr>
        <p:spPr>
          <a:xfrm>
            <a:off x="7745644" y="39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841704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66440" y="2489199"/>
            <a:ext cx="3636979" cy="3530604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0580" y="2489199"/>
            <a:ext cx="3636981" cy="3553245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4376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0" y="2489200"/>
            <a:ext cx="3636979" cy="75929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66441" y="3248040"/>
            <a:ext cx="3636978" cy="2771761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0580" y="2488750"/>
            <a:ext cx="3636980" cy="75929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0581" y="3248040"/>
            <a:ext cx="3636980" cy="2773909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06831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171689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Rectangle 10"/>
          <p:cNvSpPr/>
          <p:nvPr/>
        </p:nvSpPr>
        <p:spPr>
          <a:xfrm>
            <a:off x="7745644" y="-1404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219776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2266" y="-2022"/>
            <a:ext cx="9146266" cy="6861037"/>
            <a:chOff x="-2266" y="-2022"/>
            <a:chExt cx="9146266" cy="6861037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9144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108000"/>
                    <a:satMod val="164000"/>
                    <a:lumMod val="74000"/>
                  </a:schemeClr>
                  <a:schemeClr val="dk2">
                    <a:tint val="96000"/>
                    <a:hueMod val="88000"/>
                    <a:satMod val="140000"/>
                    <a:lumMod val="132000"/>
                  </a:schemeClr>
                </a:duotone>
              </a:blip>
              <a:srcRect/>
              <a:stretch>
                <a:fillRect l="-16667" r="-16667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5689832" y="-2022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-2266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6299432" y="5868415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/>
            <p:nvPr/>
          </p:nvSpPr>
          <p:spPr bwMode="gray">
            <a:xfrm rot="15687606">
              <a:off x="2769747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8"/>
            <p:cNvSpPr/>
            <p:nvPr/>
          </p:nvSpPr>
          <p:spPr bwMode="gray">
            <a:xfrm rot="16200000">
              <a:off x="2548536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0" name="Freeform 5"/>
            <p:cNvSpPr>
              <a:spLocks noEditPoints="1"/>
            </p:cNvSpPr>
            <p:nvPr/>
          </p:nvSpPr>
          <p:spPr bwMode="gray">
            <a:xfrm>
              <a:off x="0" y="508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0" y="1447800"/>
            <a:ext cx="2712590" cy="1495588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68927" y="1452881"/>
            <a:ext cx="3632850" cy="4572000"/>
          </a:xfrm>
        </p:spPr>
        <p:txBody>
          <a:bodyPr anchor="ctr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866440" y="3086845"/>
            <a:ext cx="2712590" cy="2938036"/>
          </a:xfrm>
        </p:spPr>
        <p:txBody>
          <a:bodyPr/>
          <a:lstStyle>
            <a:lvl1pPr marL="0" indent="0">
              <a:buNone/>
              <a:defRPr sz="1400">
                <a:solidFill>
                  <a:schemeClr val="tx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9" name="Rectangle 18"/>
          <p:cNvSpPr/>
          <p:nvPr/>
        </p:nvSpPr>
        <p:spPr>
          <a:xfrm>
            <a:off x="7745644" y="-1404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191177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2266" y="-2022"/>
            <a:ext cx="9146266" cy="6861037"/>
            <a:chOff x="-2266" y="-2022"/>
            <a:chExt cx="9146266" cy="6861037"/>
          </a:xfrm>
        </p:grpSpPr>
        <p:sp>
          <p:nvSpPr>
            <p:cNvPr id="21" name="Rectangle 20"/>
            <p:cNvSpPr/>
            <p:nvPr/>
          </p:nvSpPr>
          <p:spPr>
            <a:xfrm>
              <a:off x="0" y="0"/>
              <a:ext cx="9144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108000"/>
                    <a:satMod val="164000"/>
                    <a:lumMod val="74000"/>
                  </a:schemeClr>
                  <a:schemeClr val="dk2">
                    <a:tint val="96000"/>
                    <a:hueMod val="88000"/>
                    <a:satMod val="140000"/>
                    <a:lumMod val="132000"/>
                  </a:schemeClr>
                </a:duotone>
              </a:blip>
              <a:srcRect/>
              <a:stretch>
                <a:fillRect l="-16667" r="-16667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5689832" y="-2022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Oval 24"/>
            <p:cNvSpPr/>
            <p:nvPr/>
          </p:nvSpPr>
          <p:spPr>
            <a:xfrm>
              <a:off x="-2266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Oval 25"/>
            <p:cNvSpPr/>
            <p:nvPr/>
          </p:nvSpPr>
          <p:spPr>
            <a:xfrm>
              <a:off x="6299432" y="5868415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5283673" y="402165"/>
              <a:ext cx="3465769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/>
            <p:nvPr/>
          </p:nvSpPr>
          <p:spPr bwMode="gray">
            <a:xfrm rot="15687606">
              <a:off x="3074559" y="145837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8"/>
            <p:cNvSpPr/>
            <p:nvPr/>
          </p:nvSpPr>
          <p:spPr bwMode="gray">
            <a:xfrm rot="16200000">
              <a:off x="2852610" y="1765596"/>
              <a:ext cx="5995993" cy="3326809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7" name="Freeform 5"/>
            <p:cNvSpPr>
              <a:spLocks noEditPoints="1"/>
            </p:cNvSpPr>
            <p:nvPr/>
          </p:nvSpPr>
          <p:spPr bwMode="gray">
            <a:xfrm>
              <a:off x="0" y="508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1591" y="1343112"/>
            <a:ext cx="3001938" cy="1613085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722909" y="1320800"/>
            <a:ext cx="2791102" cy="42164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851592" y="3086100"/>
            <a:ext cx="3001938" cy="24511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tx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4" name="Rectangle 13"/>
          <p:cNvSpPr/>
          <p:nvPr/>
        </p:nvSpPr>
        <p:spPr>
          <a:xfrm>
            <a:off x="7745644" y="-1404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8616" y="295730"/>
            <a:ext cx="791308" cy="767687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799818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-2266" y="-2022"/>
            <a:ext cx="9146266" cy="6861037"/>
            <a:chOff x="-2266" y="-2022"/>
            <a:chExt cx="9146266" cy="6861037"/>
          </a:xfrm>
        </p:grpSpPr>
        <p:sp>
          <p:nvSpPr>
            <p:cNvPr id="19" name="Rectangle 18"/>
            <p:cNvSpPr/>
            <p:nvPr/>
          </p:nvSpPr>
          <p:spPr>
            <a:xfrm>
              <a:off x="0" y="0"/>
              <a:ext cx="9144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108000"/>
                    <a:satMod val="164000"/>
                    <a:lumMod val="74000"/>
                  </a:schemeClr>
                  <a:schemeClr val="dk2">
                    <a:tint val="96000"/>
                    <a:hueMod val="88000"/>
                    <a:satMod val="140000"/>
                    <a:lumMod val="132000"/>
                  </a:schemeClr>
                </a:duotone>
              </a:blip>
              <a:srcRect/>
              <a:stretch>
                <a:fillRect l="-16667" r="-16667"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629943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5689832" y="-2022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-2266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6299432" y="5868415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5"/>
            <p:cNvSpPr/>
            <p:nvPr/>
          </p:nvSpPr>
          <p:spPr bwMode="gray">
            <a:xfrm rot="21010068">
              <a:off x="6359946" y="1790293"/>
              <a:ext cx="2377690" cy="317748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6" name="Freeform 25"/>
            <p:cNvSpPr/>
            <p:nvPr/>
          </p:nvSpPr>
          <p:spPr bwMode="gray">
            <a:xfrm>
              <a:off x="485023" y="1856958"/>
              <a:ext cx="8173954" cy="4535226"/>
            </a:xfrm>
            <a:custGeom>
              <a:avLst/>
              <a:gdLst/>
              <a:ahLst/>
              <a:cxnLst/>
              <a:rect l="0" t="0" r="r" b="b"/>
              <a:pathLst>
                <a:path w="4960" h="2752">
                  <a:moveTo>
                    <a:pt x="0" y="0"/>
                  </a:moveTo>
                  <a:lnTo>
                    <a:pt x="0" y="324"/>
                  </a:lnTo>
                  <a:lnTo>
                    <a:pt x="0" y="1992"/>
                  </a:lnTo>
                  <a:lnTo>
                    <a:pt x="0" y="2752"/>
                  </a:lnTo>
                  <a:lnTo>
                    <a:pt x="4960" y="2752"/>
                  </a:lnTo>
                  <a:lnTo>
                    <a:pt x="4960" y="1992"/>
                  </a:lnTo>
                  <a:lnTo>
                    <a:pt x="4960" y="324"/>
                  </a:lnTo>
                  <a:lnTo>
                    <a:pt x="4960" y="0"/>
                  </a:lnTo>
                  <a:lnTo>
                    <a:pt x="4960" y="0"/>
                  </a:lnTo>
                  <a:lnTo>
                    <a:pt x="4734" y="34"/>
                  </a:lnTo>
                  <a:lnTo>
                    <a:pt x="4510" y="64"/>
                  </a:lnTo>
                  <a:lnTo>
                    <a:pt x="4284" y="90"/>
                  </a:lnTo>
                  <a:lnTo>
                    <a:pt x="4060" y="114"/>
                  </a:lnTo>
                  <a:lnTo>
                    <a:pt x="3836" y="132"/>
                  </a:lnTo>
                  <a:lnTo>
                    <a:pt x="3614" y="146"/>
                  </a:lnTo>
                  <a:lnTo>
                    <a:pt x="3392" y="158"/>
                  </a:lnTo>
                  <a:lnTo>
                    <a:pt x="3174" y="166"/>
                  </a:lnTo>
                  <a:lnTo>
                    <a:pt x="2960" y="172"/>
                  </a:lnTo>
                  <a:lnTo>
                    <a:pt x="2748" y="174"/>
                  </a:lnTo>
                  <a:lnTo>
                    <a:pt x="2542" y="174"/>
                  </a:lnTo>
                  <a:lnTo>
                    <a:pt x="2338" y="174"/>
                  </a:lnTo>
                  <a:lnTo>
                    <a:pt x="2140" y="170"/>
                  </a:lnTo>
                  <a:lnTo>
                    <a:pt x="1948" y="164"/>
                  </a:lnTo>
                  <a:lnTo>
                    <a:pt x="1762" y="156"/>
                  </a:lnTo>
                  <a:lnTo>
                    <a:pt x="1582" y="148"/>
                  </a:lnTo>
                  <a:lnTo>
                    <a:pt x="1410" y="138"/>
                  </a:lnTo>
                  <a:lnTo>
                    <a:pt x="1244" y="128"/>
                  </a:lnTo>
                  <a:lnTo>
                    <a:pt x="1088" y="116"/>
                  </a:lnTo>
                  <a:lnTo>
                    <a:pt x="938" y="104"/>
                  </a:lnTo>
                  <a:lnTo>
                    <a:pt x="668" y="78"/>
                  </a:lnTo>
                  <a:lnTo>
                    <a:pt x="438" y="54"/>
                  </a:lnTo>
                  <a:lnTo>
                    <a:pt x="254" y="34"/>
                  </a:lnTo>
                  <a:lnTo>
                    <a:pt x="116" y="1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7" name="Freeform 5"/>
            <p:cNvSpPr>
              <a:spLocks noEditPoints="1"/>
            </p:cNvSpPr>
            <p:nvPr/>
          </p:nvSpPr>
          <p:spPr bwMode="gray">
            <a:xfrm>
              <a:off x="0" y="508"/>
              <a:ext cx="9144000" cy="6858000"/>
            </a:xfrm>
            <a:custGeom>
              <a:avLst/>
              <a:gdLst/>
              <a:ahLst/>
              <a:cxnLst/>
              <a:rect l="0" t="0" r="r" b="b"/>
              <a:pathLst>
                <a:path w="5760" h="4320">
                  <a:moveTo>
                    <a:pt x="0" y="0"/>
                  </a:moveTo>
                  <a:lnTo>
                    <a:pt x="0" y="4320"/>
                  </a:lnTo>
                  <a:lnTo>
                    <a:pt x="5760" y="4320"/>
                  </a:lnTo>
                  <a:lnTo>
                    <a:pt x="5760" y="0"/>
                  </a:lnTo>
                  <a:lnTo>
                    <a:pt x="0" y="0"/>
                  </a:lnTo>
                  <a:close/>
                  <a:moveTo>
                    <a:pt x="5444" y="4004"/>
                  </a:moveTo>
                  <a:lnTo>
                    <a:pt x="324" y="4004"/>
                  </a:lnTo>
                  <a:lnTo>
                    <a:pt x="324" y="324"/>
                  </a:lnTo>
                  <a:lnTo>
                    <a:pt x="5444" y="324"/>
                  </a:lnTo>
                  <a:lnTo>
                    <a:pt x="5444" y="400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866441" y="927099"/>
            <a:ext cx="6345260" cy="7098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1" y="2489201"/>
            <a:ext cx="6345260" cy="353059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60111" y="6377097"/>
            <a:ext cx="990599" cy="228659"/>
          </a:xfrm>
          <a:prstGeom prst="rect">
            <a:avLst/>
          </a:prstGeom>
        </p:spPr>
        <p:txBody>
          <a:bodyPr vert="horz" lIns="91440" tIns="45720" rIns="91440" bIns="45720" rtlCol="0" anchor="t" anchorCtr="0"/>
          <a:lstStyle>
            <a:lvl1pPr algn="r">
              <a:defRPr sz="900" b="1" i="0">
                <a:solidFill>
                  <a:schemeClr val="accent1"/>
                </a:solidFill>
              </a:defRPr>
            </a:lvl1pPr>
          </a:lstStyle>
          <a:p>
            <a:fld id="{E4DF349D-AA37-47E6-BA6F-739CB062A7A8}" type="datetimeFigureOut">
              <a:rPr lang="nl-NL" smtClean="0"/>
              <a:t>5-7-2016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0842" y="6373195"/>
            <a:ext cx="3859795" cy="22865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 b="1" i="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29" name="Rectangle 2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3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7678616" y="295730"/>
            <a:ext cx="791308" cy="767687"/>
          </a:xfrm>
          <a:prstGeom prst="rect">
            <a:avLst/>
          </a:prstGeom>
        </p:spPr>
        <p:txBody>
          <a:bodyPr anchor="b"/>
          <a:lstStyle>
            <a:lvl1pPr algn="ctr">
              <a:defRPr sz="2800">
                <a:solidFill>
                  <a:schemeClr val="bg1"/>
                </a:solidFill>
              </a:defRPr>
            </a:lvl1pPr>
          </a:lstStyle>
          <a:p>
            <a:fld id="{CE25A96E-55C1-4924-A3C8-E2527DDE6F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098447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  <p:sldLayoutId id="214748370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200" b="0" i="0" kern="1200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685800" indent="-283464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96012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23444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50876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8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0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5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4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9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Maagdarmkanaal</a:t>
            </a:r>
            <a:r>
              <a:rPr lang="nl-NL" dirty="0"/>
              <a:t/>
            </a:r>
            <a:br>
              <a:rPr lang="nl-NL" dirty="0"/>
            </a:b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V31, Voeding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1819200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7. 12-vingerige darm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Eerste deel v.d. dunne darm (is ongeveer 12 vingers lang).</a:t>
            </a:r>
          </a:p>
          <a:p>
            <a:r>
              <a:rPr lang="nl-NL" dirty="0" smtClean="0"/>
              <a:t>Wordt bicarbonaat toegevoegd om de zure voedselbrij van de maag weer te </a:t>
            </a:r>
            <a:r>
              <a:rPr lang="nl-NL" dirty="0" err="1" smtClean="0"/>
              <a:t>neutralizeren</a:t>
            </a:r>
            <a:r>
              <a:rPr lang="nl-NL" dirty="0" smtClean="0"/>
              <a:t>. (in de maag is pH 4, daarna pH 6 of 7)</a:t>
            </a:r>
          </a:p>
          <a:p>
            <a:endParaRPr lang="nl-NL" dirty="0"/>
          </a:p>
          <a:p>
            <a:r>
              <a:rPr lang="nl-NL" dirty="0" smtClean="0"/>
              <a:t>Door alvleessappen, darmsappen en gal wordt de vertering van vetten, eiwitten en koolhydraten voortgezet.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74135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8/9. Kronkeldarm/nuchtere darm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Dunne darm is heel lang! Hier vermengen enzymen en voedsel zich.</a:t>
            </a:r>
          </a:p>
          <a:p>
            <a:r>
              <a:rPr lang="nl-NL" dirty="0" smtClean="0"/>
              <a:t>Voedingsstoffen (glucose, aminozuren, vetzuren) worden opgenomen in het bloed.</a:t>
            </a:r>
          </a:p>
          <a:p>
            <a:r>
              <a:rPr lang="nl-NL" dirty="0" smtClean="0"/>
              <a:t>Darmsap wordt toegevoegd om de overgebleven voedingsstoffen te verteren.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1467430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10/11/12. dikke darm &amp; Blinde darm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Dikke darm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nl-NL" dirty="0" smtClean="0"/>
              <a:t>Geen vertering, water en onverteerbare voedselresten worden opgenomen in bloed.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 smtClean="0"/>
              <a:t>Blinde darm</a:t>
            </a: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nl-NL" dirty="0" smtClean="0"/>
              <a:t>Bij de mens geen functie, kan ontstoken raken.</a:t>
            </a:r>
          </a:p>
          <a:p>
            <a:r>
              <a:rPr lang="nl-NL" dirty="0" smtClean="0"/>
              <a:t>Bij planteneters worden harde celwanden verteert.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435953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Voedsel en maagdarmkanaal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628650" indent="-514350">
              <a:buFont typeface="+mj-lt"/>
              <a:buAutoNum type="alphaUcPeriod"/>
            </a:pPr>
            <a:r>
              <a:rPr lang="nl-NL" dirty="0" smtClean="0"/>
              <a:t>Plantaardig materiaal</a:t>
            </a:r>
          </a:p>
          <a:p>
            <a:pPr marL="628650" indent="-514350">
              <a:buFont typeface="+mj-lt"/>
              <a:buAutoNum type="alphaUcPeriod"/>
            </a:pPr>
            <a:r>
              <a:rPr lang="nl-NL" dirty="0" smtClean="0"/>
              <a:t>Vlees</a:t>
            </a:r>
          </a:p>
          <a:p>
            <a:pPr marL="628650" indent="-514350">
              <a:buFont typeface="+mj-lt"/>
              <a:buAutoNum type="alphaUcPeriod"/>
            </a:pPr>
            <a:r>
              <a:rPr lang="nl-NL" dirty="0" smtClean="0"/>
              <a:t>Insecten</a:t>
            </a:r>
          </a:p>
          <a:p>
            <a:pPr marL="628650" indent="-514350">
              <a:buFont typeface="+mj-lt"/>
              <a:buAutoNum type="alphaUcPeriod"/>
            </a:pPr>
            <a:r>
              <a:rPr lang="nl-NL" dirty="0" smtClean="0"/>
              <a:t>Zowel plantaardig als dierlijk materiaal	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628650" indent="-514350">
              <a:buFont typeface="+mj-lt"/>
              <a:buAutoNum type="arabicPeriod"/>
            </a:pPr>
            <a:r>
              <a:rPr lang="nl-NL" dirty="0" smtClean="0"/>
              <a:t>Carnivoor</a:t>
            </a:r>
          </a:p>
          <a:p>
            <a:pPr marL="628650" indent="-514350">
              <a:buFont typeface="+mj-lt"/>
              <a:buAutoNum type="arabicPeriod"/>
            </a:pPr>
            <a:r>
              <a:rPr lang="nl-NL" dirty="0" smtClean="0"/>
              <a:t>Herbivoor (herkauwer)</a:t>
            </a:r>
          </a:p>
          <a:p>
            <a:pPr marL="628650" indent="-514350">
              <a:buFont typeface="+mj-lt"/>
              <a:buAutoNum type="arabicPeriod"/>
            </a:pPr>
            <a:r>
              <a:rPr lang="nl-NL" dirty="0" smtClean="0"/>
              <a:t>Insectivoor</a:t>
            </a:r>
          </a:p>
          <a:p>
            <a:pPr marL="628650" indent="-514350">
              <a:buFont typeface="+mj-lt"/>
              <a:buAutoNum type="arabicPeriod"/>
            </a:pPr>
            <a:r>
              <a:rPr lang="nl-NL" dirty="0" smtClean="0"/>
              <a:t>Herbivoor (niet herkauwer)</a:t>
            </a:r>
          </a:p>
          <a:p>
            <a:pPr marL="628650" indent="-514350">
              <a:buFont typeface="+mj-lt"/>
              <a:buAutoNum type="arabicPeriod"/>
            </a:pPr>
            <a:r>
              <a:rPr lang="nl-NL" dirty="0" smtClean="0"/>
              <a:t>Omnivoor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307121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Type herbivoren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nl-NL" dirty="0" smtClean="0"/>
              <a:t>In de </a:t>
            </a:r>
            <a:r>
              <a:rPr lang="nl-NL" dirty="0" smtClean="0">
                <a:solidFill>
                  <a:srgbClr val="FFFF00"/>
                </a:solidFill>
              </a:rPr>
              <a:t>maag</a:t>
            </a:r>
            <a:r>
              <a:rPr lang="nl-NL" dirty="0" smtClean="0"/>
              <a:t> bevinden zich heel veel micro-organismen (eencelligen en bacteriën) die celwanden van planten kunnen afbreken.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nl-NL" dirty="0" smtClean="0"/>
              <a:t>In de </a:t>
            </a:r>
            <a:r>
              <a:rPr lang="nl-NL" dirty="0" smtClean="0">
                <a:solidFill>
                  <a:srgbClr val="FFFF00"/>
                </a:solidFill>
              </a:rPr>
              <a:t>blindedarm</a:t>
            </a:r>
            <a:r>
              <a:rPr lang="nl-NL" dirty="0" smtClean="0"/>
              <a:t> </a:t>
            </a:r>
            <a:r>
              <a:rPr lang="nl-NL" dirty="0"/>
              <a:t>bevinden zich heel veel micro-organismen (eencelligen en bacteriën) die celwanden van planten kunnen afbreken.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512573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spijsverteringskanaal</a:t>
            </a:r>
            <a:endParaRPr lang="nl-NL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type="pic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358" r="4358"/>
          <a:stretch>
            <a:fillRect/>
          </a:stretch>
        </p:blipFill>
        <p:spPr bwMode="auto">
          <a:xfrm>
            <a:off x="971600" y="1343112"/>
            <a:ext cx="7772400" cy="462034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Tijdelijke aanduiding voor tekst 2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7235816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	1. Mond: mechanisch en chemische vertering</a:t>
            </a:r>
            <a:endParaRPr lang="nl-NL" dirty="0"/>
          </a:p>
        </p:txBody>
      </p:sp>
      <p:sp>
        <p:nvSpPr>
          <p:cNvPr id="6" name="Tijdelijke aanduiding voor tekst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ENZYM	</a:t>
            </a:r>
            <a:endParaRPr lang="nl-NL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Chemische vertering omdat enzym ervoor zorgt dat chemische reactie sneller verloopt.</a:t>
            </a:r>
          </a:p>
          <a:p>
            <a:r>
              <a:rPr lang="nl-NL" dirty="0" smtClean="0"/>
              <a:t>Amylase zit in speeksel, helpt afbraak van zetmeel om te zetten in suikers.</a:t>
            </a:r>
          </a:p>
          <a:p>
            <a:r>
              <a:rPr lang="nl-NL" dirty="0" smtClean="0"/>
              <a:t>Vleeseters hebben géén amylase, varkens ook niet.</a:t>
            </a:r>
            <a:endParaRPr lang="nl-NL" dirty="0"/>
          </a:p>
        </p:txBody>
      </p:sp>
      <p:sp>
        <p:nvSpPr>
          <p:cNvPr id="8" name="Tijdelijke aanduiding voor tekst 7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 smtClean="0"/>
              <a:t>GEBIT</a:t>
            </a:r>
            <a:endParaRPr lang="nl-NL" dirty="0"/>
          </a:p>
        </p:txBody>
      </p:sp>
      <p:sp>
        <p:nvSpPr>
          <p:cNvPr id="9" name="Tijdelijke aanduiding voor inhoud 8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nl-NL" dirty="0" smtClean="0"/>
              <a:t>Mechanische vertering. </a:t>
            </a:r>
          </a:p>
          <a:p>
            <a:r>
              <a:rPr lang="nl-NL" dirty="0" smtClean="0"/>
              <a:t>Met tanden en kiezen wordt voer kleiner gemaakt waardoor enzymen er beter bij kunnen.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486116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2. slokdarm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0" y="2564904"/>
            <a:ext cx="3677312" cy="5112568"/>
          </a:xfrm>
        </p:spPr>
        <p:txBody>
          <a:bodyPr>
            <a:normAutofit/>
          </a:bodyPr>
          <a:lstStyle/>
          <a:p>
            <a:r>
              <a:rPr lang="nl-NL" dirty="0" smtClean="0"/>
              <a:t>Spieren kan je niet controleren, voedsel gekneed en speeksel doorheen gemengd.</a:t>
            </a:r>
          </a:p>
          <a:p>
            <a:r>
              <a:rPr lang="nl-NL" dirty="0" smtClean="0"/>
              <a:t>Geen vertering</a:t>
            </a:r>
          </a:p>
          <a:p>
            <a:r>
              <a:rPr lang="nl-NL" dirty="0" err="1" smtClean="0"/>
              <a:t>Cardia</a:t>
            </a:r>
            <a:r>
              <a:rPr lang="nl-NL" dirty="0" smtClean="0"/>
              <a:t> is afsluiting naar de maag. Paarden, konijnen kunnen niet braken.</a:t>
            </a:r>
            <a:endParaRPr lang="nl-NL" dirty="0"/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sz="half" idx="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63888" y="2060848"/>
            <a:ext cx="5580112" cy="40324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4535926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3. Maag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idx="1"/>
          </p:nvPr>
        </p:nvSpPr>
        <p:spPr>
          <a:xfrm>
            <a:off x="611560" y="2708920"/>
            <a:ext cx="8229600" cy="4373563"/>
          </a:xfrm>
        </p:spPr>
        <p:txBody>
          <a:bodyPr/>
          <a:lstStyle/>
          <a:p>
            <a:r>
              <a:rPr lang="nl-NL" dirty="0" smtClean="0"/>
              <a:t>Chemische vertering met enzymen begint in de maag. </a:t>
            </a:r>
          </a:p>
          <a:p>
            <a:r>
              <a:rPr lang="nl-NL" dirty="0" smtClean="0"/>
              <a:t>Pepsine breekt eiwitten af tot aminozuren</a:t>
            </a:r>
          </a:p>
          <a:p>
            <a:r>
              <a:rPr lang="nl-NL" dirty="0" smtClean="0"/>
              <a:t>Maag maakt zoutzuur zodat enzymen goed werken.</a:t>
            </a:r>
          </a:p>
          <a:p>
            <a:r>
              <a:rPr lang="nl-NL" dirty="0" smtClean="0"/>
              <a:t>Maagpoort (uitgang van de maag) zorgt ervoor dat er alleen kleine deeltjes uit kunnen.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7257144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4. alvleesklier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Produceert alvleessap dat wordt afgegeven aan de </a:t>
            </a:r>
            <a:r>
              <a:rPr lang="nl-NL" dirty="0" smtClean="0">
                <a:solidFill>
                  <a:schemeClr val="accent6"/>
                </a:solidFill>
              </a:rPr>
              <a:t>12-vingerige darm</a:t>
            </a:r>
            <a:r>
              <a:rPr lang="nl-NL" dirty="0" smtClean="0"/>
              <a:t>. Ook worden hormonen aangemaakt.</a:t>
            </a:r>
          </a:p>
          <a:p>
            <a:r>
              <a:rPr lang="nl-NL" dirty="0" smtClean="0"/>
              <a:t>Alvleessap bevat veel enzymen! Trypsine, lipase en amylase </a:t>
            </a:r>
          </a:p>
          <a:p>
            <a:pPr marL="114300" indent="0">
              <a:buNone/>
            </a:pPr>
            <a:endParaRPr lang="nl-NL" dirty="0" smtClean="0"/>
          </a:p>
          <a:p>
            <a:r>
              <a:rPr lang="nl-NL" dirty="0" smtClean="0"/>
              <a:t>ENZYMEN:</a:t>
            </a:r>
          </a:p>
          <a:p>
            <a:r>
              <a:rPr lang="nl-NL" dirty="0" smtClean="0"/>
              <a:t>Trypsine </a:t>
            </a:r>
            <a:r>
              <a:rPr lang="nl-NL" dirty="0" smtClean="0">
                <a:sym typeface="Wingdings" panose="05000000000000000000" pitchFamily="2" charset="2"/>
              </a:rPr>
              <a:t> vertering van aminozuren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Lipase  vertering van vetten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Amylase  vertering van koolhydraten tot glucose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4336686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5. Lever &amp; 6. Galblaas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Lever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Meest veelzijdige orgaan!</a:t>
            </a:r>
          </a:p>
          <a:p>
            <a:r>
              <a:rPr lang="nl-NL" dirty="0" smtClean="0"/>
              <a:t>Filtert giftige stoffen uit het bloed, zet glucose om in glycogeen.</a:t>
            </a:r>
          </a:p>
          <a:p>
            <a:r>
              <a:rPr lang="nl-NL" dirty="0" smtClean="0"/>
              <a:t>Produceert gal (maakt vetmoleculen kleiner)</a:t>
            </a:r>
          </a:p>
          <a:p>
            <a:endParaRPr lang="nl-NL" dirty="0"/>
          </a:p>
        </p:txBody>
      </p:sp>
      <p:sp>
        <p:nvSpPr>
          <p:cNvPr id="6" name="Tijdelijke aanduiding voor tekst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 smtClean="0"/>
              <a:t>Galblaas</a:t>
            </a:r>
            <a:endParaRPr lang="nl-NL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nl-NL" dirty="0"/>
              <a:t>Slaat de gal op. Via galbuis gaat het naar de 12-vingerige darm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3531021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-directiekamer">
  <a:themeElements>
    <a:clrScheme name="Ion-directiekamer">
      <a:dk1>
        <a:sysClr val="windowText" lastClr="000000"/>
      </a:dk1>
      <a:lt1>
        <a:sysClr val="window" lastClr="FFFFFF"/>
      </a:lt1>
      <a:dk2>
        <a:srgbClr val="1E5155"/>
      </a:dk2>
      <a:lt2>
        <a:srgbClr val="EBEBEB"/>
      </a:lt2>
      <a:accent1>
        <a:srgbClr val="B01513"/>
      </a:accent1>
      <a:accent2>
        <a:srgbClr val="EA6312"/>
      </a:accent2>
      <a:accent3>
        <a:srgbClr val="E6B729"/>
      </a:accent3>
      <a:accent4>
        <a:srgbClr val="6AAC90"/>
      </a:accent4>
      <a:accent5>
        <a:srgbClr val="5F9C9D"/>
      </a:accent5>
      <a:accent6>
        <a:srgbClr val="9E5E9B"/>
      </a:accent6>
      <a:hlink>
        <a:srgbClr val="58C1BA"/>
      </a:hlink>
      <a:folHlink>
        <a:srgbClr val="9DD0CB"/>
      </a:folHlink>
    </a:clrScheme>
    <a:fontScheme name="Ion-directiekamer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-directiekamer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hueMod val="88000"/>
                <a:satMod val="130000"/>
                <a:lumMod val="124000"/>
              </a:schemeClr>
            </a:gs>
            <a:gs pos="100000">
              <a:schemeClr val="phClr">
                <a:tint val="96000"/>
                <a:shade val="88000"/>
                <a:hueMod val="108000"/>
                <a:satMod val="164000"/>
                <a:lumMod val="7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108000"/>
                <a:satMod val="164000"/>
                <a:lumMod val="74000"/>
              </a:schemeClr>
              <a:schemeClr val="phClr">
                <a:tint val="96000"/>
                <a:hueMod val="88000"/>
                <a:satMod val="140000"/>
                <a:lumMod val="13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EC7F02AD-9687-440F-A9DF-FAA6F22270D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56</TotalTime>
  <Words>438</Words>
  <Application>Microsoft Office PowerPoint</Application>
  <PresentationFormat>Diavoorstelling (4:3)</PresentationFormat>
  <Paragraphs>63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7" baseType="lpstr">
      <vt:lpstr>Arial</vt:lpstr>
      <vt:lpstr>Century Gothic</vt:lpstr>
      <vt:lpstr>Wingdings</vt:lpstr>
      <vt:lpstr>Wingdings 3</vt:lpstr>
      <vt:lpstr>Ion-directiekamer</vt:lpstr>
      <vt:lpstr>Maagdarmkanaal </vt:lpstr>
      <vt:lpstr>Voedsel en maagdarmkanaal</vt:lpstr>
      <vt:lpstr>Type herbivoren</vt:lpstr>
      <vt:lpstr>spijsverteringskanaal</vt:lpstr>
      <vt:lpstr> 1. Mond: mechanisch en chemische vertering</vt:lpstr>
      <vt:lpstr>2. slokdarm</vt:lpstr>
      <vt:lpstr>3. Maag</vt:lpstr>
      <vt:lpstr>4. alvleesklier</vt:lpstr>
      <vt:lpstr>5. Lever &amp; 6. Galblaas</vt:lpstr>
      <vt:lpstr>7. 12-vingerige darm</vt:lpstr>
      <vt:lpstr>8/9. Kronkeldarm/nuchtere darm</vt:lpstr>
      <vt:lpstr>10/11/12. dikke darm &amp; Blinde darm</vt:lpstr>
    </vt:vector>
  </TitlesOfParts>
  <Company>Helicon Opleidingen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maagdarmkanaal, taak 12</dc:title>
  <dc:creator>Fannie Ploegmakers-van der Hoff</dc:creator>
  <cp:lastModifiedBy>Nea Wolfs</cp:lastModifiedBy>
  <cp:revision>11</cp:revision>
  <dcterms:created xsi:type="dcterms:W3CDTF">2015-06-02T12:23:19Z</dcterms:created>
  <dcterms:modified xsi:type="dcterms:W3CDTF">2016-07-05T11:58:39Z</dcterms:modified>
</cp:coreProperties>
</file>

<file path=docProps/thumbnail.jpeg>
</file>