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0" r:id="rId4"/>
    <p:sldId id="261" r:id="rId5"/>
    <p:sldId id="262" r:id="rId6"/>
    <p:sldId id="346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5" r:id="rId60"/>
    <p:sldId id="316" r:id="rId61"/>
    <p:sldId id="317" r:id="rId62"/>
    <p:sldId id="318" r:id="rId63"/>
    <p:sldId id="319" r:id="rId64"/>
    <p:sldId id="320" r:id="rId65"/>
    <p:sldId id="321" r:id="rId66"/>
    <p:sldId id="322" r:id="rId67"/>
    <p:sldId id="323" r:id="rId68"/>
    <p:sldId id="324" r:id="rId69"/>
    <p:sldId id="325" r:id="rId70"/>
    <p:sldId id="326" r:id="rId71"/>
    <p:sldId id="327" r:id="rId72"/>
    <p:sldId id="328" r:id="rId73"/>
    <p:sldId id="329" r:id="rId74"/>
    <p:sldId id="330" r:id="rId75"/>
    <p:sldId id="331" r:id="rId76"/>
    <p:sldId id="332" r:id="rId77"/>
    <p:sldId id="333" r:id="rId78"/>
    <p:sldId id="334" r:id="rId79"/>
    <p:sldId id="335" r:id="rId80"/>
    <p:sldId id="336" r:id="rId81"/>
    <p:sldId id="337" r:id="rId82"/>
    <p:sldId id="338" r:id="rId83"/>
    <p:sldId id="339" r:id="rId84"/>
    <p:sldId id="340" r:id="rId85"/>
    <p:sldId id="341" r:id="rId86"/>
    <p:sldId id="342" r:id="rId87"/>
    <p:sldId id="343" r:id="rId88"/>
    <p:sldId id="344" r:id="rId89"/>
    <p:sldId id="345" r:id="rId90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smtClean="0"/>
              <a:t>Klik om de ondertitelstijl van het model te bewerken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82E43-5204-46E3-806C-A20DCC5A2AE2}" type="datetimeFigureOut">
              <a:rPr lang="nl-NL" smtClean="0"/>
              <a:t>10-9-2018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6DE71-C0E5-4EE0-8B8A-BFD52060BF4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250361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82E43-5204-46E3-806C-A20DCC5A2AE2}" type="datetimeFigureOut">
              <a:rPr lang="nl-NL" smtClean="0"/>
              <a:t>10-9-2018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6DE71-C0E5-4EE0-8B8A-BFD52060BF4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077164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82E43-5204-46E3-806C-A20DCC5A2AE2}" type="datetimeFigureOut">
              <a:rPr lang="nl-NL" smtClean="0"/>
              <a:t>10-9-2018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6DE71-C0E5-4EE0-8B8A-BFD52060BF4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763401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82E43-5204-46E3-806C-A20DCC5A2AE2}" type="datetimeFigureOut">
              <a:rPr lang="nl-NL" smtClean="0"/>
              <a:t>10-9-2018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6DE71-C0E5-4EE0-8B8A-BFD52060BF4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304188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82E43-5204-46E3-806C-A20DCC5A2AE2}" type="datetimeFigureOut">
              <a:rPr lang="nl-NL" smtClean="0"/>
              <a:t>10-9-2018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6DE71-C0E5-4EE0-8B8A-BFD52060BF4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765416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82E43-5204-46E3-806C-A20DCC5A2AE2}" type="datetimeFigureOut">
              <a:rPr lang="nl-NL" smtClean="0"/>
              <a:t>10-9-2018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6DE71-C0E5-4EE0-8B8A-BFD52060BF4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23574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82E43-5204-46E3-806C-A20DCC5A2AE2}" type="datetimeFigureOut">
              <a:rPr lang="nl-NL" smtClean="0"/>
              <a:t>10-9-2018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6DE71-C0E5-4EE0-8B8A-BFD52060BF4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311353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82E43-5204-46E3-806C-A20DCC5A2AE2}" type="datetimeFigureOut">
              <a:rPr lang="nl-NL" smtClean="0"/>
              <a:t>10-9-2018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6DE71-C0E5-4EE0-8B8A-BFD52060BF4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488982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82E43-5204-46E3-806C-A20DCC5A2AE2}" type="datetimeFigureOut">
              <a:rPr lang="nl-NL" smtClean="0"/>
              <a:t>10-9-2018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6DE71-C0E5-4EE0-8B8A-BFD52060BF4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952767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82E43-5204-46E3-806C-A20DCC5A2AE2}" type="datetimeFigureOut">
              <a:rPr lang="nl-NL" smtClean="0"/>
              <a:t>10-9-2018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6DE71-C0E5-4EE0-8B8A-BFD52060BF4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61935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82E43-5204-46E3-806C-A20DCC5A2AE2}" type="datetimeFigureOut">
              <a:rPr lang="nl-NL" smtClean="0"/>
              <a:t>10-9-2018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6DE71-C0E5-4EE0-8B8A-BFD52060BF4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702049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182E43-5204-46E3-806C-A20DCC5A2AE2}" type="datetimeFigureOut">
              <a:rPr lang="nl-NL" smtClean="0"/>
              <a:t>10-9-2018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6DE71-C0E5-4EE0-8B8A-BFD52060BF4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84179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8.jpe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g"/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6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6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6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6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6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6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6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g"/><Relationship Id="rId1" Type="http://schemas.openxmlformats.org/officeDocument/2006/relationships/slideLayout" Target="../slideLayouts/slideLayout6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6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g"/><Relationship Id="rId1" Type="http://schemas.openxmlformats.org/officeDocument/2006/relationships/slideLayout" Target="../slideLayouts/slideLayout6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g"/><Relationship Id="rId1" Type="http://schemas.openxmlformats.org/officeDocument/2006/relationships/slideLayout" Target="../slideLayouts/slideLayout6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6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g"/><Relationship Id="rId1" Type="http://schemas.openxmlformats.org/officeDocument/2006/relationships/slideLayout" Target="../slideLayouts/slideLayout6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g"/><Relationship Id="rId1" Type="http://schemas.openxmlformats.org/officeDocument/2006/relationships/slideLayout" Target="../slideLayouts/slideLayout6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g"/><Relationship Id="rId1" Type="http://schemas.openxmlformats.org/officeDocument/2006/relationships/slideLayout" Target="../slideLayouts/slideLayout6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g"/><Relationship Id="rId1" Type="http://schemas.openxmlformats.org/officeDocument/2006/relationships/slideLayout" Target="../slideLayouts/slideLayout6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g"/><Relationship Id="rId2" Type="http://schemas.openxmlformats.org/officeDocument/2006/relationships/image" Target="../media/image81.jpg"/><Relationship Id="rId1" Type="http://schemas.openxmlformats.org/officeDocument/2006/relationships/slideLayout" Target="../slideLayouts/slideLayout6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6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g"/><Relationship Id="rId1" Type="http://schemas.openxmlformats.org/officeDocument/2006/relationships/slideLayout" Target="../slideLayouts/slideLayout6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g"/><Relationship Id="rId1" Type="http://schemas.openxmlformats.org/officeDocument/2006/relationships/slideLayout" Target="../slideLayouts/slideLayout6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g"/><Relationship Id="rId1" Type="http://schemas.openxmlformats.org/officeDocument/2006/relationships/slideLayout" Target="../slideLayouts/slideLayout6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9.jpeg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g"/><Relationship Id="rId1" Type="http://schemas.openxmlformats.org/officeDocument/2006/relationships/slideLayout" Target="../slideLayouts/slideLayout6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g"/><Relationship Id="rId1" Type="http://schemas.openxmlformats.org/officeDocument/2006/relationships/slideLayout" Target="../slideLayouts/slideLayout6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g"/><Relationship Id="rId1" Type="http://schemas.openxmlformats.org/officeDocument/2006/relationships/slideLayout" Target="../slideLayouts/slideLayout6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g"/><Relationship Id="rId1" Type="http://schemas.openxmlformats.org/officeDocument/2006/relationships/slideLayout" Target="../slideLayouts/slideLayout6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jp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9022027" cy="1470025"/>
          </a:xfrm>
        </p:spPr>
        <p:txBody>
          <a:bodyPr/>
          <a:lstStyle/>
          <a:p>
            <a:r>
              <a:rPr lang="nl-NL" dirty="0" smtClean="0"/>
              <a:t>Rassenkennis Hond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911424" y="3886200"/>
            <a:ext cx="9025003" cy="1752600"/>
          </a:xfrm>
        </p:spPr>
        <p:txBody>
          <a:bodyPr/>
          <a:lstStyle/>
          <a:p>
            <a:r>
              <a:rPr lang="nl-NL" dirty="0" smtClean="0"/>
              <a:t>Alle rassen die je moet kennen </a:t>
            </a:r>
          </a:p>
          <a:p>
            <a:r>
              <a:rPr lang="nl-NL" dirty="0" smtClean="0"/>
              <a:t>Niveau 2, 3en 4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512423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8.Schapendoes</a:t>
            </a:r>
            <a:endParaRPr lang="nl-NL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4147" y="1508787"/>
            <a:ext cx="6883707" cy="466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93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19221" y="615778"/>
            <a:ext cx="10515600" cy="1325563"/>
          </a:xfrm>
        </p:spPr>
        <p:txBody>
          <a:bodyPr/>
          <a:lstStyle/>
          <a:p>
            <a:r>
              <a:rPr lang="nl-NL" dirty="0" smtClean="0"/>
              <a:t>9. </a:t>
            </a:r>
            <a:r>
              <a:rPr lang="nl-NL" dirty="0" err="1" smtClean="0"/>
              <a:t>Shetland</a:t>
            </a:r>
            <a:r>
              <a:rPr lang="nl-NL" dirty="0" smtClean="0"/>
              <a:t> </a:t>
            </a:r>
            <a:r>
              <a:rPr lang="nl-NL" dirty="0" err="1" smtClean="0"/>
              <a:t>sheepdog</a:t>
            </a:r>
            <a:r>
              <a:rPr lang="nl-NL" dirty="0" smtClean="0"/>
              <a:t> (</a:t>
            </a:r>
            <a:r>
              <a:rPr lang="nl-NL" dirty="0" err="1"/>
              <a:t>S</a:t>
            </a:r>
            <a:r>
              <a:rPr lang="nl-NL" dirty="0" err="1" smtClean="0"/>
              <a:t>heltie</a:t>
            </a:r>
            <a:r>
              <a:rPr lang="nl-NL" dirty="0" smtClean="0"/>
              <a:t>)</a:t>
            </a:r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7579" y="1941341"/>
            <a:ext cx="6425126" cy="4147469"/>
          </a:xfrm>
          <a:prstGeom prst="rect">
            <a:avLst/>
          </a:prstGeom>
        </p:spPr>
      </p:pic>
      <p:pic>
        <p:nvPicPr>
          <p:cNvPr id="3" name="Afbeelding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45736" y="2796827"/>
            <a:ext cx="3375703" cy="2436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70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10. Bouvier des </a:t>
            </a:r>
            <a:r>
              <a:rPr lang="nl-NL" dirty="0" err="1" smtClean="0"/>
              <a:t>Flandres</a:t>
            </a:r>
            <a:endParaRPr lang="nl-NL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3025" y="2014766"/>
            <a:ext cx="6165950" cy="4112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7550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46965" y="190232"/>
            <a:ext cx="10849205" cy="2578297"/>
          </a:xfrm>
        </p:spPr>
        <p:txBody>
          <a:bodyPr/>
          <a:lstStyle/>
          <a:p>
            <a:r>
              <a:rPr lang="nl-NL" dirty="0" smtClean="0"/>
              <a:t>11. Zwitserse witte herdershond</a:t>
            </a:r>
            <a:endParaRPr lang="nl-NL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1637" y="2084851"/>
            <a:ext cx="6224419" cy="4054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2430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8584" y="2256837"/>
            <a:ext cx="10972800" cy="2400267"/>
          </a:xfrm>
        </p:spPr>
        <p:txBody>
          <a:bodyPr>
            <a:normAutofit fontScale="90000"/>
          </a:bodyPr>
          <a:lstStyle/>
          <a:p>
            <a:pPr algn="ctr"/>
            <a:r>
              <a:rPr lang="nl-NL" dirty="0" smtClean="0"/>
              <a:t>Honden groep 2</a:t>
            </a:r>
            <a:br>
              <a:rPr lang="nl-NL" dirty="0" smtClean="0"/>
            </a:br>
            <a:r>
              <a:rPr lang="nl-NL" dirty="0" smtClean="0"/>
              <a:t>Pinchers, </a:t>
            </a:r>
            <a:r>
              <a:rPr lang="nl-NL" dirty="0" err="1" smtClean="0"/>
              <a:t>Schnauzers</a:t>
            </a:r>
            <a:r>
              <a:rPr lang="nl-NL" dirty="0" smtClean="0"/>
              <a:t>, </a:t>
            </a:r>
            <a:r>
              <a:rPr lang="nl-NL" dirty="0" err="1" smtClean="0"/>
              <a:t>Mollossers</a:t>
            </a:r>
            <a:r>
              <a:rPr lang="nl-NL" dirty="0" smtClean="0"/>
              <a:t> en Sennehonden </a:t>
            </a:r>
            <a:br>
              <a:rPr lang="nl-NL" dirty="0" smtClean="0"/>
            </a:b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047564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17695" y="744952"/>
            <a:ext cx="10515600" cy="1325563"/>
          </a:xfrm>
        </p:spPr>
        <p:txBody>
          <a:bodyPr/>
          <a:lstStyle/>
          <a:p>
            <a:r>
              <a:rPr lang="nl-NL" dirty="0" smtClean="0"/>
              <a:t>12. </a:t>
            </a:r>
            <a:r>
              <a:rPr lang="nl-NL" dirty="0" smtClean="0">
                <a:solidFill>
                  <a:srgbClr val="FF0000"/>
                </a:solidFill>
              </a:rPr>
              <a:t>Appen Zeller </a:t>
            </a:r>
            <a:r>
              <a:rPr lang="nl-NL" dirty="0" err="1" smtClean="0">
                <a:solidFill>
                  <a:srgbClr val="FF0000"/>
                </a:solidFill>
              </a:rPr>
              <a:t>Sennenhond</a:t>
            </a:r>
            <a:endParaRPr lang="nl-NL" dirty="0">
              <a:solidFill>
                <a:srgbClr val="FF0000"/>
              </a:solidFill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2721" y="1855553"/>
            <a:ext cx="6307643" cy="4274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598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199" y="548984"/>
            <a:ext cx="10515600" cy="1325563"/>
          </a:xfrm>
        </p:spPr>
        <p:txBody>
          <a:bodyPr/>
          <a:lstStyle/>
          <a:p>
            <a:r>
              <a:rPr lang="nl-NL" dirty="0" smtClean="0"/>
              <a:t>13. </a:t>
            </a:r>
            <a:r>
              <a:rPr lang="nl-NL" dirty="0" smtClean="0">
                <a:solidFill>
                  <a:srgbClr val="FF0000"/>
                </a:solidFill>
              </a:rPr>
              <a:t>Berner </a:t>
            </a:r>
            <a:r>
              <a:rPr lang="nl-NL" dirty="0" err="1" smtClean="0">
                <a:solidFill>
                  <a:srgbClr val="FF0000"/>
                </a:solidFill>
              </a:rPr>
              <a:t>Sennenhond</a:t>
            </a:r>
            <a:endParaRPr lang="nl-NL" dirty="0">
              <a:solidFill>
                <a:srgbClr val="FF0000"/>
              </a:solidFill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5881" y="1874547"/>
            <a:ext cx="6500237" cy="4322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72811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14. </a:t>
            </a:r>
            <a:r>
              <a:rPr lang="nl-NL" dirty="0" smtClean="0">
                <a:solidFill>
                  <a:srgbClr val="FF0000"/>
                </a:solidFill>
              </a:rPr>
              <a:t>Bordeaux dog</a:t>
            </a:r>
            <a:endParaRPr lang="nl-NL" dirty="0">
              <a:solidFill>
                <a:srgbClr val="FF0000"/>
              </a:solidFill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4067" y="1804209"/>
            <a:ext cx="6566139" cy="4392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08667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15. </a:t>
            </a:r>
            <a:r>
              <a:rPr lang="nl-NL" dirty="0" smtClean="0">
                <a:solidFill>
                  <a:srgbClr val="FF0000"/>
                </a:solidFill>
              </a:rPr>
              <a:t>Boxer</a:t>
            </a:r>
            <a:endParaRPr lang="nl-NL" dirty="0">
              <a:solidFill>
                <a:srgbClr val="FF0000"/>
              </a:solidFill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5966" y="1843948"/>
            <a:ext cx="6963212" cy="4399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09268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16. </a:t>
            </a:r>
            <a:r>
              <a:rPr lang="nl-NL" dirty="0" err="1" smtClean="0">
                <a:solidFill>
                  <a:srgbClr val="FF0000"/>
                </a:solidFill>
              </a:rPr>
              <a:t>Bullmastiff</a:t>
            </a:r>
            <a:endParaRPr lang="nl-NL" dirty="0">
              <a:solidFill>
                <a:srgbClr val="FF0000"/>
              </a:solidFill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5342" y="1942423"/>
            <a:ext cx="6182096" cy="4135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01682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0" y="658681"/>
            <a:ext cx="10972800" cy="2098244"/>
          </a:xfrm>
        </p:spPr>
        <p:txBody>
          <a:bodyPr>
            <a:normAutofit/>
          </a:bodyPr>
          <a:lstStyle/>
          <a:p>
            <a:pPr algn="ctr"/>
            <a:r>
              <a:rPr lang="nl-NL" dirty="0" smtClean="0"/>
              <a:t>Groep 1</a:t>
            </a:r>
            <a:br>
              <a:rPr lang="nl-NL" dirty="0" smtClean="0"/>
            </a:br>
            <a:r>
              <a:rPr lang="nl-NL" dirty="0" smtClean="0"/>
              <a:t>Herdershonden en veedrijvers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nl-NL" sz="2667" dirty="0"/>
          </a:p>
          <a:p>
            <a:endParaRPr lang="nl-NL" sz="2667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414" y="2756925"/>
            <a:ext cx="9797007" cy="2400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760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17.</a:t>
            </a:r>
            <a:r>
              <a:rPr lang="nl-NL" dirty="0" smtClean="0">
                <a:solidFill>
                  <a:srgbClr val="FF0000"/>
                </a:solidFill>
              </a:rPr>
              <a:t>Dobermann</a:t>
            </a:r>
            <a:endParaRPr lang="nl-NL" dirty="0">
              <a:solidFill>
                <a:srgbClr val="FF0000"/>
              </a:solidFill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334" y="1831364"/>
            <a:ext cx="4455497" cy="4455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103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18. </a:t>
            </a:r>
            <a:r>
              <a:rPr lang="nl-NL" dirty="0" smtClean="0">
                <a:solidFill>
                  <a:srgbClr val="FF0000"/>
                </a:solidFill>
              </a:rPr>
              <a:t>Duitse Dog</a:t>
            </a:r>
            <a:endParaRPr lang="nl-NL" dirty="0">
              <a:solidFill>
                <a:srgbClr val="FF0000"/>
              </a:solidFill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4242" y="1842868"/>
            <a:ext cx="4263515" cy="4263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81424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19. </a:t>
            </a:r>
            <a:r>
              <a:rPr lang="nl-NL" dirty="0" smtClean="0">
                <a:solidFill>
                  <a:srgbClr val="FF0000"/>
                </a:solidFill>
              </a:rPr>
              <a:t>Duitse Pinscher</a:t>
            </a:r>
            <a:endParaRPr lang="nl-NL" dirty="0">
              <a:solidFill>
                <a:srgbClr val="FF0000"/>
              </a:solidFill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2689" y="1860864"/>
            <a:ext cx="6375896" cy="4099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0567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20. </a:t>
            </a:r>
            <a:r>
              <a:rPr lang="nl-NL" dirty="0" err="1" smtClean="0"/>
              <a:t>Riesenschnauzer</a:t>
            </a:r>
            <a:endParaRPr lang="nl-NL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0825" y="1887272"/>
            <a:ext cx="6329957" cy="4290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72213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21. Engelse </a:t>
            </a:r>
            <a:r>
              <a:rPr lang="nl-NL" dirty="0" err="1" smtClean="0"/>
              <a:t>bulldog</a:t>
            </a:r>
            <a:endParaRPr lang="nl-NL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9072" y="1897757"/>
            <a:ext cx="6473281" cy="4248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79495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0" y="740702"/>
            <a:ext cx="10478955" cy="1248137"/>
          </a:xfrm>
        </p:spPr>
        <p:txBody>
          <a:bodyPr/>
          <a:lstStyle/>
          <a:p>
            <a:r>
              <a:rPr lang="nl-NL" dirty="0" smtClean="0"/>
              <a:t>22. Grote Zwitserse </a:t>
            </a:r>
            <a:r>
              <a:rPr lang="nl-NL" dirty="0" err="1" smtClean="0"/>
              <a:t>Sennenhond</a:t>
            </a:r>
            <a:endParaRPr lang="nl-NL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81" y="1999314"/>
            <a:ext cx="6020065" cy="4003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087015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23. </a:t>
            </a:r>
            <a:r>
              <a:rPr lang="nl-NL" dirty="0" err="1" smtClean="0"/>
              <a:t>Hovaward</a:t>
            </a:r>
            <a:endParaRPr lang="nl-NL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5725" y="1842867"/>
            <a:ext cx="4929379" cy="4231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282128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24. Leonberger</a:t>
            </a:r>
            <a:endParaRPr lang="nl-NL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3455" y="1842868"/>
            <a:ext cx="6450533" cy="4283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740857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25. Newfoundlander</a:t>
            </a:r>
            <a:endParaRPr lang="nl-NL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569" y="1879045"/>
            <a:ext cx="6090801" cy="4127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083199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26. Rottweiler</a:t>
            </a:r>
            <a:endParaRPr lang="nl-NL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3298" y="1913206"/>
            <a:ext cx="6150025" cy="4168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41308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1. </a:t>
            </a:r>
            <a:r>
              <a:rPr lang="nl-NL" dirty="0" err="1" smtClean="0">
                <a:solidFill>
                  <a:srgbClr val="FF0000"/>
                </a:solidFill>
              </a:rPr>
              <a:t>Bearded</a:t>
            </a:r>
            <a:r>
              <a:rPr lang="nl-NL" dirty="0" smtClean="0">
                <a:solidFill>
                  <a:srgbClr val="FF0000"/>
                </a:solidFill>
              </a:rPr>
              <a:t> Collie</a:t>
            </a:r>
            <a:endParaRPr lang="nl-NL" dirty="0">
              <a:solidFill>
                <a:srgbClr val="FF0000"/>
              </a:solidFill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522" y="2133981"/>
            <a:ext cx="5128676" cy="3475880"/>
          </a:xfrm>
          <a:prstGeom prst="rect">
            <a:avLst/>
          </a:prstGeom>
        </p:spPr>
      </p:pic>
      <p:pic>
        <p:nvPicPr>
          <p:cNvPr id="4" name="Afbeelding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3314" y="2133981"/>
            <a:ext cx="5132355" cy="3475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080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27. </a:t>
            </a:r>
            <a:r>
              <a:rPr lang="nl-NL" dirty="0" err="1" smtClean="0"/>
              <a:t>Shar-Pei</a:t>
            </a:r>
            <a:endParaRPr lang="nl-NL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7595" y="2014245"/>
            <a:ext cx="6276809" cy="4137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045313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28. Sint Bernard</a:t>
            </a:r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5902" y="2089931"/>
            <a:ext cx="4373362" cy="3884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068338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324" y="715029"/>
            <a:ext cx="10972800" cy="2016223"/>
          </a:xfrm>
        </p:spPr>
        <p:txBody>
          <a:bodyPr/>
          <a:lstStyle/>
          <a:p>
            <a:pPr algn="ctr"/>
            <a:r>
              <a:rPr lang="nl-NL" dirty="0" smtClean="0"/>
              <a:t>Groep 3</a:t>
            </a:r>
            <a:br>
              <a:rPr lang="nl-NL" dirty="0" smtClean="0"/>
            </a:br>
            <a:r>
              <a:rPr lang="nl-NL" dirty="0" smtClean="0"/>
              <a:t>Terriërs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39554482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29. </a:t>
            </a:r>
            <a:r>
              <a:rPr lang="nl-NL" dirty="0" err="1" smtClean="0">
                <a:solidFill>
                  <a:srgbClr val="FF0000"/>
                </a:solidFill>
              </a:rPr>
              <a:t>Airdale</a:t>
            </a:r>
            <a:r>
              <a:rPr lang="nl-NL" dirty="0" smtClean="0">
                <a:solidFill>
                  <a:srgbClr val="FF0000"/>
                </a:solidFill>
              </a:rPr>
              <a:t> terriër</a:t>
            </a:r>
            <a:endParaRPr lang="nl-NL" dirty="0">
              <a:solidFill>
                <a:srgbClr val="FF0000"/>
              </a:solidFill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1892" y="1900218"/>
            <a:ext cx="6308216" cy="4195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223558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105825"/>
            <a:ext cx="11582400" cy="2674308"/>
          </a:xfrm>
        </p:spPr>
        <p:txBody>
          <a:bodyPr/>
          <a:lstStyle/>
          <a:p>
            <a:r>
              <a:rPr lang="nl-NL" dirty="0" smtClean="0"/>
              <a:t>30. </a:t>
            </a:r>
            <a:r>
              <a:rPr lang="nl-NL" dirty="0" smtClean="0">
                <a:solidFill>
                  <a:srgbClr val="FF0000"/>
                </a:solidFill>
              </a:rPr>
              <a:t>American </a:t>
            </a:r>
            <a:r>
              <a:rPr lang="nl-NL" dirty="0" err="1" smtClean="0">
                <a:solidFill>
                  <a:srgbClr val="FF0000"/>
                </a:solidFill>
              </a:rPr>
              <a:t>Staffordshire</a:t>
            </a:r>
            <a:r>
              <a:rPr lang="nl-NL" dirty="0" smtClean="0">
                <a:solidFill>
                  <a:srgbClr val="FF0000"/>
                </a:solidFill>
              </a:rPr>
              <a:t> terriër</a:t>
            </a:r>
            <a:endParaRPr lang="nl-NL" dirty="0">
              <a:solidFill>
                <a:srgbClr val="FF0000"/>
              </a:solidFill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1691" y="2180862"/>
            <a:ext cx="5618800" cy="3808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704802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31. </a:t>
            </a:r>
            <a:r>
              <a:rPr lang="nl-NL" dirty="0" smtClean="0">
                <a:solidFill>
                  <a:srgbClr val="FF0000"/>
                </a:solidFill>
              </a:rPr>
              <a:t>Bull terriër</a:t>
            </a:r>
            <a:endParaRPr lang="nl-NL" dirty="0">
              <a:solidFill>
                <a:srgbClr val="FF0000"/>
              </a:solidFill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9529" y="1828801"/>
            <a:ext cx="6713245" cy="4333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40008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10064" y="588723"/>
            <a:ext cx="10515600" cy="1325563"/>
          </a:xfrm>
        </p:spPr>
        <p:txBody>
          <a:bodyPr/>
          <a:lstStyle/>
          <a:p>
            <a:r>
              <a:rPr lang="nl-NL" dirty="0" smtClean="0"/>
              <a:t>32. </a:t>
            </a:r>
            <a:r>
              <a:rPr lang="nl-NL" dirty="0" err="1" smtClean="0">
                <a:solidFill>
                  <a:srgbClr val="FF0000"/>
                </a:solidFill>
              </a:rPr>
              <a:t>Cairn</a:t>
            </a:r>
            <a:r>
              <a:rPr lang="nl-NL" dirty="0" smtClean="0">
                <a:solidFill>
                  <a:srgbClr val="FF0000"/>
                </a:solidFill>
              </a:rPr>
              <a:t> terriër</a:t>
            </a:r>
            <a:endParaRPr lang="nl-NL" dirty="0">
              <a:solidFill>
                <a:srgbClr val="FF0000"/>
              </a:solidFill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6699" y="1914286"/>
            <a:ext cx="5031819" cy="4139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517753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10064" y="604276"/>
            <a:ext cx="10515600" cy="1325563"/>
          </a:xfrm>
        </p:spPr>
        <p:txBody>
          <a:bodyPr/>
          <a:lstStyle/>
          <a:p>
            <a:r>
              <a:rPr lang="nl-NL" dirty="0" smtClean="0"/>
              <a:t>33. </a:t>
            </a:r>
            <a:r>
              <a:rPr lang="nl-NL" dirty="0" smtClean="0">
                <a:solidFill>
                  <a:srgbClr val="FF0000"/>
                </a:solidFill>
              </a:rPr>
              <a:t>Foxterriër</a:t>
            </a:r>
            <a:endParaRPr lang="nl-NL" dirty="0">
              <a:solidFill>
                <a:srgbClr val="FF0000"/>
              </a:solidFill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5342" y="1929839"/>
            <a:ext cx="6212205" cy="4131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055473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95997" y="586261"/>
            <a:ext cx="10515600" cy="1325563"/>
          </a:xfrm>
        </p:spPr>
        <p:txBody>
          <a:bodyPr/>
          <a:lstStyle/>
          <a:p>
            <a:r>
              <a:rPr lang="nl-NL" dirty="0" smtClean="0"/>
              <a:t>34. Jack Russel terriër</a:t>
            </a:r>
            <a:endParaRPr lang="nl-NL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3217" y="1911824"/>
            <a:ext cx="6105187" cy="4084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87917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59898" y="590208"/>
            <a:ext cx="10515600" cy="1325563"/>
          </a:xfrm>
        </p:spPr>
        <p:txBody>
          <a:bodyPr/>
          <a:lstStyle/>
          <a:p>
            <a:r>
              <a:rPr lang="nl-NL" dirty="0" smtClean="0"/>
              <a:t>35. </a:t>
            </a:r>
            <a:r>
              <a:rPr lang="nl-NL" dirty="0" err="1" smtClean="0"/>
              <a:t>Staffordshire</a:t>
            </a:r>
            <a:r>
              <a:rPr lang="nl-NL" dirty="0" smtClean="0"/>
              <a:t> bull terriër</a:t>
            </a:r>
            <a:endParaRPr lang="nl-NL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1691" y="2084851"/>
            <a:ext cx="5845144" cy="3813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93579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2. </a:t>
            </a:r>
            <a:r>
              <a:rPr lang="nl-NL" dirty="0" smtClean="0">
                <a:solidFill>
                  <a:srgbClr val="FF0000"/>
                </a:solidFill>
              </a:rPr>
              <a:t>Belgische Herdershond</a:t>
            </a:r>
            <a:endParaRPr lang="nl-NL" dirty="0">
              <a:solidFill>
                <a:srgbClr val="FF0000"/>
              </a:solidFill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416" y="2034541"/>
            <a:ext cx="3373003" cy="2286000"/>
          </a:xfrm>
          <a:prstGeom prst="rect">
            <a:avLst/>
          </a:prstGeom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9398" y="2108056"/>
            <a:ext cx="5412602" cy="3589020"/>
          </a:xfrm>
          <a:prstGeom prst="rect">
            <a:avLst/>
          </a:prstGeo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32419" y="2766869"/>
            <a:ext cx="3064562" cy="2930207"/>
          </a:xfrm>
          <a:prstGeom prst="rect">
            <a:avLst/>
          </a:prstGeom>
        </p:spPr>
      </p:pic>
      <p:pic>
        <p:nvPicPr>
          <p:cNvPr id="8" name="Afbeelding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9416" y="4231971"/>
            <a:ext cx="3373003" cy="2243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6820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01637" y="124186"/>
            <a:ext cx="10972800" cy="2496276"/>
          </a:xfrm>
        </p:spPr>
        <p:txBody>
          <a:bodyPr/>
          <a:lstStyle/>
          <a:p>
            <a:r>
              <a:rPr lang="nl-NL" dirty="0" smtClean="0"/>
              <a:t>36. West Highland White terriër</a:t>
            </a:r>
            <a:endParaRPr lang="nl-NL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3294" y="2145337"/>
            <a:ext cx="5672139" cy="3678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977624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526594"/>
            <a:ext cx="10515600" cy="1325563"/>
          </a:xfrm>
        </p:spPr>
        <p:txBody>
          <a:bodyPr/>
          <a:lstStyle/>
          <a:p>
            <a:r>
              <a:rPr lang="nl-NL" dirty="0" smtClean="0"/>
              <a:t>37. Yorkshire terriër</a:t>
            </a:r>
            <a:endParaRPr lang="nl-NL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8110" y="1852157"/>
            <a:ext cx="6285753" cy="4260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00263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3668" y="-358408"/>
            <a:ext cx="10972800" cy="4114468"/>
          </a:xfrm>
        </p:spPr>
        <p:txBody>
          <a:bodyPr>
            <a:normAutofit/>
          </a:bodyPr>
          <a:lstStyle/>
          <a:p>
            <a:pPr algn="ctr"/>
            <a:r>
              <a:rPr lang="nl-NL" dirty="0" smtClean="0"/>
              <a:t>Groep 4</a:t>
            </a:r>
            <a:br>
              <a:rPr lang="nl-NL" dirty="0" smtClean="0"/>
            </a:br>
            <a:r>
              <a:rPr lang="nl-NL" dirty="0" smtClean="0"/>
              <a:t> Dashonden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72756387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38. </a:t>
            </a:r>
            <a:r>
              <a:rPr lang="nl-NL" dirty="0" smtClean="0">
                <a:solidFill>
                  <a:srgbClr val="FF0000"/>
                </a:solidFill>
              </a:rPr>
              <a:t>Dashond</a:t>
            </a:r>
            <a:endParaRPr lang="nl-NL" dirty="0">
              <a:solidFill>
                <a:srgbClr val="FF0000"/>
              </a:solidFill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887" y="2025748"/>
            <a:ext cx="3461388" cy="2268156"/>
          </a:xfrm>
          <a:prstGeom prst="rect">
            <a:avLst/>
          </a:prstGeom>
        </p:spPr>
      </p:pic>
      <p:pic>
        <p:nvPicPr>
          <p:cNvPr id="4" name="Afbeelding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3046" y="3984202"/>
            <a:ext cx="3247856" cy="2201184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2566" y="2278966"/>
            <a:ext cx="4011234" cy="2675463"/>
          </a:xfrm>
          <a:prstGeom prst="rect">
            <a:avLst/>
          </a:prstGeom>
        </p:spPr>
      </p:pic>
      <p:sp>
        <p:nvSpPr>
          <p:cNvPr id="6" name="Tekstvak 5"/>
          <p:cNvSpPr txBox="1"/>
          <p:nvPr/>
        </p:nvSpPr>
        <p:spPr>
          <a:xfrm>
            <a:off x="4094710" y="2249072"/>
            <a:ext cx="32478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Korthaar, langhaar, </a:t>
            </a:r>
            <a:r>
              <a:rPr lang="nl-NL" dirty="0" err="1" smtClean="0"/>
              <a:t>ruwhaar</a:t>
            </a:r>
            <a:endParaRPr lang="nl-NL" dirty="0" smtClean="0"/>
          </a:p>
          <a:p>
            <a:endParaRPr lang="nl-NL" dirty="0"/>
          </a:p>
          <a:p>
            <a:r>
              <a:rPr lang="nl-NL" dirty="0" smtClean="0"/>
              <a:t>Standaard, dwerg, </a:t>
            </a:r>
            <a:r>
              <a:rPr lang="nl-NL" dirty="0" err="1" smtClean="0"/>
              <a:t>kaninchen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2409339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67397" y="292287"/>
            <a:ext cx="10972800" cy="2880319"/>
          </a:xfrm>
        </p:spPr>
        <p:txBody>
          <a:bodyPr>
            <a:normAutofit/>
          </a:bodyPr>
          <a:lstStyle/>
          <a:p>
            <a:pPr algn="ctr"/>
            <a:r>
              <a:rPr lang="nl-NL" dirty="0" smtClean="0"/>
              <a:t>Groep 5 </a:t>
            </a:r>
            <a:br>
              <a:rPr lang="nl-NL" dirty="0" smtClean="0"/>
            </a:br>
            <a:r>
              <a:rPr lang="nl-NL" dirty="0" smtClean="0"/>
              <a:t>Spitsen en Oertypen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65062279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39. </a:t>
            </a:r>
            <a:r>
              <a:rPr lang="nl-NL" dirty="0" err="1" smtClean="0">
                <a:solidFill>
                  <a:srgbClr val="FF0000"/>
                </a:solidFill>
              </a:rPr>
              <a:t>Akita</a:t>
            </a:r>
            <a:endParaRPr lang="nl-NL" dirty="0">
              <a:solidFill>
                <a:srgbClr val="FF0000"/>
              </a:solidFill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3022" y="2006094"/>
            <a:ext cx="4906210" cy="4019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579663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40. </a:t>
            </a:r>
            <a:r>
              <a:rPr lang="nl-NL" dirty="0" smtClean="0">
                <a:solidFill>
                  <a:srgbClr val="FF0000"/>
                </a:solidFill>
              </a:rPr>
              <a:t>Alaska </a:t>
            </a:r>
            <a:r>
              <a:rPr lang="nl-NL" dirty="0" err="1" smtClean="0">
                <a:solidFill>
                  <a:srgbClr val="FF0000"/>
                </a:solidFill>
              </a:rPr>
              <a:t>malamute</a:t>
            </a:r>
            <a:endParaRPr lang="nl-NL" dirty="0">
              <a:solidFill>
                <a:srgbClr val="FF0000"/>
              </a:solidFill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1164" y="1834877"/>
            <a:ext cx="6226556" cy="4219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644988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41. Chow </a:t>
            </a:r>
            <a:r>
              <a:rPr lang="nl-NL" dirty="0" err="1" smtClean="0"/>
              <a:t>Chow</a:t>
            </a:r>
            <a:endParaRPr lang="nl-NL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0652" y="1999227"/>
            <a:ext cx="5866135" cy="3975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929273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48883" y="730885"/>
            <a:ext cx="10515600" cy="1325563"/>
          </a:xfrm>
        </p:spPr>
        <p:txBody>
          <a:bodyPr/>
          <a:lstStyle/>
          <a:p>
            <a:r>
              <a:rPr lang="nl-NL" dirty="0" smtClean="0"/>
              <a:t>42. Dwerg en kleine Keeshond</a:t>
            </a:r>
            <a:endParaRPr lang="nl-NL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428" y="2214848"/>
            <a:ext cx="5333011" cy="3557076"/>
          </a:xfrm>
          <a:prstGeom prst="rect">
            <a:avLst/>
          </a:prstGeom>
        </p:spPr>
      </p:pic>
      <p:pic>
        <p:nvPicPr>
          <p:cNvPr id="4" name="Afbeelding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6583" y="1785140"/>
            <a:ext cx="4416491" cy="4416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344523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43. Samojeed</a:t>
            </a:r>
            <a:endParaRPr lang="nl-NL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7772" y="1903925"/>
            <a:ext cx="6234297" cy="4170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22742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3. </a:t>
            </a:r>
            <a:r>
              <a:rPr lang="nl-NL" dirty="0" err="1" smtClean="0">
                <a:solidFill>
                  <a:srgbClr val="FF0000"/>
                </a:solidFill>
              </a:rPr>
              <a:t>Briard</a:t>
            </a:r>
            <a:endParaRPr lang="nl-NL" dirty="0">
              <a:solidFill>
                <a:srgbClr val="FF0000"/>
              </a:solidFill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2152" y="1690688"/>
            <a:ext cx="6787696" cy="4600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297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44. </a:t>
            </a:r>
            <a:r>
              <a:rPr lang="nl-NL" dirty="0" err="1" smtClean="0"/>
              <a:t>Shiba</a:t>
            </a:r>
            <a:endParaRPr lang="nl-NL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0653" y="1997612"/>
            <a:ext cx="6081707" cy="4044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87367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45. </a:t>
            </a:r>
            <a:r>
              <a:rPr lang="nl-NL" dirty="0" err="1" smtClean="0"/>
              <a:t>Siberian</a:t>
            </a:r>
            <a:r>
              <a:rPr lang="nl-NL" dirty="0" smtClean="0"/>
              <a:t> husky</a:t>
            </a:r>
            <a:endParaRPr lang="nl-NL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5908" y="1887969"/>
            <a:ext cx="6287360" cy="4181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176119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46. </a:t>
            </a:r>
            <a:r>
              <a:rPr lang="nl-NL" dirty="0" err="1" smtClean="0"/>
              <a:t>Basenji</a:t>
            </a:r>
            <a:endParaRPr lang="nl-NL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2517" y="1956424"/>
            <a:ext cx="5984943" cy="4056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53023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08074" y="-141347"/>
            <a:ext cx="10972800" cy="3552393"/>
          </a:xfrm>
        </p:spPr>
        <p:txBody>
          <a:bodyPr>
            <a:normAutofit/>
          </a:bodyPr>
          <a:lstStyle/>
          <a:p>
            <a:pPr algn="ctr"/>
            <a:r>
              <a:rPr lang="nl-NL" dirty="0" smtClean="0"/>
              <a:t>Groep 6</a:t>
            </a:r>
            <a:br>
              <a:rPr lang="nl-NL" dirty="0" smtClean="0"/>
            </a:br>
            <a:r>
              <a:rPr lang="nl-NL" dirty="0" smtClean="0"/>
              <a:t>Lopende honden en zweethonden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587733041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47. </a:t>
            </a:r>
            <a:r>
              <a:rPr lang="nl-NL" dirty="0" smtClean="0">
                <a:solidFill>
                  <a:srgbClr val="FF0000"/>
                </a:solidFill>
              </a:rPr>
              <a:t>Basset </a:t>
            </a:r>
            <a:r>
              <a:rPr lang="nl-NL" dirty="0" err="1" smtClean="0">
                <a:solidFill>
                  <a:srgbClr val="FF0000"/>
                </a:solidFill>
              </a:rPr>
              <a:t>hound</a:t>
            </a:r>
            <a:endParaRPr lang="nl-NL" dirty="0">
              <a:solidFill>
                <a:srgbClr val="FF0000"/>
              </a:solidFill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2516" y="1979763"/>
            <a:ext cx="5938875" cy="3972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3929284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48. </a:t>
            </a:r>
            <a:r>
              <a:rPr lang="nl-NL" dirty="0" err="1" smtClean="0">
                <a:solidFill>
                  <a:srgbClr val="FF0000"/>
                </a:solidFill>
              </a:rPr>
              <a:t>Beagle</a:t>
            </a:r>
            <a:endParaRPr lang="nl-NL" dirty="0">
              <a:solidFill>
                <a:srgbClr val="FF0000"/>
              </a:solidFill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7773" y="2006943"/>
            <a:ext cx="6178026" cy="4132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793303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49. Dalmatische hond</a:t>
            </a:r>
            <a:endParaRPr lang="nl-NL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8449" y="1953019"/>
            <a:ext cx="5970875" cy="404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5432106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50. </a:t>
            </a:r>
            <a:r>
              <a:rPr lang="nl-NL" dirty="0" err="1" smtClean="0"/>
              <a:t>Rhodesian</a:t>
            </a:r>
            <a:r>
              <a:rPr lang="nl-NL" dirty="0" smtClean="0"/>
              <a:t> </a:t>
            </a:r>
            <a:r>
              <a:rPr lang="nl-NL" dirty="0" err="1" smtClean="0"/>
              <a:t>ridgeback</a:t>
            </a:r>
            <a:endParaRPr lang="nl-NL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943" y="2039815"/>
            <a:ext cx="5428923" cy="3960090"/>
          </a:xfrm>
          <a:prstGeom prst="rect">
            <a:avLst/>
          </a:prstGeom>
        </p:spPr>
      </p:pic>
      <p:pic>
        <p:nvPicPr>
          <p:cNvPr id="4" name="Afbeelding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96" y="2610108"/>
            <a:ext cx="3643765" cy="2468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740906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64345" y="-358409"/>
            <a:ext cx="10972800" cy="4114468"/>
          </a:xfrm>
        </p:spPr>
        <p:txBody>
          <a:bodyPr>
            <a:normAutofit/>
          </a:bodyPr>
          <a:lstStyle/>
          <a:p>
            <a:pPr algn="ctr"/>
            <a:r>
              <a:rPr lang="nl-NL" dirty="0" smtClean="0"/>
              <a:t>Groep 7 </a:t>
            </a:r>
            <a:br>
              <a:rPr lang="nl-NL" dirty="0" smtClean="0"/>
            </a:br>
            <a:r>
              <a:rPr lang="nl-NL" dirty="0" smtClean="0"/>
              <a:t>Voorstaande honden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236014241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51. </a:t>
            </a:r>
            <a:r>
              <a:rPr lang="nl-NL" dirty="0" smtClean="0">
                <a:solidFill>
                  <a:srgbClr val="FF0000"/>
                </a:solidFill>
              </a:rPr>
              <a:t>Drentse Patrijs</a:t>
            </a:r>
            <a:endParaRPr lang="nl-NL" dirty="0">
              <a:solidFill>
                <a:srgbClr val="FF0000"/>
              </a:solidFill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3546" y="1830102"/>
            <a:ext cx="6404908" cy="4339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8936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4. Border collie</a:t>
            </a:r>
            <a:endParaRPr lang="nl-NL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0362" y="1981199"/>
            <a:ext cx="6391275" cy="4077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5265855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52. </a:t>
            </a:r>
            <a:r>
              <a:rPr lang="nl-NL" dirty="0" smtClean="0">
                <a:solidFill>
                  <a:srgbClr val="FF0000"/>
                </a:solidFill>
              </a:rPr>
              <a:t>Duitse Staande hond</a:t>
            </a:r>
            <a:endParaRPr lang="nl-NL" dirty="0">
              <a:solidFill>
                <a:srgbClr val="FF0000"/>
              </a:solidFill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181573"/>
            <a:ext cx="4816583" cy="3264363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9516" y="2178616"/>
            <a:ext cx="4884284" cy="3267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9513733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53. </a:t>
            </a:r>
            <a:r>
              <a:rPr lang="nl-NL" dirty="0" smtClean="0">
                <a:solidFill>
                  <a:srgbClr val="FF0000"/>
                </a:solidFill>
              </a:rPr>
              <a:t>Heidewachtel</a:t>
            </a:r>
            <a:endParaRPr lang="nl-NL" dirty="0">
              <a:solidFill>
                <a:srgbClr val="FF0000"/>
              </a:solidFill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0991" y="1855797"/>
            <a:ext cx="6184491" cy="4191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714526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54. </a:t>
            </a:r>
            <a:r>
              <a:rPr lang="nl-NL" dirty="0" smtClean="0">
                <a:solidFill>
                  <a:srgbClr val="FF0000"/>
                </a:solidFill>
              </a:rPr>
              <a:t>Ierse Setter</a:t>
            </a:r>
            <a:endParaRPr lang="nl-NL" dirty="0">
              <a:solidFill>
                <a:srgbClr val="FF0000"/>
              </a:solidFill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8282" y="1949556"/>
            <a:ext cx="6565159" cy="4107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4147200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55. Pointer</a:t>
            </a:r>
            <a:endParaRPr lang="nl-NL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9803" y="2039076"/>
            <a:ext cx="5583161" cy="3782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54663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56. </a:t>
            </a:r>
            <a:r>
              <a:rPr lang="nl-NL" dirty="0" err="1" smtClean="0"/>
              <a:t>Stabijhoun</a:t>
            </a:r>
            <a:r>
              <a:rPr lang="nl-NL" dirty="0" smtClean="0"/>
              <a:t> (Stabij)</a:t>
            </a:r>
            <a:endParaRPr lang="nl-NL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7959" y="1871003"/>
            <a:ext cx="4732655" cy="4156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8842409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57. </a:t>
            </a:r>
            <a:r>
              <a:rPr lang="nl-NL" dirty="0" err="1" smtClean="0"/>
              <a:t>Vizsla</a:t>
            </a:r>
            <a:endParaRPr lang="nl-NL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5230" y="1950102"/>
            <a:ext cx="5614967" cy="3805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598458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59. </a:t>
            </a:r>
            <a:r>
              <a:rPr lang="nl-NL" dirty="0" err="1" smtClean="0"/>
              <a:t>Weimaraner</a:t>
            </a:r>
            <a:endParaRPr lang="nl-NL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6001" y="1871002"/>
            <a:ext cx="6210632" cy="4064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7646196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53329" y="-203663"/>
            <a:ext cx="10972800" cy="3826436"/>
          </a:xfrm>
        </p:spPr>
        <p:txBody>
          <a:bodyPr>
            <a:normAutofit/>
          </a:bodyPr>
          <a:lstStyle/>
          <a:p>
            <a:pPr algn="ctr"/>
            <a:r>
              <a:rPr lang="nl-NL" dirty="0" smtClean="0"/>
              <a:t>Groep 8</a:t>
            </a:r>
            <a:br>
              <a:rPr lang="nl-NL" dirty="0" smtClean="0"/>
            </a:br>
            <a:r>
              <a:rPr lang="nl-NL" dirty="0" err="1" smtClean="0"/>
              <a:t>Retrievers</a:t>
            </a:r>
            <a:r>
              <a:rPr lang="nl-NL" dirty="0" smtClean="0"/>
              <a:t>, Spaniels en waterhonden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59199067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59. </a:t>
            </a:r>
            <a:r>
              <a:rPr lang="nl-NL" dirty="0" smtClean="0">
                <a:solidFill>
                  <a:srgbClr val="FF0000"/>
                </a:solidFill>
              </a:rPr>
              <a:t>Flat </a:t>
            </a:r>
            <a:r>
              <a:rPr lang="nl-NL" dirty="0" err="1" smtClean="0">
                <a:solidFill>
                  <a:srgbClr val="FF0000"/>
                </a:solidFill>
              </a:rPr>
              <a:t>coated</a:t>
            </a:r>
            <a:r>
              <a:rPr lang="nl-NL" dirty="0" smtClean="0">
                <a:solidFill>
                  <a:srgbClr val="FF0000"/>
                </a:solidFill>
              </a:rPr>
              <a:t> </a:t>
            </a:r>
            <a:r>
              <a:rPr lang="nl-NL" dirty="0" err="1" smtClean="0">
                <a:solidFill>
                  <a:srgbClr val="FF0000"/>
                </a:solidFill>
              </a:rPr>
              <a:t>retriever</a:t>
            </a:r>
            <a:endParaRPr lang="nl-NL" dirty="0">
              <a:solidFill>
                <a:srgbClr val="FF0000"/>
              </a:solidFill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6923" y="1958875"/>
            <a:ext cx="5994212" cy="4008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9842969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60. </a:t>
            </a:r>
            <a:r>
              <a:rPr lang="nl-NL" dirty="0" smtClean="0">
                <a:solidFill>
                  <a:srgbClr val="FF0000"/>
                </a:solidFill>
              </a:rPr>
              <a:t>Golden </a:t>
            </a:r>
            <a:r>
              <a:rPr lang="nl-NL" dirty="0" err="1" smtClean="0">
                <a:solidFill>
                  <a:srgbClr val="FF0000"/>
                </a:solidFill>
              </a:rPr>
              <a:t>retriever</a:t>
            </a:r>
            <a:endParaRPr lang="nl-NL" dirty="0">
              <a:solidFill>
                <a:srgbClr val="FF0000"/>
              </a:solidFill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3633" y="1858017"/>
            <a:ext cx="6015419" cy="4241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3632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5</a:t>
            </a:r>
            <a:r>
              <a:rPr lang="nl-NL" dirty="0" smtClean="0"/>
              <a:t>. </a:t>
            </a:r>
            <a:r>
              <a:rPr lang="nl-NL" dirty="0" smtClean="0">
                <a:solidFill>
                  <a:srgbClr val="FF0000"/>
                </a:solidFill>
              </a:rPr>
              <a:t>Duitse Herdershond</a:t>
            </a:r>
            <a:endParaRPr lang="nl-NL" dirty="0">
              <a:solidFill>
                <a:srgbClr val="FF0000"/>
              </a:solidFill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4381" y="1690688"/>
            <a:ext cx="6743237" cy="4524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8029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61. </a:t>
            </a:r>
            <a:r>
              <a:rPr lang="nl-NL" dirty="0" smtClean="0">
                <a:solidFill>
                  <a:srgbClr val="FF0000"/>
                </a:solidFill>
              </a:rPr>
              <a:t>Labrador </a:t>
            </a:r>
            <a:r>
              <a:rPr lang="nl-NL" dirty="0" err="1" smtClean="0">
                <a:solidFill>
                  <a:srgbClr val="FF0000"/>
                </a:solidFill>
              </a:rPr>
              <a:t>retriever</a:t>
            </a:r>
            <a:endParaRPr lang="nl-NL" dirty="0">
              <a:solidFill>
                <a:srgbClr val="FF0000"/>
              </a:solidFill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0293" y="1817297"/>
            <a:ext cx="7040331" cy="4510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6966520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2482287"/>
          </a:xfrm>
        </p:spPr>
        <p:txBody>
          <a:bodyPr>
            <a:normAutofit/>
          </a:bodyPr>
          <a:lstStyle/>
          <a:p>
            <a:r>
              <a:rPr lang="nl-NL" dirty="0" smtClean="0"/>
              <a:t>62. Nova </a:t>
            </a:r>
            <a:r>
              <a:rPr lang="nl-NL" dirty="0" err="1"/>
              <a:t>S</a:t>
            </a:r>
            <a:r>
              <a:rPr lang="nl-NL" dirty="0" err="1" smtClean="0"/>
              <a:t>cotia</a:t>
            </a:r>
            <a:r>
              <a:rPr lang="nl-NL" dirty="0" smtClean="0"/>
              <a:t> </a:t>
            </a:r>
            <a:r>
              <a:rPr lang="nl-NL" dirty="0"/>
              <a:t>D</a:t>
            </a:r>
            <a:r>
              <a:rPr lang="nl-NL" dirty="0" smtClean="0"/>
              <a:t>uck </a:t>
            </a:r>
            <a:r>
              <a:rPr lang="nl-NL" dirty="0" err="1"/>
              <a:t>T</a:t>
            </a:r>
            <a:r>
              <a:rPr lang="nl-NL" dirty="0" err="1" smtClean="0"/>
              <a:t>olling</a:t>
            </a:r>
            <a:r>
              <a:rPr lang="nl-NL" dirty="0" smtClean="0"/>
              <a:t> </a:t>
            </a:r>
            <a:r>
              <a:rPr lang="nl-NL" dirty="0" err="1"/>
              <a:t>R</a:t>
            </a:r>
            <a:r>
              <a:rPr lang="nl-NL" dirty="0" err="1" smtClean="0"/>
              <a:t>etriever</a:t>
            </a:r>
            <a:endParaRPr lang="nl-NL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1690" y="2167777"/>
            <a:ext cx="5944851" cy="4031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3168508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63. Engelse cocker spaniël</a:t>
            </a:r>
            <a:endParaRPr lang="nl-NL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0398" y="1871003"/>
            <a:ext cx="6485156" cy="4341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7072031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64. Kooikerhondje</a:t>
            </a:r>
            <a:endParaRPr lang="nl-NL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7076" y="1871004"/>
            <a:ext cx="6455107" cy="4306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6418582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65. Portugese waterhond</a:t>
            </a:r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7755" y="2016797"/>
            <a:ext cx="3427445" cy="3970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1330637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66. </a:t>
            </a:r>
            <a:r>
              <a:rPr lang="nl-NL" dirty="0" err="1" smtClean="0"/>
              <a:t>Wetterhoun</a:t>
            </a:r>
            <a:endParaRPr lang="nl-NL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2541" y="1789162"/>
            <a:ext cx="6848309" cy="4397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5112135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3360372"/>
          </a:xfrm>
        </p:spPr>
        <p:txBody>
          <a:bodyPr>
            <a:normAutofit/>
          </a:bodyPr>
          <a:lstStyle/>
          <a:p>
            <a:pPr algn="ctr"/>
            <a:r>
              <a:rPr lang="nl-NL" dirty="0" smtClean="0"/>
              <a:t>Groep 9</a:t>
            </a:r>
            <a:br>
              <a:rPr lang="nl-NL" dirty="0" smtClean="0"/>
            </a:br>
            <a:r>
              <a:rPr lang="nl-NL" dirty="0" smtClean="0"/>
              <a:t>Gezelschapshonden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24308202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0" y="634838"/>
            <a:ext cx="10972800" cy="1536169"/>
          </a:xfrm>
        </p:spPr>
        <p:txBody>
          <a:bodyPr/>
          <a:lstStyle/>
          <a:p>
            <a:r>
              <a:rPr lang="nl-NL" dirty="0" smtClean="0"/>
              <a:t>67. </a:t>
            </a:r>
            <a:r>
              <a:rPr lang="nl-NL" dirty="0" smtClean="0">
                <a:solidFill>
                  <a:srgbClr val="FF0000"/>
                </a:solidFill>
              </a:rPr>
              <a:t>Cavelier King Charles Spaniël</a:t>
            </a:r>
            <a:endParaRPr lang="nl-NL" dirty="0">
              <a:solidFill>
                <a:srgbClr val="FF0000"/>
              </a:solidFill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0211" y="2276872"/>
            <a:ext cx="5731579" cy="3884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6049594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07012" y="505802"/>
            <a:ext cx="10515600" cy="1325563"/>
          </a:xfrm>
        </p:spPr>
        <p:txBody>
          <a:bodyPr/>
          <a:lstStyle/>
          <a:p>
            <a:r>
              <a:rPr lang="nl-NL" dirty="0" smtClean="0"/>
              <a:t>68. </a:t>
            </a:r>
            <a:r>
              <a:rPr lang="nl-NL" dirty="0" smtClean="0">
                <a:solidFill>
                  <a:srgbClr val="FF0000"/>
                </a:solidFill>
              </a:rPr>
              <a:t>Chihuahua</a:t>
            </a:r>
            <a:endParaRPr lang="nl-NL" dirty="0">
              <a:solidFill>
                <a:srgbClr val="FF0000"/>
              </a:solidFill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033" y="2328797"/>
            <a:ext cx="4994919" cy="3229137"/>
          </a:xfrm>
          <a:prstGeom prst="rect">
            <a:avLst/>
          </a:prstGeom>
        </p:spPr>
      </p:pic>
      <p:pic>
        <p:nvPicPr>
          <p:cNvPr id="4" name="Afbeelding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1957" y="2276872"/>
            <a:ext cx="4917840" cy="3332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663992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69. Chinese naakthond</a:t>
            </a:r>
            <a:endParaRPr lang="nl-NL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5304" y="2011680"/>
            <a:ext cx="5796921" cy="4135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40146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6. </a:t>
            </a:r>
            <a:r>
              <a:rPr lang="nl-NL" dirty="0" smtClean="0">
                <a:solidFill>
                  <a:srgbClr val="FF0000"/>
                </a:solidFill>
              </a:rPr>
              <a:t>Hollandse Herdershond</a:t>
            </a:r>
            <a:endParaRPr lang="nl-NL" dirty="0">
              <a:solidFill>
                <a:srgbClr val="FF0000"/>
              </a:solidFill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320405"/>
            <a:ext cx="4917376" cy="3289456"/>
          </a:xfrm>
          <a:prstGeom prst="rect">
            <a:avLst/>
          </a:prstGeom>
        </p:spPr>
      </p:pic>
      <p:pic>
        <p:nvPicPr>
          <p:cNvPr id="4" name="Afbeelding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9" y="2320405"/>
            <a:ext cx="4853607" cy="3289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8665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70. </a:t>
            </a:r>
            <a:r>
              <a:rPr lang="nl-NL" dirty="0" smtClean="0">
                <a:solidFill>
                  <a:srgbClr val="FF0000"/>
                </a:solidFill>
              </a:rPr>
              <a:t>Franse </a:t>
            </a:r>
            <a:r>
              <a:rPr lang="nl-NL" dirty="0" err="1" smtClean="0">
                <a:solidFill>
                  <a:srgbClr val="FF0000"/>
                </a:solidFill>
              </a:rPr>
              <a:t>bulldog</a:t>
            </a:r>
            <a:endParaRPr lang="nl-NL" dirty="0">
              <a:solidFill>
                <a:srgbClr val="FF0000"/>
              </a:solidFill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7362" y="1900219"/>
            <a:ext cx="6101096" cy="4069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1763713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71. </a:t>
            </a:r>
            <a:r>
              <a:rPr lang="nl-NL" dirty="0"/>
              <a:t>M</a:t>
            </a:r>
            <a:r>
              <a:rPr lang="nl-NL" dirty="0" smtClean="0"/>
              <a:t>altezer</a:t>
            </a:r>
            <a:endParaRPr lang="nl-NL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9809" y="1906112"/>
            <a:ext cx="6796265" cy="4280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1930591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72. Mopshond</a:t>
            </a:r>
            <a:endParaRPr lang="nl-NL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9827" y="1897757"/>
            <a:ext cx="5923600" cy="4014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0140188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12652" y="193813"/>
            <a:ext cx="10972800" cy="2400267"/>
          </a:xfrm>
        </p:spPr>
        <p:txBody>
          <a:bodyPr/>
          <a:lstStyle/>
          <a:p>
            <a:r>
              <a:rPr lang="nl-NL" dirty="0" smtClean="0"/>
              <a:t>73. Poedel dwerg middel en groot</a:t>
            </a:r>
            <a:endParaRPr lang="nl-NL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4578" y="2794371"/>
            <a:ext cx="2948947" cy="2948947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788" y="3178413"/>
            <a:ext cx="3257829" cy="2180861"/>
          </a:xfrm>
          <a:prstGeom prst="rect">
            <a:avLst/>
          </a:prstGeom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6377" y="2836406"/>
            <a:ext cx="2906912" cy="2906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254555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74. </a:t>
            </a:r>
            <a:r>
              <a:rPr lang="nl-NL" dirty="0" err="1" smtClean="0"/>
              <a:t>Shih</a:t>
            </a:r>
            <a:r>
              <a:rPr lang="nl-NL" dirty="0" smtClean="0"/>
              <a:t> </a:t>
            </a:r>
            <a:r>
              <a:rPr lang="nl-NL" dirty="0" err="1" smtClean="0"/>
              <a:t>tzu</a:t>
            </a:r>
            <a:endParaRPr lang="nl-NL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6584" y="1957062"/>
            <a:ext cx="6114014" cy="4143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3259072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79938" y="311282"/>
            <a:ext cx="10972800" cy="2784308"/>
          </a:xfrm>
        </p:spPr>
        <p:txBody>
          <a:bodyPr>
            <a:normAutofit/>
          </a:bodyPr>
          <a:lstStyle/>
          <a:p>
            <a:pPr algn="ctr"/>
            <a:r>
              <a:rPr lang="nl-NL" dirty="0" smtClean="0"/>
              <a:t>Groep 10</a:t>
            </a:r>
            <a:br>
              <a:rPr lang="nl-NL" dirty="0" smtClean="0"/>
            </a:br>
            <a:r>
              <a:rPr lang="nl-NL" dirty="0" smtClean="0"/>
              <a:t>Windhonden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841897623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75. </a:t>
            </a:r>
            <a:r>
              <a:rPr lang="nl-NL" dirty="0" smtClean="0">
                <a:solidFill>
                  <a:srgbClr val="FF0000"/>
                </a:solidFill>
              </a:rPr>
              <a:t>Afghaanse windhond</a:t>
            </a:r>
            <a:endParaRPr lang="nl-NL" dirty="0">
              <a:solidFill>
                <a:srgbClr val="FF0000"/>
              </a:solidFill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9711" y="1968095"/>
            <a:ext cx="5792577" cy="4193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4867886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76. </a:t>
            </a:r>
            <a:r>
              <a:rPr lang="nl-NL" dirty="0" err="1" smtClean="0">
                <a:solidFill>
                  <a:srgbClr val="FF0000"/>
                </a:solidFill>
              </a:rPr>
              <a:t>Greyhound</a:t>
            </a:r>
            <a:endParaRPr lang="nl-NL" dirty="0">
              <a:solidFill>
                <a:srgbClr val="FF0000"/>
              </a:solidFill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1675" y="1885071"/>
            <a:ext cx="6246721" cy="4233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70488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77. Ierse wolfshond</a:t>
            </a:r>
            <a:endParaRPr lang="nl-NL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5734" y="1832830"/>
            <a:ext cx="5901331" cy="4239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0396301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78. Whippet</a:t>
            </a:r>
            <a:endParaRPr lang="nl-NL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7772" y="1846815"/>
            <a:ext cx="6026070" cy="4084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27064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68812" y="401248"/>
            <a:ext cx="11582400" cy="2194255"/>
          </a:xfrm>
        </p:spPr>
        <p:txBody>
          <a:bodyPr/>
          <a:lstStyle/>
          <a:p>
            <a:r>
              <a:rPr lang="nl-NL" dirty="0"/>
              <a:t>7</a:t>
            </a:r>
            <a:r>
              <a:rPr lang="nl-NL" dirty="0" smtClean="0"/>
              <a:t>.Old English </a:t>
            </a:r>
            <a:r>
              <a:rPr lang="nl-NL" dirty="0" err="1" smtClean="0"/>
              <a:t>Sheepdog</a:t>
            </a:r>
            <a:r>
              <a:rPr lang="nl-NL" dirty="0" smtClean="0"/>
              <a:t> (Bobtail)</a:t>
            </a:r>
            <a:endParaRPr lang="nl-NL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3659" y="1988841"/>
            <a:ext cx="6129735" cy="4154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0899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352</Words>
  <Application>Microsoft Office PowerPoint</Application>
  <PresentationFormat>Breedbeeld</PresentationFormat>
  <Paragraphs>94</Paragraphs>
  <Slides>89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89</vt:i4>
      </vt:variant>
    </vt:vector>
  </HeadingPairs>
  <TitlesOfParts>
    <vt:vector size="93" baseType="lpstr">
      <vt:lpstr>Arial</vt:lpstr>
      <vt:lpstr>Calibri</vt:lpstr>
      <vt:lpstr>Calibri Light</vt:lpstr>
      <vt:lpstr>Kantoorthema</vt:lpstr>
      <vt:lpstr>Rassenkennis Hond</vt:lpstr>
      <vt:lpstr>Groep 1 Herdershonden en veedrijvers</vt:lpstr>
      <vt:lpstr>1. Bearded Collie</vt:lpstr>
      <vt:lpstr>2. Belgische Herdershond</vt:lpstr>
      <vt:lpstr>3. Briard</vt:lpstr>
      <vt:lpstr>4. Border collie</vt:lpstr>
      <vt:lpstr>5. Duitse Herdershond</vt:lpstr>
      <vt:lpstr>6. Hollandse Herdershond</vt:lpstr>
      <vt:lpstr>7.Old English Sheepdog (Bobtail)</vt:lpstr>
      <vt:lpstr>8.Schapendoes</vt:lpstr>
      <vt:lpstr>9. Shetland sheepdog (Sheltie)</vt:lpstr>
      <vt:lpstr>10. Bouvier des Flandres</vt:lpstr>
      <vt:lpstr>11. Zwitserse witte herdershond</vt:lpstr>
      <vt:lpstr>Honden groep 2 Pinchers, Schnauzers, Mollossers en Sennehonden  </vt:lpstr>
      <vt:lpstr>12. Appen Zeller Sennenhond</vt:lpstr>
      <vt:lpstr>13. Berner Sennenhond</vt:lpstr>
      <vt:lpstr>14. Bordeaux dog</vt:lpstr>
      <vt:lpstr>15. Boxer</vt:lpstr>
      <vt:lpstr>16. Bullmastiff</vt:lpstr>
      <vt:lpstr>17.Dobermann</vt:lpstr>
      <vt:lpstr>18. Duitse Dog</vt:lpstr>
      <vt:lpstr>19. Duitse Pinscher</vt:lpstr>
      <vt:lpstr>20. Riesenschnauzer</vt:lpstr>
      <vt:lpstr>21. Engelse bulldog</vt:lpstr>
      <vt:lpstr>22. Grote Zwitserse Sennenhond</vt:lpstr>
      <vt:lpstr>23. Hovaward</vt:lpstr>
      <vt:lpstr>24. Leonberger</vt:lpstr>
      <vt:lpstr>25. Newfoundlander</vt:lpstr>
      <vt:lpstr>26. Rottweiler</vt:lpstr>
      <vt:lpstr>27. Shar-Pei</vt:lpstr>
      <vt:lpstr>28. Sint Bernard</vt:lpstr>
      <vt:lpstr>Groep 3 Terriërs</vt:lpstr>
      <vt:lpstr>29. Airdale terriër</vt:lpstr>
      <vt:lpstr>30. American Staffordshire terriër</vt:lpstr>
      <vt:lpstr>31. Bull terriër</vt:lpstr>
      <vt:lpstr>32. Cairn terriër</vt:lpstr>
      <vt:lpstr>33. Foxterriër</vt:lpstr>
      <vt:lpstr>34. Jack Russel terriër</vt:lpstr>
      <vt:lpstr>35. Staffordshire bull terriër</vt:lpstr>
      <vt:lpstr>36. West Highland White terriër</vt:lpstr>
      <vt:lpstr>37. Yorkshire terriër</vt:lpstr>
      <vt:lpstr>Groep 4  Dashonden</vt:lpstr>
      <vt:lpstr>38. Dashond</vt:lpstr>
      <vt:lpstr>Groep 5  Spitsen en Oertypen</vt:lpstr>
      <vt:lpstr>39. Akita</vt:lpstr>
      <vt:lpstr>40. Alaska malamute</vt:lpstr>
      <vt:lpstr>41. Chow Chow</vt:lpstr>
      <vt:lpstr>42. Dwerg en kleine Keeshond</vt:lpstr>
      <vt:lpstr>43. Samojeed</vt:lpstr>
      <vt:lpstr>44. Shiba</vt:lpstr>
      <vt:lpstr>45. Siberian husky</vt:lpstr>
      <vt:lpstr>46. Basenji</vt:lpstr>
      <vt:lpstr>Groep 6 Lopende honden en zweethonden</vt:lpstr>
      <vt:lpstr>47. Basset hound</vt:lpstr>
      <vt:lpstr>48. Beagle</vt:lpstr>
      <vt:lpstr>49. Dalmatische hond</vt:lpstr>
      <vt:lpstr>50. Rhodesian ridgeback</vt:lpstr>
      <vt:lpstr>Groep 7  Voorstaande honden</vt:lpstr>
      <vt:lpstr>51. Drentse Patrijs</vt:lpstr>
      <vt:lpstr>52. Duitse Staande hond</vt:lpstr>
      <vt:lpstr>53. Heidewachtel</vt:lpstr>
      <vt:lpstr>54. Ierse Setter</vt:lpstr>
      <vt:lpstr>55. Pointer</vt:lpstr>
      <vt:lpstr>56. Stabijhoun (Stabij)</vt:lpstr>
      <vt:lpstr>57. Vizsla</vt:lpstr>
      <vt:lpstr>59. Weimaraner</vt:lpstr>
      <vt:lpstr>Groep 8 Retrievers, Spaniels en waterhonden</vt:lpstr>
      <vt:lpstr>59. Flat coated retriever</vt:lpstr>
      <vt:lpstr>60. Golden retriever</vt:lpstr>
      <vt:lpstr>61. Labrador retriever</vt:lpstr>
      <vt:lpstr>62. Nova Scotia Duck Tolling Retriever</vt:lpstr>
      <vt:lpstr>63. Engelse cocker spaniël</vt:lpstr>
      <vt:lpstr>64. Kooikerhondje</vt:lpstr>
      <vt:lpstr>65. Portugese waterhond</vt:lpstr>
      <vt:lpstr>66. Wetterhoun</vt:lpstr>
      <vt:lpstr>Groep 9 Gezelschapshonden</vt:lpstr>
      <vt:lpstr>67. Cavelier King Charles Spaniël</vt:lpstr>
      <vt:lpstr>68. Chihuahua</vt:lpstr>
      <vt:lpstr>69. Chinese naakthond</vt:lpstr>
      <vt:lpstr>70. Franse bulldog</vt:lpstr>
      <vt:lpstr>71. Maltezer</vt:lpstr>
      <vt:lpstr>72. Mopshond</vt:lpstr>
      <vt:lpstr>73. Poedel dwerg middel en groot</vt:lpstr>
      <vt:lpstr>74. Shih tzu</vt:lpstr>
      <vt:lpstr>Groep 10 Windhonden</vt:lpstr>
      <vt:lpstr>75. Afghaanse windhond</vt:lpstr>
      <vt:lpstr>76. Greyhound</vt:lpstr>
      <vt:lpstr>77. Ierse wolfshond</vt:lpstr>
      <vt:lpstr>78. Whippet</vt:lpstr>
    </vt:vector>
  </TitlesOfParts>
  <Company>AOC Oost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Helanie Wikkerink - Aalders</dc:creator>
  <cp:lastModifiedBy>Wies Temming - Pondes</cp:lastModifiedBy>
  <cp:revision>8</cp:revision>
  <dcterms:created xsi:type="dcterms:W3CDTF">2018-09-06T10:57:15Z</dcterms:created>
  <dcterms:modified xsi:type="dcterms:W3CDTF">2018-09-10T14:17:06Z</dcterms:modified>
</cp:coreProperties>
</file>