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63" r:id="rId4"/>
    <p:sldId id="262" r:id="rId5"/>
    <p:sldId id="264" r:id="rId6"/>
    <p:sldId id="265" r:id="rId7"/>
    <p:sldId id="266" r:id="rId8"/>
    <p:sldId id="267" r:id="rId9"/>
    <p:sldId id="268" r:id="rId10"/>
    <p:sldId id="269" r:id="rId11"/>
    <p:sldId id="271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30" d="100"/>
          <a:sy n="30" d="100"/>
        </p:scale>
        <p:origin x="1422" y="4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18-9-2017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94257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18-9-2017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3018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18-9-2017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373272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18-9-2017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528446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18-9-2017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722146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18-9-2017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277035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18-9-2017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66113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18-9-2017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68227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18-9-2017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79564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18-9-2017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14706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18-9-2017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25112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18-9-2017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345726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18-9-2017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35595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18-9-2017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60795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18-9-2017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47397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18-9-2017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79372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94F73B-6FE2-4D53-B628-ED6E4420CBCB}" type="datetimeFigureOut">
              <a:rPr lang="nl-NL" smtClean="0"/>
              <a:t>18-9-2017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67728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www.youtube.com/watch?v=tHoR35vmTvQ&amp;t=69s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www.youtube.com/watch?v=XwWoYElh4lI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youtube.com/watch?v=lYTeMIWByBo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youtube.com/watch?v=iHLKc_zM4-I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www.youtube.com/watch?v=1yWd6_gF5OQ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contentplatform.ontwikkelcentrum.nl/CMS/CDS/Ontwikkelcentrum/Published%20content/Kenniskiem/93507%20Voeding/93507/93507/93007-o-2.htmlhttps:/www.youtube.com/watch?v=1SaXch9bpXw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mail.aoc-oost.nl/owa/?ae=Item&amp;a=Open&amp;t=IPM.Note&amp;id=RgAAAAA6%2bN3JhTsKQbSwqM6MlnxZBwDrJg2bYWi/Rbd76LNh5WXEAAAAhawOAADrJg2bYWi/Rbd76LNh5WXEAAC6wlEfAAAJ&amp;pspid=_1505455431134_666684167https://www.youtube.com/watch?v=ChHt23BA8I0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youtube.com/watch?v=rZ8t4QAUfRI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mail.aoc-oost.nl/owa/?ae=Item&amp;a=Open&amp;t=IPM.Note&amp;id=RgAAAAA6%2bN3JhTsKQbSwqM6MlnxZBwDrJg2bYWi/Rbd76LNh5WXEAAAAhawOAADrJg2bYWi/Rbd76LNh5WXEAAC6wlEfAAAJ&amp;pspid=_1505455431134_666684167https://www.youtube.com/watch?v=6ifSudReeu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Voeren en verzorgen 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smtClean="0"/>
              <a:t>Klas DD31 en DD41 </a:t>
            </a:r>
            <a:r>
              <a:rPr lang="nl-NL" dirty="0" smtClean="0"/>
              <a:t>MBO Doetinchem</a:t>
            </a:r>
          </a:p>
          <a:p>
            <a:r>
              <a:rPr lang="nl-NL" dirty="0" smtClean="0"/>
              <a:t>2017-2018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33968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9642323" cy="1320800"/>
          </a:xfrm>
        </p:spPr>
        <p:txBody>
          <a:bodyPr/>
          <a:lstStyle/>
          <a:p>
            <a:r>
              <a:rPr lang="nl-NL" dirty="0" err="1" smtClean="0"/>
              <a:t>Rasgroep</a:t>
            </a:r>
            <a:r>
              <a:rPr lang="nl-NL" dirty="0" smtClean="0"/>
              <a:t> </a:t>
            </a:r>
            <a:r>
              <a:rPr lang="nl-NL" dirty="0"/>
              <a:t>8</a:t>
            </a:r>
            <a:r>
              <a:rPr lang="nl-NL" dirty="0" smtClean="0"/>
              <a:t>: </a:t>
            </a:r>
            <a:r>
              <a:rPr lang="nl-NL" dirty="0" err="1" smtClean="0"/>
              <a:t>Retrievers</a:t>
            </a:r>
            <a:r>
              <a:rPr lang="nl-NL" dirty="0" smtClean="0"/>
              <a:t>, spaniels en waterhonden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Ze halen wild op wanneer de jager het heeft geschoten. </a:t>
            </a:r>
          </a:p>
          <a:p>
            <a:r>
              <a:rPr lang="nl-NL" dirty="0" smtClean="0"/>
              <a:t>Waterhonden helpen de vissers.</a:t>
            </a:r>
          </a:p>
          <a:p>
            <a:r>
              <a:rPr lang="nl-NL" dirty="0" err="1" smtClean="0"/>
              <a:t>Retrievers</a:t>
            </a:r>
            <a:r>
              <a:rPr lang="nl-NL" dirty="0" smtClean="0"/>
              <a:t> werken graag samen met baas.</a:t>
            </a:r>
          </a:p>
          <a:p>
            <a:r>
              <a:rPr lang="nl-NL" dirty="0" smtClean="0"/>
              <a:t>Deze honden zijn sociaal, aanhankelijk en hebben veel uithoudingsvermogen. </a:t>
            </a:r>
          </a:p>
          <a:p>
            <a:endParaRPr lang="nl-NL" dirty="0"/>
          </a:p>
          <a:p>
            <a:endParaRPr lang="nl-NL" dirty="0"/>
          </a:p>
        </p:txBody>
      </p:sp>
      <p:pic>
        <p:nvPicPr>
          <p:cNvPr id="4" name="Afbeelding 3">
            <a:hlinkClick r:id="rId2"/>
          </p:cNvPr>
          <p:cNvPicPr>
            <a:picLocks noChangeAspect="1"/>
          </p:cNvPicPr>
          <p:nvPr/>
        </p:nvPicPr>
        <p:blipFill rotWithShape="1">
          <a:blip r:embed="rId3"/>
          <a:srcRect l="2489" t="19866" r="66154" b="35603"/>
          <a:stretch/>
        </p:blipFill>
        <p:spPr>
          <a:xfrm>
            <a:off x="6302829" y="4282465"/>
            <a:ext cx="3200399" cy="1758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437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9642323" cy="1320800"/>
          </a:xfrm>
        </p:spPr>
        <p:txBody>
          <a:bodyPr/>
          <a:lstStyle/>
          <a:p>
            <a:r>
              <a:rPr lang="nl-NL" dirty="0" err="1" smtClean="0"/>
              <a:t>Rasgroep</a:t>
            </a:r>
            <a:r>
              <a:rPr lang="nl-NL" dirty="0" smtClean="0"/>
              <a:t> 10: Windhonden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Dit zijn jachthonden die vooral op zicht jagen </a:t>
            </a:r>
            <a:r>
              <a:rPr lang="nl-NL" dirty="0" err="1" smtClean="0"/>
              <a:t>ipv</a:t>
            </a:r>
            <a:r>
              <a:rPr lang="nl-NL" dirty="0" smtClean="0"/>
              <a:t> met hun neus.</a:t>
            </a:r>
          </a:p>
          <a:p>
            <a:r>
              <a:rPr lang="nl-NL" dirty="0" smtClean="0"/>
              <a:t>Ze worden gebruikt voor opsporen, jagen en vervolgens doden van de prooi.</a:t>
            </a:r>
          </a:p>
          <a:p>
            <a:r>
              <a:rPr lang="nl-NL" dirty="0" smtClean="0"/>
              <a:t>Ze zijn vaak rustig in huis maar buiten erg actief.</a:t>
            </a:r>
          </a:p>
          <a:p>
            <a:pPr marL="0" indent="0">
              <a:buNone/>
            </a:pPr>
            <a:endParaRPr lang="nl-NL" dirty="0" smtClean="0"/>
          </a:p>
          <a:p>
            <a:endParaRPr lang="nl-NL" dirty="0"/>
          </a:p>
          <a:p>
            <a:endParaRPr lang="nl-NL" dirty="0"/>
          </a:p>
        </p:txBody>
      </p:sp>
      <p:pic>
        <p:nvPicPr>
          <p:cNvPr id="4" name="Afbeelding 3">
            <a:hlinkClick r:id="rId2"/>
          </p:cNvPr>
          <p:cNvPicPr>
            <a:picLocks noChangeAspect="1"/>
          </p:cNvPicPr>
          <p:nvPr/>
        </p:nvPicPr>
        <p:blipFill rotWithShape="1">
          <a:blip r:embed="rId3"/>
          <a:srcRect l="1323" t="21541" r="66413" b="36272"/>
          <a:stretch/>
        </p:blipFill>
        <p:spPr>
          <a:xfrm>
            <a:off x="5486401" y="3777713"/>
            <a:ext cx="4473402" cy="2263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21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2825228" y="2226404"/>
            <a:ext cx="7766936" cy="1646302"/>
          </a:xfrm>
        </p:spPr>
        <p:txBody>
          <a:bodyPr/>
          <a:lstStyle/>
          <a:p>
            <a:r>
              <a:rPr lang="nl-NL" dirty="0" err="1" smtClean="0"/>
              <a:t>Rasgroepen</a:t>
            </a:r>
            <a:endParaRPr lang="nl-NL" dirty="0"/>
          </a:p>
        </p:txBody>
      </p:sp>
      <p:sp>
        <p:nvSpPr>
          <p:cNvPr id="5" name="Ondertitel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587" y="1930791"/>
            <a:ext cx="2503506" cy="3104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33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b="1" dirty="0"/>
              <a:t>3 secties:</a:t>
            </a:r>
          </a:p>
          <a:p>
            <a:pPr lvl="1"/>
            <a:r>
              <a:rPr lang="nl-NL" dirty="0"/>
              <a:t>Honden die gefokt zijn om kuddes te hoeden, zoals de Hollandse herder</a:t>
            </a:r>
          </a:p>
          <a:p>
            <a:pPr lvl="1"/>
            <a:r>
              <a:rPr lang="nl-NL" dirty="0"/>
              <a:t>Honden die gebruikt worden om vee te drijven, zoals de Border Collie</a:t>
            </a:r>
          </a:p>
          <a:p>
            <a:pPr lvl="1"/>
            <a:r>
              <a:rPr lang="nl-NL" dirty="0"/>
              <a:t>Honden die de kudde bewaken, zoals de </a:t>
            </a:r>
            <a:r>
              <a:rPr lang="nl-NL" dirty="0" err="1"/>
              <a:t>Kuvasz</a:t>
            </a:r>
            <a:endParaRPr lang="nl-NL" dirty="0"/>
          </a:p>
          <a:p>
            <a:pPr lvl="1"/>
            <a:endParaRPr lang="nl-NL" dirty="0"/>
          </a:p>
          <a:p>
            <a:r>
              <a:rPr lang="nl-NL" dirty="0"/>
              <a:t>Hoeders en drijvers zijn actieve honden met veel energie</a:t>
            </a:r>
          </a:p>
          <a:p>
            <a:r>
              <a:rPr lang="nl-NL" dirty="0"/>
              <a:t>De bewakers zijn rustige, zelfstandige honden</a:t>
            </a:r>
          </a:p>
          <a:p>
            <a:endParaRPr lang="nl-NL" dirty="0"/>
          </a:p>
        </p:txBody>
      </p:sp>
      <p:sp>
        <p:nvSpPr>
          <p:cNvPr id="4" name="Titel 1"/>
          <p:cNvSpPr txBox="1">
            <a:spLocks/>
          </p:cNvSpPr>
          <p:nvPr/>
        </p:nvSpPr>
        <p:spPr>
          <a:xfrm>
            <a:off x="829734" y="7620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nl-NL" dirty="0" err="1" smtClean="0"/>
              <a:t>Rasgroep</a:t>
            </a:r>
            <a:r>
              <a:rPr lang="nl-NL" dirty="0" smtClean="0"/>
              <a:t> 1: Herdershonden en veedrijvers</a:t>
            </a:r>
            <a:endParaRPr lang="nl-NL" dirty="0"/>
          </a:p>
        </p:txBody>
      </p:sp>
      <p:pic>
        <p:nvPicPr>
          <p:cNvPr id="6" name="Afbeelding 5">
            <a:hlinkClick r:id="rId2"/>
          </p:cNvPr>
          <p:cNvPicPr>
            <a:picLocks noChangeAspect="1"/>
          </p:cNvPicPr>
          <p:nvPr/>
        </p:nvPicPr>
        <p:blipFill rotWithShape="1">
          <a:blip r:embed="rId3"/>
          <a:srcRect l="1841" t="17857" r="68356" b="36942"/>
          <a:stretch/>
        </p:blipFill>
        <p:spPr>
          <a:xfrm>
            <a:off x="6629400" y="4526688"/>
            <a:ext cx="3494316" cy="2051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20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Rasgroep</a:t>
            </a:r>
            <a:r>
              <a:rPr lang="nl-NL" dirty="0" smtClean="0"/>
              <a:t> 2: </a:t>
            </a:r>
            <a:r>
              <a:rPr lang="nl-NL" dirty="0"/>
              <a:t>Pinchers, </a:t>
            </a:r>
            <a:r>
              <a:rPr lang="nl-NL" dirty="0" err="1"/>
              <a:t>Schnauzers</a:t>
            </a:r>
            <a:r>
              <a:rPr lang="nl-NL" dirty="0"/>
              <a:t>, </a:t>
            </a:r>
            <a:r>
              <a:rPr lang="nl-NL" dirty="0" err="1"/>
              <a:t>Mollossers</a:t>
            </a:r>
            <a:r>
              <a:rPr lang="nl-NL" dirty="0"/>
              <a:t> en Sennehonden 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1"/>
            <a:r>
              <a:rPr lang="nl-NL" sz="1800" dirty="0" smtClean="0"/>
              <a:t>Gefokt voor verdelgen van ongedierte en bewaking van het huis.</a:t>
            </a:r>
          </a:p>
          <a:p>
            <a:pPr lvl="1"/>
            <a:r>
              <a:rPr lang="nl-NL" sz="1800" dirty="0" smtClean="0"/>
              <a:t>Uitzondering </a:t>
            </a:r>
            <a:r>
              <a:rPr lang="nl-NL" sz="1800" dirty="0"/>
              <a:t>D</a:t>
            </a:r>
            <a:r>
              <a:rPr lang="nl-NL" sz="1800" dirty="0" smtClean="0"/>
              <a:t>obermann Pincher, gefokt voor waak en verdediging.</a:t>
            </a:r>
            <a:endParaRPr lang="nl-NL" sz="1800" dirty="0"/>
          </a:p>
          <a:p>
            <a:pPr marL="457200" lvl="1" indent="0">
              <a:buNone/>
            </a:pPr>
            <a:r>
              <a:rPr lang="nl-NL" dirty="0"/>
              <a:t/>
            </a:r>
            <a:br>
              <a:rPr lang="nl-NL" dirty="0"/>
            </a:br>
            <a:r>
              <a:rPr lang="nl-NL" sz="1800" dirty="0" smtClean="0"/>
              <a:t>Pinchers en </a:t>
            </a:r>
            <a:r>
              <a:rPr lang="nl-NL" sz="1800" dirty="0" err="1" smtClean="0"/>
              <a:t>Schnauzers</a:t>
            </a:r>
            <a:r>
              <a:rPr lang="nl-NL" sz="1800" dirty="0" smtClean="0"/>
              <a:t>:</a:t>
            </a:r>
            <a:endParaRPr lang="nl-NL" sz="1800" dirty="0"/>
          </a:p>
          <a:p>
            <a:r>
              <a:rPr lang="nl-NL" dirty="0" smtClean="0"/>
              <a:t>Actieve en zelfstandige honden met veel jachtinstinct. </a:t>
            </a:r>
            <a:endParaRPr lang="nl-NL" dirty="0"/>
          </a:p>
          <a:p>
            <a:r>
              <a:rPr lang="nl-NL" dirty="0" smtClean="0"/>
              <a:t>Beschermend van aard.</a:t>
            </a:r>
          </a:p>
          <a:p>
            <a:pPr marL="0" indent="0">
              <a:buNone/>
            </a:pP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/>
              <a:t>	</a:t>
            </a:r>
            <a:r>
              <a:rPr lang="nl-NL" dirty="0" err="1" smtClean="0"/>
              <a:t>Molossers</a:t>
            </a:r>
            <a:r>
              <a:rPr lang="nl-NL" dirty="0" smtClean="0"/>
              <a:t> (</a:t>
            </a:r>
            <a:r>
              <a:rPr lang="nl-NL" dirty="0" err="1" smtClean="0"/>
              <a:t>dogachtingen</a:t>
            </a:r>
            <a:r>
              <a:rPr lang="nl-NL" dirty="0" smtClean="0"/>
              <a:t>):</a:t>
            </a:r>
          </a:p>
          <a:p>
            <a:r>
              <a:rPr lang="nl-NL" dirty="0" smtClean="0"/>
              <a:t>Als verdediger en lastendrager (leger)</a:t>
            </a:r>
          </a:p>
          <a:p>
            <a:r>
              <a:rPr lang="nl-NL" dirty="0" smtClean="0"/>
              <a:t>Sommige rassen voor gevechten</a:t>
            </a:r>
            <a:r>
              <a:rPr lang="nl-NL" dirty="0"/>
              <a:t/>
            </a:r>
            <a:br>
              <a:rPr lang="nl-NL" dirty="0"/>
            </a:br>
            <a:endParaRPr lang="nl-NL" dirty="0" smtClean="0"/>
          </a:p>
          <a:p>
            <a:pPr marL="0" indent="0">
              <a:buNone/>
            </a:pPr>
            <a:r>
              <a:rPr lang="nl-NL" dirty="0" smtClean="0"/>
              <a:t>	</a:t>
            </a:r>
            <a:r>
              <a:rPr lang="nl-NL" dirty="0" err="1" smtClean="0"/>
              <a:t>Sennenhonden</a:t>
            </a:r>
            <a:r>
              <a:rPr lang="nl-NL" dirty="0" smtClean="0"/>
              <a:t>:</a:t>
            </a:r>
          </a:p>
          <a:p>
            <a:r>
              <a:rPr lang="nl-NL" dirty="0" smtClean="0"/>
              <a:t>Drijven, karren trekken en huis bewaken.</a:t>
            </a:r>
          </a:p>
          <a:p>
            <a:r>
              <a:rPr lang="nl-NL" dirty="0" smtClean="0"/>
              <a:t>Waaks en zelfstandig. Behoorlijk actief.</a:t>
            </a:r>
            <a:br>
              <a:rPr lang="nl-NL" dirty="0" smtClean="0"/>
            </a:br>
            <a:endParaRPr lang="nl-NL" dirty="0" smtClean="0"/>
          </a:p>
        </p:txBody>
      </p:sp>
      <p:pic>
        <p:nvPicPr>
          <p:cNvPr id="6" name="Afbeelding 5">
            <a:hlinkClick r:id="rId2"/>
          </p:cNvPr>
          <p:cNvPicPr>
            <a:picLocks noChangeAspect="1"/>
          </p:cNvPicPr>
          <p:nvPr/>
        </p:nvPicPr>
        <p:blipFill rotWithShape="1">
          <a:blip r:embed="rId3"/>
          <a:srcRect l="934" t="15514" r="65765" b="33594"/>
          <a:stretch/>
        </p:blipFill>
        <p:spPr>
          <a:xfrm>
            <a:off x="6204859" y="4100975"/>
            <a:ext cx="3542668" cy="209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02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hlinkClick r:id="rId2"/>
          </p:cNvPr>
          <p:cNvPicPr>
            <a:picLocks noChangeAspect="1"/>
          </p:cNvPicPr>
          <p:nvPr/>
        </p:nvPicPr>
        <p:blipFill rotWithShape="1">
          <a:blip r:embed="rId3"/>
          <a:srcRect l="5336" t="22895" r="71762" b="43287"/>
          <a:stretch/>
        </p:blipFill>
        <p:spPr>
          <a:xfrm>
            <a:off x="5845629" y="3559419"/>
            <a:ext cx="4343400" cy="2481943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Rasgroep</a:t>
            </a:r>
            <a:r>
              <a:rPr lang="nl-NL" dirty="0" smtClean="0"/>
              <a:t> 3: Terriërs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Gefokt om te jagen op ongedierte en schadelijk wild.</a:t>
            </a:r>
          </a:p>
          <a:p>
            <a:r>
              <a:rPr lang="nl-NL" dirty="0" smtClean="0"/>
              <a:t>Hoogbenige terriërs (jagen boven de grond)</a:t>
            </a:r>
          </a:p>
          <a:p>
            <a:r>
              <a:rPr lang="nl-NL" dirty="0" smtClean="0"/>
              <a:t>Laagbenige terriërs (gevechten)</a:t>
            </a:r>
          </a:p>
          <a:p>
            <a:r>
              <a:rPr lang="nl-NL" dirty="0" smtClean="0"/>
              <a:t>Dwerghonden (gezelschap)</a:t>
            </a:r>
          </a:p>
          <a:p>
            <a:endParaRPr lang="nl-NL" dirty="0"/>
          </a:p>
          <a:p>
            <a:r>
              <a:rPr lang="nl-NL" dirty="0" smtClean="0"/>
              <a:t>Moedig en vasthoudend</a:t>
            </a:r>
          </a:p>
          <a:p>
            <a:r>
              <a:rPr lang="nl-NL" dirty="0" smtClean="0"/>
              <a:t>Veel energie en echte jagers</a:t>
            </a:r>
          </a:p>
          <a:p>
            <a:r>
              <a:rPr lang="nl-NL" dirty="0" smtClean="0"/>
              <a:t>Onafhankelijk en eigenwijs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53250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Rasgroep</a:t>
            </a:r>
            <a:r>
              <a:rPr lang="nl-NL" dirty="0" smtClean="0"/>
              <a:t> 4: Dashonden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Gefokt om te jagen onder de grond.</a:t>
            </a:r>
          </a:p>
          <a:p>
            <a:r>
              <a:rPr lang="nl-NL" dirty="0" smtClean="0"/>
              <a:t>Kortharig, ruwharig en langharig.</a:t>
            </a:r>
          </a:p>
          <a:p>
            <a:r>
              <a:rPr lang="nl-NL" dirty="0" smtClean="0"/>
              <a:t>Drie formaten: standaard, dwerg en </a:t>
            </a:r>
            <a:r>
              <a:rPr lang="nl-NL" dirty="0" err="1" smtClean="0"/>
              <a:t>kaninchen</a:t>
            </a:r>
            <a:endParaRPr lang="nl-NL" dirty="0" smtClean="0"/>
          </a:p>
          <a:p>
            <a:endParaRPr lang="nl-NL" dirty="0"/>
          </a:p>
          <a:p>
            <a:r>
              <a:rPr lang="nl-NL" dirty="0" smtClean="0"/>
              <a:t>Moedig, blaffen graag en zijn zelfstandig.</a:t>
            </a:r>
          </a:p>
          <a:p>
            <a:endParaRPr lang="nl-NL" dirty="0"/>
          </a:p>
        </p:txBody>
      </p:sp>
      <p:pic>
        <p:nvPicPr>
          <p:cNvPr id="5" name="Afbeelding 4">
            <a:hlinkClick r:id="rId2"/>
          </p:cNvPr>
          <p:cNvPicPr>
            <a:picLocks noChangeAspect="1"/>
          </p:cNvPicPr>
          <p:nvPr/>
        </p:nvPicPr>
        <p:blipFill rotWithShape="1">
          <a:blip r:embed="rId3"/>
          <a:srcRect l="5104" t="18923" r="69888" b="37551"/>
          <a:stretch/>
        </p:blipFill>
        <p:spPr>
          <a:xfrm>
            <a:off x="6270171" y="3807883"/>
            <a:ext cx="3657600" cy="2463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82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Rasgroep</a:t>
            </a:r>
            <a:r>
              <a:rPr lang="nl-NL" dirty="0" smtClean="0"/>
              <a:t> 5: Spitsen en oertypen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Spitzen zijn poolhonden voor trekken waken en jagen.</a:t>
            </a:r>
          </a:p>
          <a:p>
            <a:r>
              <a:rPr lang="nl-NL" dirty="0" smtClean="0"/>
              <a:t>Oertypen zijn oorspronkelijke honden die al heel lang bestaan.</a:t>
            </a:r>
          </a:p>
          <a:p>
            <a:r>
              <a:rPr lang="nl-NL" dirty="0" smtClean="0"/>
              <a:t>Sledehonden kunnen slecht tegen alleen zijn. Erg verdraagzaam naar andere honden en wat afstandelijk naar mensen.</a:t>
            </a:r>
          </a:p>
          <a:p>
            <a:r>
              <a:rPr lang="nl-NL" dirty="0" smtClean="0"/>
              <a:t>Keeshonden zijn waaks, blaffen veel en gehecht aan gezin.</a:t>
            </a:r>
          </a:p>
          <a:p>
            <a:r>
              <a:rPr lang="nl-NL" dirty="0" smtClean="0"/>
              <a:t>Deze honden zijn niet gemakkelijk te trainen.</a:t>
            </a:r>
          </a:p>
          <a:p>
            <a:endParaRPr lang="nl-NL" dirty="0"/>
          </a:p>
          <a:p>
            <a:endParaRPr lang="nl-NL" dirty="0"/>
          </a:p>
        </p:txBody>
      </p:sp>
      <p:pic>
        <p:nvPicPr>
          <p:cNvPr id="4" name="Afbeelding 3">
            <a:hlinkClick r:id="rId2"/>
          </p:cNvPr>
          <p:cNvPicPr>
            <a:picLocks noChangeAspect="1"/>
          </p:cNvPicPr>
          <p:nvPr/>
        </p:nvPicPr>
        <p:blipFill rotWithShape="1">
          <a:blip r:embed="rId3"/>
          <a:srcRect l="1323" t="17857" r="66672" b="35603"/>
          <a:stretch/>
        </p:blipFill>
        <p:spPr>
          <a:xfrm>
            <a:off x="7076966" y="4473819"/>
            <a:ext cx="2785490" cy="1567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99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9642323" cy="1320800"/>
          </a:xfrm>
        </p:spPr>
        <p:txBody>
          <a:bodyPr/>
          <a:lstStyle/>
          <a:p>
            <a:r>
              <a:rPr lang="nl-NL" dirty="0" err="1" smtClean="0"/>
              <a:t>Rasgroep</a:t>
            </a:r>
            <a:r>
              <a:rPr lang="nl-NL" dirty="0" smtClean="0"/>
              <a:t> </a:t>
            </a:r>
            <a:r>
              <a:rPr lang="nl-NL" dirty="0"/>
              <a:t>6</a:t>
            </a:r>
            <a:r>
              <a:rPr lang="nl-NL" dirty="0" smtClean="0"/>
              <a:t>: Lopende honden en zweethonden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Worden gebruikt voor de jacht. </a:t>
            </a:r>
          </a:p>
          <a:p>
            <a:r>
              <a:rPr lang="nl-NL" dirty="0" smtClean="0"/>
              <a:t>Drijvende honden: drijven het wil op (</a:t>
            </a:r>
            <a:r>
              <a:rPr lang="nl-NL" dirty="0" err="1" smtClean="0"/>
              <a:t>beagle</a:t>
            </a:r>
            <a:r>
              <a:rPr lang="nl-NL" dirty="0" smtClean="0"/>
              <a:t>)</a:t>
            </a:r>
          </a:p>
          <a:p>
            <a:r>
              <a:rPr lang="nl-NL" dirty="0" smtClean="0"/>
              <a:t>Zweethonden: volgen sporen (bloedhond)</a:t>
            </a:r>
          </a:p>
          <a:p>
            <a:r>
              <a:rPr lang="nl-NL" dirty="0" smtClean="0"/>
              <a:t>Overige: </a:t>
            </a:r>
            <a:r>
              <a:rPr lang="nl-NL" dirty="0" err="1" smtClean="0"/>
              <a:t>dalmatische</a:t>
            </a:r>
            <a:r>
              <a:rPr lang="nl-NL" dirty="0" smtClean="0"/>
              <a:t> en </a:t>
            </a:r>
            <a:r>
              <a:rPr lang="nl-NL" dirty="0" err="1" smtClean="0"/>
              <a:t>rhodesian</a:t>
            </a:r>
            <a:r>
              <a:rPr lang="nl-NL" dirty="0" smtClean="0"/>
              <a:t>. Sterke, actieve honden met eigen wil.</a:t>
            </a:r>
          </a:p>
          <a:p>
            <a:endParaRPr lang="nl-NL" dirty="0"/>
          </a:p>
          <a:p>
            <a:endParaRPr lang="nl-NL" dirty="0"/>
          </a:p>
        </p:txBody>
      </p:sp>
      <p:pic>
        <p:nvPicPr>
          <p:cNvPr id="4" name="Afbeelding 3">
            <a:hlinkClick r:id="rId2"/>
          </p:cNvPr>
          <p:cNvPicPr>
            <a:picLocks noChangeAspect="1"/>
          </p:cNvPicPr>
          <p:nvPr/>
        </p:nvPicPr>
        <p:blipFill rotWithShape="1">
          <a:blip r:embed="rId3"/>
          <a:srcRect l="1711" t="18862" r="66283" b="35603"/>
          <a:stretch/>
        </p:blipFill>
        <p:spPr>
          <a:xfrm>
            <a:off x="6792685" y="4077837"/>
            <a:ext cx="3984172" cy="219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432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9642323" cy="1320800"/>
          </a:xfrm>
        </p:spPr>
        <p:txBody>
          <a:bodyPr/>
          <a:lstStyle/>
          <a:p>
            <a:r>
              <a:rPr lang="nl-NL" dirty="0" err="1" smtClean="0"/>
              <a:t>Rasgroep</a:t>
            </a:r>
            <a:r>
              <a:rPr lang="nl-NL" dirty="0" smtClean="0"/>
              <a:t> 7: Voorstaande honden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Jachthonden die het wild (vaak vogels) opsporen en aanwijzen.</a:t>
            </a:r>
          </a:p>
          <a:p>
            <a:r>
              <a:rPr lang="nl-NL" dirty="0" smtClean="0"/>
              <a:t>Pas wanneer de jager het aangeeft jaagt hij het wild op.</a:t>
            </a:r>
          </a:p>
          <a:p>
            <a:r>
              <a:rPr lang="nl-NL" dirty="0" smtClean="0"/>
              <a:t>Daarna apporteert hij het wild.</a:t>
            </a:r>
          </a:p>
          <a:p>
            <a:r>
              <a:rPr lang="nl-NL" dirty="0" smtClean="0"/>
              <a:t>Het zijn gevoelige honden die zich aan het gezin hechten.</a:t>
            </a:r>
          </a:p>
          <a:p>
            <a:endParaRPr lang="nl-NL" dirty="0"/>
          </a:p>
          <a:p>
            <a:endParaRPr lang="nl-NL" dirty="0"/>
          </a:p>
        </p:txBody>
      </p:sp>
      <p:pic>
        <p:nvPicPr>
          <p:cNvPr id="4" name="Afbeelding 3">
            <a:hlinkClick r:id="rId2"/>
          </p:cNvPr>
          <p:cNvPicPr>
            <a:picLocks noChangeAspect="1"/>
          </p:cNvPicPr>
          <p:nvPr/>
        </p:nvPicPr>
        <p:blipFill rotWithShape="1">
          <a:blip r:embed="rId3"/>
          <a:srcRect l="1193" t="19531" r="66283" b="35269"/>
          <a:stretch/>
        </p:blipFill>
        <p:spPr>
          <a:xfrm>
            <a:off x="6466113" y="4100975"/>
            <a:ext cx="3853543" cy="2072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10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291</TotalTime>
  <Words>414</Words>
  <Application>Microsoft Office PowerPoint</Application>
  <PresentationFormat>Breedbeeld</PresentationFormat>
  <Paragraphs>65</Paragraphs>
  <Slides>11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15" baseType="lpstr">
      <vt:lpstr>Arial</vt:lpstr>
      <vt:lpstr>Trebuchet MS</vt:lpstr>
      <vt:lpstr>Wingdings 3</vt:lpstr>
      <vt:lpstr>Facet</vt:lpstr>
      <vt:lpstr>Voeren en verzorgen </vt:lpstr>
      <vt:lpstr>Rasgroepen</vt:lpstr>
      <vt:lpstr>PowerPoint-presentatie</vt:lpstr>
      <vt:lpstr>Rasgroep 2: Pinchers, Schnauzers, Mollossers en Sennehonden </vt:lpstr>
      <vt:lpstr>Rasgroep 3: Terriërs </vt:lpstr>
      <vt:lpstr>Rasgroep 4: Dashonden</vt:lpstr>
      <vt:lpstr>Rasgroep 5: Spitsen en oertypen</vt:lpstr>
      <vt:lpstr>Rasgroep 6: Lopende honden en zweethonden</vt:lpstr>
      <vt:lpstr>Rasgroep 7: Voorstaande honden</vt:lpstr>
      <vt:lpstr>Rasgroep 8: Retrievers, spaniels en waterhonden</vt:lpstr>
      <vt:lpstr>Rasgroep 10: Windhonden</vt:lpstr>
    </vt:vector>
  </TitlesOfParts>
  <Company>AOC Oost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Voeren en verzorgen</dc:title>
  <dc:creator>Wies Temming - Pondes</dc:creator>
  <cp:lastModifiedBy>Wies Temming - Pondes</cp:lastModifiedBy>
  <cp:revision>31</cp:revision>
  <dcterms:created xsi:type="dcterms:W3CDTF">2017-08-31T10:11:22Z</dcterms:created>
  <dcterms:modified xsi:type="dcterms:W3CDTF">2017-09-18T09:15:40Z</dcterms:modified>
</cp:coreProperties>
</file>