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3 | Metacommunicatie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smtClean="0"/>
              <a:t>Vervolgens </a:t>
            </a:r>
            <a:r>
              <a:rPr lang="nl-NL" dirty="0"/>
              <a:t>maken we een start met de theorie van thema 5</a:t>
            </a:r>
          </a:p>
          <a:p>
            <a:r>
              <a:rPr lang="nl-NL" dirty="0" smtClean="0"/>
              <a:t>Daarna gaan jullie aan de gang met de les-opdrachten.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982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Thema 5: Metacommunicatie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10021146" cy="5421085"/>
          </a:xfrm>
        </p:spPr>
        <p:txBody>
          <a:bodyPr>
            <a:normAutofit/>
          </a:bodyPr>
          <a:lstStyle/>
          <a:p>
            <a:r>
              <a:rPr lang="nl-NL" dirty="0" smtClean="0"/>
              <a:t>Communiceren over het communiceren</a:t>
            </a:r>
          </a:p>
          <a:p>
            <a:r>
              <a:rPr lang="nl-NL" dirty="0" smtClean="0"/>
              <a:t>Doel: het gesprek, contact beter te laten verlopen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Gesprek bestaat uit verschillende soorten info:</a:t>
            </a:r>
          </a:p>
          <a:p>
            <a:pPr>
              <a:buFontTx/>
              <a:buChar char="-"/>
            </a:pPr>
            <a:r>
              <a:rPr lang="nl-NL" dirty="0" smtClean="0"/>
              <a:t>Inhoudelijke feiten (</a:t>
            </a:r>
            <a:r>
              <a:rPr lang="nl-NL" dirty="0" smtClean="0">
                <a:solidFill>
                  <a:schemeClr val="accent2"/>
                </a:solidFill>
              </a:rPr>
              <a:t>inhoudsniveau</a:t>
            </a:r>
            <a:r>
              <a:rPr lang="nl-NL" dirty="0" smtClean="0"/>
              <a:t>, met woorden)</a:t>
            </a:r>
          </a:p>
          <a:p>
            <a:pPr>
              <a:buFontTx/>
              <a:buChar char="-"/>
            </a:pPr>
            <a:r>
              <a:rPr lang="nl-NL" dirty="0" smtClean="0"/>
              <a:t>Contactbeleving (</a:t>
            </a:r>
            <a:r>
              <a:rPr lang="nl-NL" dirty="0" smtClean="0">
                <a:solidFill>
                  <a:schemeClr val="accent2"/>
                </a:solidFill>
              </a:rPr>
              <a:t>betrekkingsniveau</a:t>
            </a:r>
            <a:r>
              <a:rPr lang="nl-NL" dirty="0" smtClean="0"/>
              <a:t>, vaak non-verbaal gedrag)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kan </a:t>
            </a:r>
            <a:r>
              <a:rPr lang="nl-NL" dirty="0" smtClean="0">
                <a:solidFill>
                  <a:schemeClr val="accent5"/>
                </a:solidFill>
              </a:rPr>
              <a:t>ruis </a:t>
            </a:r>
            <a:r>
              <a:rPr lang="nl-NL" dirty="0" smtClean="0"/>
              <a:t>ontstaan waardoor de communicatie wordt verstoord. </a:t>
            </a:r>
          </a:p>
          <a:p>
            <a:pPr>
              <a:buFontTx/>
              <a:buChar char="-"/>
            </a:pPr>
            <a:r>
              <a:rPr lang="nl-NL" dirty="0" smtClean="0"/>
              <a:t>Omgevingsgeluiden (</a:t>
            </a:r>
            <a:r>
              <a:rPr lang="nl-NL" dirty="0" smtClean="0">
                <a:solidFill>
                  <a:schemeClr val="accent5"/>
                </a:solidFill>
              </a:rPr>
              <a:t>externe ruis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/>
              <a:t>Gedachten over de ander (</a:t>
            </a:r>
            <a:r>
              <a:rPr lang="nl-NL" dirty="0" smtClean="0">
                <a:solidFill>
                  <a:schemeClr val="accent5"/>
                </a:solidFill>
              </a:rPr>
              <a:t>psychologische ruis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Als je met elkaar spreekt over hoe je met elkaar in gesprek bent heet dat </a:t>
            </a:r>
            <a:r>
              <a:rPr lang="nl-NL" dirty="0" smtClean="0">
                <a:solidFill>
                  <a:srgbClr val="0070C0"/>
                </a:solidFill>
              </a:rPr>
              <a:t>meta-communicatie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nl-NL" dirty="0" smtClean="0"/>
              <a:t>Inhoudsniveau en betrekkingsniveau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844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Inhoudsniveau:</a:t>
            </a:r>
          </a:p>
          <a:p>
            <a:pPr marL="0" indent="0">
              <a:buNone/>
            </a:pPr>
            <a:r>
              <a:rPr lang="nl-NL" dirty="0" smtClean="0"/>
              <a:t>Feitelijke informatie (de inhoud, het onderwerp)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Betrekkingsniveau:</a:t>
            </a:r>
          </a:p>
          <a:p>
            <a:pPr marL="0" indent="0">
              <a:buNone/>
            </a:pPr>
            <a:r>
              <a:rPr lang="nl-NL" dirty="0" smtClean="0"/>
              <a:t>Hoe je met elkaar in contact staat (hoe kijk je, welke toon sla je aan, welke houding/mimiek).</a:t>
            </a:r>
          </a:p>
          <a:p>
            <a:pPr marL="0" indent="0">
              <a:buNone/>
            </a:pPr>
            <a:r>
              <a:rPr lang="nl-NL" dirty="0" smtClean="0"/>
              <a:t>Betrekkingsniveau kent drie onderdelen:</a:t>
            </a:r>
          </a:p>
          <a:p>
            <a:pPr>
              <a:buAutoNum type="arabicPeriod"/>
            </a:pPr>
            <a:r>
              <a:rPr lang="nl-NL" dirty="0" smtClean="0"/>
              <a:t>Hoe je jezelf ziet (zelfdefinitie)</a:t>
            </a:r>
          </a:p>
          <a:p>
            <a:pPr>
              <a:buAutoNum type="arabicPeriod"/>
            </a:pPr>
            <a:r>
              <a:rPr lang="nl-NL" dirty="0" smtClean="0"/>
              <a:t>Hoe je de ander ziet (definitie van de ander)</a:t>
            </a:r>
            <a:endParaRPr lang="nl-NL" dirty="0"/>
          </a:p>
          <a:p>
            <a:pPr>
              <a:buAutoNum type="arabicPeriod"/>
            </a:pPr>
            <a:r>
              <a:rPr lang="nl-NL" dirty="0" smtClean="0"/>
              <a:t>Hoe je jullie onderlinge relatie ziet (relatiedefinitie)</a:t>
            </a:r>
          </a:p>
        </p:txBody>
      </p:sp>
    </p:spTree>
    <p:extLst>
      <p:ext uri="{BB962C8B-B14F-4D97-AF65-F5344CB8AC3E}">
        <p14:creationId xmlns:p14="http://schemas.microsoft.com/office/powerpoint/2010/main" val="83181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 functie van betrekkingsniveau?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Functie is: het laat zien hoe je de inhoud van de boodschap (inhoudsniveau) moet opvatten.</a:t>
            </a:r>
          </a:p>
          <a:p>
            <a:r>
              <a:rPr lang="nl-NL" dirty="0" smtClean="0"/>
              <a:t>Woorden krijgen een betekenis door de manier waarop je ze uitspreekt of door de non-verbale communicatie die je daarbij gebruikt.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63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Verwarring rond inhoud en betrekking: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19349"/>
            <a:ext cx="9459443" cy="4722013"/>
          </a:xfrm>
        </p:spPr>
        <p:txBody>
          <a:bodyPr/>
          <a:lstStyle/>
          <a:p>
            <a:r>
              <a:rPr lang="nl-NL" dirty="0" smtClean="0"/>
              <a:t>Verbaal en non-verbaal loopt niet synchroon +vb. (boodschap komt hierdoor niet over)</a:t>
            </a:r>
          </a:p>
          <a:p>
            <a:pPr marL="0" indent="0">
              <a:buNone/>
            </a:pPr>
            <a:r>
              <a:rPr lang="nl-NL" dirty="0" smtClean="0"/>
              <a:t>Non-verbaal gedrag moet het verbale gedrag ondersteunen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Deze verwarring oplossen? Metacommunicatie!</a:t>
            </a:r>
          </a:p>
          <a:p>
            <a:pPr marL="0" indent="0">
              <a:buNone/>
            </a:pPr>
            <a:r>
              <a:rPr lang="nl-NL" dirty="0" smtClean="0"/>
              <a:t>Bespreek met je gesprekspartner hoe het gesprek verloopt.</a:t>
            </a:r>
          </a:p>
          <a:p>
            <a:pPr marL="0" indent="0">
              <a:buNone/>
            </a:pPr>
            <a:r>
              <a:rPr lang="nl-NL" dirty="0" smtClean="0"/>
              <a:t>Maak het betrekkingsniveau tot gespreksonderwerp (non-verbaal / ruis (extern/psychologische ruis, dus wat speelt er intern allemaal mee aan gedachten/gevoelens)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018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59443" cy="762000"/>
          </a:xfrm>
        </p:spPr>
        <p:txBody>
          <a:bodyPr/>
          <a:lstStyle/>
          <a:p>
            <a:r>
              <a:rPr lang="nl-NL" dirty="0" smtClean="0"/>
              <a:t>Gelijkwaardige &amp; ongelijkwaardige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Gelijkwaardigheid in een relatie: even hoge status/macht/respect</a:t>
            </a:r>
          </a:p>
          <a:p>
            <a:r>
              <a:rPr lang="nl-NL" dirty="0" smtClean="0"/>
              <a:t>Ongelijkwaardige relatie: de één heeft een hogere positie/status (werknemer en werkgever)</a:t>
            </a:r>
          </a:p>
          <a:p>
            <a:r>
              <a:rPr lang="nl-NL" dirty="0" smtClean="0"/>
              <a:t>Passende communicatie (communicatie die past bij de relatie)</a:t>
            </a:r>
          </a:p>
          <a:p>
            <a:pPr>
              <a:buFontTx/>
              <a:buChar char="-"/>
            </a:pPr>
            <a:r>
              <a:rPr lang="nl-NL" dirty="0" smtClean="0"/>
              <a:t>Gelijkwaardige communicatie bij een gelijkwaardige relatie</a:t>
            </a:r>
          </a:p>
          <a:p>
            <a:pPr>
              <a:buFontTx/>
              <a:buChar char="-"/>
            </a:pPr>
            <a:r>
              <a:rPr lang="nl-NL" dirty="0" smtClean="0"/>
              <a:t>Ongelijkwaardige communicatie bij een ongelijkwaardige relatie</a:t>
            </a:r>
          </a:p>
          <a:p>
            <a:pPr marL="0" indent="0">
              <a:buNone/>
            </a:pPr>
            <a:r>
              <a:rPr lang="nl-NL" dirty="0" smtClean="0"/>
              <a:t>Communicatie moet wel passen bij je positie.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Relatiebeleving:</a:t>
            </a:r>
          </a:p>
          <a:p>
            <a:pPr marL="0" indent="0">
              <a:buNone/>
            </a:pPr>
            <a:r>
              <a:rPr lang="nl-NL" dirty="0" smtClean="0"/>
              <a:t>Je kunt een relatie anders ervaren dan de gesprekspartner.</a:t>
            </a:r>
          </a:p>
          <a:p>
            <a:pPr marL="0" indent="0">
              <a:buNone/>
            </a:pPr>
            <a:r>
              <a:rPr lang="nl-NL" i="1" dirty="0" smtClean="0"/>
              <a:t>Fina ziet een oudere dame in de bieb en vraagt: heb jij deze detective al eens gelezen? (Fina ervaart de ‘relatie’ als gelijkwaardig). De dame denkt; wat een lef, ze heeft echt geen respect voor ouderen…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06394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5 (bovenste bestandje van de twee)</a:t>
            </a:r>
          </a:p>
          <a:p>
            <a:r>
              <a:rPr lang="nl-NL" dirty="0" smtClean="0"/>
              <a:t>Maak opdracht 3, 4, 6 en 7 individueel, samen overleggen is prima</a:t>
            </a:r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Aan het eind van de les bespreken we de opdrachten na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u="sng" dirty="0" smtClean="0"/>
              <a:t>Informatie </a:t>
            </a:r>
            <a:r>
              <a:rPr lang="nl-NL" b="1" u="sng" dirty="0" err="1" smtClean="0"/>
              <a:t>toetsweek</a:t>
            </a:r>
            <a:r>
              <a:rPr lang="nl-NL" b="1" u="sng" dirty="0" smtClean="0"/>
              <a:t>:</a:t>
            </a:r>
          </a:p>
          <a:p>
            <a:r>
              <a:rPr lang="nl-NL" dirty="0" err="1" smtClean="0"/>
              <a:t>Toetsstof</a:t>
            </a:r>
            <a:r>
              <a:rPr lang="nl-NL" dirty="0" smtClean="0"/>
              <a:t> voor 9 november: </a:t>
            </a:r>
            <a:r>
              <a:rPr lang="nl-NL" dirty="0"/>
              <a:t>thema 4, 5, 6 en </a:t>
            </a:r>
            <a:r>
              <a:rPr lang="nl-NL" dirty="0" smtClean="0"/>
              <a:t>9 (boek </a:t>
            </a:r>
            <a:r>
              <a:rPr lang="nl-NL" dirty="0"/>
              <a:t>P</a:t>
            </a:r>
            <a:r>
              <a:rPr lang="nl-NL" dirty="0" smtClean="0"/>
              <a:t>rofessioneel werken)</a:t>
            </a:r>
          </a:p>
          <a:p>
            <a:r>
              <a:rPr lang="nl-NL" dirty="0" smtClean="0"/>
              <a:t>Uiterlijk 9 november inleveren snelhechter: alle </a:t>
            </a:r>
            <a:r>
              <a:rPr lang="nl-NL" dirty="0"/>
              <a:t>opgegeven opdrachten bij dit vak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2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2019</TotalTime>
  <Words>519</Words>
  <Application>Microsoft Office PowerPoint</Application>
  <PresentationFormat>Breedbeeld</PresentationFormat>
  <Paragraphs>59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Gesprekstechnieken</vt:lpstr>
      <vt:lpstr>Terugblik vorige les</vt:lpstr>
      <vt:lpstr>Thema 5: Metacommunicatie</vt:lpstr>
      <vt:lpstr>Inhoudsniveau en betrekkingsniveau</vt:lpstr>
      <vt:lpstr>Wat is de functie van betrekkingsniveau?</vt:lpstr>
      <vt:lpstr>Verwarring rond inhoud en betrekking:</vt:lpstr>
      <vt:lpstr>Gelijkwaardige &amp; ongelijkwaardige relaties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19</cp:revision>
  <dcterms:created xsi:type="dcterms:W3CDTF">2017-09-24T11:46:27Z</dcterms:created>
  <dcterms:modified xsi:type="dcterms:W3CDTF">2018-09-21T09:55:50Z</dcterms:modified>
</cp:coreProperties>
</file>