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7" r:id="rId2"/>
    <p:sldId id="258" r:id="rId3"/>
    <p:sldId id="259" r:id="rId4"/>
    <p:sldId id="260" r:id="rId5"/>
    <p:sldId id="261" r:id="rId6"/>
    <p:sldId id="262" r:id="rId7"/>
    <p:sldId id="263" r:id="rId8"/>
    <p:sldId id="264" r:id="rId9"/>
    <p:sldId id="265" r:id="rId10"/>
    <p:sldId id="271" r:id="rId11"/>
    <p:sldId id="274" r:id="rId12"/>
    <p:sldId id="275" r:id="rId13"/>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73" d="100"/>
          <a:sy n="73" d="100"/>
        </p:scale>
        <p:origin x="618"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dia">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nl-NL" smtClean="0"/>
              <a:t>Klik om de stijl te bewerken</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smtClean="0"/>
              <a:t>Klik om de ondertitelstijl van het model te bewerken</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10/12/2018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el en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nl-NL" smtClean="0"/>
              <a:t>Klik om de stijl te bewerken</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Tekststijl van het model bewerken</a:t>
            </a:r>
          </a:p>
        </p:txBody>
      </p:sp>
      <p:sp>
        <p:nvSpPr>
          <p:cNvPr id="4" name="Date Placeholder 3"/>
          <p:cNvSpPr>
            <a:spLocks noGrp="1"/>
          </p:cNvSpPr>
          <p:nvPr>
            <p:ph type="dt" sz="half" idx="10"/>
          </p:nvPr>
        </p:nvSpPr>
        <p:spPr/>
        <p:txBody>
          <a:bodyPr/>
          <a:lstStyle/>
          <a:p>
            <a:fld id="{B61BEF0D-F0BB-DE4B-95CE-6DB70DBA9567}" type="datetimeFigureOut">
              <a:rPr lang="en-US" dirty="0"/>
              <a:pPr/>
              <a:t>10/12/2018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eraat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nl-NL" smtClean="0"/>
              <a:t>Klik om de stijl te bewerken</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smtClean="0"/>
              <a:t>Tekststijl van het model bewerken</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Tekststijl van het model bewerken</a:t>
            </a:r>
          </a:p>
        </p:txBody>
      </p:sp>
      <p:sp>
        <p:nvSpPr>
          <p:cNvPr id="4" name="Date Placeholder 3"/>
          <p:cNvSpPr>
            <a:spLocks noGrp="1"/>
          </p:cNvSpPr>
          <p:nvPr>
            <p:ph type="dt" sz="half" idx="10"/>
          </p:nvPr>
        </p:nvSpPr>
        <p:spPr/>
        <p:txBody>
          <a:bodyPr/>
          <a:lstStyle/>
          <a:p>
            <a:fld id="{B61BEF0D-F0BB-DE4B-95CE-6DB70DBA9567}" type="datetimeFigureOut">
              <a:rPr lang="en-US" dirty="0"/>
              <a:pPr/>
              <a:t>10/12/2018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amkaartje">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nl-NL" smtClean="0"/>
              <a:t>Klik om de stijl te bewerken</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Tekststijl van het model bewerken</a:t>
            </a:r>
          </a:p>
        </p:txBody>
      </p:sp>
      <p:sp>
        <p:nvSpPr>
          <p:cNvPr id="4" name="Date Placeholder 3"/>
          <p:cNvSpPr>
            <a:spLocks noGrp="1"/>
          </p:cNvSpPr>
          <p:nvPr>
            <p:ph type="dt" sz="half" idx="10"/>
          </p:nvPr>
        </p:nvSpPr>
        <p:spPr/>
        <p:txBody>
          <a:bodyPr/>
          <a:lstStyle/>
          <a:p>
            <a:fld id="{B61BEF0D-F0BB-DE4B-95CE-6DB70DBA9567}" type="datetimeFigureOut">
              <a:rPr lang="en-US" dirty="0"/>
              <a:pPr/>
              <a:t>10/12/2018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Offerte naamkaartje">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nl-NL" smtClean="0"/>
              <a:t>Klik om de stijl te bewerken</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smtClean="0"/>
              <a:t>Tekststijl van het model bewerken</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Tekststijl van het model bewerken</a:t>
            </a:r>
          </a:p>
        </p:txBody>
      </p:sp>
      <p:sp>
        <p:nvSpPr>
          <p:cNvPr id="4" name="Date Placeholder 3"/>
          <p:cNvSpPr>
            <a:spLocks noGrp="1"/>
          </p:cNvSpPr>
          <p:nvPr>
            <p:ph type="dt" sz="half" idx="10"/>
          </p:nvPr>
        </p:nvSpPr>
        <p:spPr/>
        <p:txBody>
          <a:bodyPr/>
          <a:lstStyle/>
          <a:p>
            <a:fld id="{B61BEF0D-F0BB-DE4B-95CE-6DB70DBA9567}" type="datetimeFigureOut">
              <a:rPr lang="en-US" dirty="0"/>
              <a:pPr/>
              <a:t>10/12/2018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Waar of onwaar">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nl-NL" smtClean="0"/>
              <a:t>Klik om de stijl te bewerken</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smtClean="0"/>
              <a:t>Tekststijl van het model bewerken</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Tekststijl van het model bewerken</a:t>
            </a:r>
          </a:p>
        </p:txBody>
      </p:sp>
      <p:sp>
        <p:nvSpPr>
          <p:cNvPr id="4" name="Date Placeholder 3"/>
          <p:cNvSpPr>
            <a:spLocks noGrp="1"/>
          </p:cNvSpPr>
          <p:nvPr>
            <p:ph type="dt" sz="half" idx="10"/>
          </p:nvPr>
        </p:nvSpPr>
        <p:spPr/>
        <p:txBody>
          <a:bodyPr/>
          <a:lstStyle/>
          <a:p>
            <a:fld id="{B61BEF0D-F0BB-DE4B-95CE-6DB70DBA9567}" type="datetimeFigureOut">
              <a:rPr lang="en-US" dirty="0"/>
              <a:pPr/>
              <a:t>10/12/2018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Vertical Text Placeholder 2"/>
          <p:cNvSpPr>
            <a:spLocks noGrp="1"/>
          </p:cNvSpPr>
          <p:nvPr>
            <p:ph type="body" orient="vert" idx="1"/>
          </p:nvPr>
        </p:nvSpPr>
        <p:spPr/>
        <p:txBody>
          <a:bodyPr vert="eaVert"/>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55C6B4A9-1611-4792-9094-5F34BCA07E0B}" type="datetimeFigureOut">
              <a:rPr lang="en-US" dirty="0"/>
              <a:t>10/12/2018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9333C77-0158-454C-844F-B7AB9BD7DAD4}" type="slidenum">
              <a:rPr lang="en-US" dirty="0"/>
              <a:t>‹nr.›</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nl-NL" smtClean="0"/>
              <a:t>Klik om de stijl te bewerken</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10/12/2018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nl-NL" smtClean="0"/>
              <a:t>Klik om de stijl te bewerken</a:t>
            </a:r>
            <a:endParaRPr lang="en-US" dirty="0"/>
          </a:p>
        </p:txBody>
      </p:sp>
      <p:sp>
        <p:nvSpPr>
          <p:cNvPr id="3" name="Content Placeholder 2"/>
          <p:cNvSpPr>
            <a:spLocks noGrp="1"/>
          </p:cNvSpPr>
          <p:nvPr>
            <p:ph idx="1"/>
          </p:nvPr>
        </p:nvSpPr>
        <p:spPr/>
        <p:txBody>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10/12/2018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nl-NL" smtClean="0"/>
              <a:t>Klik om de stijl te bewerken</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Tekststijl van het model bewerken</a:t>
            </a:r>
          </a:p>
        </p:txBody>
      </p:sp>
      <p:sp>
        <p:nvSpPr>
          <p:cNvPr id="4" name="Date Placeholder 3"/>
          <p:cNvSpPr>
            <a:spLocks noGrp="1"/>
          </p:cNvSpPr>
          <p:nvPr>
            <p:ph type="dt" sz="half" idx="10"/>
          </p:nvPr>
        </p:nvSpPr>
        <p:spPr/>
        <p:txBody>
          <a:bodyPr/>
          <a:lstStyle/>
          <a:p>
            <a:fld id="{B61BEF0D-F0BB-DE4B-95CE-6DB70DBA9567}" type="datetimeFigureOut">
              <a:rPr lang="en-US" dirty="0"/>
              <a:pPr/>
              <a:t>10/12/2018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5" name="Date Placeholder 4"/>
          <p:cNvSpPr>
            <a:spLocks noGrp="1"/>
          </p:cNvSpPr>
          <p:nvPr>
            <p:ph type="dt" sz="half" idx="10"/>
          </p:nvPr>
        </p:nvSpPr>
        <p:spPr/>
        <p:txBody>
          <a:bodyPr/>
          <a:lstStyle/>
          <a:p>
            <a:fld id="{EB712588-04B1-427B-82EE-E8DB90309F08}" type="datetimeFigureOut">
              <a:rPr lang="en-US" dirty="0"/>
              <a:t>10/12/2018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FF9F0C5-380F-41C2-899A-BAC0F0927E16}" type="slidenum">
              <a:rPr lang="en-US" dirty="0"/>
              <a:t>‹nr.›</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nl-NL" smtClean="0"/>
              <a:t>Klik om de stijl te bewerken</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Tekststijl van het model bewerken</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Tekststijl van het model bewerken</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10/12/2018</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nl-NL" smtClean="0"/>
              <a:t>Klik om de stijl te bewerken</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10/12/2018</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10/12/2018</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nl-NL" smtClean="0"/>
              <a:t>Klik om de stijl te bewerken</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nl-NL" smtClean="0"/>
              <a:t>Tekststijl van het model bewerken</a:t>
            </a:r>
          </a:p>
        </p:txBody>
      </p:sp>
      <p:sp>
        <p:nvSpPr>
          <p:cNvPr id="5" name="Date Placeholder 4"/>
          <p:cNvSpPr>
            <a:spLocks noGrp="1"/>
          </p:cNvSpPr>
          <p:nvPr>
            <p:ph type="dt" sz="half" idx="10"/>
          </p:nvPr>
        </p:nvSpPr>
        <p:spPr/>
        <p:txBody>
          <a:bodyPr/>
          <a:lstStyle/>
          <a:p>
            <a:fld id="{42A54C80-263E-416B-A8E0-580EDEADCBDC}" type="datetimeFigureOut">
              <a:rPr lang="en-US" dirty="0"/>
              <a:t>10/12/2018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dirty="0"/>
              <a:t>‹nr.›</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nl-NL" smtClean="0"/>
              <a:t>Klik om de stijl te bewerken</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smtClean="0"/>
              <a:t>Klik op het pictogram als u een afbeelding wilt toevoegen</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Tekststijl van het model bewerken</a:t>
            </a:r>
          </a:p>
        </p:txBody>
      </p:sp>
      <p:sp>
        <p:nvSpPr>
          <p:cNvPr id="5" name="Date Placeholder 4"/>
          <p:cNvSpPr>
            <a:spLocks noGrp="1"/>
          </p:cNvSpPr>
          <p:nvPr>
            <p:ph type="dt" sz="half" idx="10"/>
          </p:nvPr>
        </p:nvSpPr>
        <p:spPr/>
        <p:txBody>
          <a:bodyPr/>
          <a:lstStyle/>
          <a:p>
            <a:fld id="{B61BEF0D-F0BB-DE4B-95CE-6DB70DBA9567}" type="datetimeFigureOut">
              <a:rPr lang="en-US" dirty="0"/>
              <a:pPr/>
              <a:t>10/12/2018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nl-NL" smtClean="0"/>
              <a:t>Klik om de stijl te bewerken</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dirty="0"/>
              <a:pPr/>
              <a:t>10/12/2018</a:t>
            </a:fld>
            <a:endParaRPr lang="en-US" dirty="0"/>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D57F1E4F-1CFF-5643-939E-217C01CDF565}" type="slidenum">
              <a:rPr lang="en-US" dirty="0"/>
              <a:pPr/>
              <a:t>‹nr.›</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65" r:id="rId4"/>
    <p:sldLayoutId id="2147483653" r:id="rId5"/>
    <p:sldLayoutId id="2147483654" r:id="rId6"/>
    <p:sldLayoutId id="2147483655" r:id="rId7"/>
    <p:sldLayoutId id="2147483666" r:id="rId8"/>
    <p:sldLayoutId id="2147483657" r:id="rId9"/>
    <p:sldLayoutId id="2147483660" r:id="rId10"/>
    <p:sldLayoutId id="2147483661" r:id="rId11"/>
    <p:sldLayoutId id="2147483662" r:id="rId12"/>
    <p:sldLayoutId id="2147483663" r:id="rId13"/>
    <p:sldLayoutId id="2147483664" r:id="rId14"/>
    <p:sldLayoutId id="2147483667" r:id="rId15"/>
    <p:sldLayoutId id="2147483659"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nl-NL" dirty="0" smtClean="0"/>
              <a:t>Gesprekstechnieken</a:t>
            </a:r>
            <a:endParaRPr lang="nl-NL" dirty="0"/>
          </a:p>
        </p:txBody>
      </p:sp>
      <p:sp>
        <p:nvSpPr>
          <p:cNvPr id="3" name="Ondertitel 2"/>
          <p:cNvSpPr>
            <a:spLocks noGrp="1"/>
          </p:cNvSpPr>
          <p:nvPr>
            <p:ph type="subTitle" idx="1"/>
          </p:nvPr>
        </p:nvSpPr>
        <p:spPr/>
        <p:txBody>
          <a:bodyPr/>
          <a:lstStyle/>
          <a:p>
            <a:r>
              <a:rPr lang="nl-NL" dirty="0" smtClean="0"/>
              <a:t>Periode 1, les 6 | </a:t>
            </a:r>
          </a:p>
          <a:p>
            <a:r>
              <a:rPr lang="nl-NL" dirty="0" smtClean="0"/>
              <a:t>Luisteren, samenvatten, doorvragen </a:t>
            </a:r>
            <a:r>
              <a:rPr lang="nl-NL" dirty="0"/>
              <a:t>2</a:t>
            </a:r>
            <a:r>
              <a:rPr lang="nl-NL" dirty="0" smtClean="0"/>
              <a:t> van 2</a:t>
            </a:r>
            <a:endParaRPr lang="nl-NL" dirty="0"/>
          </a:p>
        </p:txBody>
      </p:sp>
    </p:spTree>
    <p:extLst>
      <p:ext uri="{BB962C8B-B14F-4D97-AF65-F5344CB8AC3E}">
        <p14:creationId xmlns:p14="http://schemas.microsoft.com/office/powerpoint/2010/main" val="333479959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WIER-model gebruik je als je wilt:</a:t>
            </a:r>
            <a:endParaRPr lang="nl-NL" dirty="0"/>
          </a:p>
        </p:txBody>
      </p:sp>
      <p:sp>
        <p:nvSpPr>
          <p:cNvPr id="3" name="Tijdelijke aanduiding voor inhoud 2"/>
          <p:cNvSpPr>
            <a:spLocks noGrp="1"/>
          </p:cNvSpPr>
          <p:nvPr>
            <p:ph idx="1"/>
          </p:nvPr>
        </p:nvSpPr>
        <p:spPr>
          <a:xfrm>
            <a:off x="781835" y="1376818"/>
            <a:ext cx="10530597" cy="3880773"/>
          </a:xfrm>
        </p:spPr>
        <p:txBody>
          <a:bodyPr>
            <a:normAutofit lnSpcReduction="10000"/>
          </a:bodyPr>
          <a:lstStyle/>
          <a:p>
            <a:r>
              <a:rPr lang="nl-NL" dirty="0" smtClean="0"/>
              <a:t>Ontdekken waar het bij miscommunicatie precies misgaat</a:t>
            </a:r>
          </a:p>
          <a:p>
            <a:r>
              <a:rPr lang="nl-NL" dirty="0" smtClean="0"/>
              <a:t>Waar ontstaat in geval van miscommunicatie het onbegrip?</a:t>
            </a:r>
          </a:p>
          <a:p>
            <a:r>
              <a:rPr lang="nl-NL" dirty="0" smtClean="0"/>
              <a:t>WIER:</a:t>
            </a:r>
          </a:p>
          <a:p>
            <a:pPr>
              <a:buFont typeface="Wingdings" panose="05000000000000000000" pitchFamily="2" charset="2"/>
              <a:buChar char="§"/>
            </a:pPr>
            <a:r>
              <a:rPr lang="nl-NL" b="1" dirty="0" smtClean="0"/>
              <a:t>W</a:t>
            </a:r>
            <a:r>
              <a:rPr lang="nl-NL" dirty="0" smtClean="0"/>
              <a:t>aarnemen	</a:t>
            </a:r>
            <a:r>
              <a:rPr lang="nl-NL" dirty="0" smtClean="0">
                <a:solidFill>
                  <a:srgbClr val="002060"/>
                </a:solidFill>
              </a:rPr>
              <a:t>Gecombineerde waarneming (oogcontact/non-verbaal) bepaalt je luisterhouding</a:t>
            </a:r>
          </a:p>
          <a:p>
            <a:pPr>
              <a:buFont typeface="Wingdings" panose="05000000000000000000" pitchFamily="2" charset="2"/>
              <a:buChar char="§"/>
            </a:pPr>
            <a:r>
              <a:rPr lang="nl-NL" b="1" dirty="0" smtClean="0"/>
              <a:t>I</a:t>
            </a:r>
            <a:r>
              <a:rPr lang="nl-NL" dirty="0" smtClean="0"/>
              <a:t>nterpreteren	</a:t>
            </a:r>
            <a:r>
              <a:rPr lang="nl-NL" dirty="0" smtClean="0">
                <a:solidFill>
                  <a:srgbClr val="002060"/>
                </a:solidFill>
              </a:rPr>
              <a:t>Snel interpreteren leidt tot luisterfouten: stel verhelderende vragen</a:t>
            </a:r>
          </a:p>
          <a:p>
            <a:pPr>
              <a:buFont typeface="Wingdings" panose="05000000000000000000" pitchFamily="2" charset="2"/>
              <a:buChar char="§"/>
            </a:pPr>
            <a:r>
              <a:rPr lang="nl-NL" b="1" dirty="0" smtClean="0"/>
              <a:t>E</a:t>
            </a:r>
            <a:r>
              <a:rPr lang="nl-NL" dirty="0" smtClean="0"/>
              <a:t>valueren		</a:t>
            </a:r>
            <a:r>
              <a:rPr lang="nl-NL" dirty="0" smtClean="0">
                <a:solidFill>
                  <a:srgbClr val="002060"/>
                </a:solidFill>
              </a:rPr>
              <a:t>Niet evalueren terwijl de ander nog spreekt: (</a:t>
            </a:r>
            <a:r>
              <a:rPr lang="nl-NL" dirty="0" err="1" smtClean="0">
                <a:solidFill>
                  <a:srgbClr val="002060"/>
                </a:solidFill>
              </a:rPr>
              <a:t>be</a:t>
            </a:r>
            <a:r>
              <a:rPr lang="nl-NL" dirty="0" smtClean="0">
                <a:solidFill>
                  <a:srgbClr val="002060"/>
                </a:solidFill>
              </a:rPr>
              <a:t>)oordeel pas later (parafraseer)</a:t>
            </a:r>
          </a:p>
          <a:p>
            <a:pPr>
              <a:buFont typeface="Wingdings" panose="05000000000000000000" pitchFamily="2" charset="2"/>
              <a:buChar char="§"/>
            </a:pPr>
            <a:r>
              <a:rPr lang="nl-NL" b="1" dirty="0" smtClean="0"/>
              <a:t>R</a:t>
            </a:r>
            <a:r>
              <a:rPr lang="nl-NL" dirty="0" smtClean="0"/>
              <a:t>eageren		</a:t>
            </a:r>
            <a:r>
              <a:rPr lang="nl-NL" dirty="0" smtClean="0">
                <a:solidFill>
                  <a:srgbClr val="002060"/>
                </a:solidFill>
              </a:rPr>
              <a:t>Tweerichtingsverkeer zodra de luisteraar reageert. Echt luisteren doe je als je:</a:t>
            </a:r>
          </a:p>
          <a:p>
            <a:pPr lvl="4">
              <a:buFontTx/>
              <a:buChar char="-"/>
            </a:pPr>
            <a:r>
              <a:rPr lang="nl-NL" sz="1800" dirty="0" smtClean="0">
                <a:solidFill>
                  <a:srgbClr val="002060"/>
                </a:solidFill>
              </a:rPr>
              <a:t>Aantekeningen maakt</a:t>
            </a:r>
          </a:p>
          <a:p>
            <a:pPr lvl="4">
              <a:buFontTx/>
              <a:buChar char="-"/>
            </a:pPr>
            <a:r>
              <a:rPr lang="nl-NL" sz="1800" dirty="0" smtClean="0">
                <a:solidFill>
                  <a:srgbClr val="002060"/>
                </a:solidFill>
              </a:rPr>
              <a:t>Overhaaste conclusies vermijdt</a:t>
            </a:r>
          </a:p>
          <a:p>
            <a:pPr lvl="4">
              <a:buFontTx/>
              <a:buChar char="-"/>
            </a:pPr>
            <a:r>
              <a:rPr lang="nl-NL" sz="1800" dirty="0" smtClean="0">
                <a:solidFill>
                  <a:srgbClr val="002060"/>
                </a:solidFill>
              </a:rPr>
              <a:t>Tijdens gesprek feedback geeft</a:t>
            </a:r>
            <a:endParaRPr lang="nl-NL" sz="1800" dirty="0">
              <a:solidFill>
                <a:srgbClr val="002060"/>
              </a:solidFill>
            </a:endParaRPr>
          </a:p>
        </p:txBody>
      </p:sp>
    </p:spTree>
    <p:extLst>
      <p:ext uri="{BB962C8B-B14F-4D97-AF65-F5344CB8AC3E}">
        <p14:creationId xmlns:p14="http://schemas.microsoft.com/office/powerpoint/2010/main" val="19980733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77334" y="609600"/>
            <a:ext cx="8596668" cy="644434"/>
          </a:xfrm>
        </p:spPr>
        <p:txBody>
          <a:bodyPr/>
          <a:lstStyle/>
          <a:p>
            <a:r>
              <a:rPr lang="nl-NL" dirty="0" smtClean="0"/>
              <a:t>VW opdrachten thema 6</a:t>
            </a:r>
            <a:endParaRPr lang="nl-NL" dirty="0"/>
          </a:p>
        </p:txBody>
      </p:sp>
      <p:sp>
        <p:nvSpPr>
          <p:cNvPr id="3" name="Tijdelijke aanduiding voor inhoud 2"/>
          <p:cNvSpPr>
            <a:spLocks noGrp="1"/>
          </p:cNvSpPr>
          <p:nvPr>
            <p:ph idx="1"/>
          </p:nvPr>
        </p:nvSpPr>
        <p:spPr>
          <a:xfrm>
            <a:off x="677334" y="1254034"/>
            <a:ext cx="8596668" cy="3880773"/>
          </a:xfrm>
        </p:spPr>
        <p:txBody>
          <a:bodyPr/>
          <a:lstStyle/>
          <a:p>
            <a:r>
              <a:rPr lang="nl-NL" dirty="0" smtClean="0"/>
              <a:t>Opdracht </a:t>
            </a:r>
            <a:r>
              <a:rPr lang="nl-NL" dirty="0" smtClean="0"/>
              <a:t>7, 11 en 13</a:t>
            </a:r>
            <a:endParaRPr lang="nl-NL" dirty="0" smtClean="0"/>
          </a:p>
        </p:txBody>
      </p:sp>
      <p:pic>
        <p:nvPicPr>
          <p:cNvPr id="4" name="Afbeelding 3"/>
          <p:cNvPicPr>
            <a:picLocks noChangeAspect="1"/>
          </p:cNvPicPr>
          <p:nvPr/>
        </p:nvPicPr>
        <p:blipFill>
          <a:blip r:embed="rId2"/>
          <a:stretch>
            <a:fillRect/>
          </a:stretch>
        </p:blipFill>
        <p:spPr>
          <a:xfrm>
            <a:off x="8771848" y="-205185"/>
            <a:ext cx="3420152" cy="2274005"/>
          </a:xfrm>
          <a:prstGeom prst="rect">
            <a:avLst/>
          </a:prstGeom>
        </p:spPr>
      </p:pic>
    </p:spTree>
    <p:extLst>
      <p:ext uri="{BB962C8B-B14F-4D97-AF65-F5344CB8AC3E}">
        <p14:creationId xmlns:p14="http://schemas.microsoft.com/office/powerpoint/2010/main" val="256974441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77334" y="609600"/>
            <a:ext cx="9263500" cy="814251"/>
          </a:xfrm>
        </p:spPr>
        <p:txBody>
          <a:bodyPr>
            <a:normAutofit/>
          </a:bodyPr>
          <a:lstStyle/>
          <a:p>
            <a:r>
              <a:rPr lang="nl-NL" dirty="0" smtClean="0"/>
              <a:t>Nabespreken van VW thema 6:</a:t>
            </a:r>
            <a:endParaRPr lang="nl-NL" dirty="0"/>
          </a:p>
        </p:txBody>
      </p:sp>
      <p:sp>
        <p:nvSpPr>
          <p:cNvPr id="3" name="Tijdelijke aanduiding voor inhoud 2"/>
          <p:cNvSpPr>
            <a:spLocks noGrp="1"/>
          </p:cNvSpPr>
          <p:nvPr>
            <p:ph idx="1"/>
          </p:nvPr>
        </p:nvSpPr>
        <p:spPr>
          <a:xfrm>
            <a:off x="677334" y="1306287"/>
            <a:ext cx="8596668" cy="4735076"/>
          </a:xfrm>
        </p:spPr>
        <p:txBody>
          <a:bodyPr/>
          <a:lstStyle/>
          <a:p>
            <a:r>
              <a:rPr lang="nl-NL" dirty="0" smtClean="0"/>
              <a:t>Opdracht </a:t>
            </a:r>
            <a:r>
              <a:rPr lang="nl-NL" dirty="0"/>
              <a:t>3, 4, </a:t>
            </a:r>
            <a:r>
              <a:rPr lang="nl-NL" dirty="0" smtClean="0"/>
              <a:t>5, 6, 7, 11 en 13</a:t>
            </a:r>
            <a:endParaRPr lang="nl-NL" dirty="0"/>
          </a:p>
        </p:txBody>
      </p:sp>
      <p:pic>
        <p:nvPicPr>
          <p:cNvPr id="4" name="Afbeelding 3"/>
          <p:cNvPicPr>
            <a:picLocks noChangeAspect="1"/>
          </p:cNvPicPr>
          <p:nvPr/>
        </p:nvPicPr>
        <p:blipFill>
          <a:blip r:embed="rId2"/>
          <a:stretch>
            <a:fillRect/>
          </a:stretch>
        </p:blipFill>
        <p:spPr>
          <a:xfrm>
            <a:off x="8772091" y="-121172"/>
            <a:ext cx="3419909" cy="2275794"/>
          </a:xfrm>
          <a:prstGeom prst="rect">
            <a:avLst/>
          </a:prstGeom>
        </p:spPr>
      </p:pic>
    </p:spTree>
    <p:extLst>
      <p:ext uri="{BB962C8B-B14F-4D97-AF65-F5344CB8AC3E}">
        <p14:creationId xmlns:p14="http://schemas.microsoft.com/office/powerpoint/2010/main" val="306185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77334" y="609600"/>
            <a:ext cx="8596668" cy="735874"/>
          </a:xfrm>
        </p:spPr>
        <p:txBody>
          <a:bodyPr/>
          <a:lstStyle/>
          <a:p>
            <a:r>
              <a:rPr lang="nl-NL" dirty="0" smtClean="0"/>
              <a:t>6.4 Open vragen</a:t>
            </a:r>
            <a:endParaRPr lang="nl-NL" dirty="0"/>
          </a:p>
        </p:txBody>
      </p:sp>
      <p:sp>
        <p:nvSpPr>
          <p:cNvPr id="3" name="Tijdelijke aanduiding voor inhoud 2"/>
          <p:cNvSpPr>
            <a:spLocks noGrp="1"/>
          </p:cNvSpPr>
          <p:nvPr>
            <p:ph idx="1"/>
          </p:nvPr>
        </p:nvSpPr>
        <p:spPr>
          <a:xfrm>
            <a:off x="677334" y="1345475"/>
            <a:ext cx="8596668" cy="4695888"/>
          </a:xfrm>
        </p:spPr>
        <p:txBody>
          <a:bodyPr/>
          <a:lstStyle/>
          <a:p>
            <a:r>
              <a:rPr lang="nl-NL" dirty="0" smtClean="0"/>
              <a:t>Op dit type vraag zijn meerdere antwoorden mogelijk</a:t>
            </a:r>
          </a:p>
          <a:p>
            <a:r>
              <a:rPr lang="nl-NL" dirty="0" smtClean="0"/>
              <a:t>Neutrale, korte en heldere vragen</a:t>
            </a:r>
          </a:p>
          <a:p>
            <a:r>
              <a:rPr lang="nl-NL" dirty="0" smtClean="0"/>
              <a:t>Bedenktijd geven aan de ander!</a:t>
            </a:r>
          </a:p>
          <a:p>
            <a:r>
              <a:rPr lang="nl-NL" dirty="0" smtClean="0"/>
              <a:t>Open vragen starten met: wat of hoe….? Iemand een voorbeeld?</a:t>
            </a:r>
          </a:p>
          <a:p>
            <a:r>
              <a:rPr lang="nl-NL" dirty="0" smtClean="0"/>
              <a:t>Door het stellen van open vragen krijg je veel meer informatie los</a:t>
            </a:r>
            <a:endParaRPr lang="nl-NL" dirty="0"/>
          </a:p>
        </p:txBody>
      </p:sp>
      <p:pic>
        <p:nvPicPr>
          <p:cNvPr id="4" name="Afbeelding 3"/>
          <p:cNvPicPr>
            <a:picLocks noChangeAspect="1"/>
          </p:cNvPicPr>
          <p:nvPr/>
        </p:nvPicPr>
        <p:blipFill>
          <a:blip r:embed="rId2"/>
          <a:stretch>
            <a:fillRect/>
          </a:stretch>
        </p:blipFill>
        <p:spPr>
          <a:xfrm>
            <a:off x="8004793" y="-1"/>
            <a:ext cx="4251895" cy="3435531"/>
          </a:xfrm>
          <a:prstGeom prst="rect">
            <a:avLst/>
          </a:prstGeom>
        </p:spPr>
      </p:pic>
    </p:spTree>
    <p:extLst>
      <p:ext uri="{BB962C8B-B14F-4D97-AF65-F5344CB8AC3E}">
        <p14:creationId xmlns:p14="http://schemas.microsoft.com/office/powerpoint/2010/main" val="9711488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Gesloten vragen</a:t>
            </a:r>
            <a:endParaRPr lang="nl-NL" dirty="0"/>
          </a:p>
        </p:txBody>
      </p:sp>
      <p:sp>
        <p:nvSpPr>
          <p:cNvPr id="3" name="Tijdelijke aanduiding voor inhoud 2"/>
          <p:cNvSpPr>
            <a:spLocks noGrp="1"/>
          </p:cNvSpPr>
          <p:nvPr>
            <p:ph idx="1"/>
          </p:nvPr>
        </p:nvSpPr>
        <p:spPr>
          <a:xfrm>
            <a:off x="677334" y="1270000"/>
            <a:ext cx="8596668" cy="3880773"/>
          </a:xfrm>
        </p:spPr>
        <p:txBody>
          <a:bodyPr/>
          <a:lstStyle/>
          <a:p>
            <a:r>
              <a:rPr lang="nl-NL" dirty="0" smtClean="0"/>
              <a:t>Hierop is maar één antwoord mogelijk; vaak ja of nee</a:t>
            </a:r>
          </a:p>
          <a:p>
            <a:r>
              <a:rPr lang="nl-NL" dirty="0" smtClean="0"/>
              <a:t>Datum, adres of andere feitjes (welke dag het is bijvoorbeeld)</a:t>
            </a:r>
          </a:p>
          <a:p>
            <a:r>
              <a:rPr lang="nl-NL" dirty="0" smtClean="0"/>
              <a:t>Je krijgt dus ook altijd een kort antwoord</a:t>
            </a:r>
          </a:p>
          <a:p>
            <a:r>
              <a:rPr lang="nl-NL" dirty="0" smtClean="0"/>
              <a:t>De sollicitant wordt bijvoorbeeld op gemak gesteld: heb je ons makkelijk kunnen vinden?</a:t>
            </a:r>
            <a:endParaRPr lang="nl-NL" dirty="0"/>
          </a:p>
        </p:txBody>
      </p:sp>
      <p:pic>
        <p:nvPicPr>
          <p:cNvPr id="4" name="Afbeelding 3"/>
          <p:cNvPicPr>
            <a:picLocks noChangeAspect="1"/>
          </p:cNvPicPr>
          <p:nvPr/>
        </p:nvPicPr>
        <p:blipFill>
          <a:blip r:embed="rId2"/>
          <a:stretch>
            <a:fillRect/>
          </a:stretch>
        </p:blipFill>
        <p:spPr>
          <a:xfrm>
            <a:off x="1121636" y="3500846"/>
            <a:ext cx="5019700" cy="1873839"/>
          </a:xfrm>
          <a:prstGeom prst="rect">
            <a:avLst/>
          </a:prstGeom>
        </p:spPr>
      </p:pic>
    </p:spTree>
    <p:extLst>
      <p:ext uri="{BB962C8B-B14F-4D97-AF65-F5344CB8AC3E}">
        <p14:creationId xmlns:p14="http://schemas.microsoft.com/office/powerpoint/2010/main" val="22946108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Keuzevragen</a:t>
            </a:r>
            <a:endParaRPr lang="nl-NL" dirty="0"/>
          </a:p>
        </p:txBody>
      </p:sp>
      <p:sp>
        <p:nvSpPr>
          <p:cNvPr id="3" name="Tijdelijke aanduiding voor inhoud 2"/>
          <p:cNvSpPr>
            <a:spLocks noGrp="1"/>
          </p:cNvSpPr>
          <p:nvPr>
            <p:ph idx="1"/>
          </p:nvPr>
        </p:nvSpPr>
        <p:spPr>
          <a:xfrm>
            <a:off x="677334" y="1270000"/>
            <a:ext cx="8596668" cy="3880773"/>
          </a:xfrm>
        </p:spPr>
        <p:txBody>
          <a:bodyPr/>
          <a:lstStyle/>
          <a:p>
            <a:r>
              <a:rPr lang="nl-NL" dirty="0" smtClean="0"/>
              <a:t>De ander kan kiezen uit meerdere varianten</a:t>
            </a:r>
          </a:p>
          <a:p>
            <a:r>
              <a:rPr lang="nl-NL" dirty="0" smtClean="0"/>
              <a:t>Vaak laat je mensen kiezen uit twee dingen, een appel of een peer?</a:t>
            </a:r>
          </a:p>
          <a:p>
            <a:r>
              <a:rPr lang="nl-NL" dirty="0" smtClean="0"/>
              <a:t>Handig bij ouderen met woordvindproblemen of bij jonge kinderen en mensen met een verstandelijke beperking.</a:t>
            </a:r>
          </a:p>
          <a:p>
            <a:r>
              <a:rPr lang="nl-NL" dirty="0" smtClean="0"/>
              <a:t>Nu onder de douche of vanavond?</a:t>
            </a:r>
          </a:p>
          <a:p>
            <a:r>
              <a:rPr lang="nl-NL" dirty="0" smtClean="0"/>
              <a:t>Beperk de keuze niet voor de ander als jou dat beter uitkomt.</a:t>
            </a:r>
          </a:p>
          <a:p>
            <a:endParaRPr lang="nl-NL" dirty="0"/>
          </a:p>
        </p:txBody>
      </p:sp>
      <p:pic>
        <p:nvPicPr>
          <p:cNvPr id="4" name="Afbeelding 3"/>
          <p:cNvPicPr>
            <a:picLocks noChangeAspect="1"/>
          </p:cNvPicPr>
          <p:nvPr/>
        </p:nvPicPr>
        <p:blipFill>
          <a:blip r:embed="rId2"/>
          <a:stretch>
            <a:fillRect/>
          </a:stretch>
        </p:blipFill>
        <p:spPr>
          <a:xfrm>
            <a:off x="1148250" y="3837547"/>
            <a:ext cx="3001658" cy="2626451"/>
          </a:xfrm>
          <a:prstGeom prst="rect">
            <a:avLst/>
          </a:prstGeom>
        </p:spPr>
      </p:pic>
    </p:spTree>
    <p:extLst>
      <p:ext uri="{BB962C8B-B14F-4D97-AF65-F5344CB8AC3E}">
        <p14:creationId xmlns:p14="http://schemas.microsoft.com/office/powerpoint/2010/main" val="34925893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Afbeelding 3"/>
          <p:cNvPicPr>
            <a:picLocks noChangeAspect="1"/>
          </p:cNvPicPr>
          <p:nvPr/>
        </p:nvPicPr>
        <p:blipFill>
          <a:blip r:embed="rId2"/>
          <a:stretch>
            <a:fillRect/>
          </a:stretch>
        </p:blipFill>
        <p:spPr>
          <a:xfrm>
            <a:off x="9274002" y="0"/>
            <a:ext cx="2917998" cy="5097914"/>
          </a:xfrm>
          <a:prstGeom prst="rect">
            <a:avLst/>
          </a:prstGeom>
        </p:spPr>
      </p:pic>
      <p:sp>
        <p:nvSpPr>
          <p:cNvPr id="2" name="Titel 1"/>
          <p:cNvSpPr>
            <a:spLocks noGrp="1"/>
          </p:cNvSpPr>
          <p:nvPr>
            <p:ph type="title"/>
          </p:nvPr>
        </p:nvSpPr>
        <p:spPr/>
        <p:txBody>
          <a:bodyPr/>
          <a:lstStyle/>
          <a:p>
            <a:r>
              <a:rPr lang="nl-NL" dirty="0" smtClean="0"/>
              <a:t>Reflecterende vragen</a:t>
            </a:r>
            <a:endParaRPr lang="nl-NL" dirty="0"/>
          </a:p>
        </p:txBody>
      </p:sp>
      <p:sp>
        <p:nvSpPr>
          <p:cNvPr id="3" name="Tijdelijke aanduiding voor inhoud 2"/>
          <p:cNvSpPr>
            <a:spLocks noGrp="1"/>
          </p:cNvSpPr>
          <p:nvPr>
            <p:ph idx="1"/>
          </p:nvPr>
        </p:nvSpPr>
        <p:spPr>
          <a:xfrm>
            <a:off x="677334" y="1270000"/>
            <a:ext cx="9472506" cy="3880773"/>
          </a:xfrm>
        </p:spPr>
        <p:txBody>
          <a:bodyPr/>
          <a:lstStyle/>
          <a:p>
            <a:r>
              <a:rPr lang="nl-NL" dirty="0" smtClean="0"/>
              <a:t>Dit type vraag laat de ander nadenken over situatie, gevoel of rol in de situatie.</a:t>
            </a:r>
          </a:p>
          <a:p>
            <a:r>
              <a:rPr lang="nl-NL" dirty="0" smtClean="0"/>
              <a:t>Je gebruikt hiervoor altijd een open vraagstelling</a:t>
            </a:r>
          </a:p>
          <a:p>
            <a:r>
              <a:rPr lang="nl-NL" dirty="0" smtClean="0"/>
              <a:t>Reflecterende vraag -&gt; reflectie</a:t>
            </a:r>
          </a:p>
          <a:p>
            <a:r>
              <a:rPr lang="nl-NL" dirty="0" smtClean="0"/>
              <a:t>Stel deze vragen op momenten dat de ander gemotiveerd is om ideeën en gevoelens te verhelderen.</a:t>
            </a:r>
            <a:endParaRPr lang="nl-NL" dirty="0"/>
          </a:p>
        </p:txBody>
      </p:sp>
    </p:spTree>
    <p:extLst>
      <p:ext uri="{BB962C8B-B14F-4D97-AF65-F5344CB8AC3E}">
        <p14:creationId xmlns:p14="http://schemas.microsoft.com/office/powerpoint/2010/main" val="3324392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Confronterende vragen</a:t>
            </a:r>
            <a:endParaRPr lang="nl-NL" dirty="0"/>
          </a:p>
        </p:txBody>
      </p:sp>
      <p:sp>
        <p:nvSpPr>
          <p:cNvPr id="3" name="Tijdelijke aanduiding voor inhoud 2"/>
          <p:cNvSpPr>
            <a:spLocks noGrp="1"/>
          </p:cNvSpPr>
          <p:nvPr>
            <p:ph idx="1"/>
          </p:nvPr>
        </p:nvSpPr>
        <p:spPr>
          <a:xfrm>
            <a:off x="677334" y="1270000"/>
            <a:ext cx="8596668" cy="3880773"/>
          </a:xfrm>
        </p:spPr>
        <p:txBody>
          <a:bodyPr/>
          <a:lstStyle/>
          <a:p>
            <a:r>
              <a:rPr lang="nl-NL" dirty="0" smtClean="0"/>
              <a:t>Soms zijn er tegenstrijdigheden in iemands verhaal.</a:t>
            </a:r>
          </a:p>
          <a:p>
            <a:r>
              <a:rPr lang="nl-NL" dirty="0" smtClean="0"/>
              <a:t>Je kunt dan diegene daarop wijzen (ermee confronteren) met een confronterende vraag.</a:t>
            </a:r>
          </a:p>
          <a:p>
            <a:r>
              <a:rPr lang="nl-NL" dirty="0" smtClean="0"/>
              <a:t>Probeer de vraag op een tactvolle manier te stellen. Wat is tact?</a:t>
            </a:r>
          </a:p>
          <a:p>
            <a:r>
              <a:rPr lang="nl-NL" dirty="0" smtClean="0"/>
              <a:t>De ander niet in verlegenheid brengen</a:t>
            </a:r>
          </a:p>
          <a:p>
            <a:endParaRPr lang="nl-NL" dirty="0" smtClean="0"/>
          </a:p>
          <a:p>
            <a:endParaRPr lang="nl-NL" dirty="0"/>
          </a:p>
        </p:txBody>
      </p:sp>
      <p:pic>
        <p:nvPicPr>
          <p:cNvPr id="4" name="Afbeelding 3"/>
          <p:cNvPicPr>
            <a:picLocks noChangeAspect="1"/>
          </p:cNvPicPr>
          <p:nvPr/>
        </p:nvPicPr>
        <p:blipFill>
          <a:blip r:embed="rId2"/>
          <a:stretch>
            <a:fillRect/>
          </a:stretch>
        </p:blipFill>
        <p:spPr>
          <a:xfrm>
            <a:off x="8667206" y="3773805"/>
            <a:ext cx="3524794" cy="3084195"/>
          </a:xfrm>
          <a:prstGeom prst="rect">
            <a:avLst/>
          </a:prstGeom>
        </p:spPr>
      </p:pic>
    </p:spTree>
    <p:extLst>
      <p:ext uri="{BB962C8B-B14F-4D97-AF65-F5344CB8AC3E}">
        <p14:creationId xmlns:p14="http://schemas.microsoft.com/office/powerpoint/2010/main" val="20905912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Dubbele vragen</a:t>
            </a:r>
            <a:endParaRPr lang="nl-NL" dirty="0"/>
          </a:p>
        </p:txBody>
      </p:sp>
      <p:sp>
        <p:nvSpPr>
          <p:cNvPr id="3" name="Tijdelijke aanduiding voor inhoud 2"/>
          <p:cNvSpPr>
            <a:spLocks noGrp="1"/>
          </p:cNvSpPr>
          <p:nvPr>
            <p:ph idx="1"/>
          </p:nvPr>
        </p:nvSpPr>
        <p:spPr>
          <a:xfrm>
            <a:off x="677334" y="1270000"/>
            <a:ext cx="8596668" cy="3880773"/>
          </a:xfrm>
        </p:spPr>
        <p:txBody>
          <a:bodyPr/>
          <a:lstStyle/>
          <a:p>
            <a:r>
              <a:rPr lang="nl-NL" dirty="0" smtClean="0"/>
              <a:t>Zullen we volgende week naar Schiermonnikoog en Gerrit vragen om de catering in de vorm van een picknickmand te regelen of is het beter om dit aan Susan over te laten?</a:t>
            </a:r>
          </a:p>
          <a:p>
            <a:r>
              <a:rPr lang="nl-NL" dirty="0" smtClean="0"/>
              <a:t>Combinatie van twee of meer vragen.</a:t>
            </a:r>
          </a:p>
          <a:p>
            <a:r>
              <a:rPr lang="nl-NL" dirty="0" smtClean="0"/>
              <a:t>Leidt vaak tot verwarring</a:t>
            </a:r>
          </a:p>
          <a:p>
            <a:r>
              <a:rPr lang="nl-NL" dirty="0" smtClean="0"/>
              <a:t>Vaak bij haast of om te forceren </a:t>
            </a:r>
          </a:p>
          <a:p>
            <a:r>
              <a:rPr lang="nl-NL" dirty="0" smtClean="0"/>
              <a:t>Het stellen van dubbele vragen wordt echt afgeraden</a:t>
            </a:r>
          </a:p>
          <a:p>
            <a:r>
              <a:rPr lang="nl-NL" dirty="0" smtClean="0"/>
              <a:t>Beter kies je voor meerdere korte, gesloten vragen</a:t>
            </a:r>
          </a:p>
          <a:p>
            <a:endParaRPr lang="nl-NL" dirty="0"/>
          </a:p>
        </p:txBody>
      </p:sp>
      <p:pic>
        <p:nvPicPr>
          <p:cNvPr id="4" name="Afbeelding 3"/>
          <p:cNvPicPr>
            <a:picLocks noChangeAspect="1"/>
          </p:cNvPicPr>
          <p:nvPr/>
        </p:nvPicPr>
        <p:blipFill>
          <a:blip r:embed="rId2"/>
          <a:stretch>
            <a:fillRect/>
          </a:stretch>
        </p:blipFill>
        <p:spPr>
          <a:xfrm>
            <a:off x="6591981" y="2120885"/>
            <a:ext cx="2839402" cy="2839402"/>
          </a:xfrm>
          <a:prstGeom prst="rect">
            <a:avLst/>
          </a:prstGeom>
        </p:spPr>
      </p:pic>
    </p:spTree>
    <p:extLst>
      <p:ext uri="{BB962C8B-B14F-4D97-AF65-F5344CB8AC3E}">
        <p14:creationId xmlns:p14="http://schemas.microsoft.com/office/powerpoint/2010/main" val="1491472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Suggestieve vragen</a:t>
            </a:r>
            <a:endParaRPr lang="nl-NL" dirty="0"/>
          </a:p>
        </p:txBody>
      </p:sp>
      <p:sp>
        <p:nvSpPr>
          <p:cNvPr id="3" name="Tijdelijke aanduiding voor inhoud 2"/>
          <p:cNvSpPr>
            <a:spLocks noGrp="1"/>
          </p:cNvSpPr>
          <p:nvPr>
            <p:ph idx="1"/>
          </p:nvPr>
        </p:nvSpPr>
        <p:spPr>
          <a:xfrm>
            <a:off x="677334" y="1270000"/>
            <a:ext cx="8596668" cy="3880773"/>
          </a:xfrm>
        </p:spPr>
        <p:txBody>
          <a:bodyPr/>
          <a:lstStyle/>
          <a:p>
            <a:r>
              <a:rPr lang="nl-NL" dirty="0" smtClean="0"/>
              <a:t>Wat is een suggestie?</a:t>
            </a:r>
          </a:p>
          <a:p>
            <a:r>
              <a:rPr lang="nl-NL" dirty="0" smtClean="0"/>
              <a:t>Het gaat om sturende vragen waarbij het antwoord dus al beetje vaststaat</a:t>
            </a:r>
          </a:p>
          <a:p>
            <a:r>
              <a:rPr lang="nl-NL" dirty="0" smtClean="0"/>
              <a:t>Volwassenen voelen zich klemgezet </a:t>
            </a:r>
          </a:p>
          <a:p>
            <a:r>
              <a:rPr lang="nl-NL" dirty="0" smtClean="0"/>
              <a:t>Kinderen komen meestal tot sociaal wenselijke antwoorden</a:t>
            </a:r>
          </a:p>
          <a:p>
            <a:pPr marL="0" indent="0">
              <a:buNone/>
            </a:pPr>
            <a:r>
              <a:rPr lang="nl-NL" dirty="0" smtClean="0"/>
              <a:t>VB: je bent toch met me eens dat je beter…?</a:t>
            </a:r>
          </a:p>
          <a:p>
            <a:pPr marL="0" indent="0">
              <a:buNone/>
            </a:pPr>
            <a:r>
              <a:rPr lang="nl-NL" dirty="0" smtClean="0"/>
              <a:t>VB: dat pak je in het vervolg toch zeker anders aan?</a:t>
            </a:r>
          </a:p>
          <a:p>
            <a:r>
              <a:rPr lang="nl-NL" dirty="0" smtClean="0"/>
              <a:t>Vermijd suggestieve vragen</a:t>
            </a:r>
            <a:endParaRPr lang="nl-NL" dirty="0"/>
          </a:p>
        </p:txBody>
      </p:sp>
      <p:pic>
        <p:nvPicPr>
          <p:cNvPr id="4" name="Afbeelding 3"/>
          <p:cNvPicPr>
            <a:picLocks noChangeAspect="1"/>
          </p:cNvPicPr>
          <p:nvPr/>
        </p:nvPicPr>
        <p:blipFill>
          <a:blip r:embed="rId2"/>
          <a:stretch>
            <a:fillRect/>
          </a:stretch>
        </p:blipFill>
        <p:spPr>
          <a:xfrm>
            <a:off x="8582005" y="4153988"/>
            <a:ext cx="3609995" cy="2704012"/>
          </a:xfrm>
          <a:prstGeom prst="rect">
            <a:avLst/>
          </a:prstGeom>
        </p:spPr>
      </p:pic>
    </p:spTree>
    <p:extLst>
      <p:ext uri="{BB962C8B-B14F-4D97-AF65-F5344CB8AC3E}">
        <p14:creationId xmlns:p14="http://schemas.microsoft.com/office/powerpoint/2010/main" val="40058158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De </a:t>
            </a:r>
            <a:r>
              <a:rPr lang="nl-NL" dirty="0" err="1" smtClean="0"/>
              <a:t>waarom-vraag</a:t>
            </a:r>
            <a:endParaRPr lang="nl-NL" dirty="0"/>
          </a:p>
        </p:txBody>
      </p:sp>
      <p:sp>
        <p:nvSpPr>
          <p:cNvPr id="3" name="Tijdelijke aanduiding voor inhoud 2"/>
          <p:cNvSpPr>
            <a:spLocks noGrp="1"/>
          </p:cNvSpPr>
          <p:nvPr>
            <p:ph idx="1"/>
          </p:nvPr>
        </p:nvSpPr>
        <p:spPr>
          <a:xfrm>
            <a:off x="677334" y="1270000"/>
            <a:ext cx="8596668" cy="3880773"/>
          </a:xfrm>
        </p:spPr>
        <p:txBody>
          <a:bodyPr/>
          <a:lstStyle/>
          <a:p>
            <a:r>
              <a:rPr lang="nl-NL" dirty="0" smtClean="0"/>
              <a:t>Deze vraag vraagt naar een/de reden</a:t>
            </a:r>
          </a:p>
          <a:p>
            <a:r>
              <a:rPr lang="nl-NL" dirty="0" smtClean="0"/>
              <a:t>Lijkt vaak een open vraag</a:t>
            </a:r>
          </a:p>
          <a:p>
            <a:r>
              <a:rPr lang="nl-NL" dirty="0" smtClean="0"/>
              <a:t>Wordt vaak ervaren als afwijzing of gebrek aan acceptatie</a:t>
            </a:r>
          </a:p>
          <a:p>
            <a:r>
              <a:rPr lang="nl-NL" dirty="0" smtClean="0"/>
              <a:t>De ander wordt gedwongen met argumenten te komen -&gt; weerstand</a:t>
            </a:r>
          </a:p>
          <a:p>
            <a:r>
              <a:rPr lang="nl-NL" dirty="0" err="1" smtClean="0"/>
              <a:t>Waarom-vragen</a:t>
            </a:r>
            <a:r>
              <a:rPr lang="nl-NL" dirty="0" smtClean="0"/>
              <a:t> zijn daardoor confronterend als je geen goede/veilige relatie met die ander hebt</a:t>
            </a:r>
            <a:endParaRPr lang="nl-NL" dirty="0"/>
          </a:p>
        </p:txBody>
      </p:sp>
      <p:pic>
        <p:nvPicPr>
          <p:cNvPr id="4" name="Afbeelding 3"/>
          <p:cNvPicPr>
            <a:picLocks noChangeAspect="1"/>
          </p:cNvPicPr>
          <p:nvPr/>
        </p:nvPicPr>
        <p:blipFill>
          <a:blip r:embed="rId2"/>
          <a:stretch>
            <a:fillRect/>
          </a:stretch>
        </p:blipFill>
        <p:spPr>
          <a:xfrm>
            <a:off x="9274002" y="0"/>
            <a:ext cx="2931041" cy="2866481"/>
          </a:xfrm>
          <a:prstGeom prst="rect">
            <a:avLst/>
          </a:prstGeom>
        </p:spPr>
      </p:pic>
    </p:spTree>
    <p:extLst>
      <p:ext uri="{BB962C8B-B14F-4D97-AF65-F5344CB8AC3E}">
        <p14:creationId xmlns:p14="http://schemas.microsoft.com/office/powerpoint/2010/main" val="7297655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docProps/app.xml><?xml version="1.0" encoding="utf-8"?>
<Properties xmlns="http://schemas.openxmlformats.org/officeDocument/2006/extended-properties" xmlns:vt="http://schemas.openxmlformats.org/officeDocument/2006/docPropsVTypes">
  <Template>Facet</Template>
  <TotalTime>1964</TotalTime>
  <Words>491</Words>
  <Application>Microsoft Office PowerPoint</Application>
  <PresentationFormat>Breedbeeld</PresentationFormat>
  <Paragraphs>66</Paragraphs>
  <Slides>12</Slides>
  <Notes>0</Notes>
  <HiddenSlides>0</HiddenSlides>
  <MMClips>0</MMClips>
  <ScaleCrop>false</ScaleCrop>
  <HeadingPairs>
    <vt:vector size="6" baseType="variant">
      <vt:variant>
        <vt:lpstr>Gebruikte lettertypen</vt:lpstr>
      </vt:variant>
      <vt:variant>
        <vt:i4>4</vt:i4>
      </vt:variant>
      <vt:variant>
        <vt:lpstr>Thema</vt:lpstr>
      </vt:variant>
      <vt:variant>
        <vt:i4>1</vt:i4>
      </vt:variant>
      <vt:variant>
        <vt:lpstr>Diatitels</vt:lpstr>
      </vt:variant>
      <vt:variant>
        <vt:i4>12</vt:i4>
      </vt:variant>
    </vt:vector>
  </HeadingPairs>
  <TitlesOfParts>
    <vt:vector size="17" baseType="lpstr">
      <vt:lpstr>Arial</vt:lpstr>
      <vt:lpstr>Trebuchet MS</vt:lpstr>
      <vt:lpstr>Wingdings</vt:lpstr>
      <vt:lpstr>Wingdings 3</vt:lpstr>
      <vt:lpstr>Facet</vt:lpstr>
      <vt:lpstr>Gesprekstechnieken</vt:lpstr>
      <vt:lpstr>6.4 Open vragen</vt:lpstr>
      <vt:lpstr>Gesloten vragen</vt:lpstr>
      <vt:lpstr>Keuzevragen</vt:lpstr>
      <vt:lpstr>Reflecterende vragen</vt:lpstr>
      <vt:lpstr>Confronterende vragen</vt:lpstr>
      <vt:lpstr>Dubbele vragen</vt:lpstr>
      <vt:lpstr>Suggestieve vragen</vt:lpstr>
      <vt:lpstr>De waarom-vraag</vt:lpstr>
      <vt:lpstr>WIER-model gebruik je als je wilt:</vt:lpstr>
      <vt:lpstr>VW opdrachten thema 6</vt:lpstr>
      <vt:lpstr>Nabespreken van VW thema 6:</vt:lpstr>
    </vt:vector>
  </TitlesOfParts>
  <Company>Noorderpoort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Gesprekstechnieken</dc:title>
  <dc:creator>S. Poelman</dc:creator>
  <cp:lastModifiedBy>Simon Poelman</cp:lastModifiedBy>
  <cp:revision>22</cp:revision>
  <dcterms:created xsi:type="dcterms:W3CDTF">2017-10-14T17:41:54Z</dcterms:created>
  <dcterms:modified xsi:type="dcterms:W3CDTF">2018-10-12T12:49:15Z</dcterms:modified>
</cp:coreProperties>
</file>