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7"/>
  </p:notesMasterIdLst>
  <p:sldIdLst>
    <p:sldId id="259" r:id="rId2"/>
    <p:sldId id="264" r:id="rId3"/>
    <p:sldId id="298" r:id="rId4"/>
    <p:sldId id="299" r:id="rId5"/>
    <p:sldId id="263" r:id="rId6"/>
    <p:sldId id="275" r:id="rId7"/>
    <p:sldId id="272" r:id="rId8"/>
    <p:sldId id="276" r:id="rId9"/>
    <p:sldId id="274" r:id="rId10"/>
    <p:sldId id="277" r:id="rId11"/>
    <p:sldId id="266" r:id="rId12"/>
    <p:sldId id="279" r:id="rId13"/>
    <p:sldId id="278" r:id="rId14"/>
    <p:sldId id="280" r:id="rId15"/>
    <p:sldId id="281" r:id="rId16"/>
    <p:sldId id="282" r:id="rId17"/>
    <p:sldId id="283" r:id="rId18"/>
    <p:sldId id="267" r:id="rId19"/>
    <p:sldId id="257" r:id="rId20"/>
    <p:sldId id="284" r:id="rId21"/>
    <p:sldId id="285" r:id="rId22"/>
    <p:sldId id="286" r:id="rId23"/>
    <p:sldId id="287" r:id="rId24"/>
    <p:sldId id="288" r:id="rId25"/>
    <p:sldId id="289" r:id="rId26"/>
    <p:sldId id="292" r:id="rId27"/>
    <p:sldId id="293" r:id="rId28"/>
    <p:sldId id="294" r:id="rId29"/>
    <p:sldId id="295" r:id="rId30"/>
    <p:sldId id="296" r:id="rId31"/>
    <p:sldId id="297" r:id="rId32"/>
    <p:sldId id="300" r:id="rId33"/>
    <p:sldId id="301" r:id="rId34"/>
    <p:sldId id="302" r:id="rId35"/>
    <p:sldId id="303" r:id="rId3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77D0"/>
    <a:srgbClr val="E2AC00"/>
    <a:srgbClr val="C247FF"/>
    <a:srgbClr val="EEB500"/>
    <a:srgbClr val="D6A300"/>
    <a:srgbClr val="EAB200"/>
    <a:srgbClr val="F600B6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2477" autoAdjust="0"/>
  </p:normalViewPr>
  <p:slideViewPr>
    <p:cSldViewPr snapToGrid="0">
      <p:cViewPr varScale="1">
        <p:scale>
          <a:sx n="79" d="100"/>
          <a:sy n="79" d="100"/>
        </p:scale>
        <p:origin x="61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A9314-3E45-4A5B-94FA-DA25357E288E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C5F13-0B65-473B-8BA8-C3D1B32781A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1992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C5F13-0B65-473B-8BA8-C3D1B32781A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0511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C5F13-0B65-473B-8BA8-C3D1B32781A4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6355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C5F13-0B65-473B-8BA8-C3D1B32781A4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6915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C5F13-0B65-473B-8BA8-C3D1B32781A4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8010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C5F13-0B65-473B-8BA8-C3D1B32781A4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8639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C5F13-0B65-473B-8BA8-C3D1B32781A4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0667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C5F13-0B65-473B-8BA8-C3D1B32781A4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1809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C5F13-0B65-473B-8BA8-C3D1B32781A4}" type="slidenum">
              <a:rPr lang="nl-NL" smtClean="0"/>
              <a:t>35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2546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2533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6792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1683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6150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nl-NL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146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4231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0420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9792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9028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561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1221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759AAE33-217A-42A7-995A-4FB1C0DD5A71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2DA05DA5-F413-4474-9ED5-8063FC4F30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390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leesvaardigheid</a:t>
            </a:r>
            <a:br>
              <a:rPr lang="nl-NL" dirty="0"/>
            </a:br>
            <a:r>
              <a:rPr lang="nl-NL" sz="4400" dirty="0"/>
              <a:t>reading skills</a:t>
            </a:r>
            <a:endParaRPr lang="nl-NL" sz="60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938281" y="4384911"/>
            <a:ext cx="2708433" cy="406882"/>
          </a:xfrm>
        </p:spPr>
        <p:txBody>
          <a:bodyPr/>
          <a:lstStyle/>
          <a:p>
            <a:pPr algn="r"/>
            <a:r>
              <a:rPr lang="nl-N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allesvoorengels.nl</a:t>
            </a:r>
          </a:p>
        </p:txBody>
      </p:sp>
    </p:spTree>
    <p:extLst>
      <p:ext uri="{BB962C8B-B14F-4D97-AF65-F5344CB8AC3E}">
        <p14:creationId xmlns:p14="http://schemas.microsoft.com/office/powerpoint/2010/main" val="386363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Hoe pak je leesopdrachten aan?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07847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Stappenplan: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009900"/>
                </a:solidFill>
              </a:rPr>
              <a:t>Oriënterend lezen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0077D0"/>
                </a:solidFill>
              </a:rPr>
              <a:t>Opdracht(en) lezen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C247FF"/>
                </a:solidFill>
              </a:rPr>
              <a:t>Leesstrategie toepassen </a:t>
            </a:r>
            <a:r>
              <a:rPr lang="nl-NL" sz="2800" dirty="0"/>
              <a:t>(skimmen / scannen / intensief lezen)</a:t>
            </a:r>
            <a:endParaRPr lang="nl-NL" sz="2800" dirty="0">
              <a:solidFill>
                <a:srgbClr val="C247FF"/>
              </a:solidFill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E2AC00"/>
                </a:solidFill>
              </a:rPr>
              <a:t>Vraag beantwoorden</a:t>
            </a:r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139009" y="5219996"/>
            <a:ext cx="7605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2"/>
                </a:solidFill>
              </a:rPr>
              <a:t>Skimmen: </a:t>
            </a:r>
            <a:r>
              <a:rPr lang="nl-NL" b="1" dirty="0"/>
              <a:t>snel door de tekst gaan om te weten waar het over gaat</a:t>
            </a:r>
          </a:p>
        </p:txBody>
      </p:sp>
      <p:sp>
        <p:nvSpPr>
          <p:cNvPr id="6" name="Rechthoek 5"/>
          <p:cNvSpPr/>
          <p:nvPr/>
        </p:nvSpPr>
        <p:spPr>
          <a:xfrm>
            <a:off x="139009" y="5589328"/>
            <a:ext cx="5013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b="1" dirty="0">
                <a:solidFill>
                  <a:schemeClr val="accent2"/>
                </a:solidFill>
              </a:rPr>
              <a:t>Scannen: </a:t>
            </a:r>
            <a:r>
              <a:rPr lang="nl-NL" b="1" dirty="0"/>
              <a:t>zoeken naar bepaalde informatie</a:t>
            </a:r>
          </a:p>
        </p:txBody>
      </p:sp>
      <p:sp>
        <p:nvSpPr>
          <p:cNvPr id="7" name="Rechthoek 6"/>
          <p:cNvSpPr/>
          <p:nvPr/>
        </p:nvSpPr>
        <p:spPr>
          <a:xfrm>
            <a:off x="139009" y="5958660"/>
            <a:ext cx="64733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2"/>
                </a:solidFill>
              </a:rPr>
              <a:t>Intensief lezen: </a:t>
            </a:r>
            <a:r>
              <a:rPr lang="nl-NL" b="1" dirty="0"/>
              <a:t>de hele tekst regel voor regel doorlezen</a:t>
            </a:r>
          </a:p>
        </p:txBody>
      </p:sp>
    </p:spTree>
    <p:extLst>
      <p:ext uri="{BB962C8B-B14F-4D97-AF65-F5344CB8AC3E}">
        <p14:creationId xmlns:p14="http://schemas.microsoft.com/office/powerpoint/2010/main" val="267900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10024872" cy="3520440"/>
          </a:xfrm>
        </p:spPr>
        <p:txBody>
          <a:bodyPr>
            <a:normAutofit/>
          </a:bodyPr>
          <a:lstStyle/>
          <a:p>
            <a:r>
              <a:rPr lang="nl-NL" dirty="0"/>
              <a:t>Wat doe je bij </a:t>
            </a:r>
            <a:br>
              <a:rPr lang="nl-NL" dirty="0"/>
            </a:br>
            <a:r>
              <a:rPr lang="nl-NL" dirty="0"/>
              <a:t>onbekende woorden?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0781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>
            <a:normAutofit/>
          </a:bodyPr>
          <a:lstStyle/>
          <a:p>
            <a:r>
              <a:rPr lang="nl-NL" dirty="0"/>
              <a:t>Wat doe je bij onbekende woorden?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10" y="1343746"/>
            <a:ext cx="11917872" cy="11899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nl-NL" sz="2800" b="1" dirty="0"/>
              <a:t> Het opzoeken van onbekende woorden kost veel tijd.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nl-NL" sz="2800" b="1" dirty="0"/>
              <a:t> Vaak kun je de betekenis door logisch nadenken raden.</a:t>
            </a:r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ijdelijke aanduiding voor inhoud 3"/>
          <p:cNvSpPr txBox="1">
            <a:spLocks/>
          </p:cNvSpPr>
          <p:nvPr/>
        </p:nvSpPr>
        <p:spPr>
          <a:xfrm>
            <a:off x="139010" y="3550176"/>
            <a:ext cx="1971826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Eccentric</a:t>
            </a:r>
            <a:endParaRPr lang="nl-NL" sz="2800" dirty="0"/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2154596" y="3550176"/>
            <a:ext cx="1434712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Murky</a:t>
            </a:r>
            <a:endParaRPr lang="nl-NL" sz="2800" dirty="0"/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>
          <a:xfrm>
            <a:off x="3633068" y="3550176"/>
            <a:ext cx="1488148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Debris</a:t>
            </a:r>
            <a:endParaRPr lang="nl-NL" sz="2800" dirty="0"/>
          </a:p>
        </p:txBody>
      </p:sp>
      <p:sp>
        <p:nvSpPr>
          <p:cNvPr id="10" name="Tijdelijke aanduiding voor inhoud 3"/>
          <p:cNvSpPr txBox="1">
            <a:spLocks/>
          </p:cNvSpPr>
          <p:nvPr/>
        </p:nvSpPr>
        <p:spPr>
          <a:xfrm>
            <a:off x="6959870" y="3550176"/>
            <a:ext cx="1442620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Frugal</a:t>
            </a:r>
            <a:r>
              <a:rPr lang="nl-NL" sz="2800" dirty="0"/>
              <a:t> </a:t>
            </a:r>
          </a:p>
          <a:p>
            <a:pPr marL="0" indent="0">
              <a:buFont typeface="Wingdings" pitchFamily="2" charset="2"/>
              <a:buNone/>
            </a:pPr>
            <a:endParaRPr lang="nl-NL" sz="2800" dirty="0"/>
          </a:p>
        </p:txBody>
      </p:sp>
      <p:sp>
        <p:nvSpPr>
          <p:cNvPr id="11" name="Tijdelijke aanduiding voor inhoud 3"/>
          <p:cNvSpPr txBox="1">
            <a:spLocks/>
          </p:cNvSpPr>
          <p:nvPr/>
        </p:nvSpPr>
        <p:spPr>
          <a:xfrm>
            <a:off x="5164976" y="3550176"/>
            <a:ext cx="1751134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Censure</a:t>
            </a:r>
            <a:endParaRPr lang="nl-NL" sz="2800" dirty="0"/>
          </a:p>
        </p:txBody>
      </p:sp>
      <p:sp>
        <p:nvSpPr>
          <p:cNvPr id="12" name="Tijdelijke aanduiding voor inhoud 3"/>
          <p:cNvSpPr txBox="1">
            <a:spLocks/>
          </p:cNvSpPr>
          <p:nvPr/>
        </p:nvSpPr>
        <p:spPr>
          <a:xfrm>
            <a:off x="139010" y="3112026"/>
            <a:ext cx="785158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sz="2800" b="1" dirty="0"/>
              <a:t> Waarschijnlijk ken je deze woorden niet:</a:t>
            </a:r>
          </a:p>
        </p:txBody>
      </p:sp>
    </p:spTree>
    <p:extLst>
      <p:ext uri="{BB962C8B-B14F-4D97-AF65-F5344CB8AC3E}">
        <p14:creationId xmlns:p14="http://schemas.microsoft.com/office/powerpoint/2010/main" val="244264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>
            <a:normAutofit/>
          </a:bodyPr>
          <a:lstStyle/>
          <a:p>
            <a:r>
              <a:rPr lang="nl-NL" dirty="0"/>
              <a:t>Wat doe je bij onbekende woorden?</a:t>
            </a:r>
            <a:endParaRPr lang="nl-NL" sz="36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ijdelijke aanduiding voor inhoud 3"/>
          <p:cNvSpPr txBox="1">
            <a:spLocks/>
          </p:cNvSpPr>
          <p:nvPr/>
        </p:nvSpPr>
        <p:spPr>
          <a:xfrm>
            <a:off x="139010" y="1839045"/>
            <a:ext cx="1971826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>
                <a:solidFill>
                  <a:srgbClr val="009900"/>
                </a:solidFill>
              </a:rPr>
              <a:t>Eccentric</a:t>
            </a:r>
            <a:endParaRPr lang="nl-NL" sz="2800" dirty="0">
              <a:solidFill>
                <a:srgbClr val="009900"/>
              </a:solidFill>
            </a:endParaRPr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2154596" y="1839045"/>
            <a:ext cx="1434712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Murky</a:t>
            </a:r>
            <a:endParaRPr lang="nl-NL" sz="2800" dirty="0"/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>
          <a:xfrm>
            <a:off x="3633068" y="1839045"/>
            <a:ext cx="1488148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Debris</a:t>
            </a:r>
            <a:endParaRPr lang="nl-NL" sz="2800" dirty="0"/>
          </a:p>
        </p:txBody>
      </p:sp>
      <p:sp>
        <p:nvSpPr>
          <p:cNvPr id="10" name="Tijdelijke aanduiding voor inhoud 3"/>
          <p:cNvSpPr txBox="1">
            <a:spLocks/>
          </p:cNvSpPr>
          <p:nvPr/>
        </p:nvSpPr>
        <p:spPr>
          <a:xfrm>
            <a:off x="6959870" y="1839045"/>
            <a:ext cx="1442620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Frugal</a:t>
            </a:r>
            <a:r>
              <a:rPr lang="nl-NL" sz="2800" dirty="0"/>
              <a:t> </a:t>
            </a:r>
          </a:p>
          <a:p>
            <a:pPr marL="0" indent="0">
              <a:buFont typeface="Wingdings" pitchFamily="2" charset="2"/>
              <a:buNone/>
            </a:pPr>
            <a:endParaRPr lang="nl-NL" sz="2800" dirty="0"/>
          </a:p>
        </p:txBody>
      </p:sp>
      <p:sp>
        <p:nvSpPr>
          <p:cNvPr id="11" name="Tijdelijke aanduiding voor inhoud 3"/>
          <p:cNvSpPr txBox="1">
            <a:spLocks/>
          </p:cNvSpPr>
          <p:nvPr/>
        </p:nvSpPr>
        <p:spPr>
          <a:xfrm>
            <a:off x="5164976" y="1839045"/>
            <a:ext cx="1751134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Censure</a:t>
            </a:r>
            <a:endParaRPr lang="nl-NL" sz="2800" dirty="0"/>
          </a:p>
        </p:txBody>
      </p:sp>
      <p:sp>
        <p:nvSpPr>
          <p:cNvPr id="12" name="Tijdelijke aanduiding voor inhoud 3"/>
          <p:cNvSpPr txBox="1">
            <a:spLocks/>
          </p:cNvSpPr>
          <p:nvPr/>
        </p:nvSpPr>
        <p:spPr>
          <a:xfrm>
            <a:off x="139010" y="1400895"/>
            <a:ext cx="785158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sz="2800" b="1" dirty="0"/>
              <a:t> Waarschijnlijk ken je deze woorden niet:</a:t>
            </a:r>
          </a:p>
        </p:txBody>
      </p:sp>
      <p:sp>
        <p:nvSpPr>
          <p:cNvPr id="14" name="Tijdelijke aanduiding voor inhoud 3"/>
          <p:cNvSpPr txBox="1">
            <a:spLocks/>
          </p:cNvSpPr>
          <p:nvPr/>
        </p:nvSpPr>
        <p:spPr>
          <a:xfrm>
            <a:off x="139009" y="3103215"/>
            <a:ext cx="1176724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l-NL" sz="2800" b="1" dirty="0"/>
              <a:t> Raad de betekenis door de zin te vertalen: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800" dirty="0"/>
              <a:t>Our football team’s goal keeper does </a:t>
            </a:r>
            <a:r>
              <a:rPr lang="en-US" sz="2800" u="sng" dirty="0">
                <a:solidFill>
                  <a:srgbClr val="009900"/>
                </a:solidFill>
              </a:rPr>
              <a:t>eccentric</a:t>
            </a:r>
            <a:r>
              <a:rPr lang="en-US" sz="2800" dirty="0">
                <a:solidFill>
                  <a:srgbClr val="009900"/>
                </a:solidFill>
              </a:rPr>
              <a:t> </a:t>
            </a:r>
            <a:r>
              <a:rPr lang="en-US" sz="2800" dirty="0"/>
              <a:t>things; he never wears socks and he always kicks the ball exactly thirteen times as a warm-up.</a:t>
            </a:r>
            <a:br>
              <a:rPr lang="en-US" sz="2800" dirty="0"/>
            </a:br>
            <a:endParaRPr lang="en-US" sz="2800" dirty="0"/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normale</a:t>
            </a:r>
            <a:r>
              <a:rPr lang="en-US" sz="2800" dirty="0"/>
              <a:t>		</a:t>
            </a:r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/>
              <a:t>rare</a:t>
            </a:r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rommelige</a:t>
            </a:r>
            <a:endParaRPr lang="en-US" sz="2800" dirty="0"/>
          </a:p>
          <a:p>
            <a:pPr marL="0" indent="0">
              <a:lnSpc>
                <a:spcPct val="100000"/>
              </a:lnSpc>
              <a:buNone/>
            </a:pPr>
            <a:endParaRPr lang="nl-NL" sz="2800" b="1" dirty="0"/>
          </a:p>
        </p:txBody>
      </p:sp>
      <p:pic>
        <p:nvPicPr>
          <p:cNvPr id="15" name="Picture 2" descr="http://www.vkeb.nl/wp-content/uploads/2014/07/KB-logo-Krul1-e14059413423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107" y="5745335"/>
            <a:ext cx="530225" cy="48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89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>
            <a:normAutofit/>
          </a:bodyPr>
          <a:lstStyle/>
          <a:p>
            <a:r>
              <a:rPr lang="nl-NL" dirty="0"/>
              <a:t>Wat doe je bij onbekende woorden?</a:t>
            </a:r>
            <a:endParaRPr lang="nl-NL" sz="36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ijdelijke aanduiding voor inhoud 3"/>
          <p:cNvSpPr txBox="1">
            <a:spLocks/>
          </p:cNvSpPr>
          <p:nvPr/>
        </p:nvSpPr>
        <p:spPr>
          <a:xfrm>
            <a:off x="139010" y="1839045"/>
            <a:ext cx="1971826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Eccentric</a:t>
            </a:r>
            <a:endParaRPr lang="nl-NL" sz="2800" dirty="0"/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2154596" y="1839045"/>
            <a:ext cx="1434712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>
                <a:solidFill>
                  <a:srgbClr val="009900"/>
                </a:solidFill>
              </a:rPr>
              <a:t>Murky</a:t>
            </a:r>
            <a:endParaRPr lang="nl-NL" sz="2800" dirty="0">
              <a:solidFill>
                <a:srgbClr val="009900"/>
              </a:solidFill>
            </a:endParaRPr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>
          <a:xfrm>
            <a:off x="3633068" y="1839045"/>
            <a:ext cx="1488148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Debris</a:t>
            </a:r>
            <a:endParaRPr lang="nl-NL" sz="2800" dirty="0"/>
          </a:p>
        </p:txBody>
      </p:sp>
      <p:sp>
        <p:nvSpPr>
          <p:cNvPr id="10" name="Tijdelijke aanduiding voor inhoud 3"/>
          <p:cNvSpPr txBox="1">
            <a:spLocks/>
          </p:cNvSpPr>
          <p:nvPr/>
        </p:nvSpPr>
        <p:spPr>
          <a:xfrm>
            <a:off x="6959870" y="1839045"/>
            <a:ext cx="1442620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Frugal</a:t>
            </a:r>
            <a:r>
              <a:rPr lang="nl-NL" sz="2800" dirty="0"/>
              <a:t> </a:t>
            </a:r>
          </a:p>
          <a:p>
            <a:pPr marL="0" indent="0">
              <a:buFont typeface="Wingdings" pitchFamily="2" charset="2"/>
              <a:buNone/>
            </a:pPr>
            <a:endParaRPr lang="nl-NL" sz="2800" dirty="0"/>
          </a:p>
        </p:txBody>
      </p:sp>
      <p:sp>
        <p:nvSpPr>
          <p:cNvPr id="11" name="Tijdelijke aanduiding voor inhoud 3"/>
          <p:cNvSpPr txBox="1">
            <a:spLocks/>
          </p:cNvSpPr>
          <p:nvPr/>
        </p:nvSpPr>
        <p:spPr>
          <a:xfrm>
            <a:off x="5164976" y="1839045"/>
            <a:ext cx="1751134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Censure</a:t>
            </a:r>
            <a:endParaRPr lang="nl-NL" sz="2800" dirty="0"/>
          </a:p>
        </p:txBody>
      </p:sp>
      <p:sp>
        <p:nvSpPr>
          <p:cNvPr id="12" name="Tijdelijke aanduiding voor inhoud 3"/>
          <p:cNvSpPr txBox="1">
            <a:spLocks/>
          </p:cNvSpPr>
          <p:nvPr/>
        </p:nvSpPr>
        <p:spPr>
          <a:xfrm>
            <a:off x="139010" y="1400895"/>
            <a:ext cx="785158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sz="2800" b="1" dirty="0"/>
              <a:t> Waarschijnlijk ken je deze woorden niet:</a:t>
            </a:r>
          </a:p>
        </p:txBody>
      </p:sp>
      <p:sp>
        <p:nvSpPr>
          <p:cNvPr id="14" name="Tijdelijke aanduiding voor inhoud 3"/>
          <p:cNvSpPr txBox="1">
            <a:spLocks/>
          </p:cNvSpPr>
          <p:nvPr/>
        </p:nvSpPr>
        <p:spPr>
          <a:xfrm>
            <a:off x="139009" y="3103215"/>
            <a:ext cx="1176724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l-NL" sz="2800" b="1" dirty="0"/>
              <a:t> Raad de betekenis door de zin te vertalen: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800" dirty="0"/>
              <a:t>After the rain, the river was </a:t>
            </a:r>
            <a:r>
              <a:rPr lang="en-US" sz="2800" u="sng" dirty="0">
                <a:solidFill>
                  <a:srgbClr val="009900"/>
                </a:solidFill>
              </a:rPr>
              <a:t>murky</a:t>
            </a:r>
            <a:r>
              <a:rPr lang="en-US" sz="2800" dirty="0"/>
              <a:t>; in fact, the water was so dirty you couldn't see the bottom.</a:t>
            </a:r>
            <a:br>
              <a:rPr lang="en-US" sz="2800" dirty="0"/>
            </a:br>
            <a:endParaRPr lang="en-US" sz="2800" dirty="0"/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troebel</a:t>
            </a:r>
            <a:r>
              <a:rPr lang="en-US" sz="2800" dirty="0"/>
              <a:t>		</a:t>
            </a:r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bodemloos</a:t>
            </a:r>
            <a:endParaRPr lang="en-US" sz="2800" dirty="0"/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helder</a:t>
            </a:r>
            <a:endParaRPr lang="en-US" sz="2800" dirty="0"/>
          </a:p>
          <a:p>
            <a:pPr marL="0" indent="0">
              <a:lnSpc>
                <a:spcPct val="100000"/>
              </a:lnSpc>
              <a:buNone/>
            </a:pPr>
            <a:endParaRPr lang="nl-NL" sz="2800" b="1" dirty="0"/>
          </a:p>
        </p:txBody>
      </p:sp>
      <p:pic>
        <p:nvPicPr>
          <p:cNvPr id="13" name="Picture 2" descr="http://www.vkeb.nl/wp-content/uploads/2014/07/KB-logo-Krul1-e14059413423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472" y="5135735"/>
            <a:ext cx="530225" cy="48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33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>
            <a:normAutofit/>
          </a:bodyPr>
          <a:lstStyle/>
          <a:p>
            <a:r>
              <a:rPr lang="nl-NL" dirty="0"/>
              <a:t>Wat doe je bij onbekende woorden?</a:t>
            </a:r>
            <a:endParaRPr lang="nl-NL" sz="36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ijdelijke aanduiding voor inhoud 3"/>
          <p:cNvSpPr txBox="1">
            <a:spLocks/>
          </p:cNvSpPr>
          <p:nvPr/>
        </p:nvSpPr>
        <p:spPr>
          <a:xfrm>
            <a:off x="139010" y="1839045"/>
            <a:ext cx="1971826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Eccentric</a:t>
            </a:r>
            <a:endParaRPr lang="nl-NL" sz="2800" dirty="0"/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2154596" y="1839045"/>
            <a:ext cx="1434712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Murky</a:t>
            </a:r>
            <a:endParaRPr lang="nl-NL" sz="2800" dirty="0"/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>
          <a:xfrm>
            <a:off x="3633068" y="1839045"/>
            <a:ext cx="1488148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>
                <a:solidFill>
                  <a:srgbClr val="009900"/>
                </a:solidFill>
              </a:rPr>
              <a:t>Debris</a:t>
            </a:r>
            <a:endParaRPr lang="nl-NL" sz="2800" dirty="0">
              <a:solidFill>
                <a:srgbClr val="009900"/>
              </a:solidFill>
            </a:endParaRPr>
          </a:p>
        </p:txBody>
      </p:sp>
      <p:sp>
        <p:nvSpPr>
          <p:cNvPr id="10" name="Tijdelijke aanduiding voor inhoud 3"/>
          <p:cNvSpPr txBox="1">
            <a:spLocks/>
          </p:cNvSpPr>
          <p:nvPr/>
        </p:nvSpPr>
        <p:spPr>
          <a:xfrm>
            <a:off x="6959870" y="1839045"/>
            <a:ext cx="1442620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Frugal</a:t>
            </a:r>
            <a:r>
              <a:rPr lang="nl-NL" sz="2800" dirty="0"/>
              <a:t> </a:t>
            </a:r>
          </a:p>
          <a:p>
            <a:pPr marL="0" indent="0">
              <a:buFont typeface="Wingdings" pitchFamily="2" charset="2"/>
              <a:buNone/>
            </a:pPr>
            <a:endParaRPr lang="nl-NL" sz="2800" dirty="0"/>
          </a:p>
        </p:txBody>
      </p:sp>
      <p:sp>
        <p:nvSpPr>
          <p:cNvPr id="11" name="Tijdelijke aanduiding voor inhoud 3"/>
          <p:cNvSpPr txBox="1">
            <a:spLocks/>
          </p:cNvSpPr>
          <p:nvPr/>
        </p:nvSpPr>
        <p:spPr>
          <a:xfrm>
            <a:off x="5164976" y="1839045"/>
            <a:ext cx="1751134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Censure</a:t>
            </a:r>
            <a:endParaRPr lang="nl-NL" sz="2800" dirty="0"/>
          </a:p>
        </p:txBody>
      </p:sp>
      <p:sp>
        <p:nvSpPr>
          <p:cNvPr id="12" name="Tijdelijke aanduiding voor inhoud 3"/>
          <p:cNvSpPr txBox="1">
            <a:spLocks/>
          </p:cNvSpPr>
          <p:nvPr/>
        </p:nvSpPr>
        <p:spPr>
          <a:xfrm>
            <a:off x="139010" y="1400895"/>
            <a:ext cx="785158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sz="2800" b="1" dirty="0"/>
              <a:t> Waarschijnlijk ken je deze woorden niet:</a:t>
            </a:r>
          </a:p>
        </p:txBody>
      </p:sp>
      <p:sp>
        <p:nvSpPr>
          <p:cNvPr id="14" name="Tijdelijke aanduiding voor inhoud 3"/>
          <p:cNvSpPr txBox="1">
            <a:spLocks/>
          </p:cNvSpPr>
          <p:nvPr/>
        </p:nvSpPr>
        <p:spPr>
          <a:xfrm>
            <a:off x="139009" y="3103215"/>
            <a:ext cx="1176724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l-NL" sz="2800" b="1" dirty="0"/>
              <a:t> Raad de betekenis door de zin te vertalen: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800" dirty="0"/>
              <a:t>The </a:t>
            </a:r>
            <a:r>
              <a:rPr lang="en-US" sz="2800" u="sng" dirty="0">
                <a:solidFill>
                  <a:srgbClr val="009900"/>
                </a:solidFill>
              </a:rPr>
              <a:t>debris</a:t>
            </a:r>
            <a:r>
              <a:rPr lang="en-US" sz="2800" dirty="0"/>
              <a:t> on the stadium floor included old tickets, empty Coca-Cola cans and cigarettes.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800" dirty="0"/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producten</a:t>
            </a:r>
            <a:r>
              <a:rPr lang="en-US" sz="2800" dirty="0"/>
              <a:t>		</a:t>
            </a:r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/>
              <a:t>papier</a:t>
            </a:r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afval</a:t>
            </a:r>
            <a:endParaRPr lang="en-US" sz="2800" dirty="0"/>
          </a:p>
          <a:p>
            <a:pPr marL="0" indent="0">
              <a:lnSpc>
                <a:spcPct val="100000"/>
              </a:lnSpc>
              <a:buNone/>
            </a:pPr>
            <a:endParaRPr lang="nl-NL" sz="2800" b="1" dirty="0"/>
          </a:p>
        </p:txBody>
      </p:sp>
      <p:pic>
        <p:nvPicPr>
          <p:cNvPr id="13" name="Picture 2" descr="http://www.vkeb.nl/wp-content/uploads/2014/07/KB-logo-Krul1-e14059413423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371" y="6327992"/>
            <a:ext cx="530225" cy="48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82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>
            <a:normAutofit/>
          </a:bodyPr>
          <a:lstStyle/>
          <a:p>
            <a:r>
              <a:rPr lang="nl-NL" dirty="0"/>
              <a:t>Wat doe je bij onbekende woorden?</a:t>
            </a:r>
            <a:endParaRPr lang="nl-NL" sz="36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ijdelijke aanduiding voor inhoud 3"/>
          <p:cNvSpPr txBox="1">
            <a:spLocks/>
          </p:cNvSpPr>
          <p:nvPr/>
        </p:nvSpPr>
        <p:spPr>
          <a:xfrm>
            <a:off x="139010" y="1839045"/>
            <a:ext cx="1971826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Eccentric</a:t>
            </a:r>
            <a:endParaRPr lang="nl-NL" sz="2800" dirty="0"/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2154596" y="1839045"/>
            <a:ext cx="1434712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Murky</a:t>
            </a:r>
            <a:endParaRPr lang="nl-NL" sz="2800" dirty="0"/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>
          <a:xfrm>
            <a:off x="3633068" y="1839045"/>
            <a:ext cx="1488148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Debris</a:t>
            </a:r>
            <a:endParaRPr lang="nl-NL" sz="2800" dirty="0"/>
          </a:p>
        </p:txBody>
      </p:sp>
      <p:sp>
        <p:nvSpPr>
          <p:cNvPr id="10" name="Tijdelijke aanduiding voor inhoud 3"/>
          <p:cNvSpPr txBox="1">
            <a:spLocks/>
          </p:cNvSpPr>
          <p:nvPr/>
        </p:nvSpPr>
        <p:spPr>
          <a:xfrm>
            <a:off x="6959870" y="1839045"/>
            <a:ext cx="1442620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Frugal</a:t>
            </a:r>
            <a:r>
              <a:rPr lang="nl-NL" sz="2800" dirty="0"/>
              <a:t> </a:t>
            </a:r>
          </a:p>
          <a:p>
            <a:pPr marL="0" indent="0">
              <a:buFont typeface="Wingdings" pitchFamily="2" charset="2"/>
              <a:buNone/>
            </a:pPr>
            <a:endParaRPr lang="nl-NL" sz="2800" dirty="0"/>
          </a:p>
        </p:txBody>
      </p:sp>
      <p:sp>
        <p:nvSpPr>
          <p:cNvPr id="11" name="Tijdelijke aanduiding voor inhoud 3"/>
          <p:cNvSpPr txBox="1">
            <a:spLocks/>
          </p:cNvSpPr>
          <p:nvPr/>
        </p:nvSpPr>
        <p:spPr>
          <a:xfrm>
            <a:off x="5164976" y="1839045"/>
            <a:ext cx="1751134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>
                <a:solidFill>
                  <a:srgbClr val="009900"/>
                </a:solidFill>
              </a:rPr>
              <a:t>Censure</a:t>
            </a:r>
            <a:endParaRPr lang="nl-NL" sz="2800" dirty="0">
              <a:solidFill>
                <a:srgbClr val="009900"/>
              </a:solidFill>
            </a:endParaRPr>
          </a:p>
        </p:txBody>
      </p:sp>
      <p:sp>
        <p:nvSpPr>
          <p:cNvPr id="12" name="Tijdelijke aanduiding voor inhoud 3"/>
          <p:cNvSpPr txBox="1">
            <a:spLocks/>
          </p:cNvSpPr>
          <p:nvPr/>
        </p:nvSpPr>
        <p:spPr>
          <a:xfrm>
            <a:off x="139010" y="1400895"/>
            <a:ext cx="785158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sz="2800" b="1" dirty="0"/>
              <a:t> Waarschijnlijk ken je deze woorden niet:</a:t>
            </a:r>
          </a:p>
        </p:txBody>
      </p:sp>
      <p:sp>
        <p:nvSpPr>
          <p:cNvPr id="14" name="Tijdelijke aanduiding voor inhoud 3"/>
          <p:cNvSpPr txBox="1">
            <a:spLocks/>
          </p:cNvSpPr>
          <p:nvPr/>
        </p:nvSpPr>
        <p:spPr>
          <a:xfrm>
            <a:off x="139009" y="3103215"/>
            <a:ext cx="1176724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l-NL" sz="2800" b="1" dirty="0"/>
              <a:t> Raad de betekenis door de zin te vertalen: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800" dirty="0"/>
              <a:t>The coach always </a:t>
            </a:r>
            <a:r>
              <a:rPr lang="en-US" sz="2800" u="sng" dirty="0">
                <a:solidFill>
                  <a:srgbClr val="009900"/>
                </a:solidFill>
              </a:rPr>
              <a:t>censures</a:t>
            </a:r>
            <a:r>
              <a:rPr lang="en-US" sz="2800" dirty="0">
                <a:solidFill>
                  <a:srgbClr val="009900"/>
                </a:solidFill>
              </a:rPr>
              <a:t> </a:t>
            </a:r>
            <a:r>
              <a:rPr lang="en-US" sz="2800" dirty="0"/>
              <a:t>his players, but he never tells them how good they are.</a:t>
            </a:r>
            <a:br>
              <a:rPr lang="en-US" sz="2800" dirty="0"/>
            </a:br>
            <a:endParaRPr lang="en-US" sz="2800" dirty="0"/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waarderen</a:t>
            </a:r>
            <a:r>
              <a:rPr lang="en-US" sz="2800" dirty="0"/>
              <a:t>		</a:t>
            </a:r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kritiek</a:t>
            </a:r>
            <a:r>
              <a:rPr lang="en-US" sz="2800" dirty="0"/>
              <a:t> </a:t>
            </a:r>
            <a:r>
              <a:rPr lang="en-US" sz="2800" dirty="0" err="1"/>
              <a:t>geven</a:t>
            </a:r>
            <a:endParaRPr lang="en-US" sz="2800" dirty="0"/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kiezen</a:t>
            </a:r>
            <a:endParaRPr lang="en-US" sz="2800" dirty="0"/>
          </a:p>
          <a:p>
            <a:pPr marL="0" indent="0">
              <a:lnSpc>
                <a:spcPct val="100000"/>
              </a:lnSpc>
              <a:buNone/>
            </a:pPr>
            <a:endParaRPr lang="nl-NL" sz="2800" b="1" dirty="0"/>
          </a:p>
        </p:txBody>
      </p:sp>
      <p:pic>
        <p:nvPicPr>
          <p:cNvPr id="13" name="Picture 2" descr="http://www.vkeb.nl/wp-content/uploads/2014/07/KB-logo-Krul1-e14059413423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679" y="5732635"/>
            <a:ext cx="530225" cy="48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4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>
            <a:normAutofit/>
          </a:bodyPr>
          <a:lstStyle/>
          <a:p>
            <a:r>
              <a:rPr lang="nl-NL" dirty="0"/>
              <a:t>Wat doe je bij onbekende woorden?</a:t>
            </a:r>
            <a:endParaRPr lang="nl-NL" sz="36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ijdelijke aanduiding voor inhoud 3"/>
          <p:cNvSpPr txBox="1">
            <a:spLocks/>
          </p:cNvSpPr>
          <p:nvPr/>
        </p:nvSpPr>
        <p:spPr>
          <a:xfrm>
            <a:off x="139010" y="1839045"/>
            <a:ext cx="1971826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Eccentric</a:t>
            </a:r>
            <a:endParaRPr lang="nl-NL" sz="2800" dirty="0"/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2154596" y="1839045"/>
            <a:ext cx="1434712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Murky</a:t>
            </a:r>
            <a:endParaRPr lang="nl-NL" sz="2800" dirty="0"/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>
          <a:xfrm>
            <a:off x="3633068" y="1839045"/>
            <a:ext cx="1488148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Debris</a:t>
            </a:r>
            <a:endParaRPr lang="nl-NL" sz="2800" dirty="0"/>
          </a:p>
        </p:txBody>
      </p:sp>
      <p:sp>
        <p:nvSpPr>
          <p:cNvPr id="10" name="Tijdelijke aanduiding voor inhoud 3"/>
          <p:cNvSpPr txBox="1">
            <a:spLocks/>
          </p:cNvSpPr>
          <p:nvPr/>
        </p:nvSpPr>
        <p:spPr>
          <a:xfrm>
            <a:off x="6959870" y="1839045"/>
            <a:ext cx="1442620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>
                <a:solidFill>
                  <a:srgbClr val="009900"/>
                </a:solidFill>
              </a:rPr>
              <a:t>Frugal</a:t>
            </a:r>
            <a:r>
              <a:rPr lang="nl-NL" sz="2800" dirty="0">
                <a:solidFill>
                  <a:srgbClr val="009900"/>
                </a:solidFill>
              </a:rPr>
              <a:t> </a:t>
            </a:r>
          </a:p>
          <a:p>
            <a:pPr marL="0" indent="0">
              <a:buFont typeface="Wingdings" pitchFamily="2" charset="2"/>
              <a:buNone/>
            </a:pPr>
            <a:endParaRPr lang="nl-NL" sz="2800" dirty="0"/>
          </a:p>
        </p:txBody>
      </p:sp>
      <p:sp>
        <p:nvSpPr>
          <p:cNvPr id="11" name="Tijdelijke aanduiding voor inhoud 3"/>
          <p:cNvSpPr txBox="1">
            <a:spLocks/>
          </p:cNvSpPr>
          <p:nvPr/>
        </p:nvSpPr>
        <p:spPr>
          <a:xfrm>
            <a:off x="5164976" y="1839045"/>
            <a:ext cx="1751134" cy="518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 err="1"/>
              <a:t>Censure</a:t>
            </a:r>
            <a:endParaRPr lang="nl-NL" sz="2800" dirty="0"/>
          </a:p>
        </p:txBody>
      </p:sp>
      <p:sp>
        <p:nvSpPr>
          <p:cNvPr id="12" name="Tijdelijke aanduiding voor inhoud 3"/>
          <p:cNvSpPr txBox="1">
            <a:spLocks/>
          </p:cNvSpPr>
          <p:nvPr/>
        </p:nvSpPr>
        <p:spPr>
          <a:xfrm>
            <a:off x="139010" y="1400895"/>
            <a:ext cx="785158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nl-NL" sz="2800" b="1" dirty="0"/>
              <a:t> Waarschijnlijk ken je deze woorden niet:</a:t>
            </a:r>
          </a:p>
        </p:txBody>
      </p:sp>
      <p:sp>
        <p:nvSpPr>
          <p:cNvPr id="14" name="Tijdelijke aanduiding voor inhoud 3"/>
          <p:cNvSpPr txBox="1">
            <a:spLocks/>
          </p:cNvSpPr>
          <p:nvPr/>
        </p:nvSpPr>
        <p:spPr>
          <a:xfrm>
            <a:off x="139009" y="3103215"/>
            <a:ext cx="1176724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l-NL" sz="2800" b="1" dirty="0"/>
              <a:t> Raad de betekenis door de zin te vertalen: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800" dirty="0"/>
              <a:t>The man and his wife agreed to be very </a:t>
            </a:r>
            <a:r>
              <a:rPr lang="en-US" sz="2800" u="sng" dirty="0">
                <a:solidFill>
                  <a:srgbClr val="009900"/>
                </a:solidFill>
              </a:rPr>
              <a:t>frugal</a:t>
            </a:r>
            <a:r>
              <a:rPr lang="en-US" sz="2800" dirty="0">
                <a:solidFill>
                  <a:srgbClr val="009900"/>
                </a:solidFill>
              </a:rPr>
              <a:t> </a:t>
            </a:r>
            <a:r>
              <a:rPr lang="en-US" sz="2800" dirty="0"/>
              <a:t>in their shopping because they wanted to save enough money to buy a house.</a:t>
            </a:r>
            <a:br>
              <a:rPr lang="en-US" sz="2800" dirty="0"/>
            </a:br>
            <a:endParaRPr lang="en-US" sz="2800" dirty="0"/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zuinig</a:t>
            </a:r>
            <a:r>
              <a:rPr lang="en-US" sz="2800" dirty="0"/>
              <a:t>		</a:t>
            </a:r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verspillend</a:t>
            </a:r>
            <a:endParaRPr lang="en-US" sz="2800" dirty="0"/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sz="2800" dirty="0" err="1"/>
              <a:t>geïnteresseerd</a:t>
            </a:r>
            <a:endParaRPr lang="en-US" sz="2800" dirty="0"/>
          </a:p>
          <a:p>
            <a:pPr marL="0" indent="0">
              <a:lnSpc>
                <a:spcPct val="100000"/>
              </a:lnSpc>
              <a:buNone/>
            </a:pPr>
            <a:endParaRPr lang="nl-NL" sz="2800" b="1" dirty="0"/>
          </a:p>
        </p:txBody>
      </p:sp>
      <p:pic>
        <p:nvPicPr>
          <p:cNvPr id="1026" name="Picture 2" descr="http://www.vkeb.nl/wp-content/uploads/2014/07/KB-logo-Krul1-e14059413423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723" y="5148435"/>
            <a:ext cx="530225" cy="48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49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gebruik je een woordenboek?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79208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Hoe gebruik je een woordenboek?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298131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Je gebruikt een woordenboek…</a:t>
            </a:r>
          </a:p>
          <a:p>
            <a:pPr marL="0" indent="0">
              <a:lnSpc>
                <a:spcPct val="100000"/>
              </a:lnSpc>
              <a:buNone/>
            </a:pPr>
            <a:endParaRPr lang="nl-NL" sz="2800" dirty="0"/>
          </a:p>
          <a:p>
            <a:pPr marL="0" indent="0">
              <a:lnSpc>
                <a:spcPct val="100000"/>
              </a:lnSpc>
              <a:buNone/>
            </a:pPr>
            <a:r>
              <a:rPr lang="nl-NL" sz="2800" b="1" dirty="0">
                <a:solidFill>
                  <a:srgbClr val="FF0000"/>
                </a:solidFill>
              </a:rPr>
              <a:t>NIET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… voor elk onbekend woordje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… in elke zin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0" indent="0">
              <a:lnSpc>
                <a:spcPct val="100000"/>
              </a:lnSpc>
              <a:buNone/>
            </a:pPr>
            <a:r>
              <a:rPr lang="nl-NL" sz="2800" b="1" dirty="0">
                <a:solidFill>
                  <a:srgbClr val="009900"/>
                </a:solidFill>
              </a:rPr>
              <a:t>WEL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… als het nodig is om de vraag te begrijpen / beantwoorden.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… als je anders het hele stuk niet begrijpt.</a:t>
            </a:r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15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Leesvaardigheid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10" y="1343746"/>
            <a:ext cx="10122590" cy="4023608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/>
              <a:t>De </a:t>
            </a:r>
            <a:r>
              <a:rPr lang="nl-NL" sz="2800" b="1" dirty="0">
                <a:solidFill>
                  <a:srgbClr val="E2A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gouden tip</a:t>
            </a:r>
            <a:r>
              <a:rPr lang="nl-NL" sz="2800" dirty="0">
                <a:solidFill>
                  <a:srgbClr val="E2A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800" dirty="0"/>
              <a:t>voor leestoetsen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/>
              <a:t>Hoe pak je leesopdrachten aan?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/>
              <a:t>Wat doe je bij onbekende woorden?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/>
              <a:t>Hoe gebruik je een woordenboek?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/>
              <a:t>Vraagsoorten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endParaRPr lang="nl-NL" sz="2800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050" name="Picture 2" descr="http://f.jwwb.nl/public/f/d/0/leesvaardigheid-nederlands/plaatje-nederlands.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891" y="2879940"/>
            <a:ext cx="4286250" cy="344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5029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Hoe gebruik je een woordenboek?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38691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Tips bij het gebruiken van een woordenboek:</a:t>
            </a:r>
          </a:p>
          <a:p>
            <a:pPr marL="0" indent="0">
              <a:lnSpc>
                <a:spcPct val="100000"/>
              </a:lnSpc>
              <a:buNone/>
            </a:pPr>
            <a:endParaRPr lang="nl-NL" sz="2800" dirty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De woorden staan op alfabetische volgorde (a, b, c … x, y, </a:t>
            </a:r>
            <a:r>
              <a:rPr lang="nl-NL" sz="2800" dirty="0" err="1"/>
              <a:t>z</a:t>
            </a:r>
            <a:r>
              <a:rPr lang="nl-NL" sz="2800" dirty="0"/>
              <a:t>)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nl-NL" sz="2800" dirty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Bedenk welke vertaling het meest logisch is in de zin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nl-NL" sz="2800" dirty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Zoek naar de ‘stam’ van het woord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nl-NL" sz="2000" i="1" dirty="0"/>
              <a:t>He is </a:t>
            </a:r>
            <a:r>
              <a:rPr lang="nl-NL" sz="2000" i="1" u="sng" dirty="0" err="1"/>
              <a:t>extremely</a:t>
            </a:r>
            <a:r>
              <a:rPr lang="nl-NL" sz="2000" i="1" dirty="0"/>
              <a:t> smart 	</a:t>
            </a:r>
            <a:r>
              <a:rPr lang="nl-NL" sz="2000" i="1" dirty="0">
                <a:sym typeface="Wingdings" panose="05000000000000000000" pitchFamily="2" charset="2"/>
              </a:rPr>
              <a:t> </a:t>
            </a:r>
            <a:r>
              <a:rPr lang="nl-NL" sz="2000" dirty="0">
                <a:sym typeface="Wingdings" panose="05000000000000000000" pitchFamily="2" charset="2"/>
              </a:rPr>
              <a:t>zoek naar </a:t>
            </a:r>
            <a:r>
              <a:rPr lang="nl-NL" sz="2000" i="1" u="sng" dirty="0">
                <a:sym typeface="Wingdings" panose="05000000000000000000" pitchFamily="2" charset="2"/>
              </a:rPr>
              <a:t>extreme</a:t>
            </a: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nl-NL" sz="2000" i="1" dirty="0">
                <a:sym typeface="Wingdings" panose="05000000000000000000" pitchFamily="2" charset="2"/>
              </a:rPr>
              <a:t>It was </a:t>
            </a:r>
            <a:r>
              <a:rPr lang="nl-NL" sz="2000" i="1" u="sng" dirty="0" err="1">
                <a:sym typeface="Wingdings" panose="05000000000000000000" pitchFamily="2" charset="2"/>
              </a:rPr>
              <a:t>touchable</a:t>
            </a:r>
            <a:r>
              <a:rPr lang="nl-NL" sz="2000" i="1" dirty="0">
                <a:sym typeface="Wingdings" panose="05000000000000000000" pitchFamily="2" charset="2"/>
              </a:rPr>
              <a:t> 		 </a:t>
            </a:r>
            <a:r>
              <a:rPr lang="nl-NL" sz="2000" dirty="0">
                <a:sym typeface="Wingdings" panose="05000000000000000000" pitchFamily="2" charset="2"/>
              </a:rPr>
              <a:t>zoek naar </a:t>
            </a:r>
            <a:r>
              <a:rPr lang="nl-NL" sz="2000" i="1" u="sng" dirty="0" err="1">
                <a:sym typeface="Wingdings" panose="05000000000000000000" pitchFamily="2" charset="2"/>
              </a:rPr>
              <a:t>touch</a:t>
            </a:r>
            <a:endParaRPr lang="nl-NL" sz="2000" i="1" u="sng" dirty="0">
              <a:sym typeface="Wingdings" panose="05000000000000000000" pitchFamily="2" charset="2"/>
            </a:endParaRPr>
          </a:p>
          <a:p>
            <a:pPr lvl="2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nl-NL" sz="2000" i="1" dirty="0">
                <a:sym typeface="Wingdings" panose="05000000000000000000" pitchFamily="2" charset="2"/>
              </a:rPr>
              <a:t>We </a:t>
            </a:r>
            <a:r>
              <a:rPr lang="nl-NL" sz="2000" i="1" u="sng" dirty="0" err="1">
                <a:sym typeface="Wingdings" panose="05000000000000000000" pitchFamily="2" charset="2"/>
              </a:rPr>
              <a:t>travelled</a:t>
            </a:r>
            <a:r>
              <a:rPr lang="nl-NL" sz="2000" i="1" dirty="0">
                <a:sym typeface="Wingdings" panose="05000000000000000000" pitchFamily="2" charset="2"/>
              </a:rPr>
              <a:t> </a:t>
            </a:r>
            <a:r>
              <a:rPr lang="nl-NL" sz="2000" i="1" dirty="0" err="1">
                <a:sym typeface="Wingdings" panose="05000000000000000000" pitchFamily="2" charset="2"/>
              </a:rPr>
              <a:t>to</a:t>
            </a:r>
            <a:r>
              <a:rPr lang="nl-NL" sz="2000" i="1" dirty="0">
                <a:sym typeface="Wingdings" panose="05000000000000000000" pitchFamily="2" charset="2"/>
              </a:rPr>
              <a:t> Spain 	 </a:t>
            </a:r>
            <a:r>
              <a:rPr lang="nl-NL" sz="2000" dirty="0">
                <a:sym typeface="Wingdings" panose="05000000000000000000" pitchFamily="2" charset="2"/>
              </a:rPr>
              <a:t>zoek naar </a:t>
            </a:r>
            <a:r>
              <a:rPr lang="nl-NL" sz="2000" i="1" u="sng" dirty="0" err="1">
                <a:sym typeface="Wingdings" panose="05000000000000000000" pitchFamily="2" charset="2"/>
              </a:rPr>
              <a:t>travel</a:t>
            </a:r>
            <a:endParaRPr lang="nl-NL" sz="2000" i="1" u="sng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96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Hoe gebruik je een woordenboek?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38691" cy="187570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Oefening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l-NL" sz="2800" dirty="0"/>
              <a:t> Wat betekenen de dikgedrukte woorden in deze tekst?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l-NL" sz="2800" dirty="0"/>
              <a:t> Gebruik een woordenboek (EN - NL)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Rechthoek 7"/>
          <p:cNvSpPr/>
          <p:nvPr/>
        </p:nvSpPr>
        <p:spPr>
          <a:xfrm>
            <a:off x="114300" y="3351257"/>
            <a:ext cx="11907846" cy="297673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the second time, a monkey </a:t>
            </a:r>
            <a:r>
              <a:rPr 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triggered (1) </a:t>
            </a:r>
            <a:r>
              <a:rPr lang="en-US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fire alarm at the Great Ape Research Center. The monkey had seen a zookeeper do it and learnt how to </a:t>
            </a:r>
            <a:r>
              <a:rPr 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duplicate (2) </a:t>
            </a:r>
            <a:r>
              <a:rPr lang="en-US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his method. </a:t>
            </a:r>
          </a:p>
          <a:p>
            <a:endParaRPr lang="en-US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‘I am not surprised that the monkey can do this’, </a:t>
            </a:r>
            <a:r>
              <a:rPr 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lead (3) </a:t>
            </a:r>
            <a:r>
              <a:rPr lang="en-US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scientist Sue Summer said last month.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062863" y="3479549"/>
            <a:ext cx="15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b="1" dirty="0">
                <a:solidFill>
                  <a:srgbClr val="009900"/>
                </a:solidFill>
              </a:rPr>
              <a:t>laten afgaan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382239" y="4724017"/>
            <a:ext cx="1198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b="1" dirty="0">
                <a:solidFill>
                  <a:srgbClr val="009900"/>
                </a:solidFill>
              </a:rPr>
              <a:t>kopiëren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7265896" y="5468011"/>
            <a:ext cx="1946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b="1" dirty="0">
                <a:solidFill>
                  <a:srgbClr val="009900"/>
                </a:solidFill>
              </a:rPr>
              <a:t>leidinggevende</a:t>
            </a:r>
          </a:p>
        </p:txBody>
      </p:sp>
    </p:spTree>
    <p:extLst>
      <p:ext uri="{BB962C8B-B14F-4D97-AF65-F5344CB8AC3E}">
        <p14:creationId xmlns:p14="http://schemas.microsoft.com/office/powerpoint/2010/main" val="8892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Vraagsoorten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13272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Vraagsoorten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07847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Op leestoetsen komen verschillende soorten vragen voor: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/>
              <a:t>Meerkeuze </a:t>
            </a:r>
            <a:r>
              <a:rPr lang="nl-NL" sz="2800" i="1" dirty="0"/>
              <a:t>(a, b, c, d)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i="1" dirty="0"/>
              <a:t>Waar / niet waar </a:t>
            </a:r>
            <a:r>
              <a:rPr lang="nl-NL" sz="2800" dirty="0"/>
              <a:t>-vragen</a:t>
            </a:r>
            <a:endParaRPr lang="nl-NL" sz="2800" i="1" dirty="0"/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/>
              <a:t>Invulvragen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/>
              <a:t>Vraag over specifieke alinea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/>
              <a:t>Open vragen</a:t>
            </a:r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075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Meerkeuzevragen</a:t>
            </a:r>
            <a:br>
              <a:rPr lang="nl-NL" dirty="0"/>
            </a:br>
            <a:r>
              <a:rPr lang="nl-NL" sz="4400" i="1" dirty="0"/>
              <a:t>hoe pak je ze aan?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211168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Meerkeuzevragen – </a:t>
            </a:r>
            <a:r>
              <a:rPr lang="nl-NL" sz="3600" i="1" dirty="0"/>
              <a:t>hoe pak je ze aan?</a:t>
            </a:r>
            <a:endParaRPr lang="nl-NL" sz="2000" i="1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07847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Voorbeelden van meerkeuzevragen:</a:t>
            </a: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/>
          <a:srcRect l="52856" t="40511" r="8413" b="42698"/>
          <a:stretch/>
        </p:blipFill>
        <p:spPr>
          <a:xfrm>
            <a:off x="139009" y="2104571"/>
            <a:ext cx="7082972" cy="1727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Afbeelding 9"/>
          <p:cNvPicPr>
            <a:picLocks noChangeAspect="1"/>
          </p:cNvPicPr>
          <p:nvPr/>
        </p:nvPicPr>
        <p:blipFill rotWithShape="1">
          <a:blip r:embed="rId4"/>
          <a:srcRect l="53175" t="54762" r="7937" b="25767"/>
          <a:stretch/>
        </p:blipFill>
        <p:spPr>
          <a:xfrm>
            <a:off x="139009" y="4132172"/>
            <a:ext cx="7112001" cy="2002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63329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Meerkeuzevragen – </a:t>
            </a:r>
            <a:r>
              <a:rPr lang="nl-NL" sz="3600" i="1" dirty="0"/>
              <a:t>hoe pak je ze aan?</a:t>
            </a:r>
            <a:endParaRPr lang="nl-NL" sz="2000" i="1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0" y="1211938"/>
            <a:ext cx="12192000" cy="564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</a:rPr>
              <a:t>Markeer</a:t>
            </a:r>
            <a:r>
              <a:rPr lang="nl-NL" sz="2400" dirty="0">
                <a:solidFill>
                  <a:srgbClr val="009900"/>
                </a:solidFill>
              </a:rPr>
              <a:t> </a:t>
            </a:r>
            <a:r>
              <a:rPr lang="nl-NL" sz="2400" dirty="0"/>
              <a:t>de </a:t>
            </a:r>
            <a:r>
              <a:rPr lang="nl-NL" sz="2400" b="1" dirty="0"/>
              <a:t>zin(</a:t>
            </a:r>
            <a:r>
              <a:rPr lang="nl-NL" sz="2400" b="1" dirty="0" err="1"/>
              <a:t>nen</a:t>
            </a:r>
            <a:r>
              <a:rPr lang="nl-NL" sz="2400" b="1" dirty="0"/>
              <a:t>)</a:t>
            </a:r>
            <a:r>
              <a:rPr lang="nl-NL" sz="2400" dirty="0"/>
              <a:t> of </a:t>
            </a:r>
            <a:r>
              <a:rPr lang="nl-NL" sz="2400" b="1" dirty="0"/>
              <a:t>alinea(‘s)</a:t>
            </a:r>
            <a:r>
              <a:rPr lang="nl-NL" sz="2400" dirty="0"/>
              <a:t> waar het om gaat</a:t>
            </a:r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nl-NL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meer alinea’s </a:t>
            </a: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genoemd </a:t>
            </a: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antwoord staat in dat </a:t>
            </a:r>
            <a:r>
              <a:rPr lang="nl-NL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hele gedeelte</a:t>
            </a:r>
            <a:endParaRPr lang="nl-NL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 zin</a:t>
            </a: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genoemd </a:t>
            </a: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 antwoord staat in de </a:t>
            </a:r>
            <a:r>
              <a:rPr lang="nl-NL" sz="2000" b="1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rest van de alinea</a:t>
            </a:r>
            <a:endParaRPr lang="nl-NL" sz="2400" b="1" dirty="0">
              <a:solidFill>
                <a:schemeClr val="tx1">
                  <a:lumMod val="50000"/>
                  <a:lumOff val="5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Lees</a:t>
            </a:r>
            <a:r>
              <a:rPr lang="nl-NL" sz="2400" dirty="0">
                <a:sym typeface="Wingdings" panose="05000000000000000000" pitchFamily="2" charset="2"/>
              </a:rPr>
              <a:t> het gemarkeerde gedeelte en </a:t>
            </a:r>
            <a:r>
              <a:rPr lang="nl-NL" sz="2400" u="sng" dirty="0">
                <a:sym typeface="Wingdings" panose="05000000000000000000" pitchFamily="2" charset="2"/>
              </a:rPr>
              <a:t>onderstreep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  <a:r>
              <a:rPr lang="nl-NL" sz="2400" i="1" dirty="0">
                <a:sym typeface="Wingdings" panose="05000000000000000000" pitchFamily="2" charset="2"/>
              </a:rPr>
              <a:t>signaalwoorden</a:t>
            </a:r>
            <a:r>
              <a:rPr lang="nl-NL" sz="2400" dirty="0">
                <a:sym typeface="Wingdings" panose="05000000000000000000" pitchFamily="2" charset="2"/>
              </a:rPr>
              <a:t> en </a:t>
            </a:r>
            <a:r>
              <a:rPr lang="nl-NL" sz="2400" i="1" dirty="0">
                <a:sym typeface="Wingdings" panose="05000000000000000000" pitchFamily="2" charset="2"/>
              </a:rPr>
              <a:t>dubbele punten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  <a:r>
              <a:rPr lang="nl-NL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(daar staat vaak het antwoord)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Onzin-antwoorden</a:t>
            </a:r>
            <a:r>
              <a:rPr lang="nl-NL" sz="2400" dirty="0">
                <a:sym typeface="Wingdings" panose="05000000000000000000" pitchFamily="2" charset="2"/>
              </a:rPr>
              <a:t> eruit halen </a:t>
            </a:r>
            <a:r>
              <a:rPr lang="nl-NL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(meestal 2 van de 4)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Vergelijk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  <a:r>
              <a:rPr lang="nl-NL" sz="2400" dirty="0">
                <a:sym typeface="Wingdings" panose="05000000000000000000" pitchFamily="2" charset="2"/>
              </a:rPr>
              <a:t>de andere antwoorden met het gemarkeerde gedeelte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Kies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  <a:r>
              <a:rPr lang="nl-NL" sz="2400" dirty="0">
                <a:sym typeface="Wingdings" panose="05000000000000000000" pitchFamily="2" charset="2"/>
              </a:rPr>
              <a:t>het allerbeste antwoord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Controleer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  <a:r>
              <a:rPr lang="nl-NL" sz="2400" dirty="0">
                <a:sym typeface="Wingdings" panose="05000000000000000000" pitchFamily="2" charset="2"/>
              </a:rPr>
              <a:t>je antwoord</a:t>
            </a:r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Past het in de hele tekst? </a:t>
            </a:r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Kloppen alle onderdelen?</a:t>
            </a:r>
          </a:p>
        </p:txBody>
      </p:sp>
    </p:spTree>
    <p:extLst>
      <p:ext uri="{BB962C8B-B14F-4D97-AF65-F5344CB8AC3E}">
        <p14:creationId xmlns:p14="http://schemas.microsoft.com/office/powerpoint/2010/main" val="21197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Meerkeuzevragen – </a:t>
            </a:r>
            <a:r>
              <a:rPr lang="nl-NL" sz="3600" i="1" dirty="0"/>
              <a:t>hoe pak je ze aan?</a:t>
            </a:r>
            <a:endParaRPr lang="nl-NL" sz="2000" i="1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139010" y="1395635"/>
            <a:ext cx="3581400" cy="31695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</a:rPr>
              <a:t>Markeer</a:t>
            </a:r>
            <a:r>
              <a:rPr lang="nl-NL" sz="2400" dirty="0">
                <a:solidFill>
                  <a:srgbClr val="009900"/>
                </a:solidFill>
              </a:rPr>
              <a:t>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Lees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Onzin-antwoorden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Vergelijk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Kies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Controleer</a:t>
            </a:r>
            <a:endParaRPr lang="nl-NL" sz="2000" dirty="0">
              <a:solidFill>
                <a:schemeClr val="tx1">
                  <a:lumMod val="50000"/>
                  <a:lumOff val="50000"/>
                </a:schemeClr>
              </a:solidFill>
              <a:sym typeface="Wingdings" panose="05000000000000000000" pitchFamily="2" charset="2"/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4"/>
          <a:srcRect l="58964" t="54113" r="9659" b="25188"/>
          <a:stretch/>
        </p:blipFill>
        <p:spPr>
          <a:xfrm>
            <a:off x="4127500" y="3644900"/>
            <a:ext cx="7942580" cy="311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5"/>
          <a:srcRect l="53175" t="54762" r="7937" b="25767"/>
          <a:stretch/>
        </p:blipFill>
        <p:spPr>
          <a:xfrm>
            <a:off x="4432299" y="1395635"/>
            <a:ext cx="7112001" cy="2002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2" name="Groep 11"/>
          <p:cNvGrpSpPr/>
          <p:nvPr/>
        </p:nvGrpSpPr>
        <p:grpSpPr>
          <a:xfrm>
            <a:off x="4692594" y="5947575"/>
            <a:ext cx="6343816" cy="287573"/>
            <a:chOff x="4692594" y="5947575"/>
            <a:chExt cx="6343816" cy="287573"/>
          </a:xfrm>
        </p:grpSpPr>
        <p:cxnSp>
          <p:nvCxnSpPr>
            <p:cNvPr id="4" name="Rechte verbindingslijn 3"/>
            <p:cNvCxnSpPr/>
            <p:nvPr/>
          </p:nvCxnSpPr>
          <p:spPr>
            <a:xfrm>
              <a:off x="6178163" y="5947575"/>
              <a:ext cx="4858247" cy="0"/>
            </a:xfrm>
            <a:prstGeom prst="line">
              <a:avLst/>
            </a:prstGeom>
            <a:ln w="38100">
              <a:solidFill>
                <a:srgbClr val="C247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Rechte verbindingslijn 10"/>
            <p:cNvCxnSpPr/>
            <p:nvPr/>
          </p:nvCxnSpPr>
          <p:spPr>
            <a:xfrm>
              <a:off x="4692594" y="6235148"/>
              <a:ext cx="968735" cy="0"/>
            </a:xfrm>
            <a:prstGeom prst="line">
              <a:avLst/>
            </a:prstGeom>
            <a:ln w="38100">
              <a:solidFill>
                <a:srgbClr val="C247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Linkeraccolade 12"/>
          <p:cNvSpPr/>
          <p:nvPr/>
        </p:nvSpPr>
        <p:spPr>
          <a:xfrm>
            <a:off x="4238044" y="4333461"/>
            <a:ext cx="405516" cy="1901687"/>
          </a:xfrm>
          <a:prstGeom prst="leftBrace">
            <a:avLst>
              <a:gd name="adj1" fmla="val 8333"/>
              <a:gd name="adj2" fmla="val 50418"/>
            </a:avLst>
          </a:prstGeom>
          <a:ln w="28575">
            <a:solidFill>
              <a:srgbClr val="0077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5" name="Rechte verbindingslijn 14"/>
          <p:cNvCxnSpPr/>
          <p:nvPr/>
        </p:nvCxnSpPr>
        <p:spPr>
          <a:xfrm>
            <a:off x="4890053" y="2413023"/>
            <a:ext cx="598733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17"/>
          <p:cNvCxnSpPr/>
          <p:nvPr/>
        </p:nvCxnSpPr>
        <p:spPr>
          <a:xfrm>
            <a:off x="4891375" y="2700594"/>
            <a:ext cx="598733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hoek 16"/>
          <p:cNvSpPr/>
          <p:nvPr/>
        </p:nvSpPr>
        <p:spPr>
          <a:xfrm>
            <a:off x="4890053" y="3148717"/>
            <a:ext cx="6074795" cy="249891"/>
          </a:xfrm>
          <a:prstGeom prst="rect">
            <a:avLst/>
          </a:prstGeom>
          <a:solidFill>
            <a:srgbClr val="92D050">
              <a:alpha val="33000"/>
            </a:srgbClr>
          </a:solid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3" name="Rechte verbindingslijn 22"/>
          <p:cNvCxnSpPr/>
          <p:nvPr/>
        </p:nvCxnSpPr>
        <p:spPr>
          <a:xfrm>
            <a:off x="4954988" y="1709807"/>
            <a:ext cx="6482153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echte verbindingslijn 25"/>
          <p:cNvCxnSpPr/>
          <p:nvPr/>
        </p:nvCxnSpPr>
        <p:spPr>
          <a:xfrm>
            <a:off x="5033176" y="2005331"/>
            <a:ext cx="1280159" cy="1"/>
          </a:xfrm>
          <a:prstGeom prst="line">
            <a:avLst/>
          </a:prstGeom>
          <a:ln w="38100">
            <a:solidFill>
              <a:srgbClr val="0077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hthoek 27"/>
          <p:cNvSpPr/>
          <p:nvPr/>
        </p:nvSpPr>
        <p:spPr>
          <a:xfrm>
            <a:off x="4597451" y="4312953"/>
            <a:ext cx="7369261" cy="1942701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/>
          <p:cNvSpPr/>
          <p:nvPr/>
        </p:nvSpPr>
        <p:spPr>
          <a:xfrm>
            <a:off x="4597450" y="4312952"/>
            <a:ext cx="7369261" cy="1942701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/>
          <p:cNvSpPr/>
          <p:nvPr/>
        </p:nvSpPr>
        <p:spPr>
          <a:xfrm>
            <a:off x="4890053" y="2834948"/>
            <a:ext cx="6074795" cy="563659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31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167127" y="1225296"/>
            <a:ext cx="10712849" cy="3520440"/>
          </a:xfrm>
        </p:spPr>
        <p:txBody>
          <a:bodyPr>
            <a:normAutofit/>
          </a:bodyPr>
          <a:lstStyle/>
          <a:p>
            <a:r>
              <a:rPr lang="nl-NL" sz="7200" dirty="0"/>
              <a:t>Waar / niet waar -vragen</a:t>
            </a:r>
            <a:br>
              <a:rPr lang="nl-NL" sz="7200" dirty="0"/>
            </a:br>
            <a:r>
              <a:rPr lang="nl-NL" sz="4400" i="1" dirty="0"/>
              <a:t>hoe pak je ze aan?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653180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>
            <a:normAutofit/>
          </a:bodyPr>
          <a:lstStyle/>
          <a:p>
            <a:r>
              <a:rPr lang="nl-NL" dirty="0"/>
              <a:t>Waar / niet waar – </a:t>
            </a:r>
            <a:r>
              <a:rPr lang="nl-NL" sz="3600" i="1" dirty="0"/>
              <a:t>hoe pak je ze aan?</a:t>
            </a:r>
            <a:endParaRPr lang="nl-NL" sz="2000" i="1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07847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Voorbeeld van </a:t>
            </a:r>
            <a:r>
              <a:rPr lang="nl-NL" sz="2800" b="1" i="1" dirty="0"/>
              <a:t>waar / niet waar </a:t>
            </a:r>
            <a:r>
              <a:rPr lang="nl-NL" sz="2800" b="1" dirty="0"/>
              <a:t>-vraag:</a:t>
            </a: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7812" t="29427" r="8959" b="54817"/>
          <a:stretch/>
        </p:blipFill>
        <p:spPr>
          <a:xfrm>
            <a:off x="139009" y="2668108"/>
            <a:ext cx="8523109" cy="20181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6101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</a:t>
            </a:r>
            <a:r>
              <a:rPr lang="nl-NL" dirty="0">
                <a:solidFill>
                  <a:srgbClr val="E2A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GOUDEN TIP </a:t>
            </a:r>
            <a:r>
              <a:rPr lang="nl-NL" dirty="0"/>
              <a:t>voor leestoetsen</a:t>
            </a:r>
            <a:endParaRPr lang="nl-NL" dirty="0">
              <a:solidFill>
                <a:srgbClr val="E2AC00"/>
              </a:solidFill>
            </a:endParaRP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982263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Waar / niet waar – </a:t>
            </a:r>
            <a:r>
              <a:rPr lang="nl-NL" sz="3600" i="1" dirty="0"/>
              <a:t>hoe pak je ze aan?</a:t>
            </a:r>
            <a:endParaRPr lang="nl-NL" sz="2000" i="1" dirty="0"/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0" y="1211939"/>
            <a:ext cx="12192000" cy="437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</a:rPr>
              <a:t>Markeer</a:t>
            </a:r>
            <a:r>
              <a:rPr lang="nl-NL" sz="2400" dirty="0">
                <a:solidFill>
                  <a:srgbClr val="009900"/>
                </a:solidFill>
              </a:rPr>
              <a:t> </a:t>
            </a:r>
            <a:r>
              <a:rPr lang="nl-NL" sz="2400" dirty="0"/>
              <a:t>de </a:t>
            </a:r>
            <a:r>
              <a:rPr lang="nl-NL" sz="2400" b="1" dirty="0"/>
              <a:t>alinea(‘s)</a:t>
            </a:r>
            <a:r>
              <a:rPr lang="nl-NL" sz="2400" dirty="0"/>
              <a:t> waar het om gaat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Lees</a:t>
            </a:r>
            <a:r>
              <a:rPr lang="nl-NL" sz="2400" dirty="0">
                <a:sym typeface="Wingdings" panose="05000000000000000000" pitchFamily="2" charset="2"/>
              </a:rPr>
              <a:t> het gemarkeerde gedeelte en </a:t>
            </a:r>
            <a:r>
              <a:rPr lang="nl-NL" sz="2400" u="sng" dirty="0">
                <a:sym typeface="Wingdings" panose="05000000000000000000" pitchFamily="2" charset="2"/>
              </a:rPr>
              <a:t>onderstreep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  <a:r>
              <a:rPr lang="nl-NL" sz="2400" i="1" dirty="0">
                <a:sym typeface="Wingdings" panose="05000000000000000000" pitchFamily="2" charset="2"/>
              </a:rPr>
              <a:t>signaalwoorden</a:t>
            </a:r>
            <a:r>
              <a:rPr lang="nl-NL" sz="2400" dirty="0">
                <a:sym typeface="Wingdings" panose="05000000000000000000" pitchFamily="2" charset="2"/>
              </a:rPr>
              <a:t> en </a:t>
            </a:r>
            <a:r>
              <a:rPr lang="nl-NL" sz="2400" i="1" dirty="0">
                <a:sym typeface="Wingdings" panose="05000000000000000000" pitchFamily="2" charset="2"/>
              </a:rPr>
              <a:t>dubbele punten.</a:t>
            </a:r>
            <a:br>
              <a:rPr lang="nl-NL" sz="2400" i="1" dirty="0">
                <a:sym typeface="Wingdings" panose="05000000000000000000" pitchFamily="2" charset="2"/>
              </a:rPr>
            </a:br>
            <a:br>
              <a:rPr lang="nl-NL" sz="2400" i="1" dirty="0">
                <a:sym typeface="Wingdings" panose="05000000000000000000" pitchFamily="2" charset="2"/>
              </a:rPr>
            </a:br>
            <a:endParaRPr lang="nl-NL" dirty="0">
              <a:solidFill>
                <a:schemeClr val="tx1">
                  <a:lumMod val="50000"/>
                  <a:lumOff val="50000"/>
                </a:schemeClr>
              </a:solidFill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nl-NL" sz="2400" b="1" dirty="0">
                <a:sym typeface="Wingdings" panose="05000000000000000000" pitchFamily="2" charset="2"/>
              </a:rPr>
              <a:t>Een bewering is pas </a:t>
            </a:r>
            <a:r>
              <a:rPr lang="nl-NL" sz="2400" b="1" i="1" dirty="0">
                <a:sym typeface="Wingdings" panose="05000000000000000000" pitchFamily="2" charset="2"/>
              </a:rPr>
              <a:t>waar</a:t>
            </a:r>
            <a:r>
              <a:rPr lang="nl-NL" sz="2400" b="1" dirty="0">
                <a:sym typeface="Wingdings" panose="05000000000000000000" pitchFamily="2" charset="2"/>
              </a:rPr>
              <a:t> of </a:t>
            </a:r>
            <a:r>
              <a:rPr lang="nl-NL" sz="2400" b="1" i="1" dirty="0">
                <a:sym typeface="Wingdings" panose="05000000000000000000" pitchFamily="2" charset="2"/>
              </a:rPr>
              <a:t>juist</a:t>
            </a:r>
            <a:r>
              <a:rPr lang="nl-NL" sz="2400" b="1" dirty="0">
                <a:sym typeface="Wingdings" panose="05000000000000000000" pitchFamily="2" charset="2"/>
              </a:rPr>
              <a:t> als </a:t>
            </a:r>
            <a:r>
              <a:rPr lang="nl-NL" sz="2400" b="1" u="sng" dirty="0">
                <a:solidFill>
                  <a:srgbClr val="FF0000"/>
                </a:solidFill>
                <a:sym typeface="Wingdings" panose="05000000000000000000" pitchFamily="2" charset="2"/>
              </a:rPr>
              <a:t>alles</a:t>
            </a:r>
            <a:r>
              <a:rPr lang="nl-NL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nl-NL" sz="2400" b="1" dirty="0">
                <a:sym typeface="Wingdings" panose="05000000000000000000" pitchFamily="2" charset="2"/>
              </a:rPr>
              <a:t>klopt, dus: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Controleer</a:t>
            </a:r>
            <a:r>
              <a:rPr lang="nl-NL" sz="2400" dirty="0">
                <a:sym typeface="Wingdings" panose="05000000000000000000" pitchFamily="2" charset="2"/>
              </a:rPr>
              <a:t> of elk deel van de bewering klopt. </a:t>
            </a: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Onderstreep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  <a:r>
              <a:rPr lang="nl-NL" sz="2400" dirty="0">
                <a:sym typeface="Wingdings" panose="05000000000000000000" pitchFamily="2" charset="2"/>
              </a:rPr>
              <a:t>waar het staat.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nl-NL" sz="2400" dirty="0">
                <a:sym typeface="Wingdings" panose="05000000000000000000" pitchFamily="2" charset="2"/>
              </a:rPr>
              <a:t>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nl-NL" sz="2400" i="1" dirty="0">
                <a:sym typeface="Wingdings" panose="05000000000000000000" pitchFamily="2" charset="2"/>
              </a:rPr>
              <a:t>	Bewering: </a:t>
            </a:r>
            <a:r>
              <a:rPr lang="nl-NL" sz="2400" dirty="0">
                <a:sym typeface="Wingdings" panose="05000000000000000000" pitchFamily="2" charset="2"/>
              </a:rPr>
              <a:t>Gerben komt altijd te laat en Mieke houdt niet van katten.</a:t>
            </a:r>
          </a:p>
        </p:txBody>
      </p:sp>
      <p:sp>
        <p:nvSpPr>
          <p:cNvPr id="3" name="Linkeraccolade 2"/>
          <p:cNvSpPr/>
          <p:nvPr/>
        </p:nvSpPr>
        <p:spPr>
          <a:xfrm rot="16200000">
            <a:off x="4050694" y="4029201"/>
            <a:ext cx="371258" cy="36131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Linkeraccolade 6"/>
          <p:cNvSpPr/>
          <p:nvPr/>
        </p:nvSpPr>
        <p:spPr>
          <a:xfrm rot="16200000">
            <a:off x="8275099" y="3839010"/>
            <a:ext cx="371258" cy="399353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520950" y="5929095"/>
            <a:ext cx="3430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/>
              <a:t>Is hij echt altijd te laat, </a:t>
            </a:r>
          </a:p>
          <a:p>
            <a:pPr algn="ctr"/>
            <a:r>
              <a:rPr lang="nl-NL" dirty="0"/>
              <a:t>of is hij heel soms toch op tijd?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6711795" y="5929095"/>
            <a:ext cx="38928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/>
              <a:t>Houdt ze echt van geen enkele kat,</a:t>
            </a:r>
          </a:p>
          <a:p>
            <a:pPr algn="ctr"/>
            <a:r>
              <a:rPr lang="nl-NL" dirty="0"/>
              <a:t>of is er één vervelende kat?</a:t>
            </a:r>
          </a:p>
        </p:txBody>
      </p:sp>
    </p:spTree>
    <p:extLst>
      <p:ext uri="{BB962C8B-B14F-4D97-AF65-F5344CB8AC3E}">
        <p14:creationId xmlns:p14="http://schemas.microsoft.com/office/powerpoint/2010/main" val="267868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Waar / niet waar – </a:t>
            </a:r>
            <a:r>
              <a:rPr lang="nl-NL" sz="3600" i="1" dirty="0"/>
              <a:t>hoe pak je ze aan?</a:t>
            </a:r>
            <a:endParaRPr lang="nl-NL" sz="2000" i="1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139009" y="1395635"/>
            <a:ext cx="4830769" cy="31695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</a:rPr>
              <a:t>Markeer</a:t>
            </a:r>
            <a:r>
              <a:rPr lang="nl-NL" sz="2400" dirty="0">
                <a:solidFill>
                  <a:srgbClr val="009900"/>
                </a:solidFill>
              </a:rPr>
              <a:t>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Lees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Controleer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  <a:r>
              <a:rPr lang="nl-NL" sz="2400" dirty="0">
                <a:sym typeface="Wingdings" panose="05000000000000000000" pitchFamily="2" charset="2"/>
              </a:rPr>
              <a:t>en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onderstreep</a:t>
            </a:r>
            <a:endParaRPr lang="nl-NL" sz="2000" dirty="0">
              <a:solidFill>
                <a:schemeClr val="tx1">
                  <a:lumMod val="50000"/>
                  <a:lumOff val="50000"/>
                </a:schemeClr>
              </a:solidFill>
              <a:sym typeface="Wingdings" panose="05000000000000000000" pitchFamily="2" charset="2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4"/>
          <a:srcRect l="58542" t="44089" r="25000" b="20672"/>
          <a:stretch/>
        </p:blipFill>
        <p:spPr>
          <a:xfrm>
            <a:off x="7620038" y="1280495"/>
            <a:ext cx="4450042" cy="5359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5"/>
          <a:srcRect l="54731" t="37885" r="7527" b="44910"/>
          <a:stretch/>
        </p:blipFill>
        <p:spPr>
          <a:xfrm>
            <a:off x="139010" y="3683130"/>
            <a:ext cx="7266378" cy="1863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Linkeraccolade 12"/>
          <p:cNvSpPr/>
          <p:nvPr/>
        </p:nvSpPr>
        <p:spPr>
          <a:xfrm>
            <a:off x="7542023" y="1673684"/>
            <a:ext cx="315044" cy="4444683"/>
          </a:xfrm>
          <a:prstGeom prst="leftBrace">
            <a:avLst>
              <a:gd name="adj1" fmla="val 8333"/>
              <a:gd name="adj2" fmla="val 50418"/>
            </a:avLst>
          </a:prstGeom>
          <a:ln w="28575">
            <a:solidFill>
              <a:srgbClr val="0077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/>
          <p:cNvSpPr/>
          <p:nvPr/>
        </p:nvSpPr>
        <p:spPr>
          <a:xfrm>
            <a:off x="7620038" y="1622368"/>
            <a:ext cx="4450042" cy="4535827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6" name="Rechte verbindingslijn 25"/>
          <p:cNvCxnSpPr/>
          <p:nvPr/>
        </p:nvCxnSpPr>
        <p:spPr>
          <a:xfrm>
            <a:off x="2878668" y="4262645"/>
            <a:ext cx="790943" cy="0"/>
          </a:xfrm>
          <a:prstGeom prst="line">
            <a:avLst/>
          </a:prstGeom>
          <a:ln w="38100">
            <a:solidFill>
              <a:srgbClr val="0077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Rechte verbindingslijn 3"/>
          <p:cNvCxnSpPr/>
          <p:nvPr/>
        </p:nvCxnSpPr>
        <p:spPr>
          <a:xfrm>
            <a:off x="1376941" y="4752729"/>
            <a:ext cx="2026659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24"/>
          <p:cNvCxnSpPr/>
          <p:nvPr/>
        </p:nvCxnSpPr>
        <p:spPr>
          <a:xfrm>
            <a:off x="5317111" y="4752729"/>
            <a:ext cx="1167002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/>
          <p:cNvCxnSpPr/>
          <p:nvPr/>
        </p:nvCxnSpPr>
        <p:spPr>
          <a:xfrm>
            <a:off x="8282081" y="1941795"/>
            <a:ext cx="3155060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/>
          <p:cNvCxnSpPr/>
          <p:nvPr/>
        </p:nvCxnSpPr>
        <p:spPr>
          <a:xfrm>
            <a:off x="7946081" y="2500596"/>
            <a:ext cx="1705920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/>
          <p:cNvCxnSpPr/>
          <p:nvPr/>
        </p:nvCxnSpPr>
        <p:spPr>
          <a:xfrm>
            <a:off x="1185333" y="5010808"/>
            <a:ext cx="1693335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echte verbindingslijn 38"/>
          <p:cNvCxnSpPr/>
          <p:nvPr/>
        </p:nvCxnSpPr>
        <p:spPr>
          <a:xfrm>
            <a:off x="3875269" y="5012163"/>
            <a:ext cx="2203798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echte verbindingslijn 40"/>
          <p:cNvCxnSpPr/>
          <p:nvPr/>
        </p:nvCxnSpPr>
        <p:spPr>
          <a:xfrm>
            <a:off x="9144577" y="3098948"/>
            <a:ext cx="24547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echte verbindingslijn 42"/>
          <p:cNvCxnSpPr/>
          <p:nvPr/>
        </p:nvCxnSpPr>
        <p:spPr>
          <a:xfrm>
            <a:off x="7895282" y="3352948"/>
            <a:ext cx="5594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echte verbindingslijn 44"/>
          <p:cNvCxnSpPr/>
          <p:nvPr/>
        </p:nvCxnSpPr>
        <p:spPr>
          <a:xfrm>
            <a:off x="1710683" y="5253836"/>
            <a:ext cx="1167002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45"/>
          <p:cNvCxnSpPr/>
          <p:nvPr/>
        </p:nvCxnSpPr>
        <p:spPr>
          <a:xfrm>
            <a:off x="3256430" y="5253836"/>
            <a:ext cx="1847643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/>
          <p:cNvCxnSpPr/>
          <p:nvPr/>
        </p:nvCxnSpPr>
        <p:spPr>
          <a:xfrm>
            <a:off x="7912215" y="3926328"/>
            <a:ext cx="1232362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/>
          <p:cNvCxnSpPr/>
          <p:nvPr/>
        </p:nvCxnSpPr>
        <p:spPr>
          <a:xfrm>
            <a:off x="9018887" y="4211846"/>
            <a:ext cx="809239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Rechte verbindingslijn 51"/>
          <p:cNvCxnSpPr/>
          <p:nvPr/>
        </p:nvCxnSpPr>
        <p:spPr>
          <a:xfrm>
            <a:off x="3586433" y="5495402"/>
            <a:ext cx="1593056" cy="0"/>
          </a:xfrm>
          <a:prstGeom prst="line">
            <a:avLst/>
          </a:prstGeom>
          <a:ln w="38100">
            <a:solidFill>
              <a:srgbClr val="C24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cdn.welovesolo.com/wp-content/uploads/ui/58/p16fm16po4kai1k3egsr129c1g469-details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0" t="17131" r="6691" b="15953"/>
          <a:stretch/>
        </p:blipFill>
        <p:spPr bwMode="auto">
          <a:xfrm>
            <a:off x="259606" y="5274667"/>
            <a:ext cx="251470" cy="24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s://cdn.welovesolo.com/wp-content/uploads/ui/58/p16fm16po4kai1k3egsr129c1g469-details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3" t="16228" r="50498" b="15568"/>
          <a:stretch/>
        </p:blipFill>
        <p:spPr bwMode="auto">
          <a:xfrm>
            <a:off x="259606" y="5010808"/>
            <a:ext cx="247944" cy="24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s://cdn.welovesolo.com/wp-content/uploads/ui/58/p16fm16po4kai1k3egsr129c1g469-details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0" t="17131" r="6691" b="15953"/>
          <a:stretch/>
        </p:blipFill>
        <p:spPr bwMode="auto">
          <a:xfrm>
            <a:off x="259606" y="4749685"/>
            <a:ext cx="251470" cy="24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s://cdn.welovesolo.com/wp-content/uploads/ui/58/p16fm16po4kai1k3egsr129c1g469-details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3" t="16228" r="50498" b="15568"/>
          <a:stretch/>
        </p:blipFill>
        <p:spPr bwMode="auto">
          <a:xfrm>
            <a:off x="259606" y="4484836"/>
            <a:ext cx="247944" cy="24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oelichting met afgeronde rechthoek 57"/>
          <p:cNvSpPr/>
          <p:nvPr/>
        </p:nvSpPr>
        <p:spPr>
          <a:xfrm>
            <a:off x="1504813" y="5746008"/>
            <a:ext cx="1248584" cy="744717"/>
          </a:xfrm>
          <a:prstGeom prst="wedgeRoundRectCallout">
            <a:avLst>
              <a:gd name="adj1" fmla="val -20833"/>
              <a:gd name="adj2" fmla="val -148893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Nergens te vinden</a:t>
            </a:r>
          </a:p>
        </p:txBody>
      </p:sp>
      <p:sp>
        <p:nvSpPr>
          <p:cNvPr id="63" name="Toelichting met afgeronde rechthoek 62"/>
          <p:cNvSpPr/>
          <p:nvPr/>
        </p:nvSpPr>
        <p:spPr>
          <a:xfrm>
            <a:off x="3807850" y="5755649"/>
            <a:ext cx="1248584" cy="744717"/>
          </a:xfrm>
          <a:prstGeom prst="wedgeRoundRectCallout">
            <a:avLst>
              <a:gd name="adj1" fmla="val -22343"/>
              <a:gd name="adj2" fmla="val -83070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Nergens te vinden</a:t>
            </a:r>
          </a:p>
        </p:txBody>
      </p:sp>
    </p:spTree>
    <p:extLst>
      <p:ext uri="{BB962C8B-B14F-4D97-AF65-F5344CB8AC3E}">
        <p14:creationId xmlns:p14="http://schemas.microsoft.com/office/powerpoint/2010/main" val="168773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9" grpId="0" animBg="1"/>
      <p:bldP spid="58" grpId="0" animBg="1"/>
      <p:bldP spid="58" grpId="1" animBg="1"/>
      <p:bldP spid="63" grpId="0" animBg="1"/>
      <p:bldP spid="6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10024872" cy="3520440"/>
          </a:xfrm>
        </p:spPr>
        <p:txBody>
          <a:bodyPr/>
          <a:lstStyle/>
          <a:p>
            <a:r>
              <a:rPr lang="nl-NL" dirty="0"/>
              <a:t>invulvragen</a:t>
            </a:r>
            <a:br>
              <a:rPr lang="nl-NL" dirty="0"/>
            </a:br>
            <a:r>
              <a:rPr lang="nl-NL" sz="4400" i="1" dirty="0"/>
              <a:t>hoe pak je ze aan?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445146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Invulvragen – </a:t>
            </a:r>
            <a:r>
              <a:rPr lang="nl-NL" sz="3600" i="1" dirty="0"/>
              <a:t>hoe pak je ze aan?</a:t>
            </a:r>
            <a:endParaRPr lang="nl-NL" sz="2000" i="1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07847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Voorbeeld van invulvraag:</a:t>
            </a: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/>
          <a:srcRect l="60054" t="56523" r="3656" b="26273"/>
          <a:stretch/>
        </p:blipFill>
        <p:spPr>
          <a:xfrm>
            <a:off x="139009" y="1962421"/>
            <a:ext cx="7082972" cy="1888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4"/>
          <a:srcRect l="54792" t="51667" r="2187" b="27222"/>
          <a:stretch/>
        </p:blipFill>
        <p:spPr>
          <a:xfrm>
            <a:off x="139008" y="4168479"/>
            <a:ext cx="8811917" cy="2432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hthoek 10"/>
          <p:cNvSpPr/>
          <p:nvPr/>
        </p:nvSpPr>
        <p:spPr>
          <a:xfrm>
            <a:off x="7750205" y="6068861"/>
            <a:ext cx="734349" cy="250253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541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Invulvragen – </a:t>
            </a:r>
            <a:r>
              <a:rPr lang="nl-NL" sz="3600" i="1" dirty="0"/>
              <a:t>hoe pak je ze aan?</a:t>
            </a:r>
            <a:endParaRPr lang="nl-NL" sz="2000" i="1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0" y="1211938"/>
            <a:ext cx="12192000" cy="564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</a:rPr>
              <a:t>Begrijp</a:t>
            </a:r>
            <a:r>
              <a:rPr lang="nl-NL" sz="2400" dirty="0">
                <a:solidFill>
                  <a:srgbClr val="009900"/>
                </a:solidFill>
              </a:rPr>
              <a:t> </a:t>
            </a:r>
            <a:r>
              <a:rPr lang="nl-NL" sz="2400" dirty="0"/>
              <a:t>de mogelijke antwoorden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Lees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  <a:r>
              <a:rPr lang="nl-NL" sz="2400" dirty="0"/>
              <a:t>tot het gat </a:t>
            </a:r>
            <a:r>
              <a:rPr lang="nl-NL" sz="2400" b="1" dirty="0"/>
              <a:t>+ één zin verder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Onzin-antwoorden</a:t>
            </a:r>
            <a:r>
              <a:rPr lang="nl-NL" sz="2400" dirty="0">
                <a:sym typeface="Wingdings" panose="05000000000000000000" pitchFamily="2" charset="2"/>
              </a:rPr>
              <a:t> eruit halen </a:t>
            </a:r>
            <a:r>
              <a:rPr lang="nl-NL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(meestal 2 van de 4)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Vergelijk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  <a:r>
              <a:rPr lang="nl-NL" sz="2400" dirty="0">
                <a:sym typeface="Wingdings" panose="05000000000000000000" pitchFamily="2" charset="2"/>
              </a:rPr>
              <a:t>de andere antwoorden met het gemarkeerde gedeelte</a:t>
            </a:r>
          </a:p>
          <a:p>
            <a:pPr marL="617220" lvl="3" indent="-34290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Let op signaalwoorden: </a:t>
            </a:r>
            <a:r>
              <a:rPr lang="nl-NL" sz="2000" i="1" dirty="0" err="1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and</a:t>
            </a:r>
            <a:r>
              <a:rPr lang="nl-NL" sz="2000" i="1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, but, </a:t>
            </a:r>
            <a:r>
              <a:rPr lang="nl-NL" sz="2000" i="1" dirty="0" err="1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because</a:t>
            </a:r>
            <a:r>
              <a:rPr lang="nl-NL" sz="2000" i="1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, </a:t>
            </a:r>
            <a:r>
              <a:rPr lang="nl-NL" sz="2000" i="1" dirty="0" err="1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however</a:t>
            </a:r>
            <a:r>
              <a:rPr lang="nl-NL" sz="2000" i="1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, </a:t>
            </a:r>
            <a:r>
              <a:rPr lang="nl-NL" sz="2000" i="1" dirty="0" err="1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since</a:t>
            </a:r>
            <a:r>
              <a:rPr lang="nl-NL" sz="2000" i="1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, </a:t>
            </a: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enz.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Kies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  <a:r>
              <a:rPr lang="nl-NL" sz="2400" dirty="0">
                <a:sym typeface="Wingdings" panose="05000000000000000000" pitchFamily="2" charset="2"/>
              </a:rPr>
              <a:t>het allerbeste antwoord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Controleer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  <a:r>
              <a:rPr lang="nl-NL" sz="2400" dirty="0">
                <a:sym typeface="Wingdings" panose="05000000000000000000" pitchFamily="2" charset="2"/>
              </a:rPr>
              <a:t>je antwoord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Past het in de hele tekst? </a:t>
            </a:r>
          </a:p>
        </p:txBody>
      </p:sp>
    </p:spTree>
    <p:extLst>
      <p:ext uri="{BB962C8B-B14F-4D97-AF65-F5344CB8AC3E}">
        <p14:creationId xmlns:p14="http://schemas.microsoft.com/office/powerpoint/2010/main" val="328894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Meerkeuzevragen – </a:t>
            </a:r>
            <a:r>
              <a:rPr lang="nl-NL" sz="3600" i="1" dirty="0"/>
              <a:t>hoe pak je ze aan?</a:t>
            </a:r>
            <a:endParaRPr lang="nl-NL" sz="2000" i="1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139010" y="1395635"/>
            <a:ext cx="3581400" cy="31695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</a:rPr>
              <a:t>Begrijp</a:t>
            </a:r>
            <a:endParaRPr lang="nl-NL" sz="2400" dirty="0">
              <a:solidFill>
                <a:srgbClr val="009900"/>
              </a:solidFill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Lees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Onzin-antwoorden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Vergelijk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  <a:endParaRPr lang="nl-NL" sz="2400" dirty="0">
              <a:solidFill>
                <a:srgbClr val="009900"/>
              </a:solidFill>
              <a:sym typeface="Wingdings" panose="05000000000000000000" pitchFamily="2" charset="2"/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Kies</a:t>
            </a:r>
            <a:r>
              <a:rPr lang="nl-NL" sz="2400" dirty="0">
                <a:solidFill>
                  <a:srgbClr val="009900"/>
                </a:solidFill>
                <a:sym typeface="Wingdings" panose="05000000000000000000" pitchFamily="2" charset="2"/>
              </a:rPr>
              <a:t> 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400" u="sng" dirty="0">
                <a:solidFill>
                  <a:srgbClr val="009900"/>
                </a:solidFill>
                <a:sym typeface="Wingdings" panose="05000000000000000000" pitchFamily="2" charset="2"/>
              </a:rPr>
              <a:t>Controleer</a:t>
            </a:r>
            <a:endParaRPr lang="nl-NL" sz="2000" dirty="0">
              <a:solidFill>
                <a:schemeClr val="tx1">
                  <a:lumMod val="50000"/>
                  <a:lumOff val="50000"/>
                </a:schemeClr>
              </a:solidFill>
              <a:sym typeface="Wingdings" panose="05000000000000000000" pitchFamily="2" charset="2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4"/>
          <a:srcRect l="54206" t="57725" r="3889" b="22945"/>
          <a:stretch/>
        </p:blipFill>
        <p:spPr>
          <a:xfrm>
            <a:off x="5152571" y="1526781"/>
            <a:ext cx="6865257" cy="1781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5"/>
          <a:srcRect l="52540" t="54339" r="4603" b="29859"/>
          <a:stretch/>
        </p:blipFill>
        <p:spPr>
          <a:xfrm>
            <a:off x="3846286" y="3622950"/>
            <a:ext cx="8171542" cy="2168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Rechthoek 21"/>
          <p:cNvSpPr/>
          <p:nvPr/>
        </p:nvSpPr>
        <p:spPr>
          <a:xfrm>
            <a:off x="5152571" y="2064999"/>
            <a:ext cx="2423886" cy="124311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/>
          <p:cNvSpPr/>
          <p:nvPr/>
        </p:nvSpPr>
        <p:spPr>
          <a:xfrm>
            <a:off x="4230914" y="3622949"/>
            <a:ext cx="7786914" cy="136156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5" name="Rechte verbindingslijn 24"/>
          <p:cNvCxnSpPr/>
          <p:nvPr/>
        </p:nvCxnSpPr>
        <p:spPr>
          <a:xfrm>
            <a:off x="5152571" y="3153251"/>
            <a:ext cx="242388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/>
          <p:cNvCxnSpPr/>
          <p:nvPr/>
        </p:nvCxnSpPr>
        <p:spPr>
          <a:xfrm>
            <a:off x="5152571" y="2260622"/>
            <a:ext cx="242388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hthoek 31"/>
          <p:cNvSpPr/>
          <p:nvPr/>
        </p:nvSpPr>
        <p:spPr>
          <a:xfrm>
            <a:off x="5152571" y="2426122"/>
            <a:ext cx="2423886" cy="569708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Rechthoek 32"/>
          <p:cNvSpPr/>
          <p:nvPr/>
        </p:nvSpPr>
        <p:spPr>
          <a:xfrm>
            <a:off x="4230914" y="3690045"/>
            <a:ext cx="7786914" cy="136156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Rechthoek 33"/>
          <p:cNvSpPr/>
          <p:nvPr/>
        </p:nvSpPr>
        <p:spPr>
          <a:xfrm>
            <a:off x="5152572" y="2730525"/>
            <a:ext cx="2423886" cy="265305"/>
          </a:xfrm>
          <a:prstGeom prst="rect">
            <a:avLst/>
          </a:prstGeom>
          <a:solidFill>
            <a:srgbClr val="92D050">
              <a:alpha val="33000"/>
            </a:srgbClr>
          </a:solidFill>
          <a:ln w="381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27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4" grpId="0" animBg="1"/>
      <p:bldP spid="24" grpId="1" animBg="1"/>
      <p:bldP spid="32" grpId="0" animBg="1"/>
      <p:bldP spid="32" grpId="1" animBg="1"/>
      <p:bldP spid="33" grpId="0" animBg="1"/>
      <p:bldP spid="33" grpId="1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DE </a:t>
            </a:r>
            <a:r>
              <a:rPr lang="nl-NL" dirty="0">
                <a:solidFill>
                  <a:srgbClr val="E2A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GOUDEN TIP </a:t>
            </a:r>
            <a:r>
              <a:rPr lang="nl-NL" dirty="0"/>
              <a:t>VOOR LEESTOETSEN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07847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Stel jezelf </a:t>
            </a:r>
            <a:r>
              <a:rPr lang="nl-NL" sz="2800" b="1" u="sng" dirty="0">
                <a:solidFill>
                  <a:srgbClr val="009900"/>
                </a:solidFill>
              </a:rPr>
              <a:t>altijd</a:t>
            </a:r>
            <a:r>
              <a:rPr lang="nl-NL" sz="2800" b="1" dirty="0">
                <a:solidFill>
                  <a:srgbClr val="009900"/>
                </a:solidFill>
              </a:rPr>
              <a:t> </a:t>
            </a:r>
            <a:r>
              <a:rPr lang="nl-NL" sz="2800" b="1" dirty="0"/>
              <a:t>deze vraag:</a:t>
            </a:r>
          </a:p>
          <a:p>
            <a:pPr marL="0" indent="0">
              <a:lnSpc>
                <a:spcPct val="100000"/>
              </a:lnSpc>
              <a:buNone/>
            </a:pPr>
            <a:endParaRPr lang="nl-NL" sz="2800" b="1" dirty="0">
              <a:solidFill>
                <a:srgbClr val="E2AC0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nl-NL" sz="2800" b="1" dirty="0">
              <a:solidFill>
                <a:srgbClr val="E2AC00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nl-NL" sz="5400" dirty="0">
                <a:solidFill>
                  <a:srgbClr val="E2A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staat mijn antwoord in de tekst?</a:t>
            </a:r>
          </a:p>
          <a:p>
            <a:pPr marL="0" indent="0">
              <a:buNone/>
            </a:pPr>
            <a:endParaRPr lang="nl-NL" sz="2800" b="1" dirty="0"/>
          </a:p>
          <a:p>
            <a:pPr marL="0" indent="0">
              <a:buNone/>
            </a:pPr>
            <a:endParaRPr lang="nl-NL" sz="2800" b="1" dirty="0"/>
          </a:p>
          <a:p>
            <a:pPr marL="0" indent="0">
              <a:buNone/>
            </a:pPr>
            <a:r>
              <a:rPr lang="nl-NL" sz="2400" b="1" dirty="0"/>
              <a:t>Als je dit </a:t>
            </a:r>
            <a:r>
              <a:rPr lang="nl-NL" sz="2400" b="1" dirty="0">
                <a:solidFill>
                  <a:srgbClr val="FF0000"/>
                </a:solidFill>
              </a:rPr>
              <a:t>niet</a:t>
            </a:r>
            <a:r>
              <a:rPr lang="nl-NL" sz="2400" b="1" dirty="0"/>
              <a:t> kunt beantwoorden, is je antwoord meestal </a:t>
            </a:r>
            <a:r>
              <a:rPr lang="nl-NL" sz="2400" b="1" dirty="0">
                <a:solidFill>
                  <a:srgbClr val="FF0000"/>
                </a:solidFill>
              </a:rPr>
              <a:t>fout</a:t>
            </a:r>
            <a:r>
              <a:rPr lang="nl-NL" sz="2400" b="1" dirty="0"/>
              <a:t>.</a:t>
            </a:r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67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pak je leesopdrachten aan?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2309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Hoe pak je leesopdrachten aan?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07847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Stappenplan: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009900"/>
                </a:solidFill>
              </a:rPr>
              <a:t>Oriënterend lezen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0077D0"/>
                </a:solidFill>
              </a:rPr>
              <a:t>Opdracht(en) lezen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C247FF"/>
                </a:solidFill>
              </a:rPr>
              <a:t>Leesstrategie toepassen </a:t>
            </a:r>
            <a:r>
              <a:rPr lang="nl-NL" sz="2800" dirty="0"/>
              <a:t>(skimmen / scannen / intensief lezen)</a:t>
            </a:r>
            <a:endParaRPr lang="nl-NL" sz="2800" dirty="0">
              <a:solidFill>
                <a:srgbClr val="C247FF"/>
              </a:solidFill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E2AC00"/>
                </a:solidFill>
              </a:rPr>
              <a:t>Vraag beantwoorden</a:t>
            </a:r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099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Hoe pak je leesopdrachten aan?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10" y="1343746"/>
            <a:ext cx="11934488" cy="402360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nl-NL" sz="2800" b="1" dirty="0"/>
              <a:t> Voordat je de tekst en opdrachten gaat lezen, kijk je naar…</a:t>
            </a:r>
          </a:p>
          <a:p>
            <a:pPr marL="0" indent="0">
              <a:lnSpc>
                <a:spcPct val="100000"/>
              </a:lnSpc>
              <a:buNone/>
            </a:pPr>
            <a:endParaRPr lang="nl-NL" sz="1800" b="1" dirty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…de titel van de tekst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…de inleiding / 1</a:t>
            </a:r>
            <a:r>
              <a:rPr lang="nl-NL" sz="2400" baseline="30000" dirty="0"/>
              <a:t>e</a:t>
            </a:r>
            <a:r>
              <a:rPr lang="nl-NL" sz="2400" dirty="0"/>
              <a:t> alinea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…de tussenkopjes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…de plaatjes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…opvallende teksten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400" dirty="0"/>
              <a:t>…de bron / schrijver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nl-NL" sz="800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nl-NL" sz="2800" dirty="0"/>
              <a:t> </a:t>
            </a:r>
            <a:r>
              <a:rPr lang="nl-NL" sz="2800" b="1" dirty="0"/>
              <a:t>Dit heet </a:t>
            </a:r>
            <a:r>
              <a:rPr lang="nl-NL" sz="2800" b="1" dirty="0">
                <a:solidFill>
                  <a:srgbClr val="009900"/>
                </a:solidFill>
              </a:rPr>
              <a:t>oriënterend lezen</a:t>
            </a:r>
            <a:r>
              <a:rPr lang="nl-NL" sz="2800" b="1" dirty="0"/>
              <a:t>.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l-NL" sz="2800" b="1" dirty="0"/>
              <a:t> Hierna ga je de </a:t>
            </a:r>
            <a:r>
              <a:rPr lang="nl-NL" sz="2800" b="1" dirty="0">
                <a:solidFill>
                  <a:srgbClr val="0070C0"/>
                </a:solidFill>
              </a:rPr>
              <a:t>opdracht(en) lezen</a:t>
            </a:r>
            <a:r>
              <a:rPr lang="nl-NL" sz="2800" b="1" dirty="0"/>
              <a:t>.</a:t>
            </a: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1989632"/>
            <a:ext cx="6610350" cy="3858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hthoek 6"/>
          <p:cNvSpPr/>
          <p:nvPr/>
        </p:nvSpPr>
        <p:spPr>
          <a:xfrm>
            <a:off x="6165505" y="2228850"/>
            <a:ext cx="4539402" cy="51435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/>
        </p:nvSpPr>
        <p:spPr>
          <a:xfrm>
            <a:off x="6165505" y="2817857"/>
            <a:ext cx="4245320" cy="325393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/>
          <p:cNvSpPr/>
          <p:nvPr/>
        </p:nvSpPr>
        <p:spPr>
          <a:xfrm>
            <a:off x="5403505" y="3976694"/>
            <a:ext cx="923476" cy="9525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hthoek 14"/>
          <p:cNvSpPr/>
          <p:nvPr/>
        </p:nvSpPr>
        <p:spPr>
          <a:xfrm>
            <a:off x="5403505" y="4989519"/>
            <a:ext cx="486120" cy="9525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 15"/>
          <p:cNvSpPr/>
          <p:nvPr/>
        </p:nvSpPr>
        <p:spPr>
          <a:xfrm>
            <a:off x="5403505" y="5474163"/>
            <a:ext cx="428970" cy="9525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/>
          <p:cNvSpPr/>
          <p:nvPr/>
        </p:nvSpPr>
        <p:spPr>
          <a:xfrm>
            <a:off x="6987830" y="3717139"/>
            <a:ext cx="755995" cy="9525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/>
          <p:cNvSpPr/>
          <p:nvPr/>
        </p:nvSpPr>
        <p:spPr>
          <a:xfrm>
            <a:off x="7406930" y="4791875"/>
            <a:ext cx="451195" cy="9525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/>
          <p:cNvSpPr/>
          <p:nvPr/>
        </p:nvSpPr>
        <p:spPr>
          <a:xfrm>
            <a:off x="5403505" y="3170982"/>
            <a:ext cx="1537045" cy="805712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/>
          <p:cNvSpPr/>
          <p:nvPr/>
        </p:nvSpPr>
        <p:spPr>
          <a:xfrm>
            <a:off x="8596313" y="3196036"/>
            <a:ext cx="3136106" cy="1942701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Afgeronde rechthoek 7"/>
          <p:cNvSpPr/>
          <p:nvPr/>
        </p:nvSpPr>
        <p:spPr>
          <a:xfrm>
            <a:off x="8596312" y="5184835"/>
            <a:ext cx="3114675" cy="514351"/>
          </a:xfrm>
          <a:prstGeom prst="round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/>
          <p:cNvSpPr/>
          <p:nvPr/>
        </p:nvSpPr>
        <p:spPr>
          <a:xfrm>
            <a:off x="5286376" y="2333688"/>
            <a:ext cx="79374" cy="1578705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/>
          <p:nvPr/>
        </p:nvSpPr>
        <p:spPr>
          <a:xfrm>
            <a:off x="5403505" y="2134275"/>
            <a:ext cx="740120" cy="739893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/>
          <p:cNvSpPr/>
          <p:nvPr/>
        </p:nvSpPr>
        <p:spPr>
          <a:xfrm>
            <a:off x="6499224" y="4032250"/>
            <a:ext cx="879475" cy="1046169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451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8" grpId="0" animBg="1"/>
      <p:bldP spid="8" grpId="1" animBg="1"/>
      <p:bldP spid="25" grpId="0" animBg="1"/>
      <p:bldP spid="25" grpId="1" animBg="1"/>
      <p:bldP spid="9" grpId="0" animBg="1"/>
      <p:bldP spid="9" grpId="1" animBg="1"/>
      <p:bldP spid="26" grpId="0" animBg="1"/>
      <p:bldP spid="2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Hoe pak je leesopdrachten aan?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07847" cy="40236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/>
              <a:t>Stappenplan: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009900"/>
                </a:solidFill>
              </a:rPr>
              <a:t>Oriënterend lezen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0077D0"/>
                </a:solidFill>
              </a:rPr>
              <a:t>Opdracht(en) lezen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C247FF"/>
                </a:solidFill>
              </a:rPr>
              <a:t>Leesstrategie toepassen </a:t>
            </a:r>
            <a:r>
              <a:rPr lang="nl-NL" sz="2800" dirty="0"/>
              <a:t>(skimmen / scannen / intensief lezen)</a:t>
            </a:r>
            <a:endParaRPr lang="nl-NL" sz="2800" dirty="0">
              <a:solidFill>
                <a:srgbClr val="C247FF"/>
              </a:solidFill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nl-NL" sz="2800" dirty="0">
                <a:solidFill>
                  <a:srgbClr val="E2AC00"/>
                </a:solidFill>
              </a:rPr>
              <a:t>Vraag beantwoorden</a:t>
            </a:r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>
          <a:xfrm>
            <a:off x="9972673" y="6327992"/>
            <a:ext cx="1464468" cy="27283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allesvoorengels.nl</a:t>
            </a:r>
            <a:endParaRPr lang="nl-NL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92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139008" y="6194408"/>
            <a:ext cx="11907847" cy="54000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39009" y="4123238"/>
            <a:ext cx="11907846" cy="162000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139009" y="1416316"/>
            <a:ext cx="11907846" cy="216000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2"/>
          <a:srcRect l="104" t="-1" r="104" b="-196"/>
          <a:stretch/>
        </p:blipFill>
        <p:spPr>
          <a:xfrm flipV="1">
            <a:off x="0" y="-2382"/>
            <a:ext cx="12192000" cy="121432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9010" y="-1"/>
            <a:ext cx="12052990" cy="1211939"/>
          </a:xfrm>
        </p:spPr>
        <p:txBody>
          <a:bodyPr/>
          <a:lstStyle/>
          <a:p>
            <a:r>
              <a:rPr lang="nl-NL" dirty="0"/>
              <a:t>Leesstrategieën</a:t>
            </a:r>
            <a:endParaRPr lang="nl-NL" sz="36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39009" y="1343746"/>
            <a:ext cx="11907847" cy="551425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800" b="1" dirty="0">
                <a:solidFill>
                  <a:schemeClr val="accent2"/>
                </a:solidFill>
              </a:rPr>
              <a:t>Skimmen: </a:t>
            </a:r>
            <a:r>
              <a:rPr lang="nl-NL" sz="2800" b="1" dirty="0"/>
              <a:t>snel door de tekst gaan om te weten waar het over gaat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Sla onbekende woorden en details over.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Lees opvallende teksten (tussenkopjes e.d.)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Lees de eerste zin van elke alinea.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0" indent="0">
              <a:lnSpc>
                <a:spcPct val="100000"/>
              </a:lnSpc>
              <a:buNone/>
            </a:pPr>
            <a:r>
              <a:rPr lang="nl-NL" sz="2800" b="1" dirty="0">
                <a:solidFill>
                  <a:schemeClr val="accent2"/>
                </a:solidFill>
              </a:rPr>
              <a:t>Scannen: </a:t>
            </a:r>
            <a:r>
              <a:rPr lang="nl-NL" sz="2800" b="1" dirty="0"/>
              <a:t>zoeken naar bepaalde informatie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Je zoekt bijvoorbeeld naar een getal, prijs, of telefoonnummer.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NL" sz="2800" dirty="0"/>
              <a:t>Sla de rest over.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0" indent="0">
              <a:lnSpc>
                <a:spcPct val="100000"/>
              </a:lnSpc>
              <a:buNone/>
            </a:pPr>
            <a:r>
              <a:rPr lang="nl-NL" sz="2800" b="1" dirty="0">
                <a:solidFill>
                  <a:schemeClr val="accent2"/>
                </a:solidFill>
              </a:rPr>
              <a:t>Intensief lezen: </a:t>
            </a:r>
            <a:r>
              <a:rPr lang="nl-NL" sz="2800" b="1" dirty="0"/>
              <a:t>de hele tekst regel voor regel doorlezen</a:t>
            </a:r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>
          <a:xfrm>
            <a:off x="139009" y="1343745"/>
            <a:ext cx="1929275" cy="5608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nl-NL" sz="2800" b="1" dirty="0">
                <a:solidFill>
                  <a:schemeClr val="accent2"/>
                </a:solidFill>
              </a:rPr>
              <a:t>Skimmen</a:t>
            </a:r>
            <a:endParaRPr lang="nl-NL" sz="1600" dirty="0"/>
          </a:p>
        </p:txBody>
      </p:sp>
      <p:sp>
        <p:nvSpPr>
          <p:cNvPr id="10" name="Tijdelijke aanduiding voor inhoud 3"/>
          <p:cNvSpPr txBox="1">
            <a:spLocks/>
          </p:cNvSpPr>
          <p:nvPr/>
        </p:nvSpPr>
        <p:spPr>
          <a:xfrm>
            <a:off x="139009" y="4054658"/>
            <a:ext cx="1805904" cy="542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nl-NL" sz="2800" b="1" dirty="0">
                <a:solidFill>
                  <a:schemeClr val="accent2"/>
                </a:solidFill>
              </a:rPr>
              <a:t>Scannen</a:t>
            </a:r>
            <a:endParaRPr lang="nl-NL" sz="1600" dirty="0"/>
          </a:p>
        </p:txBody>
      </p:sp>
      <p:sp>
        <p:nvSpPr>
          <p:cNvPr id="11" name="Tijdelijke aanduiding voor inhoud 3"/>
          <p:cNvSpPr txBox="1">
            <a:spLocks/>
          </p:cNvSpPr>
          <p:nvPr/>
        </p:nvSpPr>
        <p:spPr>
          <a:xfrm>
            <a:off x="139009" y="6194408"/>
            <a:ext cx="2871580" cy="577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nl-NL" sz="2800" b="1" dirty="0">
                <a:solidFill>
                  <a:schemeClr val="accent2"/>
                </a:solidFill>
              </a:rPr>
              <a:t>Intensief lezen</a:t>
            </a:r>
            <a:endParaRPr lang="nl-NL" sz="2800" b="1" i="1" dirty="0"/>
          </a:p>
        </p:txBody>
      </p:sp>
    </p:spTree>
    <p:extLst>
      <p:ext uri="{BB962C8B-B14F-4D97-AF65-F5344CB8AC3E}">
        <p14:creationId xmlns:p14="http://schemas.microsoft.com/office/powerpoint/2010/main" val="3723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uttype">
  <a:themeElements>
    <a:clrScheme name="Hout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out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out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TM03090434[[fn=Houtsoort]]</Template>
  <TotalTime>758</TotalTime>
  <Words>1397</Words>
  <Application>Microsoft Office PowerPoint</Application>
  <PresentationFormat>Breedbeeld</PresentationFormat>
  <Paragraphs>268</Paragraphs>
  <Slides>35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43" baseType="lpstr">
      <vt:lpstr>Arial</vt:lpstr>
      <vt:lpstr>Calibri</vt:lpstr>
      <vt:lpstr>Courier New</vt:lpstr>
      <vt:lpstr>Rockwell</vt:lpstr>
      <vt:lpstr>Rockwell Condensed</vt:lpstr>
      <vt:lpstr>Verdana</vt:lpstr>
      <vt:lpstr>Wingdings</vt:lpstr>
      <vt:lpstr>Houttype</vt:lpstr>
      <vt:lpstr>leesvaardigheid reading skills</vt:lpstr>
      <vt:lpstr>Leesvaardigheid</vt:lpstr>
      <vt:lpstr>De GOUDEN TIP voor leestoetsen</vt:lpstr>
      <vt:lpstr>DE GOUDEN TIP VOOR LEESTOETSEN</vt:lpstr>
      <vt:lpstr>Hoe pak je leesopdrachten aan?</vt:lpstr>
      <vt:lpstr>Hoe pak je leesopdrachten aan?</vt:lpstr>
      <vt:lpstr>Hoe pak je leesopdrachten aan?</vt:lpstr>
      <vt:lpstr>Hoe pak je leesopdrachten aan?</vt:lpstr>
      <vt:lpstr>Leesstrategieën</vt:lpstr>
      <vt:lpstr>Hoe pak je leesopdrachten aan?</vt:lpstr>
      <vt:lpstr>Wat doe je bij  onbekende woorden?</vt:lpstr>
      <vt:lpstr>Wat doe je bij onbekende woorden?</vt:lpstr>
      <vt:lpstr>Wat doe je bij onbekende woorden?</vt:lpstr>
      <vt:lpstr>Wat doe je bij onbekende woorden?</vt:lpstr>
      <vt:lpstr>Wat doe je bij onbekende woorden?</vt:lpstr>
      <vt:lpstr>Wat doe je bij onbekende woorden?</vt:lpstr>
      <vt:lpstr>Wat doe je bij onbekende woorden?</vt:lpstr>
      <vt:lpstr>Hoe gebruik je een woordenboek?</vt:lpstr>
      <vt:lpstr>Hoe gebruik je een woordenboek?</vt:lpstr>
      <vt:lpstr>Hoe gebruik je een woordenboek?</vt:lpstr>
      <vt:lpstr>Hoe gebruik je een woordenboek?</vt:lpstr>
      <vt:lpstr>Vraagsoorten</vt:lpstr>
      <vt:lpstr>Vraagsoorten</vt:lpstr>
      <vt:lpstr>Meerkeuzevragen hoe pak je ze aan?</vt:lpstr>
      <vt:lpstr>Meerkeuzevragen – hoe pak je ze aan?</vt:lpstr>
      <vt:lpstr>Meerkeuzevragen – hoe pak je ze aan?</vt:lpstr>
      <vt:lpstr>Meerkeuzevragen – hoe pak je ze aan?</vt:lpstr>
      <vt:lpstr>Waar / niet waar -vragen hoe pak je ze aan?</vt:lpstr>
      <vt:lpstr>Waar / niet waar – hoe pak je ze aan?</vt:lpstr>
      <vt:lpstr>Waar / niet waar – hoe pak je ze aan?</vt:lpstr>
      <vt:lpstr>Waar / niet waar – hoe pak je ze aan?</vt:lpstr>
      <vt:lpstr>invulvragen hoe pak je ze aan?</vt:lpstr>
      <vt:lpstr>Invulvragen – hoe pak je ze aan?</vt:lpstr>
      <vt:lpstr>Invulvragen – hoe pak je ze aan?</vt:lpstr>
      <vt:lpstr>Meerkeuzevragen – hoe pak je ze aan?</vt:lpstr>
    </vt:vector>
  </TitlesOfParts>
  <Company>Maris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Marcel Waterlander</dc:creator>
  <cp:lastModifiedBy>Wolfs N</cp:lastModifiedBy>
  <cp:revision>193</cp:revision>
  <dcterms:created xsi:type="dcterms:W3CDTF">2015-04-01T12:06:18Z</dcterms:created>
  <dcterms:modified xsi:type="dcterms:W3CDTF">2021-02-28T16:37:17Z</dcterms:modified>
</cp:coreProperties>
</file>