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82" r:id="rId4"/>
    <p:sldId id="277" r:id="rId5"/>
    <p:sldId id="283" r:id="rId6"/>
    <p:sldId id="284" r:id="rId7"/>
    <p:sldId id="303" r:id="rId8"/>
    <p:sldId id="306" r:id="rId9"/>
    <p:sldId id="305" r:id="rId10"/>
    <p:sldId id="307" r:id="rId11"/>
    <p:sldId id="308" r:id="rId12"/>
    <p:sldId id="309" r:id="rId13"/>
    <p:sldId id="295" r:id="rId14"/>
    <p:sldId id="290" r:id="rId15"/>
    <p:sldId id="294" r:id="rId16"/>
    <p:sldId id="310" r:id="rId17"/>
    <p:sldId id="311" r:id="rId18"/>
    <p:sldId id="287" r:id="rId19"/>
    <p:sldId id="289" r:id="rId20"/>
    <p:sldId id="291" r:id="rId21"/>
    <p:sldId id="301" r:id="rId22"/>
    <p:sldId id="296" r:id="rId23"/>
    <p:sldId id="297" r:id="rId24"/>
    <p:sldId id="298" r:id="rId25"/>
    <p:sldId id="299" r:id="rId26"/>
    <p:sldId id="313" r:id="rId2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139" autoAdjust="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4FAB9-E45C-4089-ADD2-A7BB806B5409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B6A9B-F6EB-4CE8-999E-EB802FDD9D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22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Er is nog steeds veel discussie over de juiste indeling van soorten. </a:t>
            </a:r>
          </a:p>
          <a:p>
            <a:r>
              <a:rPr lang="nl-NL" baseline="0" dirty="0" smtClean="0"/>
              <a:t>3 domeinen: </a:t>
            </a:r>
            <a:r>
              <a:rPr lang="nl-NL" baseline="0" dirty="0" err="1" smtClean="0"/>
              <a:t>Achaea</a:t>
            </a:r>
            <a:r>
              <a:rPr lang="nl-NL" baseline="0" dirty="0" smtClean="0"/>
              <a:t>, Bacteriën, Eukaryoten </a:t>
            </a:r>
          </a:p>
          <a:p>
            <a:r>
              <a:rPr lang="nl-NL" baseline="0" dirty="0" smtClean="0"/>
              <a:t>5 rijken: bacteriën (Prokaryoot) en protisten, schimmels, planten en dieren (laatste vier zijn Eukaryoten)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270A56-710C-4D7D-9663-28F7C69BEEC0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337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71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71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09600" y="3924300"/>
            <a:ext cx="5384800" cy="2171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7600" y="3924300"/>
            <a:ext cx="5384800" cy="2171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D0DCD-4D5A-4126-8D52-0030DEF6AAA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33997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10-12-2019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nl/url?sa=i&amp;rct=j&amp;q=&amp;esrc=s&amp;source=images&amp;cd=&amp;cad=rja&amp;uact=8&amp;ved=2ahUKEwj43syQ0LDdAhXMKVAKHUlTDMkQjRx6BAgBEAU&amp;url=https://nl.aliexpress.com/item/High-quality-Hand-painted-oil-paintings-The-creation-of-Adam-Michelangelo-Genesis-wall-living-room-canvas/32757275292.html&amp;psig=AOvVaw36E2-8cPHUznz22kbcVXhk&amp;ust=153667540507335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nemokennislink.nl/publicaties/hoe-ontstaat-leve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contentplatform.ontwikkelcentrum.nl/CMS/CDS/Ontwikkelcentrum/Published%20content/Kenniskiem/93519%20Kennen%20en%20herkennen%20van%20dieren/93519/93019/kenniskiem/93019-or-1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Biologie op het mbo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Deel 4: </a:t>
            </a:r>
            <a:r>
              <a:rPr lang="nl-NL" dirty="0"/>
              <a:t>Taxonomie en biodiversiteit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3376022"/>
            <a:ext cx="2540000" cy="2692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44859" y="3509963"/>
            <a:ext cx="25400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Afdeling en Klasse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rijken kun je weer verder opdelen in </a:t>
            </a:r>
            <a:r>
              <a:rPr lang="nl-NL" b="1" dirty="0" smtClean="0"/>
              <a:t>afdelingen</a:t>
            </a:r>
          </a:p>
          <a:p>
            <a:pPr lvl="1"/>
            <a:r>
              <a:rPr lang="nl-NL" dirty="0" smtClean="0"/>
              <a:t>Het dierenrijk kun je bijvoorbeeld weer opdelen in 8 verschillende afdelingen: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Deze afdelingen kun je weer verder opdelen in </a:t>
            </a:r>
            <a:r>
              <a:rPr lang="nl-NL" b="1" dirty="0" smtClean="0"/>
              <a:t>klassen</a:t>
            </a:r>
            <a:r>
              <a:rPr lang="nl-NL" dirty="0" smtClean="0"/>
              <a:t>, bijvoorbeeld de gewervelden: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3" b="35699"/>
          <a:stretch/>
        </p:blipFill>
        <p:spPr>
          <a:xfrm>
            <a:off x="2595716" y="2634552"/>
            <a:ext cx="6553200" cy="162773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1641" t="23341" r="-1641" b="56195"/>
          <a:stretch/>
        </p:blipFill>
        <p:spPr>
          <a:xfrm>
            <a:off x="2595716" y="5071210"/>
            <a:ext cx="6850452" cy="105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3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Orde, Familie en Geslacht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 klasse is onderverdeeld in verschillende </a:t>
            </a:r>
            <a:r>
              <a:rPr lang="nl-NL" b="1" dirty="0" smtClean="0"/>
              <a:t>ordes</a:t>
            </a:r>
          </a:p>
          <a:p>
            <a:pPr lvl="1"/>
            <a:r>
              <a:rPr lang="nl-NL" dirty="0" smtClean="0"/>
              <a:t>Bij zoogdieren worden er ongeveer dertig ordes erkend, dit zijn 	  	   bijvoorbeeld de roofdieren, haasachtigen en de evenhoevigen.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Tot iedere orde behoren </a:t>
            </a:r>
            <a:r>
              <a:rPr lang="nl-NL" b="1" dirty="0" smtClean="0"/>
              <a:t>families</a:t>
            </a:r>
          </a:p>
          <a:p>
            <a:pPr lvl="1"/>
            <a:r>
              <a:rPr lang="nl-NL" dirty="0" smtClean="0"/>
              <a:t>Bij roofdieren </a:t>
            </a:r>
            <a:r>
              <a:rPr lang="nl-NL" dirty="0"/>
              <a:t>kan dit bijvoorbeeld de familie van de </a:t>
            </a:r>
            <a:r>
              <a:rPr lang="nl-NL" dirty="0" smtClean="0"/>
              <a:t>katachtigen </a:t>
            </a:r>
            <a:r>
              <a:rPr lang="nl-NL" dirty="0"/>
              <a:t>zijn. </a:t>
            </a:r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I</a:t>
            </a:r>
            <a:r>
              <a:rPr lang="nl-NL" dirty="0" smtClean="0"/>
              <a:t>edere familie kan bepaalde </a:t>
            </a:r>
            <a:r>
              <a:rPr lang="nl-NL" b="1" dirty="0" smtClean="0"/>
              <a:t>geslachten</a:t>
            </a:r>
            <a:r>
              <a:rPr lang="nl-NL" dirty="0" smtClean="0"/>
              <a:t> van dieren bevatten</a:t>
            </a:r>
          </a:p>
          <a:p>
            <a:pPr lvl="1"/>
            <a:r>
              <a:rPr lang="nl-NL" dirty="0" smtClean="0"/>
              <a:t>Bij katachtigen zijn dit bijvoorbeeld de wilde kat, huiskat, leeuw of de poema</a:t>
            </a:r>
          </a:p>
          <a:p>
            <a:pPr marL="914400" lvl="2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409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voorbeeld..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3989"/>
          <a:stretch/>
        </p:blipFill>
        <p:spPr>
          <a:xfrm>
            <a:off x="567647" y="2684206"/>
            <a:ext cx="5774159" cy="350416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271" y="1979971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1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733800" y="2209801"/>
            <a:ext cx="4800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 dirty="0" err="1">
                <a:latin typeface="Tahoma" panose="020B0604030504040204" pitchFamily="34" charset="0"/>
              </a:rPr>
              <a:t>Afdeling</a:t>
            </a:r>
            <a:r>
              <a:rPr lang="en-US" altLang="nl-NL" dirty="0">
                <a:latin typeface="Tahoma" panose="020B0604030504040204" pitchFamily="34" charset="0"/>
              </a:rPr>
              <a:t>		</a:t>
            </a:r>
            <a:r>
              <a:rPr lang="en-US" altLang="nl-NL" dirty="0" err="1">
                <a:latin typeface="Tahoma" panose="020B0604030504040204" pitchFamily="34" charset="0"/>
              </a:rPr>
              <a:t>Alle</a:t>
            </a:r>
            <a:endParaRPr lang="nl-NL" altLang="nl-NL" dirty="0">
              <a:latin typeface="Tahoma" panose="020B0604030504040204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733800" y="2819401"/>
            <a:ext cx="4572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 dirty="0" err="1">
                <a:latin typeface="Tahoma" panose="020B0604030504040204" pitchFamily="34" charset="0"/>
              </a:rPr>
              <a:t>Klasse</a:t>
            </a:r>
            <a:r>
              <a:rPr lang="en-US" altLang="nl-NL" sz="2800" b="1" dirty="0">
                <a:latin typeface="Tahoma" panose="020B0604030504040204" pitchFamily="34" charset="0"/>
              </a:rPr>
              <a:t>	</a:t>
            </a:r>
            <a:r>
              <a:rPr lang="en-US" altLang="nl-NL" dirty="0">
                <a:latin typeface="Tahoma" panose="020B0604030504040204" pitchFamily="34" charset="0"/>
              </a:rPr>
              <a:t>	</a:t>
            </a:r>
            <a:r>
              <a:rPr lang="en-US" altLang="nl-NL" dirty="0" err="1">
                <a:latin typeface="Tahoma" panose="020B0604030504040204" pitchFamily="34" charset="0"/>
              </a:rPr>
              <a:t>Knappe</a:t>
            </a:r>
            <a:endParaRPr lang="nl-NL" altLang="nl-NL" dirty="0">
              <a:latin typeface="Tahoma" panose="020B0604030504040204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751264" y="3429001"/>
            <a:ext cx="4535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 dirty="0" err="1">
                <a:latin typeface="Tahoma" panose="020B0604030504040204" pitchFamily="34" charset="0"/>
              </a:rPr>
              <a:t>Orde</a:t>
            </a:r>
            <a:r>
              <a:rPr lang="en-US" altLang="nl-NL" sz="2800" b="1" dirty="0">
                <a:latin typeface="Tahoma" panose="020B0604030504040204" pitchFamily="34" charset="0"/>
              </a:rPr>
              <a:t>	</a:t>
            </a:r>
            <a:r>
              <a:rPr lang="en-US" altLang="nl-NL" dirty="0">
                <a:latin typeface="Tahoma" panose="020B0604030504040204" pitchFamily="34" charset="0"/>
              </a:rPr>
              <a:t>	         </a:t>
            </a:r>
            <a:r>
              <a:rPr lang="en-US" altLang="nl-NL" dirty="0" err="1">
                <a:latin typeface="Tahoma" panose="020B0604030504040204" pitchFamily="34" charset="0"/>
              </a:rPr>
              <a:t>Oudjes</a:t>
            </a:r>
            <a:endParaRPr lang="nl-NL" altLang="nl-NL" dirty="0">
              <a:latin typeface="Tahoma" panose="020B060403050404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733800" y="4038601"/>
            <a:ext cx="4495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>
                <a:latin typeface="Tahoma" panose="020B0604030504040204" pitchFamily="34" charset="0"/>
              </a:rPr>
              <a:t>Familie</a:t>
            </a:r>
            <a:r>
              <a:rPr lang="en-US" altLang="nl-NL">
                <a:latin typeface="Tahoma" panose="020B0604030504040204" pitchFamily="34" charset="0"/>
              </a:rPr>
              <a:t>		Fietsen</a:t>
            </a:r>
            <a:endParaRPr lang="nl-NL" altLang="nl-NL">
              <a:latin typeface="Tahoma" panose="020B0604030504040204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719513" y="4652963"/>
            <a:ext cx="4267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>
                <a:latin typeface="Tahoma" panose="020B0604030504040204" pitchFamily="34" charset="0"/>
              </a:rPr>
              <a:t>Geslacht</a:t>
            </a:r>
            <a:r>
              <a:rPr lang="en-US" altLang="nl-NL">
                <a:latin typeface="Tahoma" panose="020B0604030504040204" pitchFamily="34" charset="0"/>
              </a:rPr>
              <a:t>		Graag</a:t>
            </a:r>
            <a:endParaRPr lang="nl-NL" altLang="nl-NL">
              <a:latin typeface="Tahoma" panose="020B0604030504040204" pitchFamily="34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719513" y="5300663"/>
            <a:ext cx="4648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nl-NL" sz="2800" b="1" dirty="0" err="1">
                <a:latin typeface="Tahoma" panose="020B0604030504040204" pitchFamily="34" charset="0"/>
              </a:rPr>
              <a:t>Soort</a:t>
            </a:r>
            <a:r>
              <a:rPr lang="en-US" altLang="nl-NL" dirty="0">
                <a:latin typeface="Tahoma" panose="020B0604030504040204" pitchFamily="34" charset="0"/>
              </a:rPr>
              <a:t>		</a:t>
            </a:r>
            <a:r>
              <a:rPr lang="en-US" altLang="nl-NL" dirty="0" err="1">
                <a:latin typeface="Tahoma" panose="020B0604030504040204" pitchFamily="34" charset="0"/>
              </a:rPr>
              <a:t>Snel</a:t>
            </a:r>
            <a:endParaRPr lang="nl-NL" altLang="nl-NL" dirty="0">
              <a:latin typeface="Tahoma" panose="020B0604030504040204" pitchFamily="34" charset="0"/>
            </a:endParaRPr>
          </a:p>
        </p:txBody>
      </p:sp>
      <p:pic>
        <p:nvPicPr>
          <p:cNvPr id="41997" name="Picture 16" descr="http://www.theperuguide.com/grafica/colca-donkey-bri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25" y="2349500"/>
            <a:ext cx="226218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Geheugensteuntje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228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  <p:bldP spid="20485" grpId="0" autoUpdateAnimBg="0"/>
      <p:bldP spid="20486" grpId="0" autoUpdateAnimBg="0"/>
      <p:bldP spid="20487" grpId="0" autoUpdateAnimBg="0"/>
      <p:bldP spid="2048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nl-NL" dirty="0">
                <a:ea typeface="ＭＳ Ｐゴシック" panose="020B0600070205080204" pitchFamily="34" charset="-128"/>
              </a:rPr>
              <a:t>Hoe zit </a:t>
            </a:r>
            <a:r>
              <a:rPr lang="en-US" altLang="nl-NL" dirty="0" err="1">
                <a:ea typeface="ＭＳ Ｐゴシック" panose="020B0600070205080204" pitchFamily="34" charset="-128"/>
              </a:rPr>
              <a:t>dat</a:t>
            </a:r>
            <a:r>
              <a:rPr lang="en-US" altLang="nl-NL" dirty="0">
                <a:ea typeface="ＭＳ Ｐゴシック" panose="020B0600070205080204" pitchFamily="34" charset="-128"/>
              </a:rPr>
              <a:t> met de </a:t>
            </a:r>
            <a:r>
              <a:rPr lang="en-US" altLang="nl-NL" dirty="0" err="1">
                <a:ea typeface="ＭＳ Ｐゴシック" panose="020B0600070205080204" pitchFamily="34" charset="-128"/>
              </a:rPr>
              <a:t>namen</a:t>
            </a:r>
            <a:r>
              <a:rPr lang="en-US" altLang="nl-NL" dirty="0" smtClean="0">
                <a:ea typeface="ＭＳ Ｐゴシック" panose="020B0600070205080204" pitchFamily="34" charset="-128"/>
              </a:rPr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665074"/>
            <a:ext cx="8526780" cy="4351338"/>
          </a:xfrm>
        </p:spPr>
        <p:txBody>
          <a:bodyPr>
            <a:normAutofit/>
          </a:bodyPr>
          <a:lstStyle/>
          <a:p>
            <a:r>
              <a:rPr lang="en-US" altLang="nl-NL" dirty="0" smtClean="0">
                <a:ea typeface="ＭＳ Ｐゴシック" panose="020B0600070205080204" pitchFamily="34" charset="-128"/>
              </a:rPr>
              <a:t>De </a:t>
            </a:r>
            <a:r>
              <a:rPr lang="en-US" altLang="nl-NL" dirty="0">
                <a:ea typeface="ＭＳ Ｐゴシック" panose="020B0600070205080204" pitchFamily="34" charset="-128"/>
              </a:rPr>
              <a:t>“</a:t>
            </a:r>
            <a:r>
              <a:rPr lang="en-US" altLang="nl-NL" dirty="0" err="1">
                <a:ea typeface="ＭＳ Ｐゴシック" panose="020B0600070205080204" pitchFamily="34" charset="-128"/>
              </a:rPr>
              <a:t>binaire</a:t>
            </a:r>
            <a:r>
              <a:rPr lang="en-US" altLang="nl-NL" dirty="0" smtClean="0">
                <a:ea typeface="ＭＳ Ｐゴシック" panose="020B0600070205080204" pitchFamily="34" charset="-128"/>
              </a:rPr>
              <a:t>” </a:t>
            </a:r>
            <a:r>
              <a:rPr lang="en-US" altLang="nl-NL" dirty="0" err="1" smtClean="0">
                <a:ea typeface="ＭＳ Ｐゴシック" panose="020B0600070205080204" pitchFamily="34" charset="-128"/>
              </a:rPr>
              <a:t>naamgeving</a:t>
            </a:r>
            <a:r>
              <a:rPr lang="en-US" altLang="nl-NL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dirty="0" err="1">
                <a:ea typeface="ＭＳ Ｐゴシック" panose="020B0600070205080204" pitchFamily="34" charset="-128"/>
              </a:rPr>
              <a:t>werd</a:t>
            </a:r>
            <a:r>
              <a:rPr lang="en-US" altLang="nl-NL" dirty="0">
                <a:ea typeface="ＭＳ Ｐゴシック" panose="020B0600070205080204" pitchFamily="34" charset="-128"/>
              </a:rPr>
              <a:t> </a:t>
            </a:r>
            <a:r>
              <a:rPr lang="en-US" altLang="nl-NL" dirty="0" err="1">
                <a:ea typeface="ＭＳ Ｐゴシック" panose="020B0600070205080204" pitchFamily="34" charset="-128"/>
              </a:rPr>
              <a:t>voor</a:t>
            </a:r>
            <a:r>
              <a:rPr lang="en-US" altLang="nl-NL" dirty="0">
                <a:ea typeface="ＭＳ Ｐゴシック" panose="020B0600070205080204" pitchFamily="34" charset="-128"/>
              </a:rPr>
              <a:t> het </a:t>
            </a:r>
            <a:r>
              <a:rPr lang="en-US" altLang="nl-NL" dirty="0" err="1">
                <a:ea typeface="ＭＳ Ｐゴシック" panose="020B0600070205080204" pitchFamily="34" charset="-128"/>
              </a:rPr>
              <a:t>eerst</a:t>
            </a:r>
            <a:r>
              <a:rPr lang="en-US" altLang="nl-NL" dirty="0">
                <a:ea typeface="ＭＳ Ｐゴシック" panose="020B0600070205080204" pitchFamily="34" charset="-128"/>
              </a:rPr>
              <a:t> </a:t>
            </a:r>
            <a:r>
              <a:rPr lang="en-US" altLang="nl-NL" dirty="0" err="1">
                <a:ea typeface="ＭＳ Ｐゴシック" panose="020B0600070205080204" pitchFamily="34" charset="-128"/>
              </a:rPr>
              <a:t>toegepast</a:t>
            </a:r>
            <a:r>
              <a:rPr lang="en-US" altLang="nl-NL" dirty="0">
                <a:ea typeface="ＭＳ Ｐゴシック" panose="020B0600070205080204" pitchFamily="34" charset="-128"/>
              </a:rPr>
              <a:t> door Carolus Linnaeus in de 18de </a:t>
            </a:r>
            <a:r>
              <a:rPr lang="en-US" altLang="nl-NL" dirty="0" err="1" smtClean="0">
                <a:ea typeface="ＭＳ Ｐゴシック" panose="020B0600070205080204" pitchFamily="34" charset="-128"/>
              </a:rPr>
              <a:t>eeuw</a:t>
            </a:r>
            <a:endParaRPr lang="en-US" altLang="nl-NL" dirty="0" smtClean="0">
              <a:ea typeface="ＭＳ Ｐゴシック" panose="020B0600070205080204" pitchFamily="34" charset="-128"/>
            </a:endParaRPr>
          </a:p>
          <a:p>
            <a:r>
              <a:rPr lang="nl-NL" dirty="0"/>
              <a:t>Wetenschappelijke naam  = </a:t>
            </a:r>
            <a:endParaRPr lang="nl-NL" dirty="0" smtClean="0"/>
          </a:p>
          <a:p>
            <a:pPr marL="457200" lvl="1" indent="0">
              <a:buNone/>
            </a:pPr>
            <a:r>
              <a:rPr lang="nl-NL" b="1" dirty="0" smtClean="0"/>
              <a:t>  </a:t>
            </a:r>
          </a:p>
          <a:p>
            <a:pPr marL="457200" lvl="1" indent="0">
              <a:buNone/>
            </a:pPr>
            <a:r>
              <a:rPr lang="nl-NL" sz="3200" b="1" dirty="0" smtClean="0"/>
              <a:t>G</a:t>
            </a:r>
            <a:r>
              <a:rPr lang="nl-NL" sz="3200" dirty="0" smtClean="0"/>
              <a:t>eslachtsnaam </a:t>
            </a:r>
            <a:r>
              <a:rPr lang="nl-NL" sz="3200" dirty="0"/>
              <a:t>+ soortnaam</a:t>
            </a:r>
          </a:p>
          <a:p>
            <a:pPr marL="0" indent="0">
              <a:buNone/>
            </a:pPr>
            <a:endParaRPr lang="en-US" altLang="nl-NL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10" descr="linnae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8340" y="1825625"/>
            <a:ext cx="2613660" cy="340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88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66938" y="2451101"/>
            <a:ext cx="17145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Rijk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Afdeling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Klasse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Orde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Familie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Geslacht</a:t>
            </a:r>
          </a:p>
          <a:p>
            <a:pPr eaLnBrk="1" hangingPunct="1"/>
            <a:endParaRPr lang="nl-NL" altLang="nl-NL" sz="1800">
              <a:solidFill>
                <a:srgbClr val="C00000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altLang="nl-NL" sz="1800">
                <a:solidFill>
                  <a:srgbClr val="C00000"/>
                </a:solidFill>
              </a:rPr>
              <a:t>Soort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1438" y="2428876"/>
            <a:ext cx="2286000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Gewervelden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Zoogdieren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Roofdieren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Katachtigen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Panters (</a:t>
            </a:r>
            <a:r>
              <a:rPr lang="nl-NL" i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Panthera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Leeuw (</a:t>
            </a:r>
            <a:r>
              <a:rPr lang="nl-NL" i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leo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)</a:t>
            </a:r>
          </a:p>
        </p:txBody>
      </p:sp>
      <p:pic>
        <p:nvPicPr>
          <p:cNvPr id="40963" name="Picture 5" descr="http://home.tiscali.nl/toons006/leeuw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3" y="71438"/>
            <a:ext cx="35242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24688" y="2428876"/>
            <a:ext cx="2286000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Gewervelden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Zoogdieren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Roofdieren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Hondachtigen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Honden (</a:t>
            </a:r>
            <a:r>
              <a:rPr lang="nl-NL" i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Canis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endParaRPr lang="nl-NL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Wolven (</a:t>
            </a:r>
            <a:r>
              <a:rPr lang="nl-NL" i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lupus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9000" y="6002666"/>
            <a:ext cx="4953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400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Ondersoort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: </a:t>
            </a:r>
            <a:r>
              <a:rPr lang="en-US" sz="1400" i="1" dirty="0" err="1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Canis</a:t>
            </a:r>
            <a:r>
              <a:rPr lang="en-US" sz="1400" i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 lupus </a:t>
            </a:r>
            <a:r>
              <a:rPr lang="en-US" sz="1400" i="1" dirty="0" err="1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familiaris</a:t>
            </a:r>
            <a:endParaRPr lang="en-US" sz="1400" i="1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1400" dirty="0" err="1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Ras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: </a:t>
            </a:r>
            <a:r>
              <a:rPr lang="en-US" sz="1400" dirty="0" err="1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Poedel</a:t>
            </a:r>
            <a:endParaRPr lang="nl-NL" sz="1400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40966" name="Picture 9" descr="http://shop.animals-online.com/images/shop/stickers/279h150-poed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689" y="214314"/>
            <a:ext cx="2071687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38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4000" dirty="0" smtClean="0">
                <a:solidFill>
                  <a:srgbClr val="FF0000"/>
                </a:solidFill>
              </a:rPr>
              <a:t>We weten nu hoe de taxonomie werkt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Maar hoe zijn de soorten nu ontstaan?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18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Biodiversiteit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Biodiversiteit omvat alle soorten die er op aarde zijn, waaronder alle dier- </a:t>
            </a:r>
            <a:r>
              <a:rPr lang="nl-NL" dirty="0" smtClean="0"/>
              <a:t>en plantensoorten.</a:t>
            </a:r>
          </a:p>
          <a:p>
            <a:r>
              <a:rPr lang="nl-NL" dirty="0" smtClean="0"/>
              <a:t>‘Bio’ </a:t>
            </a:r>
            <a:r>
              <a:rPr lang="nl-NL" dirty="0"/>
              <a:t>betekent </a:t>
            </a:r>
            <a:r>
              <a:rPr lang="nl-NL" dirty="0" smtClean="0"/>
              <a:t>leven </a:t>
            </a:r>
            <a:r>
              <a:rPr lang="nl-NL" dirty="0"/>
              <a:t>"diversiteit" betekent afwisseling, verschil, </a:t>
            </a:r>
            <a:r>
              <a:rPr lang="nl-NL" dirty="0" smtClean="0"/>
              <a:t>verscheidenheid.</a:t>
            </a:r>
          </a:p>
          <a:p>
            <a:r>
              <a:rPr lang="nl-NL" dirty="0" smtClean="0"/>
              <a:t>Biodiversiteit is dus de verscheidenheid aan soorten (genotypen en fenotypen)</a:t>
            </a:r>
          </a:p>
          <a:p>
            <a:endParaRPr lang="nl-NL" dirty="0"/>
          </a:p>
          <a:p>
            <a:r>
              <a:rPr lang="nl-NL" dirty="0" smtClean="0"/>
              <a:t>Biodiversiteit is in gevaar!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613" y="4089567"/>
            <a:ext cx="5506387" cy="27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7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soort is…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nl-NL" dirty="0" smtClean="0"/>
              <a:t>Een groep organismen met veel overeenkomstige eigenschappen, </a:t>
            </a:r>
            <a:br>
              <a:rPr lang="nl-NL" dirty="0" smtClean="0"/>
            </a:br>
            <a:endParaRPr lang="nl-NL" dirty="0" smtClean="0"/>
          </a:p>
          <a:p>
            <a:pPr>
              <a:defRPr/>
            </a:pPr>
            <a:r>
              <a:rPr lang="nl-NL" dirty="0" smtClean="0"/>
              <a:t>die onderling kunnen voortplanten</a:t>
            </a:r>
            <a:br>
              <a:rPr lang="nl-NL" dirty="0" smtClean="0"/>
            </a:br>
            <a:endParaRPr lang="nl-NL" dirty="0" smtClean="0"/>
          </a:p>
          <a:p>
            <a:pPr>
              <a:defRPr/>
            </a:pPr>
            <a:r>
              <a:rPr lang="nl-NL" dirty="0" smtClean="0"/>
              <a:t>en daarbij vruchtbare nakomelingen kunnen krijgen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55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hondenrass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15730" r="5168" b="11237"/>
          <a:stretch>
            <a:fillRect/>
          </a:stretch>
        </p:blipFill>
        <p:spPr>
          <a:xfrm>
            <a:off x="4694211" y="1850708"/>
            <a:ext cx="7497789" cy="4351338"/>
          </a:xfrm>
        </p:spPr>
      </p:pic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571500" y="2635068"/>
            <a:ext cx="4122711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nl-NL" altLang="nl-NL" sz="2800" dirty="0" smtClean="0">
                <a:latin typeface="Calibri" panose="020F0502020204030204" pitchFamily="34" charset="0"/>
              </a:rPr>
              <a:t>Dit </a:t>
            </a:r>
            <a:r>
              <a:rPr lang="nl-NL" altLang="nl-NL" sz="2800" dirty="0">
                <a:latin typeface="Calibri" panose="020F0502020204030204" pitchFamily="34" charset="0"/>
              </a:rPr>
              <a:t>zijn dus </a:t>
            </a:r>
            <a:r>
              <a:rPr lang="nl-NL" altLang="nl-NL" sz="2800" u="sng" dirty="0">
                <a:latin typeface="Calibri" panose="020F0502020204030204" pitchFamily="34" charset="0"/>
              </a:rPr>
              <a:t>geen</a:t>
            </a:r>
            <a:r>
              <a:rPr lang="nl-NL" altLang="nl-NL" sz="2800" dirty="0">
                <a:latin typeface="Calibri" panose="020F0502020204030204" pitchFamily="34" charset="0"/>
              </a:rPr>
              <a:t> verschillende diersoorten: 1 soort, met veel </a:t>
            </a:r>
            <a:r>
              <a:rPr lang="nl-NL" altLang="nl-NL" sz="2800" dirty="0" smtClean="0">
                <a:latin typeface="Calibri" panose="020F0502020204030204" pitchFamily="34" charset="0"/>
              </a:rPr>
              <a:t>variëteiten = rassen</a:t>
            </a:r>
            <a:endParaRPr lang="nl-NL" altLang="nl-NL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36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4454" y="392834"/>
            <a:ext cx="10515600" cy="1325563"/>
          </a:xfrm>
        </p:spPr>
        <p:txBody>
          <a:bodyPr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223" y="2840283"/>
            <a:ext cx="3870960" cy="2701930"/>
          </a:xfrm>
          <a:prstGeom prst="rect">
            <a:avLst/>
          </a:prstGeom>
        </p:spPr>
      </p:pic>
      <p:graphicFrame>
        <p:nvGraphicFramePr>
          <p:cNvPr id="7" name="Tijdelijke aanduiding voor inhoud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5523824"/>
              </p:ext>
            </p:extLst>
          </p:nvPr>
        </p:nvGraphicFramePr>
        <p:xfrm>
          <a:off x="1101436" y="2033838"/>
          <a:ext cx="5572934" cy="34996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03952">
                  <a:extLst>
                    <a:ext uri="{9D8B030D-6E8A-4147-A177-3AD203B41FA5}">
                      <a16:colId xmlns:a16="http://schemas.microsoft.com/office/drawing/2014/main" val="857621542"/>
                    </a:ext>
                  </a:extLst>
                </a:gridCol>
                <a:gridCol w="4668982">
                  <a:extLst>
                    <a:ext uri="{9D8B030D-6E8A-4147-A177-3AD203B41FA5}">
                      <a16:colId xmlns:a16="http://schemas.microsoft.com/office/drawing/2014/main" val="229971109"/>
                    </a:ext>
                  </a:extLst>
                </a:gridCol>
              </a:tblGrid>
              <a:tr h="512626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Les 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Onderwerpen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8119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1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Evolutie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2564212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2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Survival of </a:t>
                      </a:r>
                      <a:r>
                        <a:rPr lang="nl-NL" sz="2200" dirty="0" err="1" smtClean="0"/>
                        <a:t>the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dirty="0" err="1" smtClean="0"/>
                        <a:t>fittest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57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3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Domesticatie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55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4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Taxonomie en biodiversiteit</a:t>
                      </a:r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921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5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Biotopen</a:t>
                      </a:r>
                      <a:r>
                        <a:rPr lang="nl-NL" sz="2200" baseline="0" dirty="0" smtClean="0"/>
                        <a:t> en</a:t>
                      </a:r>
                      <a:r>
                        <a:rPr lang="nl-NL" sz="2200" dirty="0" smtClean="0"/>
                        <a:t> Ecosystemen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70535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6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Herhalen,</a:t>
                      </a:r>
                      <a:r>
                        <a:rPr lang="nl-NL" sz="2200" baseline="0" dirty="0" smtClean="0"/>
                        <a:t> leren voor toets</a:t>
                      </a:r>
                      <a:endParaRPr lang="nl-NL" sz="2200" dirty="0" smtClean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420112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7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Toets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1214040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 of niet?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665720" cy="4351338"/>
          </a:xfrm>
        </p:spPr>
        <p:txBody>
          <a:bodyPr/>
          <a:lstStyle/>
          <a:p>
            <a:pPr marL="0" indent="0">
              <a:buNone/>
            </a:pPr>
            <a:r>
              <a:rPr lang="nl-NL" altLang="nl-NL" sz="2400" dirty="0" smtClean="0"/>
              <a:t>Een </a:t>
            </a:r>
            <a:r>
              <a:rPr lang="nl-NL" altLang="nl-NL" sz="2400" b="1" i="1" dirty="0" smtClean="0"/>
              <a:t>Soort</a:t>
            </a:r>
            <a:r>
              <a:rPr lang="nl-NL" altLang="nl-NL" sz="2400" dirty="0" smtClean="0"/>
              <a:t> = de verzameling organismen met veel overeenkomstige eigenschappen, die in staat zijn:</a:t>
            </a:r>
          </a:p>
          <a:p>
            <a:pPr marL="0" indent="0">
              <a:buNone/>
            </a:pPr>
            <a:r>
              <a:rPr lang="nl-NL" altLang="nl-NL" sz="2400" dirty="0" smtClean="0"/>
              <a:t>1) 	zich onderling voort te planten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nl-NL" altLang="nl-NL" sz="2400" dirty="0" smtClean="0"/>
              <a:t>2)	daarbij vruchtbare nakomelingen voort te brengen.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777" y="4210739"/>
            <a:ext cx="6485043" cy="1682642"/>
          </a:xfrm>
          <a:prstGeom prst="rect">
            <a:avLst/>
          </a:prstGeom>
        </p:spPr>
      </p:pic>
      <p:pic>
        <p:nvPicPr>
          <p:cNvPr id="5" name="Picture 6" descr="http://siobhan316.files.wordpress.com/2009/05/great-dane-and-chihuahu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920" y="1758156"/>
            <a:ext cx="3261896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36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nl-NL" b="1" dirty="0" smtClean="0">
                <a:ea typeface="ＭＳ Ｐゴシック" panose="020B0600070205080204" pitchFamily="34" charset="-128"/>
              </a:rPr>
              <a:t>Is </a:t>
            </a:r>
            <a:r>
              <a:rPr lang="en-US" altLang="nl-NL" b="1" dirty="0" err="1" smtClean="0">
                <a:ea typeface="ＭＳ Ｐゴシック" panose="020B0600070205080204" pitchFamily="34" charset="-128"/>
              </a:rPr>
              <a:t>dit</a:t>
            </a:r>
            <a:r>
              <a:rPr lang="en-US" altLang="nl-NL" b="1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b="1" dirty="0" err="1" smtClean="0">
                <a:ea typeface="ＭＳ Ｐゴシック" panose="020B0600070205080204" pitchFamily="34" charset="-128"/>
              </a:rPr>
              <a:t>één</a:t>
            </a:r>
            <a:r>
              <a:rPr lang="en-US" altLang="nl-NL" b="1" dirty="0" smtClean="0">
                <a:ea typeface="ＭＳ Ｐゴシック" panose="020B0600070205080204" pitchFamily="34" charset="-128"/>
              </a:rPr>
              <a:t> </a:t>
            </a:r>
            <a:r>
              <a:rPr lang="en-US" altLang="nl-NL" b="1" dirty="0" err="1" smtClean="0">
                <a:ea typeface="ＭＳ Ｐゴシック" panose="020B0600070205080204" pitchFamily="34" charset="-128"/>
              </a:rPr>
              <a:t>soort</a:t>
            </a:r>
            <a:r>
              <a:rPr lang="en-US" altLang="nl-NL" b="1" dirty="0" smtClean="0">
                <a:ea typeface="ＭＳ Ｐゴシック" panose="020B0600070205080204" pitchFamily="34" charset="-128"/>
              </a:rPr>
              <a:t>?</a:t>
            </a:r>
            <a:endParaRPr lang="nl-NL" altLang="nl-NL" b="1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43010" name="Picture 8" descr="paard%20foto10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042" y="1798321"/>
            <a:ext cx="3086100" cy="2314575"/>
          </a:xfrm>
        </p:spPr>
      </p:pic>
      <p:pic>
        <p:nvPicPr>
          <p:cNvPr id="43011" name="Picture 9" descr="eze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4958" y="1722280"/>
            <a:ext cx="2832102" cy="2659346"/>
          </a:xfrm>
        </p:spPr>
      </p:pic>
      <p:pic>
        <p:nvPicPr>
          <p:cNvPr id="43012" name="Picture 10" descr="muildi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7266" y="3401980"/>
            <a:ext cx="2746375" cy="2693988"/>
          </a:xfrm>
        </p:spPr>
      </p:pic>
      <p:pic>
        <p:nvPicPr>
          <p:cNvPr id="43013" name="Picture 12" descr="muilezel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7459" y="3314668"/>
            <a:ext cx="1935162" cy="2743200"/>
          </a:xfrm>
        </p:spPr>
      </p:pic>
    </p:spTree>
    <p:extLst>
      <p:ext uri="{BB962C8B-B14F-4D97-AF65-F5344CB8AC3E}">
        <p14:creationId xmlns:p14="http://schemas.microsoft.com/office/powerpoint/2010/main" val="14414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Populatie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2813">
              <a:defRPr/>
            </a:pPr>
            <a:r>
              <a:rPr lang="nl-NL" dirty="0">
                <a:latin typeface="Arial" charset="0"/>
              </a:rPr>
              <a:t>Een </a:t>
            </a:r>
            <a:r>
              <a:rPr lang="nl-NL" b="1" i="1" dirty="0">
                <a:latin typeface="Arial" charset="0"/>
              </a:rPr>
              <a:t>populatie </a:t>
            </a:r>
            <a:r>
              <a:rPr lang="nl-NL" dirty="0">
                <a:latin typeface="Arial" charset="0"/>
              </a:rPr>
              <a:t>= een groep individuen van een soort die in een bepaald gebied een voortplantingseenheid vormen</a:t>
            </a:r>
          </a:p>
          <a:p>
            <a:pPr defTabSz="912813">
              <a:defRPr/>
            </a:pPr>
            <a:endParaRPr lang="nl-NL" dirty="0">
              <a:latin typeface="Arial" charset="0"/>
            </a:endParaRPr>
          </a:p>
          <a:p>
            <a:pPr defTabSz="912813">
              <a:defRPr/>
            </a:pPr>
            <a:r>
              <a:rPr lang="nl-NL" dirty="0">
                <a:latin typeface="Arial" charset="0"/>
              </a:rPr>
              <a:t>Afhankelijk van omstandigheden </a:t>
            </a:r>
            <a:r>
              <a:rPr lang="nl-NL" dirty="0" smtClean="0">
                <a:latin typeface="Arial" charset="0"/>
              </a:rPr>
              <a:t>kunnen binnen </a:t>
            </a:r>
            <a:r>
              <a:rPr lang="nl-NL" dirty="0">
                <a:latin typeface="Arial" charset="0"/>
              </a:rPr>
              <a:t>populaties </a:t>
            </a:r>
            <a:r>
              <a:rPr lang="nl-NL" dirty="0" smtClean="0">
                <a:latin typeface="Arial" charset="0"/>
              </a:rPr>
              <a:t>dieren verschillende uiterlijke kenmerken </a:t>
            </a:r>
            <a:r>
              <a:rPr lang="nl-NL" dirty="0">
                <a:latin typeface="Arial" charset="0"/>
              </a:rPr>
              <a:t>vertonen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27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10"/>
          <p:cNvGrpSpPr>
            <a:grpSpLocks/>
          </p:cNvGrpSpPr>
          <p:nvPr/>
        </p:nvGrpSpPr>
        <p:grpSpPr bwMode="auto">
          <a:xfrm>
            <a:off x="360957" y="1736408"/>
            <a:ext cx="11414865" cy="4592651"/>
            <a:chOff x="-659377" y="1757437"/>
            <a:chExt cx="11413997" cy="4593175"/>
          </a:xfrm>
        </p:grpSpPr>
        <p:pic>
          <p:nvPicPr>
            <p:cNvPr id="5" name="Picture 4" descr="http://t0.gstatic.com/images?q=tbn:ANd9GcQSxa2YALE5WhJYFuY8DFbVWGdKFpqLn24O7Mh0cXlK3DsckZL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8527" y="1757437"/>
              <a:ext cx="7726093" cy="459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kstvak 9"/>
            <p:cNvSpPr txBox="1">
              <a:spLocks noChangeArrowheads="1"/>
            </p:cNvSpPr>
            <p:nvPr/>
          </p:nvSpPr>
          <p:spPr bwMode="auto">
            <a:xfrm>
              <a:off x="-659377" y="2776751"/>
              <a:ext cx="3687904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nl-NL" altLang="nl-NL" sz="4000" dirty="0"/>
                <a:t>Steltkluut</a:t>
              </a:r>
            </a:p>
            <a:p>
              <a:pPr eaLnBrk="1" hangingPunct="1"/>
              <a:r>
                <a:rPr lang="nl-NL" altLang="nl-NL" sz="2000" dirty="0"/>
                <a:t>Kent 6 populaties met verschillen in uiterlijk. Men ziet dit als 1 soort, ook al is dit nooit bewezen.</a:t>
              </a:r>
            </a:p>
            <a:p>
              <a:pPr eaLnBrk="1" hangingPunct="1"/>
              <a:endParaRPr lang="nl-NL" altLang="nl-NL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815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http://t2.gstatic.com/images?q=tbn:ANd9GcREesL0lFGlt9XNJP-1N1GtnPcGg1YDCC0VxuM-w22ZiZWJtnkp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837" y="1668779"/>
            <a:ext cx="7072822" cy="470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491288" y="2983567"/>
            <a:ext cx="357779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nl-NL" altLang="nl-NL" sz="3600" dirty="0"/>
              <a:t>Jan van Gent </a:t>
            </a:r>
            <a:r>
              <a:rPr lang="nl-NL" altLang="nl-NL" sz="1800" dirty="0"/>
              <a:t>kent 3 geografische rassen. Deze kunnen elkaar gemakkelijk bereiken, maar paren zeker niet onderling. 1 soort of niet ??</a:t>
            </a:r>
          </a:p>
        </p:txBody>
      </p:sp>
    </p:spTree>
    <p:extLst>
      <p:ext uri="{BB962C8B-B14F-4D97-AF65-F5344CB8AC3E}">
        <p14:creationId xmlns:p14="http://schemas.microsoft.com/office/powerpoint/2010/main" val="411502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technieken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is het erg lastig te zien of we te maken hebben met verschillende soorten of enkel met rasverschillen of alleen wat uiterlijke verschillen</a:t>
            </a:r>
          </a:p>
          <a:p>
            <a:r>
              <a:rPr lang="nl-NL" dirty="0" smtClean="0"/>
              <a:t>Tegenwoordig maakt DNA-onderzoek een eind aan veel discussie over verwantschap tussen (populaties van) soorten</a:t>
            </a:r>
          </a:p>
          <a:p>
            <a:r>
              <a:rPr lang="nl-NL" dirty="0" smtClean="0"/>
              <a:t>Verschillende code op het DNA = verschillende soort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960" y="4152274"/>
            <a:ext cx="3338039" cy="215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de wikiwijs van dit hoofdstuk goed door en maak vervolgens de opdrachten die bij deze les horen in het opdrachtenboek.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42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873" y="295853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63782" y="1825625"/>
            <a:ext cx="7827817" cy="4351338"/>
          </a:xfrm>
        </p:spPr>
        <p:txBody>
          <a:bodyPr/>
          <a:lstStyle/>
          <a:p>
            <a:pPr marL="285750" indent="-285750"/>
            <a:r>
              <a:rPr lang="nl-NL" sz="2400" dirty="0" smtClean="0"/>
              <a:t>Wat is domesticatie?</a:t>
            </a:r>
          </a:p>
          <a:p>
            <a:pPr marL="285750" indent="-285750"/>
            <a:r>
              <a:rPr lang="nl-NL" sz="2400" dirty="0" smtClean="0"/>
              <a:t>Wat betekent het als een dier verwilderd is?</a:t>
            </a:r>
          </a:p>
          <a:p>
            <a:pPr marL="285750" indent="-285750"/>
            <a:r>
              <a:rPr lang="nl-NL" sz="2400" dirty="0" smtClean="0"/>
              <a:t>Welke diersoorten zijn meer geschikt voor domesticatie?</a:t>
            </a:r>
          </a:p>
          <a:p>
            <a:pPr marL="285750" indent="-285750"/>
            <a:r>
              <a:rPr lang="nl-NL" sz="2400" dirty="0" smtClean="0"/>
              <a:t>Waarin verschillen dieren die gedomesticeerd zijn vergeleken met de oorspronkelijke soort?</a:t>
            </a:r>
          </a:p>
          <a:p>
            <a:pPr marL="285750" indent="-285750"/>
            <a:r>
              <a:rPr lang="nl-NL" sz="2400" dirty="0" smtClean="0"/>
              <a:t>Wat is veredeling en (sport) fokken?</a:t>
            </a:r>
          </a:p>
          <a:p>
            <a:pPr marL="285750" indent="-285750"/>
            <a:endParaRPr lang="nl-NL" dirty="0"/>
          </a:p>
        </p:txBody>
      </p:sp>
      <p:pic>
        <p:nvPicPr>
          <p:cNvPr id="8" name="Picture 2" descr="Afbeeldingsresultaat voor genesis schilderij scheppi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1" b="26806"/>
          <a:stretch/>
        </p:blipFill>
        <p:spPr bwMode="auto">
          <a:xfrm>
            <a:off x="8991598" y="2498874"/>
            <a:ext cx="3065355" cy="150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Nature_fi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1599" y="4608410"/>
            <a:ext cx="3065355" cy="156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6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 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NL" dirty="0" smtClean="0"/>
              <a:t>Kunnen uitleggen wat een taxonomie inhoud en hoe de naamgeving van dieren werkt</a:t>
            </a:r>
          </a:p>
          <a:p>
            <a:pPr marL="285750" indent="-285750"/>
            <a:r>
              <a:rPr lang="nl-NL" dirty="0" smtClean="0"/>
              <a:t>Kunnen uitleggen wat biodiversiteit is</a:t>
            </a:r>
          </a:p>
          <a:p>
            <a:pPr marL="285750" indent="-285750"/>
            <a:r>
              <a:rPr lang="nl-NL" dirty="0" smtClean="0"/>
              <a:t>Kunnen uitleggen waarom en hoe soorten ontstaan</a:t>
            </a:r>
          </a:p>
          <a:p>
            <a:pPr marL="285750" indent="-285750"/>
            <a:r>
              <a:rPr lang="nl-NL" dirty="0" smtClean="0"/>
              <a:t>Weten dat er nieuwe technieken bestaan om soorten te herkennen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385" y="4837704"/>
            <a:ext cx="2197758" cy="133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Taxonomie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classificeren (ordenen) van individuen of objecten in groepen op basis van uiterlijke kenmerken, eigenschappen op cellulair niveau of op basis van het DNA</a:t>
            </a:r>
            <a:r>
              <a:rPr lang="nl-NL" dirty="0" smtClean="0"/>
              <a:t>.</a:t>
            </a:r>
          </a:p>
          <a:p>
            <a:r>
              <a:rPr lang="nl-NL" dirty="0" smtClean="0"/>
              <a:t>Overzicht maken in de verscheidenheid aan soorten</a:t>
            </a:r>
          </a:p>
          <a:p>
            <a:r>
              <a:rPr lang="nl-NL" altLang="nl-NL" dirty="0">
                <a:ea typeface="ＭＳ Ｐゴシック" panose="020B0600070205080204" pitchFamily="34" charset="-128"/>
              </a:rPr>
              <a:t>Elk van de categorieën noem je een </a:t>
            </a:r>
            <a:r>
              <a:rPr lang="nl-NL" altLang="nl-NL" b="1" dirty="0">
                <a:ea typeface="ＭＳ Ｐゴシック" panose="020B0600070205080204" pitchFamily="34" charset="-128"/>
              </a:rPr>
              <a:t>taxon</a:t>
            </a:r>
            <a:r>
              <a:rPr lang="nl-NL" altLang="nl-NL" dirty="0">
                <a:ea typeface="ＭＳ Ｐゴシック" panose="020B0600070205080204" pitchFamily="34" charset="-128"/>
              </a:rPr>
              <a:t>.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439" y="2796356"/>
            <a:ext cx="2793890" cy="338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01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ontstaan van het leven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36370" cy="4351338"/>
          </a:xfrm>
        </p:spPr>
        <p:txBody>
          <a:bodyPr/>
          <a:lstStyle/>
          <a:p>
            <a:r>
              <a:rPr lang="nl-NL" dirty="0"/>
              <a:t>3,5 miljard jaar evolutie van het </a:t>
            </a:r>
            <a:r>
              <a:rPr lang="nl-NL" dirty="0" smtClean="0"/>
              <a:t>leven (</a:t>
            </a:r>
            <a:r>
              <a:rPr lang="nl-NL" dirty="0"/>
              <a:t>er zijn </a:t>
            </a:r>
            <a:r>
              <a:rPr lang="nl-NL" dirty="0" smtClean="0"/>
              <a:t>momenteel ongeveer </a:t>
            </a:r>
            <a:r>
              <a:rPr lang="nl-NL" dirty="0"/>
              <a:t>1,75 miljoen soorten bekend</a:t>
            </a:r>
            <a:r>
              <a:rPr lang="nl-NL" dirty="0" smtClean="0"/>
              <a:t>)</a:t>
            </a:r>
          </a:p>
          <a:p>
            <a:r>
              <a:rPr lang="nl-NL" dirty="0" smtClean="0"/>
              <a:t>Hoe het leven is ontstaan is nog steeds niet helemaal bekend</a:t>
            </a:r>
          </a:p>
          <a:p>
            <a:r>
              <a:rPr lang="nl-NL" dirty="0" smtClean="0"/>
              <a:t>Bolletjes eiwitten </a:t>
            </a:r>
            <a:r>
              <a:rPr lang="nl-NL" dirty="0" smtClean="0">
                <a:sym typeface="Wingdings" panose="05000000000000000000" pitchFamily="2" charset="2"/>
              </a:rPr>
              <a:t> DNA  verder leven?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/>
              <a:t>Lees </a:t>
            </a:r>
            <a:r>
              <a:rPr lang="nl-NL" dirty="0" smtClean="0"/>
              <a:t>verder: </a:t>
            </a:r>
            <a:r>
              <a:rPr lang="nl-NL" dirty="0" smtClean="0">
                <a:hlinkClick r:id="rId2"/>
              </a:rPr>
              <a:t>Hoe ontstaat leven</a:t>
            </a:r>
            <a:endParaRPr lang="nl-NL" dirty="0"/>
          </a:p>
        </p:txBody>
      </p:sp>
      <p:pic>
        <p:nvPicPr>
          <p:cNvPr id="4" name="Picture 5" descr="Groenwier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603" y="1825625"/>
            <a:ext cx="3315901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91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0" t="20119" r="14604" b="8380"/>
          <a:stretch/>
        </p:blipFill>
        <p:spPr>
          <a:xfrm>
            <a:off x="2772696" y="1690688"/>
            <a:ext cx="6419683" cy="49140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Het dierenrijk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3 domeinen</a:t>
            </a:r>
          </a:p>
        </p:txBody>
      </p:sp>
      <p:pic>
        <p:nvPicPr>
          <p:cNvPr id="4" name="Afbeelding 3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1686" y="5867400"/>
            <a:ext cx="23050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83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592" y="1312606"/>
            <a:ext cx="3387350" cy="477847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2846439" y="648930"/>
            <a:ext cx="3421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Domein</a:t>
            </a:r>
            <a:endParaRPr lang="nl-NL" sz="2000" b="1" dirty="0"/>
          </a:p>
        </p:txBody>
      </p:sp>
      <p:sp>
        <p:nvSpPr>
          <p:cNvPr id="11" name="Ovaal 10"/>
          <p:cNvSpPr/>
          <p:nvPr/>
        </p:nvSpPr>
        <p:spPr>
          <a:xfrm>
            <a:off x="2168013" y="597310"/>
            <a:ext cx="2389239" cy="5033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831535"/>
            <a:ext cx="10515600" cy="1325563"/>
          </a:xfrm>
        </p:spPr>
        <p:txBody>
          <a:bodyPr>
            <a:normAutofit/>
          </a:bodyPr>
          <a:lstStyle/>
          <a:p>
            <a:r>
              <a:rPr lang="nl-NL" sz="2800" b="1" dirty="0" smtClean="0">
                <a:latin typeface="+mn-lt"/>
              </a:rPr>
              <a:t>Hoe worden die </a:t>
            </a:r>
            <a:r>
              <a:rPr lang="nl-NL" sz="2800" b="1" dirty="0" err="1" smtClean="0">
                <a:latin typeface="+mn-lt"/>
              </a:rPr>
              <a:t>taxons</a:t>
            </a:r>
            <a:r>
              <a:rPr lang="nl-NL" sz="2800" b="1" dirty="0" smtClean="0">
                <a:latin typeface="+mn-lt"/>
              </a:rPr>
              <a:t> dan weer onderverdeeld?</a:t>
            </a:r>
            <a:endParaRPr lang="nl-NL" sz="2800" b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3</a:t>
            </a:r>
            <a:r>
              <a:rPr lang="nl-NL" dirty="0"/>
              <a:t> </a:t>
            </a:r>
            <a:r>
              <a:rPr lang="nl-NL" b="1" dirty="0"/>
              <a:t>domeinen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Archaea (oer bacteriën of eencelligen)</a:t>
            </a:r>
          </a:p>
          <a:p>
            <a:pPr lvl="1"/>
            <a:r>
              <a:rPr lang="nl-NL" dirty="0" smtClean="0"/>
              <a:t>Bacteriën </a:t>
            </a:r>
          </a:p>
          <a:p>
            <a:pPr lvl="1"/>
            <a:r>
              <a:rPr lang="nl-NL" dirty="0" smtClean="0"/>
              <a:t>Eukaryoten (met een celkern)</a:t>
            </a:r>
            <a:endParaRPr lang="nl-NL" dirty="0"/>
          </a:p>
          <a:p>
            <a:r>
              <a:rPr lang="nl-NL" b="1" dirty="0"/>
              <a:t>5</a:t>
            </a:r>
            <a:r>
              <a:rPr lang="nl-NL" dirty="0"/>
              <a:t> </a:t>
            </a:r>
            <a:r>
              <a:rPr lang="nl-NL" b="1" dirty="0"/>
              <a:t>rijken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Bacteriën </a:t>
            </a:r>
            <a:r>
              <a:rPr lang="nl-NL" dirty="0"/>
              <a:t>(Prokaryoot) </a:t>
            </a:r>
            <a:endParaRPr lang="nl-NL" dirty="0" smtClean="0"/>
          </a:p>
          <a:p>
            <a:pPr lvl="1"/>
            <a:r>
              <a:rPr lang="nl-NL" dirty="0" smtClean="0"/>
              <a:t>Protisten</a:t>
            </a:r>
          </a:p>
          <a:p>
            <a:pPr lvl="1"/>
            <a:r>
              <a:rPr lang="nl-NL" dirty="0" smtClean="0"/>
              <a:t>Schimmels</a:t>
            </a:r>
          </a:p>
          <a:p>
            <a:pPr lvl="1"/>
            <a:r>
              <a:rPr lang="nl-NL" dirty="0" smtClean="0"/>
              <a:t>Planten</a:t>
            </a:r>
          </a:p>
          <a:p>
            <a:pPr lvl="1"/>
            <a:r>
              <a:rPr lang="nl-NL" dirty="0" smtClean="0"/>
              <a:t>Dieren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073" y="2488572"/>
            <a:ext cx="4818704" cy="368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707</Words>
  <Application>Microsoft Office PowerPoint</Application>
  <PresentationFormat>Breedbeeld</PresentationFormat>
  <Paragraphs>162</Paragraphs>
  <Slides>26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3" baseType="lpstr">
      <vt:lpstr>MS PGothic</vt:lpstr>
      <vt:lpstr>Arial</vt:lpstr>
      <vt:lpstr>Calibri</vt:lpstr>
      <vt:lpstr>Calibri Light</vt:lpstr>
      <vt:lpstr>Tahoma</vt:lpstr>
      <vt:lpstr>Wingdings</vt:lpstr>
      <vt:lpstr>Kantoorthema</vt:lpstr>
      <vt:lpstr>Biologie op het mbo</vt:lpstr>
      <vt:lpstr>Planning</vt:lpstr>
      <vt:lpstr>Vorige week</vt:lpstr>
      <vt:lpstr>Leerdoelen deze les</vt:lpstr>
      <vt:lpstr>Taxonomie</vt:lpstr>
      <vt:lpstr>Het ontstaan van het leven</vt:lpstr>
      <vt:lpstr>Het dierenrijk</vt:lpstr>
      <vt:lpstr>PowerPoint-presentatie</vt:lpstr>
      <vt:lpstr>Hoe worden die taxons dan weer onderverdeeld?</vt:lpstr>
      <vt:lpstr>Afdeling en Klasse</vt:lpstr>
      <vt:lpstr>Orde, Familie en Geslacht</vt:lpstr>
      <vt:lpstr>Een voorbeeld..</vt:lpstr>
      <vt:lpstr>Geheugensteuntje</vt:lpstr>
      <vt:lpstr>Hoe zit dat met de namen?</vt:lpstr>
      <vt:lpstr>PowerPoint-presentatie</vt:lpstr>
      <vt:lpstr>PowerPoint-presentatie</vt:lpstr>
      <vt:lpstr>Biodiversiteit</vt:lpstr>
      <vt:lpstr>Een soort is…</vt:lpstr>
      <vt:lpstr>PowerPoint-presentatie</vt:lpstr>
      <vt:lpstr>Soort of niet?</vt:lpstr>
      <vt:lpstr>Is dit één soort?</vt:lpstr>
      <vt:lpstr>Populatie</vt:lpstr>
      <vt:lpstr>PowerPoint-presentatie</vt:lpstr>
      <vt:lpstr>PowerPoint-presentatie</vt:lpstr>
      <vt:lpstr>Nieuwe technieken</vt:lpstr>
      <vt:lpstr>Huiswerk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Docent : Yorike van der Weijden</dc:creator>
  <cp:lastModifiedBy>Yorike van der Weijden</cp:lastModifiedBy>
  <cp:revision>100</cp:revision>
  <dcterms:created xsi:type="dcterms:W3CDTF">2018-09-06T10:57:15Z</dcterms:created>
  <dcterms:modified xsi:type="dcterms:W3CDTF">2019-12-10T08:54:02Z</dcterms:modified>
</cp:coreProperties>
</file>