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8" r:id="rId9"/>
    <p:sldId id="265" r:id="rId10"/>
    <p:sldId id="264" r:id="rId11"/>
    <p:sldId id="266" r:id="rId12"/>
    <p:sldId id="258" r:id="rId13"/>
    <p:sldId id="267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03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71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34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418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4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57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13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89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27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9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20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7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youtube.com/watch?v=2jXxtQRy47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Biologie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H1 Natuurlijke leefomgeving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56150"/>
            <a:ext cx="6898815" cy="21018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73" y="171997"/>
            <a:ext cx="4133850" cy="27336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815" y="4756149"/>
            <a:ext cx="5293185" cy="218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61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Foerageren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 het gedrag rondom eten en voedsel zoeken</a:t>
            </a:r>
          </a:p>
          <a:p>
            <a:r>
              <a:rPr lang="nl-NL" dirty="0" smtClean="0"/>
              <a:t>Kuddedieren zijn </a:t>
            </a:r>
            <a:r>
              <a:rPr lang="nl-NL" dirty="0" smtClean="0"/>
              <a:t>vaak herkauwers</a:t>
            </a:r>
            <a:endParaRPr lang="nl-NL" dirty="0" smtClean="0"/>
          </a:p>
          <a:p>
            <a:r>
              <a:rPr lang="nl-NL" dirty="0" smtClean="0"/>
              <a:t>Roofdieren leven solitair of in een groep</a:t>
            </a:r>
          </a:p>
          <a:p>
            <a:pPr lvl="1"/>
            <a:r>
              <a:rPr lang="nl-NL" dirty="0" smtClean="0"/>
              <a:t>heeft vaak met de manier van jagen te maken</a:t>
            </a:r>
          </a:p>
          <a:p>
            <a:pPr lvl="1"/>
            <a:r>
              <a:rPr lang="nl-NL" dirty="0" smtClean="0"/>
              <a:t>Type</a:t>
            </a:r>
            <a:r>
              <a:rPr lang="nl-NL" dirty="0" smtClean="0"/>
              <a:t> </a:t>
            </a:r>
            <a:r>
              <a:rPr lang="nl-NL" dirty="0" smtClean="0"/>
              <a:t>prooidieren</a:t>
            </a:r>
          </a:p>
          <a:p>
            <a:endParaRPr lang="nl-NL" dirty="0"/>
          </a:p>
          <a:p>
            <a:r>
              <a:rPr lang="nl-NL" dirty="0" smtClean="0">
                <a:hlinkClick r:id="rId2"/>
              </a:rPr>
              <a:t>Wolven en hun samenwerking 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974" y="3717663"/>
            <a:ext cx="4589124" cy="245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5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Vluchtgedrag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 natuur hebben dieren verschillende oplossingen ontwikkelt om te voorkomen dat ze daadwerkelijk ten prooi vallen aan een roofdier</a:t>
            </a:r>
          </a:p>
          <a:p>
            <a:r>
              <a:rPr lang="nl-NL" dirty="0" smtClean="0"/>
              <a:t>Camouflage</a:t>
            </a:r>
          </a:p>
          <a:p>
            <a:r>
              <a:rPr lang="nl-NL" dirty="0" smtClean="0"/>
              <a:t>Mimicry</a:t>
            </a:r>
          </a:p>
          <a:p>
            <a:r>
              <a:rPr lang="nl-NL" dirty="0" smtClean="0"/>
              <a:t>Afleidingsmanoeuvres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823" y="2939142"/>
            <a:ext cx="4693376" cy="312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3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gedrag is belangrijk?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prioriteit (voor het individu):</a:t>
            </a:r>
          </a:p>
          <a:p>
            <a:pPr lvl="1"/>
            <a:r>
              <a:rPr lang="nl-NL" dirty="0" err="1" smtClean="0"/>
              <a:t>Voedselzoekgedrag</a:t>
            </a:r>
            <a:r>
              <a:rPr lang="nl-NL" dirty="0" smtClean="0"/>
              <a:t> (foerageren)</a:t>
            </a:r>
          </a:p>
          <a:p>
            <a:pPr lvl="1"/>
            <a:r>
              <a:rPr lang="nl-NL" dirty="0" err="1" smtClean="0"/>
              <a:t>Verdedingsgedrag</a:t>
            </a:r>
            <a:endParaRPr lang="nl-NL" dirty="0" smtClean="0"/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prioriteit (voor het dier in de groep):</a:t>
            </a:r>
          </a:p>
          <a:p>
            <a:pPr lvl="1"/>
            <a:r>
              <a:rPr lang="nl-NL" dirty="0" smtClean="0"/>
              <a:t>Sociaal gedrag</a:t>
            </a:r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3</a:t>
            </a:r>
            <a:r>
              <a:rPr lang="nl-NL" baseline="30000" dirty="0" smtClean="0"/>
              <a:t>e</a:t>
            </a:r>
            <a:r>
              <a:rPr lang="nl-NL" dirty="0" smtClean="0"/>
              <a:t> prioriteit (voor de soort):</a:t>
            </a:r>
          </a:p>
          <a:p>
            <a:pPr lvl="1"/>
            <a:r>
              <a:rPr lang="nl-NL" dirty="0" smtClean="0"/>
              <a:t>Territoriumgedrag</a:t>
            </a:r>
          </a:p>
          <a:p>
            <a:pPr lvl="1"/>
            <a:r>
              <a:rPr lang="nl-NL" dirty="0" smtClean="0"/>
              <a:t>Voortplantingsgedrag</a:t>
            </a:r>
          </a:p>
        </p:txBody>
      </p:sp>
    </p:spTree>
    <p:extLst>
      <p:ext uri="{BB962C8B-B14F-4D97-AF65-F5344CB8AC3E}">
        <p14:creationId xmlns:p14="http://schemas.microsoft.com/office/powerpoint/2010/main" val="134745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 slot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Nu weten we meer over het natuurlijke leefgebieden van het dier en hoe het dier op reageert met zijn gedrag</a:t>
            </a:r>
          </a:p>
          <a:p>
            <a:r>
              <a:rPr lang="nl-NL" dirty="0" smtClean="0"/>
              <a:t>Iedere soort zo zijn eigen manier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Maak nu de </a:t>
            </a:r>
            <a:r>
              <a:rPr lang="nl-NL" dirty="0" smtClean="0"/>
              <a:t>opdrachten </a:t>
            </a:r>
            <a:r>
              <a:rPr lang="nl-NL" dirty="0" smtClean="0"/>
              <a:t>van H1 Natuurlijke leefomgeving en gedrag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Dit is huiswerk!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054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de natuurlijke leefomgeving van een dier?</a:t>
            </a:r>
          </a:p>
          <a:p>
            <a:r>
              <a:rPr lang="nl-NL" dirty="0" smtClean="0"/>
              <a:t>Welke factoren spelen een rol voor het dier/plant</a:t>
            </a:r>
          </a:p>
          <a:p>
            <a:r>
              <a:rPr lang="nl-NL" dirty="0" smtClean="0"/>
              <a:t>Hoe belangrijk is een natuurlijke leefomgeving</a:t>
            </a:r>
          </a:p>
          <a:p>
            <a:r>
              <a:rPr lang="nl-NL" dirty="0" smtClean="0"/>
              <a:t>Welk gedrag is belangrijk voor een soort en wat kies je als dier?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223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Natuurlijke leefomgeving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natuurlijke leefomgeving van een dier past het beste bij zijn natuurlijke behoeftes. </a:t>
            </a:r>
            <a:endParaRPr lang="nl-NL" dirty="0" smtClean="0"/>
          </a:p>
          <a:p>
            <a:r>
              <a:rPr lang="nl-NL" dirty="0" smtClean="0"/>
              <a:t>Het </a:t>
            </a:r>
            <a:r>
              <a:rPr lang="nl-NL" dirty="0"/>
              <a:t>gedrag en de lichaamsbouw van dieren zijn gedurende de evolutie afgestemd op die natuurlijke leefomgeving</a:t>
            </a:r>
            <a:r>
              <a:rPr lang="nl-NL" dirty="0" smtClean="0"/>
              <a:t>.</a:t>
            </a:r>
          </a:p>
          <a:p>
            <a:r>
              <a:rPr lang="nl-NL" dirty="0" smtClean="0"/>
              <a:t>Factoren </a:t>
            </a:r>
            <a:r>
              <a:rPr lang="nl-NL" dirty="0"/>
              <a:t>die van invloed zijn op de leefomgeving van een dier bestaan uit biotische en abiotische factoren.</a:t>
            </a:r>
          </a:p>
        </p:txBody>
      </p:sp>
    </p:spTree>
    <p:extLst>
      <p:ext uri="{BB962C8B-B14F-4D97-AF65-F5344CB8AC3E}">
        <p14:creationId xmlns:p14="http://schemas.microsoft.com/office/powerpoint/2010/main" val="291066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126" y="500062"/>
            <a:ext cx="10515600" cy="1325563"/>
          </a:xfrm>
        </p:spPr>
        <p:txBody>
          <a:bodyPr/>
          <a:lstStyle/>
          <a:p>
            <a:r>
              <a:rPr lang="nl-NL" dirty="0" smtClean="0"/>
              <a:t>Aanpassing aan leefgebieden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Biotoop = de omgeving waarin een dier van nature leeft</a:t>
            </a:r>
          </a:p>
          <a:p>
            <a:r>
              <a:rPr lang="nl-NL" dirty="0" smtClean="0"/>
              <a:t>Voorbeeld van biotopen:</a:t>
            </a:r>
          </a:p>
          <a:p>
            <a:pPr lvl="1"/>
            <a:r>
              <a:rPr lang="nl-NL" dirty="0"/>
              <a:t>Bossen</a:t>
            </a:r>
          </a:p>
          <a:p>
            <a:pPr lvl="1"/>
            <a:r>
              <a:rPr lang="nl-NL" dirty="0"/>
              <a:t>Woestijnen</a:t>
            </a:r>
          </a:p>
          <a:p>
            <a:pPr lvl="1"/>
            <a:r>
              <a:rPr lang="nl-NL" dirty="0"/>
              <a:t>Steppe</a:t>
            </a:r>
          </a:p>
          <a:p>
            <a:pPr lvl="1"/>
            <a:r>
              <a:rPr lang="nl-NL" dirty="0"/>
              <a:t>Heideveld</a:t>
            </a:r>
          </a:p>
          <a:p>
            <a:pPr lvl="1"/>
            <a:r>
              <a:rPr lang="nl-NL" dirty="0"/>
              <a:t>Sloot</a:t>
            </a:r>
          </a:p>
          <a:p>
            <a:pPr lvl="1"/>
            <a:r>
              <a:rPr lang="nl-NL" dirty="0"/>
              <a:t>Oceaan</a:t>
            </a:r>
          </a:p>
          <a:p>
            <a:endParaRPr lang="nl-NL" dirty="0" smtClean="0"/>
          </a:p>
          <a:p>
            <a:r>
              <a:rPr lang="nl-NL" dirty="0" smtClean="0"/>
              <a:t>Al het leven op aarde moet zich aanpassen aan het milieu om zich heen. Alleen dan kan het individu zich blijven voortplanten en dus blijven bestaan. 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531" y="2308496"/>
            <a:ext cx="3493226" cy="232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leeft het dier?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87" y="1933303"/>
            <a:ext cx="3821974" cy="2388734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969" y="2259874"/>
            <a:ext cx="3448229" cy="229738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961" y="4714010"/>
            <a:ext cx="3433489" cy="176516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340" y="4064609"/>
            <a:ext cx="3585991" cy="241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3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Sociaal gedrag</a:t>
            </a:r>
          </a:p>
          <a:p>
            <a:pPr lvl="1"/>
            <a:r>
              <a:rPr lang="nl-NL" dirty="0" smtClean="0"/>
              <a:t>Onder andere afhankelijk van: </a:t>
            </a:r>
            <a:r>
              <a:rPr lang="nl-NL" dirty="0" smtClean="0"/>
              <a:t>samenlevingsvorm, voortplantingsgedrag, eetgedrag, etc.</a:t>
            </a:r>
          </a:p>
          <a:p>
            <a:r>
              <a:rPr lang="nl-NL" dirty="0" smtClean="0"/>
              <a:t>Eetgedrag</a:t>
            </a:r>
          </a:p>
          <a:p>
            <a:r>
              <a:rPr lang="nl-NL" dirty="0" smtClean="0"/>
              <a:t>Vluchtgedrag</a:t>
            </a:r>
          </a:p>
          <a:p>
            <a:r>
              <a:rPr lang="nl-NL" dirty="0" smtClean="0"/>
              <a:t>Voortplantingsgedrag</a:t>
            </a:r>
          </a:p>
          <a:p>
            <a:r>
              <a:rPr lang="nl-NL" dirty="0" smtClean="0"/>
              <a:t>Overig gedrag</a:t>
            </a:r>
          </a:p>
          <a:p>
            <a:pPr lvl="1"/>
            <a:r>
              <a:rPr lang="nl-NL" dirty="0" smtClean="0"/>
              <a:t>Comfortgedrag</a:t>
            </a:r>
          </a:p>
          <a:p>
            <a:pPr lvl="1"/>
            <a:r>
              <a:rPr lang="nl-NL" dirty="0" smtClean="0"/>
              <a:t>Exploratiegedrag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798" y="3356610"/>
            <a:ext cx="7140894" cy="282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77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Grotendeels afhankelijk van samenlevingsvorm</a:t>
            </a:r>
          </a:p>
          <a:p>
            <a:r>
              <a:rPr lang="nl-NL" dirty="0" smtClean="0"/>
              <a:t>Groepsgrootte erg van invloed op het gedrag van het dier</a:t>
            </a:r>
          </a:p>
          <a:p>
            <a:pPr lvl="1"/>
            <a:r>
              <a:rPr lang="nl-NL" dirty="0" smtClean="0"/>
              <a:t>Hoe heet bijvoorbeeld de rangorde bij kippen?</a:t>
            </a:r>
          </a:p>
          <a:p>
            <a:r>
              <a:rPr lang="nl-NL" dirty="0" smtClean="0"/>
              <a:t>Als dierverzorger is het belangrijk dat je de natuurlijke samenlevingsvormen van het dier zo goed mogelijk benadert</a:t>
            </a:r>
          </a:p>
          <a:p>
            <a:r>
              <a:rPr lang="nl-NL" dirty="0" smtClean="0"/>
              <a:t>Nadeel van gevangenschap?</a:t>
            </a:r>
          </a:p>
        </p:txBody>
      </p:sp>
      <p:sp>
        <p:nvSpPr>
          <p:cNvPr id="4" name="AutoShape 2" descr="Afbeeldingsresultaat voor pinguin sneeuwstorm"/>
          <p:cNvSpPr>
            <a:spLocks noChangeAspect="1" noChangeArrowheads="1"/>
          </p:cNvSpPr>
          <p:nvPr/>
        </p:nvSpPr>
        <p:spPr bwMode="auto">
          <a:xfrm>
            <a:off x="63499" y="-136526"/>
            <a:ext cx="4064363" cy="406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511" y="4591884"/>
            <a:ext cx="3370489" cy="22661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072" y="4591884"/>
            <a:ext cx="3682439" cy="2266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1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Voortplantingsgedrag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Belangrijke rol in het leven van dieren</a:t>
            </a:r>
          </a:p>
          <a:p>
            <a:r>
              <a:rPr lang="nl-NL" dirty="0"/>
              <a:t>Voortplantingsgedrag vaak in relatie met sociaal gedrag (bv. samenlevingsvormen)</a:t>
            </a:r>
          </a:p>
          <a:p>
            <a:r>
              <a:rPr lang="nl-NL" dirty="0" smtClean="0"/>
              <a:t>Veel dieren </a:t>
            </a:r>
            <a:r>
              <a:rPr lang="nl-NL" dirty="0" smtClean="0">
                <a:sym typeface="Wingdings" panose="05000000000000000000" pitchFamily="2" charset="2"/>
              </a:rPr>
              <a:t> veel verschillende voortplanting strategieën</a:t>
            </a:r>
            <a:endParaRPr lang="nl-NL" dirty="0" smtClean="0"/>
          </a:p>
          <a:p>
            <a:endParaRPr lang="nl-NL" dirty="0" smtClean="0"/>
          </a:p>
          <a:p>
            <a:r>
              <a:rPr lang="nl-NL" u="sng" dirty="0" smtClean="0">
                <a:solidFill>
                  <a:srgbClr val="FF0000"/>
                </a:solidFill>
              </a:rPr>
              <a:t>Wat betekent bijvoorbeeld het onderstaande?</a:t>
            </a:r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i="1" dirty="0" smtClean="0">
                <a:solidFill>
                  <a:srgbClr val="FF0000"/>
                </a:solidFill>
              </a:rPr>
              <a:t>1. Ongeslachtelijke </a:t>
            </a:r>
            <a:r>
              <a:rPr lang="nl-NL" i="1" dirty="0">
                <a:solidFill>
                  <a:srgbClr val="FF0000"/>
                </a:solidFill>
              </a:rPr>
              <a:t>en geslachtelijke voortplanting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rgbClr val="FF0000"/>
                </a:solidFill>
              </a:rPr>
              <a:t>	2. Inwendige </a:t>
            </a:r>
            <a:r>
              <a:rPr lang="nl-NL" i="1" dirty="0">
                <a:solidFill>
                  <a:srgbClr val="FF0000"/>
                </a:solidFill>
              </a:rPr>
              <a:t>en uitwendige </a:t>
            </a:r>
            <a:r>
              <a:rPr lang="nl-NL" i="1" dirty="0" smtClean="0">
                <a:solidFill>
                  <a:srgbClr val="FF0000"/>
                </a:solidFill>
              </a:rPr>
              <a:t>bevruchting</a:t>
            </a:r>
          </a:p>
          <a:p>
            <a:pPr marL="0" indent="0">
              <a:buNone/>
            </a:pPr>
            <a:endParaRPr lang="nl-NL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5439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Voortplantingsgedrag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18866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 smtClean="0"/>
              <a:t>Broedzorg</a:t>
            </a:r>
            <a:r>
              <a:rPr lang="nl-NL" dirty="0" smtClean="0"/>
              <a:t> </a:t>
            </a:r>
            <a:r>
              <a:rPr lang="nl-NL" dirty="0" smtClean="0"/>
              <a:t>=</a:t>
            </a:r>
            <a:r>
              <a:rPr lang="nl-NL" dirty="0" smtClean="0"/>
              <a:t> </a:t>
            </a:r>
            <a:r>
              <a:rPr lang="nl-NL" dirty="0" smtClean="0"/>
              <a:t>zorg voor het jong</a:t>
            </a:r>
          </a:p>
          <a:p>
            <a:r>
              <a:rPr lang="nl-NL" dirty="0" smtClean="0"/>
              <a:t>Evolutie </a:t>
            </a:r>
            <a:r>
              <a:rPr lang="nl-NL" dirty="0" smtClean="0"/>
              <a:t>kent verschillende voortplantingsstrategieën:</a:t>
            </a:r>
          </a:p>
          <a:p>
            <a:pPr lvl="1"/>
            <a:r>
              <a:rPr lang="nl-NL" dirty="0" smtClean="0"/>
              <a:t>Het krijgen van veel jongen</a:t>
            </a:r>
          </a:p>
          <a:p>
            <a:pPr lvl="1"/>
            <a:r>
              <a:rPr lang="nl-NL" dirty="0" smtClean="0"/>
              <a:t>Het krijgen van weinig jongen</a:t>
            </a:r>
          </a:p>
          <a:p>
            <a:pPr lvl="1"/>
            <a:r>
              <a:rPr lang="nl-NL" dirty="0" smtClean="0"/>
              <a:t>“</a:t>
            </a:r>
            <a:r>
              <a:rPr lang="nl-NL" dirty="0" err="1" smtClean="0"/>
              <a:t>Satelietmannetjes</a:t>
            </a:r>
            <a:r>
              <a:rPr lang="nl-NL" dirty="0" smtClean="0"/>
              <a:t>”</a:t>
            </a:r>
          </a:p>
          <a:p>
            <a:pPr lvl="1"/>
            <a:r>
              <a:rPr lang="nl-NL" dirty="0" smtClean="0"/>
              <a:t>Tweeslachtigheid en maagdelijke voortplanting</a:t>
            </a:r>
          </a:p>
          <a:p>
            <a:r>
              <a:rPr lang="nl-NL" dirty="0" smtClean="0"/>
              <a:t>Paringsvormen:</a:t>
            </a:r>
          </a:p>
          <a:p>
            <a:pPr lvl="1"/>
            <a:r>
              <a:rPr lang="nl-NL" dirty="0" smtClean="0"/>
              <a:t>Monogamie (3%)</a:t>
            </a:r>
          </a:p>
          <a:p>
            <a:pPr lvl="1"/>
            <a:r>
              <a:rPr lang="nl-NL" dirty="0" smtClean="0"/>
              <a:t>Polygamie</a:t>
            </a:r>
            <a:r>
              <a:rPr lang="nl-NL" dirty="0"/>
              <a:t>, </a:t>
            </a:r>
            <a:endParaRPr lang="nl-NL" dirty="0" smtClean="0"/>
          </a:p>
          <a:p>
            <a:pPr lvl="2"/>
            <a:r>
              <a:rPr lang="nl-NL" dirty="0" smtClean="0"/>
              <a:t>Polygynie, Polyandrie</a:t>
            </a:r>
            <a:r>
              <a:rPr lang="nl-NL" dirty="0"/>
              <a:t>, </a:t>
            </a:r>
            <a:r>
              <a:rPr lang="nl-NL" dirty="0" smtClean="0"/>
              <a:t>Polygynandrie </a:t>
            </a:r>
          </a:p>
          <a:p>
            <a:r>
              <a:rPr lang="nl-NL" dirty="0" smtClean="0"/>
              <a:t>Hoe worden jongen geboren?</a:t>
            </a:r>
          </a:p>
          <a:p>
            <a:pPr lvl="1"/>
            <a:r>
              <a:rPr lang="nl-NL" dirty="0" smtClean="0"/>
              <a:t>Nestblijvers, nestvlieders</a:t>
            </a:r>
          </a:p>
          <a:p>
            <a:pPr lvl="1"/>
            <a:r>
              <a:rPr lang="nl-NL" dirty="0" smtClean="0"/>
              <a:t>Verschil in draagtijd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980" y="2984739"/>
            <a:ext cx="4319902" cy="2906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45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a1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6F8D6EB-5BFF-42F3-8DF1-A8C917A9BDBB}" vid="{404B5B23-E57D-4C47-9386-622C3E8ADD0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1400</TotalTime>
  <Words>451</Words>
  <Application>Microsoft Office PowerPoint</Application>
  <PresentationFormat>Breedbeeld</PresentationFormat>
  <Paragraphs>91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Thema1</vt:lpstr>
      <vt:lpstr>Biologie 2</vt:lpstr>
      <vt:lpstr>Deze les</vt:lpstr>
      <vt:lpstr>Natuurlijke leefomgeving</vt:lpstr>
      <vt:lpstr>Aanpassing aan leefgebieden</vt:lpstr>
      <vt:lpstr>Waar leeft het dier?</vt:lpstr>
      <vt:lpstr>Natuurlijk gedrag</vt:lpstr>
      <vt:lpstr>Sociaal gedrag</vt:lpstr>
      <vt:lpstr>Voortplantingsgedrag (1)</vt:lpstr>
      <vt:lpstr>Voortplantingsgedrag (2)</vt:lpstr>
      <vt:lpstr>Foerageren</vt:lpstr>
      <vt:lpstr>Vluchtgedrag</vt:lpstr>
      <vt:lpstr>Welke gedrag is belangrijk?</vt:lpstr>
      <vt:lpstr>Tot slot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Biologie 2</dc:title>
  <dc:creator>Yorike Weijden, van der</dc:creator>
  <cp:lastModifiedBy>Yorike van der Weijden</cp:lastModifiedBy>
  <cp:revision>20</cp:revision>
  <dcterms:created xsi:type="dcterms:W3CDTF">2019-01-20T12:26:47Z</dcterms:created>
  <dcterms:modified xsi:type="dcterms:W3CDTF">2020-01-03T15:35:02Z</dcterms:modified>
</cp:coreProperties>
</file>