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77" r:id="rId4"/>
    <p:sldId id="258" r:id="rId5"/>
    <p:sldId id="260" r:id="rId6"/>
    <p:sldId id="261" r:id="rId7"/>
    <p:sldId id="262" r:id="rId8"/>
    <p:sldId id="276" r:id="rId9"/>
    <p:sldId id="280" r:id="rId10"/>
    <p:sldId id="263" r:id="rId11"/>
    <p:sldId id="259"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81" r:id="rId25"/>
    <p:sldId id="282" r:id="rId2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Stijl, thema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7292A2E-F333-43FB-9621-5CBBE7FDCDCB}" styleName="Stijl, licht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Stijl, gemiddeld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404" autoAdjust="0"/>
  </p:normalViewPr>
  <p:slideViewPr>
    <p:cSldViewPr snapToGrid="0">
      <p:cViewPr varScale="1">
        <p:scale>
          <a:sx n="93" d="100"/>
          <a:sy n="93" d="100"/>
        </p:scale>
        <p:origin x="127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9BBFA8-3D24-4E1A-BB54-6BCB0929A976}"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nl-NL"/>
        </a:p>
      </dgm:t>
    </dgm:pt>
    <dgm:pt modelId="{482DA600-FE1F-4E61-81A3-CF9F604BCEEC}">
      <dgm:prSet phldrT="[Tekst]"/>
      <dgm:spPr/>
      <dgm:t>
        <a:bodyPr/>
        <a:lstStyle/>
        <a:p>
          <a:r>
            <a:rPr lang="nl-NL" dirty="0"/>
            <a:t>Variatie</a:t>
          </a:r>
        </a:p>
      </dgm:t>
    </dgm:pt>
    <dgm:pt modelId="{E24D01B0-3A5D-44E6-860F-361F73BCDC67}" type="parTrans" cxnId="{86B66818-4927-40D7-9297-26626CBACD0F}">
      <dgm:prSet/>
      <dgm:spPr/>
      <dgm:t>
        <a:bodyPr/>
        <a:lstStyle/>
        <a:p>
          <a:endParaRPr lang="nl-NL"/>
        </a:p>
      </dgm:t>
    </dgm:pt>
    <dgm:pt modelId="{3D0502E7-D189-4B67-8A33-674517B0DA01}" type="sibTrans" cxnId="{86B66818-4927-40D7-9297-26626CBACD0F}">
      <dgm:prSet/>
      <dgm:spPr/>
      <dgm:t>
        <a:bodyPr/>
        <a:lstStyle/>
        <a:p>
          <a:endParaRPr lang="nl-NL"/>
        </a:p>
      </dgm:t>
    </dgm:pt>
    <dgm:pt modelId="{BDA09A9F-0E25-46A3-A96D-B52A83A5328E}">
      <dgm:prSet phldrT="[Tekst]"/>
      <dgm:spPr/>
      <dgm:t>
        <a:bodyPr/>
        <a:lstStyle/>
        <a:p>
          <a:r>
            <a:rPr lang="nl-NL" dirty="0"/>
            <a:t>Selectie</a:t>
          </a:r>
        </a:p>
      </dgm:t>
    </dgm:pt>
    <dgm:pt modelId="{4E2A4D5E-90F0-4ECE-9B12-1EB9417A34AA}" type="parTrans" cxnId="{CECED2E1-63B1-44B8-83D1-047FCED63BAD}">
      <dgm:prSet/>
      <dgm:spPr/>
      <dgm:t>
        <a:bodyPr/>
        <a:lstStyle/>
        <a:p>
          <a:endParaRPr lang="nl-NL"/>
        </a:p>
      </dgm:t>
    </dgm:pt>
    <dgm:pt modelId="{4D36DC59-3445-4D4C-B0C9-6E3B27849F92}" type="sibTrans" cxnId="{CECED2E1-63B1-44B8-83D1-047FCED63BAD}">
      <dgm:prSet/>
      <dgm:spPr/>
      <dgm:t>
        <a:bodyPr/>
        <a:lstStyle/>
        <a:p>
          <a:endParaRPr lang="nl-NL"/>
        </a:p>
      </dgm:t>
    </dgm:pt>
    <dgm:pt modelId="{2DFE1F42-81CA-44DA-9F4B-239F6799D126}">
      <dgm:prSet phldrT="[Tekst]"/>
      <dgm:spPr/>
      <dgm:t>
        <a:bodyPr/>
        <a:lstStyle/>
        <a:p>
          <a:r>
            <a:rPr lang="nl-NL" dirty="0"/>
            <a:t>Erfelijkheid</a:t>
          </a:r>
        </a:p>
      </dgm:t>
    </dgm:pt>
    <dgm:pt modelId="{323F0CCE-EAE3-420F-A6AB-CC90E6A6B453}" type="parTrans" cxnId="{1BEC1D89-F498-4C66-9084-2315A7C0CEE6}">
      <dgm:prSet/>
      <dgm:spPr/>
      <dgm:t>
        <a:bodyPr/>
        <a:lstStyle/>
        <a:p>
          <a:endParaRPr lang="nl-NL"/>
        </a:p>
      </dgm:t>
    </dgm:pt>
    <dgm:pt modelId="{6BD41BF3-EDF5-4DF9-BD29-3A0507F3B8E0}" type="sibTrans" cxnId="{1BEC1D89-F498-4C66-9084-2315A7C0CEE6}">
      <dgm:prSet/>
      <dgm:spPr/>
      <dgm:t>
        <a:bodyPr/>
        <a:lstStyle/>
        <a:p>
          <a:endParaRPr lang="nl-NL"/>
        </a:p>
      </dgm:t>
    </dgm:pt>
    <dgm:pt modelId="{6A6FADCB-0760-451A-B4F2-28A2D0A2D619}" type="pres">
      <dgm:prSet presAssocID="{869BBFA8-3D24-4E1A-BB54-6BCB0929A976}" presName="cycle" presStyleCnt="0">
        <dgm:presLayoutVars>
          <dgm:dir/>
          <dgm:resizeHandles val="exact"/>
        </dgm:presLayoutVars>
      </dgm:prSet>
      <dgm:spPr/>
    </dgm:pt>
    <dgm:pt modelId="{EA1D2D96-26D9-4358-A1B5-DEB1FEF7CF54}" type="pres">
      <dgm:prSet presAssocID="{482DA600-FE1F-4E61-81A3-CF9F604BCEEC}" presName="node" presStyleLbl="node1" presStyleIdx="0" presStyleCnt="3">
        <dgm:presLayoutVars>
          <dgm:bulletEnabled val="1"/>
        </dgm:presLayoutVars>
      </dgm:prSet>
      <dgm:spPr/>
    </dgm:pt>
    <dgm:pt modelId="{B60A565A-D8D1-4410-A42B-37B74DA7E2B9}" type="pres">
      <dgm:prSet presAssocID="{482DA600-FE1F-4E61-81A3-CF9F604BCEEC}" presName="spNode" presStyleCnt="0"/>
      <dgm:spPr/>
    </dgm:pt>
    <dgm:pt modelId="{62EF7AE4-DD12-474E-8F48-6475FB86B919}" type="pres">
      <dgm:prSet presAssocID="{3D0502E7-D189-4B67-8A33-674517B0DA01}" presName="sibTrans" presStyleLbl="sibTrans1D1" presStyleIdx="0" presStyleCnt="3"/>
      <dgm:spPr/>
    </dgm:pt>
    <dgm:pt modelId="{41825AF9-9311-42A6-B125-F801977F201E}" type="pres">
      <dgm:prSet presAssocID="{BDA09A9F-0E25-46A3-A96D-B52A83A5328E}" presName="node" presStyleLbl="node1" presStyleIdx="1" presStyleCnt="3">
        <dgm:presLayoutVars>
          <dgm:bulletEnabled val="1"/>
        </dgm:presLayoutVars>
      </dgm:prSet>
      <dgm:spPr/>
    </dgm:pt>
    <dgm:pt modelId="{B5B5C8B2-3C31-4A47-9D8E-588B29C61DCF}" type="pres">
      <dgm:prSet presAssocID="{BDA09A9F-0E25-46A3-A96D-B52A83A5328E}" presName="spNode" presStyleCnt="0"/>
      <dgm:spPr/>
    </dgm:pt>
    <dgm:pt modelId="{B2CAA9AE-1ECD-40AB-99B1-82AA5A0B37B0}" type="pres">
      <dgm:prSet presAssocID="{4D36DC59-3445-4D4C-B0C9-6E3B27849F92}" presName="sibTrans" presStyleLbl="sibTrans1D1" presStyleIdx="1" presStyleCnt="3"/>
      <dgm:spPr/>
    </dgm:pt>
    <dgm:pt modelId="{00A7E1AF-AD22-42A0-AAAB-00D607C11E6B}" type="pres">
      <dgm:prSet presAssocID="{2DFE1F42-81CA-44DA-9F4B-239F6799D126}" presName="node" presStyleLbl="node1" presStyleIdx="2" presStyleCnt="3">
        <dgm:presLayoutVars>
          <dgm:bulletEnabled val="1"/>
        </dgm:presLayoutVars>
      </dgm:prSet>
      <dgm:spPr/>
    </dgm:pt>
    <dgm:pt modelId="{6E3ADFA8-B08B-46A1-89DE-603E73D3099F}" type="pres">
      <dgm:prSet presAssocID="{2DFE1F42-81CA-44DA-9F4B-239F6799D126}" presName="spNode" presStyleCnt="0"/>
      <dgm:spPr/>
    </dgm:pt>
    <dgm:pt modelId="{0995B9DB-AAB0-434E-BF88-12E2B1CE16F4}" type="pres">
      <dgm:prSet presAssocID="{6BD41BF3-EDF5-4DF9-BD29-3A0507F3B8E0}" presName="sibTrans" presStyleLbl="sibTrans1D1" presStyleIdx="2" presStyleCnt="3"/>
      <dgm:spPr/>
    </dgm:pt>
  </dgm:ptLst>
  <dgm:cxnLst>
    <dgm:cxn modelId="{07F72E04-0078-4905-A4DF-6E573ABACD00}" type="presOf" srcId="{3D0502E7-D189-4B67-8A33-674517B0DA01}" destId="{62EF7AE4-DD12-474E-8F48-6475FB86B919}" srcOrd="0" destOrd="0" presId="urn:microsoft.com/office/officeart/2005/8/layout/cycle6"/>
    <dgm:cxn modelId="{F642D416-1D7B-4EBD-86CC-453FB73D6283}" type="presOf" srcId="{482DA600-FE1F-4E61-81A3-CF9F604BCEEC}" destId="{EA1D2D96-26D9-4358-A1B5-DEB1FEF7CF54}" srcOrd="0" destOrd="0" presId="urn:microsoft.com/office/officeart/2005/8/layout/cycle6"/>
    <dgm:cxn modelId="{86B66818-4927-40D7-9297-26626CBACD0F}" srcId="{869BBFA8-3D24-4E1A-BB54-6BCB0929A976}" destId="{482DA600-FE1F-4E61-81A3-CF9F604BCEEC}" srcOrd="0" destOrd="0" parTransId="{E24D01B0-3A5D-44E6-860F-361F73BCDC67}" sibTransId="{3D0502E7-D189-4B67-8A33-674517B0DA01}"/>
    <dgm:cxn modelId="{FF6CED40-41E5-49BB-AFFC-A571FF4DFBD4}" type="presOf" srcId="{4D36DC59-3445-4D4C-B0C9-6E3B27849F92}" destId="{B2CAA9AE-1ECD-40AB-99B1-82AA5A0B37B0}" srcOrd="0" destOrd="0" presId="urn:microsoft.com/office/officeart/2005/8/layout/cycle6"/>
    <dgm:cxn modelId="{06E2B466-2F08-4B4C-BB7E-B985EA39DEDB}" type="presOf" srcId="{869BBFA8-3D24-4E1A-BB54-6BCB0929A976}" destId="{6A6FADCB-0760-451A-B4F2-28A2D0A2D619}" srcOrd="0" destOrd="0" presId="urn:microsoft.com/office/officeart/2005/8/layout/cycle6"/>
    <dgm:cxn modelId="{50DB3647-4335-4CAE-AF50-194EEAEB1D52}" type="presOf" srcId="{2DFE1F42-81CA-44DA-9F4B-239F6799D126}" destId="{00A7E1AF-AD22-42A0-AAAB-00D607C11E6B}" srcOrd="0" destOrd="0" presId="urn:microsoft.com/office/officeart/2005/8/layout/cycle6"/>
    <dgm:cxn modelId="{58BB686A-F9AC-46DD-A376-AB14216A2B57}" type="presOf" srcId="{6BD41BF3-EDF5-4DF9-BD29-3A0507F3B8E0}" destId="{0995B9DB-AAB0-434E-BF88-12E2B1CE16F4}" srcOrd="0" destOrd="0" presId="urn:microsoft.com/office/officeart/2005/8/layout/cycle6"/>
    <dgm:cxn modelId="{1BEC1D89-F498-4C66-9084-2315A7C0CEE6}" srcId="{869BBFA8-3D24-4E1A-BB54-6BCB0929A976}" destId="{2DFE1F42-81CA-44DA-9F4B-239F6799D126}" srcOrd="2" destOrd="0" parTransId="{323F0CCE-EAE3-420F-A6AB-CC90E6A6B453}" sibTransId="{6BD41BF3-EDF5-4DF9-BD29-3A0507F3B8E0}"/>
    <dgm:cxn modelId="{CECED2E1-63B1-44B8-83D1-047FCED63BAD}" srcId="{869BBFA8-3D24-4E1A-BB54-6BCB0929A976}" destId="{BDA09A9F-0E25-46A3-A96D-B52A83A5328E}" srcOrd="1" destOrd="0" parTransId="{4E2A4D5E-90F0-4ECE-9B12-1EB9417A34AA}" sibTransId="{4D36DC59-3445-4D4C-B0C9-6E3B27849F92}"/>
    <dgm:cxn modelId="{5B2674F1-5A30-4C8F-9E00-29EB589355EF}" type="presOf" srcId="{BDA09A9F-0E25-46A3-A96D-B52A83A5328E}" destId="{41825AF9-9311-42A6-B125-F801977F201E}" srcOrd="0" destOrd="0" presId="urn:microsoft.com/office/officeart/2005/8/layout/cycle6"/>
    <dgm:cxn modelId="{68CD2596-EEBF-4DFF-961B-814D593AB875}" type="presParOf" srcId="{6A6FADCB-0760-451A-B4F2-28A2D0A2D619}" destId="{EA1D2D96-26D9-4358-A1B5-DEB1FEF7CF54}" srcOrd="0" destOrd="0" presId="urn:microsoft.com/office/officeart/2005/8/layout/cycle6"/>
    <dgm:cxn modelId="{4D5AB916-D201-4B49-AB2A-E01B2F57AA21}" type="presParOf" srcId="{6A6FADCB-0760-451A-B4F2-28A2D0A2D619}" destId="{B60A565A-D8D1-4410-A42B-37B74DA7E2B9}" srcOrd="1" destOrd="0" presId="urn:microsoft.com/office/officeart/2005/8/layout/cycle6"/>
    <dgm:cxn modelId="{A80DCE05-1345-4A4A-A475-6BCFF2ED3CFF}" type="presParOf" srcId="{6A6FADCB-0760-451A-B4F2-28A2D0A2D619}" destId="{62EF7AE4-DD12-474E-8F48-6475FB86B919}" srcOrd="2" destOrd="0" presId="urn:microsoft.com/office/officeart/2005/8/layout/cycle6"/>
    <dgm:cxn modelId="{148D72F3-296C-4919-8F49-8AADFAE10EF2}" type="presParOf" srcId="{6A6FADCB-0760-451A-B4F2-28A2D0A2D619}" destId="{41825AF9-9311-42A6-B125-F801977F201E}" srcOrd="3" destOrd="0" presId="urn:microsoft.com/office/officeart/2005/8/layout/cycle6"/>
    <dgm:cxn modelId="{330B1FFF-FEFE-47D8-A77F-B4C2E143C067}" type="presParOf" srcId="{6A6FADCB-0760-451A-B4F2-28A2D0A2D619}" destId="{B5B5C8B2-3C31-4A47-9D8E-588B29C61DCF}" srcOrd="4" destOrd="0" presId="urn:microsoft.com/office/officeart/2005/8/layout/cycle6"/>
    <dgm:cxn modelId="{4EA1D4AD-8089-458C-B18E-72B36E82ED16}" type="presParOf" srcId="{6A6FADCB-0760-451A-B4F2-28A2D0A2D619}" destId="{B2CAA9AE-1ECD-40AB-99B1-82AA5A0B37B0}" srcOrd="5" destOrd="0" presId="urn:microsoft.com/office/officeart/2005/8/layout/cycle6"/>
    <dgm:cxn modelId="{C8ABE3FB-B7ED-49E1-A46D-673205A1E3CB}" type="presParOf" srcId="{6A6FADCB-0760-451A-B4F2-28A2D0A2D619}" destId="{00A7E1AF-AD22-42A0-AAAB-00D607C11E6B}" srcOrd="6" destOrd="0" presId="urn:microsoft.com/office/officeart/2005/8/layout/cycle6"/>
    <dgm:cxn modelId="{D5530E2D-2ED7-4FB1-9C0B-EA5E113FD807}" type="presParOf" srcId="{6A6FADCB-0760-451A-B4F2-28A2D0A2D619}" destId="{6E3ADFA8-B08B-46A1-89DE-603E73D3099F}" srcOrd="7" destOrd="0" presId="urn:microsoft.com/office/officeart/2005/8/layout/cycle6"/>
    <dgm:cxn modelId="{1CC24BE7-1968-454F-8C44-7C49BDDD93B6}" type="presParOf" srcId="{6A6FADCB-0760-451A-B4F2-28A2D0A2D619}" destId="{0995B9DB-AAB0-434E-BF88-12E2B1CE16F4}" srcOrd="8"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1D2D96-26D9-4358-A1B5-DEB1FEF7CF54}">
      <dsp:nvSpPr>
        <dsp:cNvPr id="0" name=""/>
        <dsp:cNvSpPr/>
      </dsp:nvSpPr>
      <dsp:spPr>
        <a:xfrm>
          <a:off x="2366126" y="1597"/>
          <a:ext cx="2250206" cy="14626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nl-NL" sz="3200" kern="1200" dirty="0"/>
            <a:t>Variatie</a:t>
          </a:r>
        </a:p>
      </dsp:txBody>
      <dsp:txXfrm>
        <a:off x="2437526" y="72997"/>
        <a:ext cx="2107406" cy="1319834"/>
      </dsp:txXfrm>
    </dsp:sp>
    <dsp:sp modelId="{62EF7AE4-DD12-474E-8F48-6475FB86B919}">
      <dsp:nvSpPr>
        <dsp:cNvPr id="0" name=""/>
        <dsp:cNvSpPr/>
      </dsp:nvSpPr>
      <dsp:spPr>
        <a:xfrm>
          <a:off x="1541552" y="732915"/>
          <a:ext cx="3899355" cy="3899355"/>
        </a:xfrm>
        <a:custGeom>
          <a:avLst/>
          <a:gdLst/>
          <a:ahLst/>
          <a:cxnLst/>
          <a:rect l="0" t="0" r="0" b="0"/>
          <a:pathLst>
            <a:path>
              <a:moveTo>
                <a:pt x="3091106" y="369050"/>
              </a:moveTo>
              <a:arcTo wR="1949677" hR="1949677" stAng="18350065" swAng="364507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1825AF9-9311-42A6-B125-F801977F201E}">
      <dsp:nvSpPr>
        <dsp:cNvPr id="0" name=""/>
        <dsp:cNvSpPr/>
      </dsp:nvSpPr>
      <dsp:spPr>
        <a:xfrm>
          <a:off x="4054596" y="2926114"/>
          <a:ext cx="2250206" cy="14626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nl-NL" sz="3200" kern="1200" dirty="0"/>
            <a:t>Selectie</a:t>
          </a:r>
        </a:p>
      </dsp:txBody>
      <dsp:txXfrm>
        <a:off x="4125996" y="2997514"/>
        <a:ext cx="2107406" cy="1319834"/>
      </dsp:txXfrm>
    </dsp:sp>
    <dsp:sp modelId="{B2CAA9AE-1ECD-40AB-99B1-82AA5A0B37B0}">
      <dsp:nvSpPr>
        <dsp:cNvPr id="0" name=""/>
        <dsp:cNvSpPr/>
      </dsp:nvSpPr>
      <dsp:spPr>
        <a:xfrm>
          <a:off x="1541552" y="732915"/>
          <a:ext cx="3899355" cy="3899355"/>
        </a:xfrm>
        <a:custGeom>
          <a:avLst/>
          <a:gdLst/>
          <a:ahLst/>
          <a:cxnLst/>
          <a:rect l="0" t="0" r="0" b="0"/>
          <a:pathLst>
            <a:path>
              <a:moveTo>
                <a:pt x="2876663" y="3664886"/>
              </a:moveTo>
              <a:arcTo wR="1949677" hR="1949677" stAng="3696658" swAng="34066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0A7E1AF-AD22-42A0-AAAB-00D607C11E6B}">
      <dsp:nvSpPr>
        <dsp:cNvPr id="0" name=""/>
        <dsp:cNvSpPr/>
      </dsp:nvSpPr>
      <dsp:spPr>
        <a:xfrm>
          <a:off x="677656" y="2926114"/>
          <a:ext cx="2250206" cy="14626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nl-NL" sz="3200" kern="1200" dirty="0"/>
            <a:t>Erfelijkheid</a:t>
          </a:r>
        </a:p>
      </dsp:txBody>
      <dsp:txXfrm>
        <a:off x="749056" y="2997514"/>
        <a:ext cx="2107406" cy="1319834"/>
      </dsp:txXfrm>
    </dsp:sp>
    <dsp:sp modelId="{0995B9DB-AAB0-434E-BF88-12E2B1CE16F4}">
      <dsp:nvSpPr>
        <dsp:cNvPr id="0" name=""/>
        <dsp:cNvSpPr/>
      </dsp:nvSpPr>
      <dsp:spPr>
        <a:xfrm>
          <a:off x="1541552" y="732915"/>
          <a:ext cx="3899355" cy="3899355"/>
        </a:xfrm>
        <a:custGeom>
          <a:avLst/>
          <a:gdLst/>
          <a:ahLst/>
          <a:cxnLst/>
          <a:rect l="0" t="0" r="0" b="0"/>
          <a:pathLst>
            <a:path>
              <a:moveTo>
                <a:pt x="12864" y="2173280"/>
              </a:moveTo>
              <a:arcTo wR="1949677" hR="1949677" stAng="10404865" swAng="364507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F4FAB9-E45C-4089-ADD2-A7BB806B5409}" type="datetimeFigureOut">
              <a:rPr lang="nl-NL" smtClean="0"/>
              <a:t>11-11-2020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7B6A9B-F6EB-4CE8-999E-EB802FDD9D3F}" type="slidenum">
              <a:rPr lang="nl-NL" smtClean="0"/>
              <a:t>‹nr.›</a:t>
            </a:fld>
            <a:endParaRPr lang="nl-NL"/>
          </a:p>
        </p:txBody>
      </p:sp>
    </p:spTree>
    <p:extLst>
      <p:ext uri="{BB962C8B-B14F-4D97-AF65-F5344CB8AC3E}">
        <p14:creationId xmlns:p14="http://schemas.microsoft.com/office/powerpoint/2010/main" val="1877222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biologiepagina.nl/34mavo/Evolutie/mutaties.ht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Evolutie = ontwikkeling van het leven op aarde waarbij soorten ontstaan, veranderen en verdwijnen</a:t>
            </a:r>
          </a:p>
          <a:p>
            <a:endParaRPr lang="nl-NL" dirty="0"/>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4</a:t>
            </a:fld>
            <a:endParaRPr lang="nl-NL"/>
          </a:p>
        </p:txBody>
      </p:sp>
    </p:spTree>
    <p:extLst>
      <p:ext uri="{BB962C8B-B14F-4D97-AF65-F5344CB8AC3E}">
        <p14:creationId xmlns:p14="http://schemas.microsoft.com/office/powerpoint/2010/main" val="4253387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Natuurlijke selectie. In de natuur krijgt een soort eigenlijk altijd teveel nakomelingen. De nakomelingen zijn onderling verschillend van elkaar door de variatie in eigenschappen (in het figuur verschillende kleuren bolletjes). In het plaatje zie je dit als voorbeeld in de fles helemaal links. Natuurlijke selectie vindt plaats als een zogenoemd ‘’bottleneck-event’’ wat betekent dat niet alle nakomelingen kunnen overleven. Alleen de nakomelingen met de gunstige eigenschappen overleven. In het plaatje zie je bv. dat de gele bolletjes niet overleven. Dit geeft aan dat ‘een geel bolletje zijn’ in dit plaatje niet gunstig is en dat je niet overleeft met die eigenschap.</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16</a:t>
            </a:fld>
            <a:endParaRPr lang="nl-NL"/>
          </a:p>
        </p:txBody>
      </p:sp>
    </p:spTree>
    <p:extLst>
      <p:ext uri="{BB962C8B-B14F-4D97-AF65-F5344CB8AC3E}">
        <p14:creationId xmlns:p14="http://schemas.microsoft.com/office/powerpoint/2010/main" val="3192808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de Wikiwijs kun je lezen over dit verhaal van de Berkenspanner, een mooi voorbeeld waarin erfelijk, variatie en selectie een grote rol spelen.</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18</a:t>
            </a:fld>
            <a:endParaRPr lang="nl-NL"/>
          </a:p>
        </p:txBody>
      </p:sp>
    </p:spTree>
    <p:extLst>
      <p:ext uri="{BB962C8B-B14F-4D97-AF65-F5344CB8AC3E}">
        <p14:creationId xmlns:p14="http://schemas.microsoft.com/office/powerpoint/2010/main" val="1314930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Darwin voer de hele wereld rond zoals je misschien al gelezen hebt. Zo belandde hij ook op de eilandengroep: </a:t>
            </a:r>
            <a:r>
              <a:rPr lang="nl-NL" dirty="0" err="1"/>
              <a:t>Galapagos-eilanden</a:t>
            </a:r>
            <a:r>
              <a:rPr lang="nl-NL" dirty="0"/>
              <a:t>. Een eilandengroep ver van het vaste land van zuid Amerika. De eilanden verschilde ontzettend veel van elkaar door vulkanische uitbarstingen, vegetatie (begroeiing), bergen, etc.  Zo ontdekte Darwin dat er op elk eiland wel een andere soort vink leefde met typische eigenschappen zoals op het plaatje. Hij onderzocht waarom er zoveel verschil was tussen die vinken en hoe die verschillen konden ontstaan. </a:t>
            </a:r>
          </a:p>
          <a:p>
            <a:endParaRPr lang="nl-NL" dirty="0"/>
          </a:p>
          <a:p>
            <a:r>
              <a:rPr lang="nl-NL" dirty="0"/>
              <a:t>Weet jij een antwoord op zijn vragen nu je de voorgaande sheets hebt gelezen?</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19</a:t>
            </a:fld>
            <a:endParaRPr lang="nl-NL"/>
          </a:p>
        </p:txBody>
      </p:sp>
    </p:spTree>
    <p:extLst>
      <p:ext uri="{BB962C8B-B14F-4D97-AF65-F5344CB8AC3E}">
        <p14:creationId xmlns:p14="http://schemas.microsoft.com/office/powerpoint/2010/main" val="3528057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plaatje legt uit waarom de vinken op de eilanden zo erg van elkaar verschillen. Ook zie je dat ze dus een gemeenschappelijke voorouder hebben. </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20</a:t>
            </a:fld>
            <a:endParaRPr lang="nl-NL"/>
          </a:p>
        </p:txBody>
      </p:sp>
    </p:spTree>
    <p:extLst>
      <p:ext uri="{BB962C8B-B14F-4D97-AF65-F5344CB8AC3E}">
        <p14:creationId xmlns:p14="http://schemas.microsoft.com/office/powerpoint/2010/main" val="3417226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Isolatie is een belangrijke voorwaarde voor het ontstaan van een nieuwe soort. Als ze niet gescheiden worden van elkaar dan blijven eigenschappen mixen met elkaar. Als dieren afgesloten zijn van elkaar, dan worden eigenschappen niet meer gemixt tussen de twee groepen en veranderen ze dus langzaam van elkaar. Hier gaan veel generaties overheen!</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21</a:t>
            </a:fld>
            <a:endParaRPr lang="nl-NL"/>
          </a:p>
        </p:txBody>
      </p:sp>
    </p:spTree>
    <p:extLst>
      <p:ext uri="{BB962C8B-B14F-4D97-AF65-F5344CB8AC3E}">
        <p14:creationId xmlns:p14="http://schemas.microsoft.com/office/powerpoint/2010/main" val="336188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Lees ook eens: https://www.bioplek.org/sheets/sheet_natselectie.html</a:t>
            </a:r>
          </a:p>
          <a:p>
            <a:endParaRPr lang="nl-NL" dirty="0"/>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22</a:t>
            </a:fld>
            <a:endParaRPr lang="nl-NL"/>
          </a:p>
        </p:txBody>
      </p:sp>
    </p:spTree>
    <p:extLst>
      <p:ext uri="{BB962C8B-B14F-4D97-AF65-F5344CB8AC3E}">
        <p14:creationId xmlns:p14="http://schemas.microsoft.com/office/powerpoint/2010/main" val="2578096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Neo</a:t>
            </a:r>
            <a:r>
              <a:rPr lang="nl-NL" dirty="0"/>
              <a:t> = nieuw</a:t>
            </a:r>
          </a:p>
          <a:p>
            <a:endParaRPr lang="nl-NL" dirty="0"/>
          </a:p>
          <a:p>
            <a:r>
              <a:rPr lang="nl-NL" dirty="0"/>
              <a:t>Eigenlijk wordt hiermee bedoeld de nieuwe kijk die voortborduurt op de theorie van Darwin. Tegenwoordig hebben we DNA-onderzoek en kunnen wij veel meer achterhalen dan Darwin in zijn tijd kon. </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23</a:t>
            </a:fld>
            <a:endParaRPr lang="nl-NL"/>
          </a:p>
        </p:txBody>
      </p:sp>
    </p:spTree>
    <p:extLst>
      <p:ext uri="{BB962C8B-B14F-4D97-AF65-F5344CB8AC3E}">
        <p14:creationId xmlns:p14="http://schemas.microsoft.com/office/powerpoint/2010/main" val="632339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just"/>
            <a:r>
              <a:rPr lang="nl-NL" sz="1200" dirty="0" err="1"/>
              <a:t>Lamarck</a:t>
            </a:r>
            <a:r>
              <a:rPr lang="nl-NL" sz="1200" dirty="0"/>
              <a:t> beweerde: Doordat een giraffe zijn nek steeds verder uitstrekt om bij de blaadjes te kunnen, wordt de nek van zijn nageslacht ook langer.</a:t>
            </a:r>
          </a:p>
          <a:p>
            <a:pPr algn="just"/>
            <a:r>
              <a:rPr lang="en-US" sz="1200" dirty="0" err="1"/>
              <a:t>Tegenwoordig</a:t>
            </a:r>
            <a:r>
              <a:rPr lang="en-US" sz="1200" dirty="0"/>
              <a:t> </a:t>
            </a:r>
            <a:r>
              <a:rPr lang="en-US" sz="1200" dirty="0" err="1"/>
              <a:t>weten</a:t>
            </a:r>
            <a:r>
              <a:rPr lang="en-US" sz="1200" dirty="0"/>
              <a:t> we </a:t>
            </a:r>
            <a:r>
              <a:rPr lang="en-US" sz="1200" dirty="0" err="1"/>
              <a:t>dat</a:t>
            </a:r>
            <a:r>
              <a:rPr lang="en-US" sz="1200" dirty="0"/>
              <a:t> </a:t>
            </a:r>
            <a:r>
              <a:rPr lang="en-US" sz="1200" dirty="0" err="1"/>
              <a:t>dit</a:t>
            </a:r>
            <a:r>
              <a:rPr lang="en-US" sz="1200" dirty="0"/>
              <a:t> </a:t>
            </a:r>
            <a:r>
              <a:rPr lang="en-US" sz="1200" dirty="0" err="1"/>
              <a:t>onjuist</a:t>
            </a:r>
            <a:r>
              <a:rPr lang="en-US" sz="1200" dirty="0"/>
              <a:t> is </a:t>
            </a:r>
            <a:r>
              <a:rPr lang="en-US" sz="1200" dirty="0" err="1"/>
              <a:t>doordat</a:t>
            </a:r>
            <a:r>
              <a:rPr lang="en-US" sz="1200" dirty="0"/>
              <a:t> </a:t>
            </a:r>
            <a:r>
              <a:rPr lang="en-US" sz="1200" dirty="0" err="1"/>
              <a:t>er</a:t>
            </a:r>
            <a:r>
              <a:rPr lang="en-US" sz="1200" dirty="0"/>
              <a:t> </a:t>
            </a:r>
            <a:r>
              <a:rPr lang="en-US" sz="1200" dirty="0" err="1"/>
              <a:t>geen</a:t>
            </a:r>
            <a:r>
              <a:rPr lang="en-US" sz="1200" dirty="0"/>
              <a:t> </a:t>
            </a:r>
            <a:r>
              <a:rPr lang="en-US" sz="1200" dirty="0" err="1"/>
              <a:t>verandering</a:t>
            </a:r>
            <a:r>
              <a:rPr lang="en-US" sz="1200" dirty="0"/>
              <a:t> van het DNA </a:t>
            </a:r>
            <a:r>
              <a:rPr lang="en-US" sz="1200" dirty="0" err="1"/>
              <a:t>plaats</a:t>
            </a:r>
            <a:r>
              <a:rPr lang="en-US" sz="1200" dirty="0"/>
              <a:t> </a:t>
            </a:r>
            <a:r>
              <a:rPr lang="en-US" sz="1200" dirty="0" err="1"/>
              <a:t>vindt</a:t>
            </a:r>
            <a:r>
              <a:rPr lang="en-US" sz="1200" dirty="0"/>
              <a:t> door het </a:t>
            </a:r>
            <a:r>
              <a:rPr lang="en-US" sz="1200" dirty="0" err="1"/>
              <a:t>strekken</a:t>
            </a:r>
            <a:r>
              <a:rPr lang="en-US" sz="1200" dirty="0"/>
              <a:t> van de </a:t>
            </a:r>
            <a:r>
              <a:rPr lang="en-US" sz="1200" dirty="0" err="1"/>
              <a:t>nek</a:t>
            </a:r>
            <a:r>
              <a:rPr lang="en-US" sz="1200" dirty="0"/>
              <a:t>! Nu </a:t>
            </a:r>
            <a:r>
              <a:rPr lang="en-US" sz="1200" dirty="0" err="1"/>
              <a:t>weten</a:t>
            </a:r>
            <a:r>
              <a:rPr lang="en-US" sz="1200" dirty="0"/>
              <a:t> we </a:t>
            </a:r>
            <a:r>
              <a:rPr lang="en-US" sz="1200" dirty="0" err="1"/>
              <a:t>dat</a:t>
            </a:r>
            <a:r>
              <a:rPr lang="en-US" sz="1200" dirty="0"/>
              <a:t> de </a:t>
            </a:r>
            <a:r>
              <a:rPr lang="en-US" sz="1200" dirty="0" err="1"/>
              <a:t>dieren</a:t>
            </a:r>
            <a:r>
              <a:rPr lang="en-US" sz="1200" dirty="0"/>
              <a:t> met de </a:t>
            </a:r>
            <a:r>
              <a:rPr lang="en-US" sz="1200" dirty="0" err="1"/>
              <a:t>langste</a:t>
            </a:r>
            <a:r>
              <a:rPr lang="en-US" sz="1200" dirty="0"/>
              <a:t> </a:t>
            </a:r>
            <a:r>
              <a:rPr lang="en-US" sz="1200" dirty="0" err="1"/>
              <a:t>nek</a:t>
            </a:r>
            <a:r>
              <a:rPr lang="en-US" sz="1200" dirty="0"/>
              <a:t>, de </a:t>
            </a:r>
            <a:r>
              <a:rPr lang="en-US" sz="1200" dirty="0" err="1"/>
              <a:t>grootste</a:t>
            </a:r>
            <a:r>
              <a:rPr lang="en-US" sz="1200" dirty="0"/>
              <a:t> </a:t>
            </a:r>
            <a:r>
              <a:rPr lang="en-US" sz="1200" dirty="0" err="1"/>
              <a:t>overlevingskans</a:t>
            </a:r>
            <a:r>
              <a:rPr lang="en-US" sz="1200" dirty="0"/>
              <a:t> </a:t>
            </a:r>
            <a:r>
              <a:rPr lang="en-US" sz="1200" dirty="0" err="1"/>
              <a:t>hadden</a:t>
            </a:r>
            <a:r>
              <a:rPr lang="en-US" sz="1200" dirty="0"/>
              <a:t>, en </a:t>
            </a:r>
            <a:r>
              <a:rPr lang="en-US" sz="1200" dirty="0" err="1"/>
              <a:t>hierdoor</a:t>
            </a:r>
            <a:r>
              <a:rPr lang="en-US" sz="1200" dirty="0"/>
              <a:t> in </a:t>
            </a:r>
            <a:r>
              <a:rPr lang="en-US" sz="1200" dirty="0" err="1"/>
              <a:t>verhouding</a:t>
            </a:r>
            <a:r>
              <a:rPr lang="en-US" sz="1200" dirty="0"/>
              <a:t> </a:t>
            </a:r>
            <a:r>
              <a:rPr lang="en-US" sz="1200" dirty="0" err="1"/>
              <a:t>meer</a:t>
            </a:r>
            <a:r>
              <a:rPr lang="en-US" sz="1200" dirty="0"/>
              <a:t> </a:t>
            </a:r>
            <a:r>
              <a:rPr lang="en-US" sz="1200" dirty="0" err="1"/>
              <a:t>nakomelingen</a:t>
            </a:r>
            <a:r>
              <a:rPr lang="en-US" sz="1200" dirty="0"/>
              <a:t> </a:t>
            </a:r>
            <a:r>
              <a:rPr lang="en-US" sz="1200" dirty="0" err="1"/>
              <a:t>kregen</a:t>
            </a:r>
            <a:r>
              <a:rPr lang="en-US" sz="1200" dirty="0"/>
              <a:t>. </a:t>
            </a:r>
            <a:endParaRPr lang="nl-NL" sz="1200" dirty="0"/>
          </a:p>
          <a:p>
            <a:endParaRPr lang="nl-NL" dirty="0"/>
          </a:p>
        </p:txBody>
      </p:sp>
      <p:sp>
        <p:nvSpPr>
          <p:cNvPr id="4" name="Tijdelijke aanduiding voor dianummer 3"/>
          <p:cNvSpPr>
            <a:spLocks noGrp="1"/>
          </p:cNvSpPr>
          <p:nvPr>
            <p:ph type="sldNum" sz="quarter" idx="10"/>
          </p:nvPr>
        </p:nvSpPr>
        <p:spPr/>
        <p:txBody>
          <a:bodyPr/>
          <a:lstStyle/>
          <a:p>
            <a:fld id="{5F7B6A9B-F6EB-4CE8-999E-EB802FDD9D3F}" type="slidenum">
              <a:rPr lang="nl-NL" smtClean="0"/>
              <a:t>5</a:t>
            </a:fld>
            <a:endParaRPr lang="nl-NL"/>
          </a:p>
        </p:txBody>
      </p:sp>
    </p:spTree>
    <p:extLst>
      <p:ext uri="{BB962C8B-B14F-4D97-AF65-F5344CB8AC3E}">
        <p14:creationId xmlns:p14="http://schemas.microsoft.com/office/powerpoint/2010/main" val="124643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Wat kun je vertellen bij dit plaatje? Wat weet je hier al van?</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6</a:t>
            </a:fld>
            <a:endParaRPr lang="nl-NL"/>
          </a:p>
        </p:txBody>
      </p:sp>
    </p:spTree>
    <p:extLst>
      <p:ext uri="{BB962C8B-B14F-4D97-AF65-F5344CB8AC3E}">
        <p14:creationId xmlns:p14="http://schemas.microsoft.com/office/powerpoint/2010/main" val="484064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Charles Darwin, onderzoeker die de hele wereld overging. Lees de onderstaande link maar eens goed:</a:t>
            </a:r>
          </a:p>
          <a:p>
            <a:endParaRPr lang="nl-NL" dirty="0"/>
          </a:p>
          <a:p>
            <a:r>
              <a:rPr lang="nl-NL" dirty="0"/>
              <a:t>https://www.npofocus.nl/artikel/7985/wie-was-charles-darwin-</a:t>
            </a:r>
          </a:p>
          <a:p>
            <a:endParaRPr lang="nl-NL"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7</a:t>
            </a:fld>
            <a:endParaRPr lang="nl-NL"/>
          </a:p>
        </p:txBody>
      </p:sp>
    </p:spTree>
    <p:extLst>
      <p:ext uri="{BB962C8B-B14F-4D97-AF65-F5344CB8AC3E}">
        <p14:creationId xmlns:p14="http://schemas.microsoft.com/office/powerpoint/2010/main" val="4239733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drie pijlers zijn belangrijk bij de evolutie theorie van Darwin. </a:t>
            </a:r>
            <a:br>
              <a:rPr lang="nl-NL" dirty="0"/>
            </a:br>
            <a:endParaRPr lang="nl-NL" dirty="0"/>
          </a:p>
          <a:p>
            <a:r>
              <a:rPr lang="nl-NL" dirty="0"/>
              <a:t>Variatie – variatie in eigenschappen</a:t>
            </a:r>
          </a:p>
          <a:p>
            <a:r>
              <a:rPr lang="nl-NL" dirty="0"/>
              <a:t>Erfelijkheid – eigenschappen liggen vast in het DNA en kunnen worden overgedragen op nakomelingen</a:t>
            </a:r>
            <a:br>
              <a:rPr lang="nl-NL" dirty="0"/>
            </a:br>
            <a:r>
              <a:rPr lang="nl-NL" dirty="0"/>
              <a:t>Selectie -  selectie op bepaalde eigenschappen </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9</a:t>
            </a:fld>
            <a:endParaRPr lang="nl-NL"/>
          </a:p>
        </p:txBody>
      </p:sp>
    </p:spTree>
    <p:extLst>
      <p:ext uri="{BB962C8B-B14F-4D97-AF65-F5344CB8AC3E}">
        <p14:creationId xmlns:p14="http://schemas.microsoft.com/office/powerpoint/2010/main" val="3440767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Waarom denk je dat mensen in de tijd van Darwin niet blij waren met zijn boek over het ontstaan van soorten?</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10</a:t>
            </a:fld>
            <a:endParaRPr lang="nl-NL"/>
          </a:p>
        </p:txBody>
      </p:sp>
    </p:spTree>
    <p:extLst>
      <p:ext uri="{BB962C8B-B14F-4D97-AF65-F5344CB8AC3E}">
        <p14:creationId xmlns:p14="http://schemas.microsoft.com/office/powerpoint/2010/main" val="3508314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Binnen een soort (dus tussen de individuen) al veel variatie , waarom zou dat belangrijk zijn voor de overleving van de soort?</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12</a:t>
            </a:fld>
            <a:endParaRPr lang="nl-NL"/>
          </a:p>
        </p:txBody>
      </p:sp>
    </p:spTree>
    <p:extLst>
      <p:ext uri="{BB962C8B-B14F-4D97-AF65-F5344CB8AC3E}">
        <p14:creationId xmlns:p14="http://schemas.microsoft.com/office/powerpoint/2010/main" val="1121978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Variantie in erfelijke eigenschappen kan ontstaan door:</a:t>
            </a:r>
          </a:p>
          <a:p>
            <a:r>
              <a:rPr lang="nl-NL" dirty="0"/>
              <a:t>1. Geslachtelijke voortplanting (man &amp; vrouw combinatie). Man geeft 50% van zijn genen en vrouw 50% van haar genen, dit zorgt weer voor nieuwe combinaties in genen (en dus eigenschappen)</a:t>
            </a:r>
            <a:br>
              <a:rPr lang="nl-NL" dirty="0"/>
            </a:br>
            <a:r>
              <a:rPr lang="nl-NL" dirty="0"/>
              <a:t>2. Mutaties. In het leven en bij het ontstaan van leven treden ontzettend veel mutaties op. Mutaties zijn plotselinge veranderingen in het erfelijk materiaal. Soms merk je hier niks van, soms is het positief (als je b.v. als soort snel moet veranderen) soms negatief, als de mutatie je nadelig beïnvloedt. Mutaties zijn bijvoorbeeld goed zichtbaar in soorten die snel vermenigvuldigen, bv. bacteriën die resistent worden voor antibiotica. </a:t>
            </a:r>
          </a:p>
        </p:txBody>
      </p:sp>
      <p:sp>
        <p:nvSpPr>
          <p:cNvPr id="4" name="Tijdelijke aanduiding voor dianummer 3"/>
          <p:cNvSpPr>
            <a:spLocks noGrp="1"/>
          </p:cNvSpPr>
          <p:nvPr>
            <p:ph type="sldNum" sz="quarter" idx="5"/>
          </p:nvPr>
        </p:nvSpPr>
        <p:spPr/>
        <p:txBody>
          <a:bodyPr/>
          <a:lstStyle/>
          <a:p>
            <a:fld id="{5F7B6A9B-F6EB-4CE8-999E-EB802FDD9D3F}" type="slidenum">
              <a:rPr lang="nl-NL" smtClean="0"/>
              <a:t>14</a:t>
            </a:fld>
            <a:endParaRPr lang="nl-NL"/>
          </a:p>
        </p:txBody>
      </p:sp>
    </p:spTree>
    <p:extLst>
      <p:ext uri="{BB962C8B-B14F-4D97-AF65-F5344CB8AC3E}">
        <p14:creationId xmlns:p14="http://schemas.microsoft.com/office/powerpoint/2010/main" val="2009211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Voorbeeld van mutaties.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hlinkClick r:id="rId3"/>
              </a:rPr>
              <a:t>https://biologiepagina.nl/34mavo/Evolutie/mutaties.htm</a:t>
            </a:r>
            <a:endParaRPr lang="nl-NL" dirty="0"/>
          </a:p>
        </p:txBody>
      </p:sp>
      <p:sp>
        <p:nvSpPr>
          <p:cNvPr id="4" name="Tijdelijke aanduiding voor dianummer 3"/>
          <p:cNvSpPr>
            <a:spLocks noGrp="1"/>
          </p:cNvSpPr>
          <p:nvPr>
            <p:ph type="sldNum" sz="quarter" idx="10"/>
          </p:nvPr>
        </p:nvSpPr>
        <p:spPr/>
        <p:txBody>
          <a:bodyPr/>
          <a:lstStyle/>
          <a:p>
            <a:fld id="{5F7B6A9B-F6EB-4CE8-999E-EB802FDD9D3F}" type="slidenum">
              <a:rPr lang="nl-NL" smtClean="0"/>
              <a:t>15</a:t>
            </a:fld>
            <a:endParaRPr lang="nl-NL"/>
          </a:p>
        </p:txBody>
      </p:sp>
    </p:spTree>
    <p:extLst>
      <p:ext uri="{BB962C8B-B14F-4D97-AF65-F5344CB8AC3E}">
        <p14:creationId xmlns:p14="http://schemas.microsoft.com/office/powerpoint/2010/main" val="361153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9D182E43-5204-46E3-806C-A20DCC5A2AE2}" type="datetimeFigureOut">
              <a:rPr lang="nl-NL" smtClean="0"/>
              <a:t>11-11-2020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1125036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D182E43-5204-46E3-806C-A20DCC5A2AE2}" type="datetimeFigureOut">
              <a:rPr lang="nl-NL" smtClean="0"/>
              <a:t>11-11-2020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607716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D182E43-5204-46E3-806C-A20DCC5A2AE2}" type="datetimeFigureOut">
              <a:rPr lang="nl-NL" smtClean="0"/>
              <a:t>11-11-2020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476340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D182E43-5204-46E3-806C-A20DCC5A2AE2}" type="datetimeFigureOut">
              <a:rPr lang="nl-NL" smtClean="0"/>
              <a:t>11-11-2020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3430418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p:cNvSpPr>
            <a:spLocks noGrp="1"/>
          </p:cNvSpPr>
          <p:nvPr>
            <p:ph type="dt" sz="half" idx="10"/>
          </p:nvPr>
        </p:nvSpPr>
        <p:spPr/>
        <p:txBody>
          <a:bodyPr/>
          <a:lstStyle/>
          <a:p>
            <a:fld id="{9D182E43-5204-46E3-806C-A20DCC5A2AE2}" type="datetimeFigureOut">
              <a:rPr lang="nl-NL" smtClean="0"/>
              <a:t>11-11-2020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2476541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9D182E43-5204-46E3-806C-A20DCC5A2AE2}" type="datetimeFigureOut">
              <a:rPr lang="nl-NL" smtClean="0"/>
              <a:t>11-11-2020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272357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9D182E43-5204-46E3-806C-A20DCC5A2AE2}" type="datetimeFigureOut">
              <a:rPr lang="nl-NL" smtClean="0"/>
              <a:t>11-11-2020</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431135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9D182E43-5204-46E3-806C-A20DCC5A2AE2}" type="datetimeFigureOut">
              <a:rPr lang="nl-NL" smtClean="0"/>
              <a:t>11-11-2020</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4048898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9D182E43-5204-46E3-806C-A20DCC5A2AE2}" type="datetimeFigureOut">
              <a:rPr lang="nl-NL" smtClean="0"/>
              <a:t>11-11-2020</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2295276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9D182E43-5204-46E3-806C-A20DCC5A2AE2}" type="datetimeFigureOut">
              <a:rPr lang="nl-NL" smtClean="0"/>
              <a:t>11-11-2020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176193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9D182E43-5204-46E3-806C-A20DCC5A2AE2}" type="datetimeFigureOut">
              <a:rPr lang="nl-NL" smtClean="0"/>
              <a:t>11-11-2020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E56DE71-C0E5-4EE0-8B8A-BFD52060BF46}" type="slidenum">
              <a:rPr lang="nl-NL" smtClean="0"/>
              <a:t>‹nr.›</a:t>
            </a:fld>
            <a:endParaRPr lang="nl-NL"/>
          </a:p>
        </p:txBody>
      </p:sp>
    </p:spTree>
    <p:extLst>
      <p:ext uri="{BB962C8B-B14F-4D97-AF65-F5344CB8AC3E}">
        <p14:creationId xmlns:p14="http://schemas.microsoft.com/office/powerpoint/2010/main" val="3270204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182E43-5204-46E3-806C-A20DCC5A2AE2}" type="datetimeFigureOut">
              <a:rPr lang="nl-NL" smtClean="0"/>
              <a:t>11-11-2020</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56DE71-C0E5-4EE0-8B8A-BFD52060BF46}" type="slidenum">
              <a:rPr lang="nl-NL" smtClean="0"/>
              <a:t>‹nr.›</a:t>
            </a:fld>
            <a:endParaRPr lang="nl-NL"/>
          </a:p>
        </p:txBody>
      </p:sp>
    </p:spTree>
    <p:extLst>
      <p:ext uri="{BB962C8B-B14F-4D97-AF65-F5344CB8AC3E}">
        <p14:creationId xmlns:p14="http://schemas.microsoft.com/office/powerpoint/2010/main" val="15841792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hyperlink" Target="https://www.google.nl/url?sa=i&amp;rct=j&amp;q=&amp;esrc=s&amp;source=images&amp;cd=&amp;cad=rja&amp;uact=8&amp;ved=2ahUKEwj43syQ0LDdAhXMKVAKHUlTDMkQjRx6BAgBEAU&amp;url=https://nl.aliexpress.com/item/High-quality-Hand-painted-oil-paintings-The-creation-of-Adam-Michelangelo-Genesis-wall-living-room-canvas/32757275292.html&amp;psig=AOvVaw36E2-8cPHUznz22kbcVXhk&amp;ust=1536675405073353"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hyperlink" Target="http://www.arkive.org/media/A4/A42D156D-E84A-46A5-9F18-D05C192187C4/Presentation.Large/photo.jpg" TargetMode="External"/><Relationship Id="rId7" Type="http://schemas.openxmlformats.org/officeDocument/2006/relationships/hyperlink" Target="http://www.arkive.org/media/B2/B2AFE4FC-5B31-451C-AE7E-464F89A0AEE9/Presentation.Large/photo.jp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hyperlink" Target="http://www.arkive.org/media/D1/D1B023E8-EAA6-4F50-ABE5-CFE2E45F30FA/Presentation.Large/photo.jpg" TargetMode="Externa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youtube.com/watch?v=q_84KlxmkgA" TargetMode="Externa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b="1" dirty="0"/>
              <a:t>Biologie op het mbo</a:t>
            </a:r>
          </a:p>
        </p:txBody>
      </p:sp>
      <p:sp>
        <p:nvSpPr>
          <p:cNvPr id="3" name="Ondertitel 2"/>
          <p:cNvSpPr>
            <a:spLocks noGrp="1"/>
          </p:cNvSpPr>
          <p:nvPr>
            <p:ph type="subTitle" idx="1"/>
          </p:nvPr>
        </p:nvSpPr>
        <p:spPr/>
        <p:txBody>
          <a:bodyPr/>
          <a:lstStyle/>
          <a:p>
            <a:r>
              <a:rPr lang="nl-NL" dirty="0"/>
              <a:t>H1: Evolutie</a:t>
            </a:r>
          </a:p>
          <a:p>
            <a:endParaRPr lang="nl-NL" dirty="0"/>
          </a:p>
          <a:p>
            <a:r>
              <a:rPr lang="nl-NL" dirty="0"/>
              <a:t>Wikiwijs: 129070</a:t>
            </a: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440" y="3376022"/>
            <a:ext cx="2540000" cy="2692400"/>
          </a:xfrm>
          <a:prstGeom prst="rect">
            <a:avLst/>
          </a:prstGeom>
        </p:spPr>
      </p:pic>
      <p:pic>
        <p:nvPicPr>
          <p:cNvPr id="7" name="Afbeelding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544859" y="3509963"/>
            <a:ext cx="2540000" cy="2692400"/>
          </a:xfrm>
          <a:prstGeom prst="rect">
            <a:avLst/>
          </a:prstGeom>
        </p:spPr>
      </p:pic>
    </p:spTree>
    <p:extLst>
      <p:ext uri="{BB962C8B-B14F-4D97-AF65-F5344CB8AC3E}">
        <p14:creationId xmlns:p14="http://schemas.microsoft.com/office/powerpoint/2010/main" val="2556969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11382" y="1752371"/>
            <a:ext cx="10342418" cy="1325563"/>
          </a:xfrm>
        </p:spPr>
        <p:txBody>
          <a:bodyPr>
            <a:normAutofit/>
          </a:bodyPr>
          <a:lstStyle/>
          <a:p>
            <a:pPr algn="ctr"/>
            <a:r>
              <a:rPr lang="nl-NL" sz="2800" dirty="0"/>
              <a:t>Waarom wordt de evolutietheorie niet door iedereen ondersteund?</a:t>
            </a:r>
          </a:p>
        </p:txBody>
      </p:sp>
      <p:pic>
        <p:nvPicPr>
          <p:cNvPr id="4" name="Picture 5" descr="schepping 3">
            <a:extLst>
              <a:ext uri="{FF2B5EF4-FFF2-40B4-BE49-F238E27FC236}">
                <a16:creationId xmlns:a16="http://schemas.microsoft.com/office/drawing/2014/main" id="{D0CB0BB7-7EA1-4528-86C3-51340AC419F9}"/>
              </a:ext>
            </a:extLst>
          </p:cNvPr>
          <p:cNvPicPr>
            <a:picLocks noGrp="1" noChangeAspect="1" noChangeArrowheads="1"/>
          </p:cNvPicPr>
          <p:nvPr>
            <p:ph idx="1"/>
          </p:nvPr>
        </p:nvPicPr>
        <p:blipFill>
          <a:blip r:embed="rId3"/>
          <a:srcRect/>
          <a:stretch>
            <a:fillRect/>
          </a:stretch>
        </p:blipFill>
        <p:spPr>
          <a:xfrm>
            <a:off x="10200747" y="3535839"/>
            <a:ext cx="1903515" cy="2703513"/>
          </a:xfrm>
          <a:prstGeom prst="rect">
            <a:avLst/>
          </a:prstGeom>
        </p:spPr>
      </p:pic>
      <p:pic>
        <p:nvPicPr>
          <p:cNvPr id="1026" name="Picture 2" descr="Afbeeldingsresultaat voor genesis schilderij schepping">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4181" b="26806"/>
          <a:stretch/>
        </p:blipFill>
        <p:spPr bwMode="auto">
          <a:xfrm>
            <a:off x="2669619" y="2967097"/>
            <a:ext cx="6450172" cy="3161418"/>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1011382" y="500062"/>
            <a:ext cx="1034241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t>Evolutietheorie vs. schepping</a:t>
            </a:r>
          </a:p>
        </p:txBody>
      </p:sp>
    </p:spTree>
    <p:extLst>
      <p:ext uri="{BB962C8B-B14F-4D97-AF65-F5344CB8AC3E}">
        <p14:creationId xmlns:p14="http://schemas.microsoft.com/office/powerpoint/2010/main" val="195432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500062"/>
            <a:ext cx="10515600" cy="1325563"/>
          </a:xfrm>
        </p:spPr>
        <p:txBody>
          <a:bodyPr/>
          <a:lstStyle/>
          <a:p>
            <a:r>
              <a:rPr lang="nl-NL" b="1" dirty="0"/>
              <a:t>Evolutietheorie:</a:t>
            </a:r>
          </a:p>
        </p:txBody>
      </p:sp>
      <p:sp>
        <p:nvSpPr>
          <p:cNvPr id="3" name="Tijdelijke aanduiding voor inhoud 2"/>
          <p:cNvSpPr>
            <a:spLocks noGrp="1"/>
          </p:cNvSpPr>
          <p:nvPr>
            <p:ph idx="1"/>
          </p:nvPr>
        </p:nvSpPr>
        <p:spPr/>
        <p:txBody>
          <a:bodyPr>
            <a:normAutofit lnSpcReduction="10000"/>
          </a:bodyPr>
          <a:lstStyle/>
          <a:p>
            <a:pPr marL="514350" indent="-514350">
              <a:buFont typeface="+mj-lt"/>
              <a:buAutoNum type="arabicPeriod"/>
            </a:pPr>
            <a:r>
              <a:rPr lang="nl-NL" b="1" dirty="0"/>
              <a:t>Variatie in erfelijke eigenschappen binnen een soort </a:t>
            </a:r>
          </a:p>
          <a:p>
            <a:pPr marL="514350" indent="-514350">
              <a:buFont typeface="+mj-lt"/>
              <a:buAutoNum type="arabicPeriod"/>
            </a:pPr>
            <a:r>
              <a:rPr lang="nl-NL" b="1" dirty="0"/>
              <a:t>Natuurlijke selectie </a:t>
            </a:r>
          </a:p>
          <a:p>
            <a:pPr marL="914400" lvl="1" indent="-457200">
              <a:buFont typeface="+mj-lt"/>
              <a:buAutoNum type="arabicPeriod"/>
            </a:pPr>
            <a:r>
              <a:rPr lang="nl-NL" dirty="0"/>
              <a:t>Elk organisme krijgt veel nakomelingen</a:t>
            </a:r>
          </a:p>
          <a:p>
            <a:pPr marL="914400" lvl="1" indent="-457200">
              <a:buFont typeface="+mj-lt"/>
              <a:buAutoNum type="arabicPeriod"/>
            </a:pPr>
            <a:r>
              <a:rPr lang="nl-NL" dirty="0"/>
              <a:t>Organismen met gunstigste genen hebben grootste overlevingskans &gt; kunnen meer en betere nakomelingen maken</a:t>
            </a:r>
          </a:p>
          <a:p>
            <a:pPr marL="514350" indent="-514350">
              <a:buFont typeface="+mj-lt"/>
              <a:buAutoNum type="arabicPeriod"/>
            </a:pPr>
            <a:r>
              <a:rPr lang="nl-NL" b="1" dirty="0"/>
              <a:t>Ontstaan van nieuwe soorten door isolatie</a:t>
            </a:r>
          </a:p>
          <a:p>
            <a:pPr marL="914400" lvl="1" indent="-457200">
              <a:buFont typeface="+mj-lt"/>
              <a:buAutoNum type="arabicPeriod"/>
            </a:pPr>
            <a:r>
              <a:rPr lang="nl-NL" dirty="0"/>
              <a:t>Populatie van dieren wordt door natuurlijke oorzaak in twee groepen gesplitst</a:t>
            </a:r>
          </a:p>
          <a:p>
            <a:pPr marL="914400" lvl="1" indent="-457200">
              <a:buFont typeface="+mj-lt"/>
              <a:buAutoNum type="arabicPeriod"/>
            </a:pPr>
            <a:r>
              <a:rPr lang="nl-NL" dirty="0"/>
              <a:t>In beide gebieden treedt natuurlijke selectie op waardoor de twee populaties zich aanpassen aan de daar heersende omstandigheden</a:t>
            </a:r>
          </a:p>
          <a:p>
            <a:pPr marL="914400" lvl="1" indent="-457200">
              <a:buFont typeface="+mj-lt"/>
              <a:buAutoNum type="arabicPeriod"/>
            </a:pPr>
            <a:r>
              <a:rPr lang="nl-NL" dirty="0"/>
              <a:t>Na verloop van tijd zijn twee populaties zo van elkaar gaan verschillen dat ze geen vruchtbare nakomelingen meer kunnen krijgen</a:t>
            </a:r>
          </a:p>
          <a:p>
            <a:endParaRPr lang="nl-NL" dirty="0"/>
          </a:p>
        </p:txBody>
      </p:sp>
    </p:spTree>
    <p:extLst>
      <p:ext uri="{BB962C8B-B14F-4D97-AF65-F5344CB8AC3E}">
        <p14:creationId xmlns:p14="http://schemas.microsoft.com/office/powerpoint/2010/main" val="802428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41647" y="640771"/>
            <a:ext cx="10515600" cy="1325563"/>
          </a:xfrm>
        </p:spPr>
        <p:txBody>
          <a:bodyPr/>
          <a:lstStyle/>
          <a:p>
            <a:r>
              <a:rPr lang="nl-NL" dirty="0"/>
              <a:t>1. Variatie in erfelijke eigenschappen</a:t>
            </a:r>
          </a:p>
        </p:txBody>
      </p:sp>
      <p:pic>
        <p:nvPicPr>
          <p:cNvPr id="4" name="Picture 5" descr="West African giraffe skin pattern">
            <a:hlinkClick r:id="rId3" tooltip="West African giraffe skin pattern © Christophe Courteau / naturepl.com"/>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7180" y="1755618"/>
            <a:ext cx="5102267" cy="3312368"/>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pic>
        <p:nvPicPr>
          <p:cNvPr id="5" name="Picture 7" descr="Thornicroft's giraffe skin pattern">
            <a:hlinkClick r:id="rId5" tooltip="Thornicroft's giraffe skin pattern © Steve Robinson / www.nhpa.co.uk"/>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943528" y="1632392"/>
            <a:ext cx="4248472" cy="2824037"/>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pic>
        <p:nvPicPr>
          <p:cNvPr id="6" name="Picture 11" descr="Reticulated giraffe skin pattern">
            <a:hlinkClick r:id="rId7" tooltip="Reticulated giraffe skin pattern © Anup Shah / naturepl.com"/>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578613" y="3625838"/>
            <a:ext cx="4185750" cy="2744358"/>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241486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6463" y="844210"/>
            <a:ext cx="9675876" cy="1109309"/>
          </a:xfrm>
        </p:spPr>
        <p:txBody>
          <a:bodyPr/>
          <a:lstStyle/>
          <a:p>
            <a:r>
              <a:rPr lang="nl-NL" dirty="0"/>
              <a:t>1. Variatie in erfelijke eigenschappen</a:t>
            </a:r>
          </a:p>
        </p:txBody>
      </p:sp>
      <p:pic>
        <p:nvPicPr>
          <p:cNvPr id="4" name="Picture 2" descr="C:\Evolutie\23_01PopulationVariation.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bwMode="auto">
          <a:xfrm>
            <a:off x="357981" y="1953519"/>
            <a:ext cx="5256276" cy="3964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Afbeelding 4"/>
          <p:cNvPicPr>
            <a:picLocks noChangeAspect="1"/>
          </p:cNvPicPr>
          <p:nvPr/>
        </p:nvPicPr>
        <p:blipFill>
          <a:blip r:embed="rId3"/>
          <a:stretch>
            <a:fillRect/>
          </a:stretch>
        </p:blipFill>
        <p:spPr>
          <a:xfrm>
            <a:off x="5675088" y="1953519"/>
            <a:ext cx="5101195" cy="3805599"/>
          </a:xfrm>
          <a:prstGeom prst="rect">
            <a:avLst/>
          </a:prstGeom>
        </p:spPr>
      </p:pic>
    </p:spTree>
    <p:extLst>
      <p:ext uri="{BB962C8B-B14F-4D97-AF65-F5344CB8AC3E}">
        <p14:creationId xmlns:p14="http://schemas.microsoft.com/office/powerpoint/2010/main" val="4230609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9021" y="653883"/>
            <a:ext cx="10515600" cy="1325563"/>
          </a:xfrm>
        </p:spPr>
        <p:txBody>
          <a:bodyPr/>
          <a:lstStyle/>
          <a:p>
            <a:r>
              <a:rPr lang="nl-NL" dirty="0"/>
              <a:t>1. Variatie in erfelijke eigenschappen</a:t>
            </a:r>
          </a:p>
        </p:txBody>
      </p:sp>
      <p:sp>
        <p:nvSpPr>
          <p:cNvPr id="3" name="Tijdelijke aanduiding voor inhoud 2"/>
          <p:cNvSpPr>
            <a:spLocks noGrp="1"/>
          </p:cNvSpPr>
          <p:nvPr>
            <p:ph idx="1"/>
          </p:nvPr>
        </p:nvSpPr>
        <p:spPr/>
        <p:txBody>
          <a:bodyPr/>
          <a:lstStyle/>
          <a:p>
            <a:r>
              <a:rPr lang="nl-NL" dirty="0"/>
              <a:t>Geslachtelijke voortplanting</a:t>
            </a:r>
          </a:p>
          <a:p>
            <a:pPr lvl="1"/>
            <a:r>
              <a:rPr lang="nl-NL" dirty="0"/>
              <a:t>Nieuwe paren/combinaties van bestaande genen/eigenschappen</a:t>
            </a:r>
          </a:p>
          <a:p>
            <a:pPr marL="457200" lvl="1" indent="0">
              <a:buNone/>
            </a:pPr>
            <a:endParaRPr lang="nl-NL" dirty="0"/>
          </a:p>
          <a:p>
            <a:r>
              <a:rPr lang="nl-NL" dirty="0"/>
              <a:t>Mutaties</a:t>
            </a:r>
          </a:p>
          <a:p>
            <a:pPr lvl="1"/>
            <a:r>
              <a:rPr lang="nl-NL" dirty="0"/>
              <a:t>Plotselinge verandering van erfelijk materiaal door veranderingen aan een gen (DNA)</a:t>
            </a:r>
          </a:p>
          <a:p>
            <a:pPr lvl="1"/>
            <a:endParaRPr lang="nl-NL" dirty="0"/>
          </a:p>
        </p:txBody>
      </p:sp>
      <p:pic>
        <p:nvPicPr>
          <p:cNvPr id="5" name="Picture 12" descr="http://upload.wikimedia.org/wikipedia/commons/2/2f/DNA_UV_mutation.gi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39804" y="3930316"/>
            <a:ext cx="3072426" cy="2370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Afbeelding 5"/>
          <p:cNvPicPr>
            <a:picLocks noChangeAspect="1"/>
          </p:cNvPicPr>
          <p:nvPr/>
        </p:nvPicPr>
        <p:blipFill>
          <a:blip r:embed="rId4"/>
          <a:stretch>
            <a:fillRect/>
          </a:stretch>
        </p:blipFill>
        <p:spPr>
          <a:xfrm>
            <a:off x="10005595" y="1825625"/>
            <a:ext cx="2186405" cy="1639804"/>
          </a:xfrm>
          <a:prstGeom prst="rect">
            <a:avLst/>
          </a:prstGeom>
        </p:spPr>
      </p:pic>
    </p:spTree>
    <p:extLst>
      <p:ext uri="{BB962C8B-B14F-4D97-AF65-F5344CB8AC3E}">
        <p14:creationId xmlns:p14="http://schemas.microsoft.com/office/powerpoint/2010/main" val="1335058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Mutaties</a:t>
            </a:r>
          </a:p>
        </p:txBody>
      </p:sp>
      <p:pic>
        <p:nvPicPr>
          <p:cNvPr id="4" name="Tijdelijke aanduiding voor inhoud 3"/>
          <p:cNvPicPr>
            <a:picLocks noGrp="1" noChangeAspect="1"/>
          </p:cNvPicPr>
          <p:nvPr>
            <p:ph idx="1"/>
          </p:nvPr>
        </p:nvPicPr>
        <p:blipFill>
          <a:blip r:embed="rId3"/>
          <a:stretch>
            <a:fillRect/>
          </a:stretch>
        </p:blipFill>
        <p:spPr>
          <a:xfrm>
            <a:off x="3196395" y="1825625"/>
            <a:ext cx="5799210" cy="4351338"/>
          </a:xfrm>
          <a:prstGeom prst="rect">
            <a:avLst/>
          </a:prstGeom>
        </p:spPr>
      </p:pic>
      <p:pic>
        <p:nvPicPr>
          <p:cNvPr id="5" name="Picture 2" descr="http://www.dumpaday.com/wp-content/uploads/2010/10/albino-7.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65669" y="1984475"/>
            <a:ext cx="3675747" cy="3081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Afbeelding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1869154"/>
            <a:ext cx="2883049" cy="3995530"/>
          </a:xfrm>
          <a:prstGeom prst="rect">
            <a:avLst/>
          </a:prstGeom>
        </p:spPr>
      </p:pic>
    </p:spTree>
    <p:extLst>
      <p:ext uri="{BB962C8B-B14F-4D97-AF65-F5344CB8AC3E}">
        <p14:creationId xmlns:p14="http://schemas.microsoft.com/office/powerpoint/2010/main" val="787822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2. Natuurlijke selectie</a:t>
            </a:r>
          </a:p>
        </p:txBody>
      </p:sp>
      <p:sp>
        <p:nvSpPr>
          <p:cNvPr id="3" name="Tijdelijke aanduiding voor inhoud 2"/>
          <p:cNvSpPr>
            <a:spLocks noGrp="1"/>
          </p:cNvSpPr>
          <p:nvPr>
            <p:ph idx="1"/>
          </p:nvPr>
        </p:nvSpPr>
        <p:spPr/>
        <p:txBody>
          <a:bodyPr/>
          <a:lstStyle/>
          <a:p>
            <a:r>
              <a:rPr lang="nl-NL" dirty="0"/>
              <a:t>Te veel nakomelingen</a:t>
            </a:r>
          </a:p>
        </p:txBody>
      </p:sp>
      <p:pic>
        <p:nvPicPr>
          <p:cNvPr id="4" name="Picture 2" descr="23-05-BottleneckEffect-L"/>
          <p:cNvPicPr>
            <a:picLocks noChangeAspect="1" noChangeArrowheads="1"/>
          </p:cNvPicPr>
          <p:nvPr/>
        </p:nvPicPr>
        <p:blipFill rotWithShape="1">
          <a:blip r:embed="rId3">
            <a:extLst>
              <a:ext uri="{28A0092B-C50C-407E-A947-70E740481C1C}">
                <a14:useLocalDpi xmlns:a14="http://schemas.microsoft.com/office/drawing/2010/main"/>
              </a:ext>
            </a:extLst>
          </a:blip>
          <a:srcRect b="3572"/>
          <a:stretch/>
        </p:blipFill>
        <p:spPr bwMode="auto">
          <a:xfrm>
            <a:off x="2582779" y="2386415"/>
            <a:ext cx="5598695" cy="380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57994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2. Natuurlijke selectie</a:t>
            </a:r>
          </a:p>
        </p:txBody>
      </p:sp>
      <p:sp>
        <p:nvSpPr>
          <p:cNvPr id="3" name="Tijdelijke aanduiding voor inhoud 2"/>
          <p:cNvSpPr>
            <a:spLocks noGrp="1"/>
          </p:cNvSpPr>
          <p:nvPr>
            <p:ph idx="1"/>
          </p:nvPr>
        </p:nvSpPr>
        <p:spPr/>
        <p:txBody>
          <a:bodyPr/>
          <a:lstStyle/>
          <a:p>
            <a:r>
              <a:rPr lang="nl-NL" dirty="0"/>
              <a:t>Individuen die het </a:t>
            </a:r>
            <a:r>
              <a:rPr lang="nl-NL" b="1" dirty="0"/>
              <a:t>beste aangepast</a:t>
            </a:r>
            <a:r>
              <a:rPr lang="nl-NL" dirty="0"/>
              <a:t> zijn aan het milieu hebben grootste overlevingskans. Organismen produceren </a:t>
            </a:r>
            <a:r>
              <a:rPr lang="nl-NL" b="1" dirty="0"/>
              <a:t>teveel nakomelingen </a:t>
            </a:r>
            <a:r>
              <a:rPr lang="en-US" dirty="0"/>
              <a:t>(</a:t>
            </a:r>
            <a:r>
              <a:rPr lang="en-US" dirty="0" err="1"/>
              <a:t>populaties</a:t>
            </a:r>
            <a:r>
              <a:rPr lang="en-US" dirty="0"/>
              <a:t> </a:t>
            </a:r>
            <a:r>
              <a:rPr lang="en-US" dirty="0" err="1"/>
              <a:t>blijven</a:t>
            </a:r>
            <a:r>
              <a:rPr lang="en-US" dirty="0"/>
              <a:t> min of </a:t>
            </a:r>
            <a:r>
              <a:rPr lang="en-US" dirty="0" err="1"/>
              <a:t>meer</a:t>
            </a:r>
            <a:r>
              <a:rPr lang="en-US" dirty="0"/>
              <a:t> </a:t>
            </a:r>
            <a:r>
              <a:rPr lang="en-US" dirty="0" err="1"/>
              <a:t>gelijk</a:t>
            </a:r>
            <a:r>
              <a:rPr lang="en-US" dirty="0"/>
              <a:t> in </a:t>
            </a:r>
            <a:r>
              <a:rPr lang="en-US" dirty="0" err="1"/>
              <a:t>grootte</a:t>
            </a:r>
            <a:r>
              <a:rPr lang="en-US" dirty="0"/>
              <a:t>)</a:t>
            </a:r>
            <a:endParaRPr lang="nl-NL" dirty="0"/>
          </a:p>
          <a:p>
            <a:endParaRPr lang="nl-NL" b="1" dirty="0"/>
          </a:p>
          <a:p>
            <a:r>
              <a:rPr lang="nl-NL" b="1" dirty="0"/>
              <a:t>Survival of </a:t>
            </a:r>
            <a:r>
              <a:rPr lang="nl-NL" b="1" dirty="0" err="1"/>
              <a:t>the</a:t>
            </a:r>
            <a:r>
              <a:rPr lang="nl-NL" b="1" dirty="0"/>
              <a:t> </a:t>
            </a:r>
            <a:r>
              <a:rPr lang="nl-NL" b="1" dirty="0" err="1"/>
              <a:t>fittest</a:t>
            </a:r>
            <a:endParaRPr lang="nl-NL" b="1" dirty="0"/>
          </a:p>
          <a:p>
            <a:endParaRPr lang="nl-NL" b="1" dirty="0"/>
          </a:p>
          <a:p>
            <a:r>
              <a:rPr lang="nl-NL" b="1" dirty="0"/>
              <a:t>Gunstige genen </a:t>
            </a:r>
            <a:r>
              <a:rPr lang="nl-NL" dirty="0">
                <a:sym typeface="Wingdings" panose="05000000000000000000" pitchFamily="2" charset="2"/>
              </a:rPr>
              <a:t> veel overlevende én zich voortplantende nakomelingen.</a:t>
            </a:r>
            <a:endParaRPr lang="nl-NL" dirty="0"/>
          </a:p>
        </p:txBody>
      </p:sp>
    </p:spTree>
    <p:extLst>
      <p:ext uri="{BB962C8B-B14F-4D97-AF65-F5344CB8AC3E}">
        <p14:creationId xmlns:p14="http://schemas.microsoft.com/office/powerpoint/2010/main" val="2245719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80060" y="166202"/>
            <a:ext cx="8858851" cy="6691797"/>
          </a:xfrm>
          <a:prstGeom prst="rect">
            <a:avLst/>
          </a:prstGeom>
        </p:spPr>
      </p:pic>
    </p:spTree>
    <p:extLst>
      <p:ext uri="{BB962C8B-B14F-4D97-AF65-F5344CB8AC3E}">
        <p14:creationId xmlns:p14="http://schemas.microsoft.com/office/powerpoint/2010/main" val="908367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653883"/>
            <a:ext cx="10515600" cy="1325563"/>
          </a:xfrm>
        </p:spPr>
        <p:txBody>
          <a:bodyPr/>
          <a:lstStyle/>
          <a:p>
            <a:r>
              <a:rPr lang="nl-NL" dirty="0"/>
              <a:t>3. Ontstaan van nieuwe soorten</a:t>
            </a:r>
          </a:p>
        </p:txBody>
      </p:sp>
      <p:pic>
        <p:nvPicPr>
          <p:cNvPr id="5" name="Picture 13" descr="Nature_finch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32020" y="2341915"/>
            <a:ext cx="5832475" cy="29845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4" name="Picture 2" descr="C:\Evolutie\Galapagos_Map.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3394" y="2151017"/>
            <a:ext cx="4405786" cy="3366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06281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t>Onderwerpen dit blok</a:t>
            </a:r>
          </a:p>
        </p:txBody>
      </p:sp>
      <p:sp>
        <p:nvSpPr>
          <p:cNvPr id="7" name="Tijdelijke aanduiding voor inhoud 6"/>
          <p:cNvSpPr>
            <a:spLocks noGrp="1"/>
          </p:cNvSpPr>
          <p:nvPr>
            <p:ph sz="half" idx="2"/>
          </p:nvPr>
        </p:nvSpPr>
        <p:spPr>
          <a:xfrm>
            <a:off x="6420394" y="2047693"/>
            <a:ext cx="4709160" cy="1557656"/>
          </a:xfrm>
          <a:ln w="38100">
            <a:solidFill>
              <a:schemeClr val="accent4"/>
            </a:solidFill>
          </a:ln>
        </p:spPr>
        <p:txBody>
          <a:bodyPr>
            <a:normAutofit/>
          </a:bodyPr>
          <a:lstStyle/>
          <a:p>
            <a:pPr marL="0" indent="0">
              <a:buNone/>
            </a:pPr>
            <a:r>
              <a:rPr lang="nl-NL" sz="1800" b="1" u="sng" dirty="0"/>
              <a:t>Biologie volgend blok: </a:t>
            </a:r>
          </a:p>
          <a:p>
            <a:pPr>
              <a:buFontTx/>
              <a:buChar char="-"/>
            </a:pPr>
            <a:r>
              <a:rPr lang="nl-NL" sz="1800" dirty="0"/>
              <a:t>Natuurlijke leefomgeving in relatie tot gedrag</a:t>
            </a:r>
          </a:p>
          <a:p>
            <a:pPr>
              <a:buFontTx/>
              <a:buChar char="-"/>
            </a:pPr>
            <a:r>
              <a:rPr lang="nl-NL" sz="1800" dirty="0"/>
              <a:t>Gedragsbiologie</a:t>
            </a:r>
          </a:p>
          <a:p>
            <a:pPr>
              <a:buFontTx/>
              <a:buChar char="-"/>
            </a:pPr>
            <a:r>
              <a:rPr lang="nl-NL" sz="1800" dirty="0"/>
              <a:t>Populatiedynamica</a:t>
            </a:r>
          </a:p>
          <a:p>
            <a:pPr marL="0" indent="0">
              <a:buNone/>
            </a:pPr>
            <a:endParaRPr lang="nl-NL" sz="1800" dirty="0"/>
          </a:p>
        </p:txBody>
      </p:sp>
      <p:pic>
        <p:nvPicPr>
          <p:cNvPr id="9" name="Afbeelding 8"/>
          <p:cNvPicPr>
            <a:picLocks noChangeAspect="1"/>
          </p:cNvPicPr>
          <p:nvPr/>
        </p:nvPicPr>
        <p:blipFill>
          <a:blip r:embed="rId2"/>
          <a:stretch>
            <a:fillRect/>
          </a:stretch>
        </p:blipFill>
        <p:spPr>
          <a:xfrm>
            <a:off x="7011958" y="3715521"/>
            <a:ext cx="3526032" cy="2461170"/>
          </a:xfrm>
          <a:prstGeom prst="rect">
            <a:avLst/>
          </a:prstGeom>
        </p:spPr>
      </p:pic>
      <p:graphicFrame>
        <p:nvGraphicFramePr>
          <p:cNvPr id="8" name="Tijdelijke aanduiding voor inhoud 5"/>
          <p:cNvGraphicFramePr>
            <a:graphicFrameLocks/>
          </p:cNvGraphicFramePr>
          <p:nvPr>
            <p:extLst>
              <p:ext uri="{D42A27DB-BD31-4B8C-83A1-F6EECF244321}">
                <p14:modId xmlns:p14="http://schemas.microsoft.com/office/powerpoint/2010/main" val="1730158446"/>
              </p:ext>
            </p:extLst>
          </p:nvPr>
        </p:nvGraphicFramePr>
        <p:xfrm>
          <a:off x="523066" y="2193495"/>
          <a:ext cx="5572934" cy="3499666"/>
        </p:xfrm>
        <a:graphic>
          <a:graphicData uri="http://schemas.openxmlformats.org/drawingml/2006/table">
            <a:tbl>
              <a:tblPr firstRow="1" bandRow="1">
                <a:tableStyleId>{00A15C55-8517-42AA-B614-E9B94910E393}</a:tableStyleId>
              </a:tblPr>
              <a:tblGrid>
                <a:gridCol w="903952">
                  <a:extLst>
                    <a:ext uri="{9D8B030D-6E8A-4147-A177-3AD203B41FA5}">
                      <a16:colId xmlns:a16="http://schemas.microsoft.com/office/drawing/2014/main" val="857621542"/>
                    </a:ext>
                  </a:extLst>
                </a:gridCol>
                <a:gridCol w="4668982">
                  <a:extLst>
                    <a:ext uri="{9D8B030D-6E8A-4147-A177-3AD203B41FA5}">
                      <a16:colId xmlns:a16="http://schemas.microsoft.com/office/drawing/2014/main" val="229971109"/>
                    </a:ext>
                  </a:extLst>
                </a:gridCol>
              </a:tblGrid>
              <a:tr h="512626">
                <a:tc>
                  <a:txBody>
                    <a:bodyPr/>
                    <a:lstStyle/>
                    <a:p>
                      <a:pPr algn="ctr"/>
                      <a:r>
                        <a:rPr lang="nl-NL" sz="2200" dirty="0"/>
                        <a:t>Les </a:t>
                      </a:r>
                    </a:p>
                  </a:txBody>
                  <a:tcPr marL="94749" marR="94749"/>
                </a:tc>
                <a:tc>
                  <a:txBody>
                    <a:bodyPr/>
                    <a:lstStyle/>
                    <a:p>
                      <a:r>
                        <a:rPr lang="nl-NL" sz="2200" dirty="0"/>
                        <a:t>Onderwerpen</a:t>
                      </a:r>
                    </a:p>
                  </a:txBody>
                  <a:tcPr marL="94749" marR="94749"/>
                </a:tc>
                <a:extLst>
                  <a:ext uri="{0D108BD9-81ED-4DB2-BD59-A6C34878D82A}">
                    <a16:rowId xmlns:a16="http://schemas.microsoft.com/office/drawing/2014/main" val="381190020"/>
                  </a:ext>
                </a:extLst>
              </a:tr>
              <a:tr h="370840">
                <a:tc>
                  <a:txBody>
                    <a:bodyPr/>
                    <a:lstStyle/>
                    <a:p>
                      <a:pPr algn="ctr"/>
                      <a:r>
                        <a:rPr lang="nl-NL" sz="2200" dirty="0"/>
                        <a:t>1</a:t>
                      </a:r>
                    </a:p>
                  </a:txBody>
                  <a:tcPr marL="94749" marR="94749">
                    <a:solidFill>
                      <a:schemeClr val="accent1"/>
                    </a:solidFill>
                  </a:tcPr>
                </a:tc>
                <a:tc>
                  <a:txBody>
                    <a:bodyPr/>
                    <a:lstStyle/>
                    <a:p>
                      <a:r>
                        <a:rPr lang="nl-NL" sz="2200" dirty="0"/>
                        <a:t>Evolutie</a:t>
                      </a:r>
                    </a:p>
                  </a:txBody>
                  <a:tcPr marL="94749" marR="94749">
                    <a:solidFill>
                      <a:schemeClr val="accent1"/>
                    </a:solidFill>
                  </a:tcPr>
                </a:tc>
                <a:extLst>
                  <a:ext uri="{0D108BD9-81ED-4DB2-BD59-A6C34878D82A}">
                    <a16:rowId xmlns:a16="http://schemas.microsoft.com/office/drawing/2014/main" val="2564212501"/>
                  </a:ext>
                </a:extLst>
              </a:tr>
              <a:tr h="370840">
                <a:tc>
                  <a:txBody>
                    <a:bodyPr/>
                    <a:lstStyle/>
                    <a:p>
                      <a:pPr algn="ctr"/>
                      <a:r>
                        <a:rPr lang="nl-NL" sz="2200" dirty="0"/>
                        <a:t>2</a:t>
                      </a:r>
                    </a:p>
                  </a:txBody>
                  <a:tcPr marL="94749" marR="94749">
                    <a:solidFill>
                      <a:schemeClr val="accent2">
                        <a:lumMod val="20000"/>
                        <a:lumOff val="80000"/>
                      </a:schemeClr>
                    </a:solidFill>
                  </a:tcPr>
                </a:tc>
                <a:tc>
                  <a:txBody>
                    <a:bodyPr/>
                    <a:lstStyle/>
                    <a:p>
                      <a:r>
                        <a:rPr lang="nl-NL" sz="2200" dirty="0"/>
                        <a:t>Survival of </a:t>
                      </a:r>
                      <a:r>
                        <a:rPr lang="nl-NL" sz="2200" dirty="0" err="1"/>
                        <a:t>the</a:t>
                      </a:r>
                      <a:r>
                        <a:rPr lang="nl-NL" sz="2200" dirty="0"/>
                        <a:t> </a:t>
                      </a:r>
                      <a:r>
                        <a:rPr lang="nl-NL" sz="2200" dirty="0" err="1"/>
                        <a:t>fittest</a:t>
                      </a:r>
                      <a:endParaRPr lang="nl-NL" sz="2200" dirty="0"/>
                    </a:p>
                  </a:txBody>
                  <a:tcPr marL="94749" marR="94749">
                    <a:solidFill>
                      <a:schemeClr val="accent2">
                        <a:lumMod val="20000"/>
                        <a:lumOff val="80000"/>
                      </a:schemeClr>
                    </a:solidFill>
                  </a:tcPr>
                </a:tc>
                <a:extLst>
                  <a:ext uri="{0D108BD9-81ED-4DB2-BD59-A6C34878D82A}">
                    <a16:rowId xmlns:a16="http://schemas.microsoft.com/office/drawing/2014/main" val="1797574580"/>
                  </a:ext>
                </a:extLst>
              </a:tr>
              <a:tr h="370840">
                <a:tc>
                  <a:txBody>
                    <a:bodyPr/>
                    <a:lstStyle/>
                    <a:p>
                      <a:pPr algn="ctr"/>
                      <a:r>
                        <a:rPr lang="nl-NL" sz="2200" dirty="0"/>
                        <a:t>3</a:t>
                      </a:r>
                    </a:p>
                  </a:txBody>
                  <a:tcPr marL="94749" marR="94749">
                    <a:solidFill>
                      <a:schemeClr val="accent2">
                        <a:lumMod val="20000"/>
                        <a:lumOff val="80000"/>
                      </a:schemeClr>
                    </a:solidFill>
                  </a:tcPr>
                </a:tc>
                <a:tc>
                  <a:txBody>
                    <a:bodyPr/>
                    <a:lstStyle/>
                    <a:p>
                      <a:r>
                        <a:rPr lang="nl-NL" sz="2200" dirty="0"/>
                        <a:t>Domesticatie</a:t>
                      </a:r>
                    </a:p>
                  </a:txBody>
                  <a:tcPr marL="94749" marR="94749">
                    <a:solidFill>
                      <a:schemeClr val="accent2">
                        <a:lumMod val="20000"/>
                        <a:lumOff val="80000"/>
                      </a:schemeClr>
                    </a:solidFill>
                  </a:tcPr>
                </a:tc>
                <a:extLst>
                  <a:ext uri="{0D108BD9-81ED-4DB2-BD59-A6C34878D82A}">
                    <a16:rowId xmlns:a16="http://schemas.microsoft.com/office/drawing/2014/main" val="1842555663"/>
                  </a:ext>
                </a:extLst>
              </a:tr>
              <a:tr h="370840">
                <a:tc>
                  <a:txBody>
                    <a:bodyPr/>
                    <a:lstStyle/>
                    <a:p>
                      <a:pPr algn="ctr"/>
                      <a:r>
                        <a:rPr lang="nl-NL" sz="2200" dirty="0"/>
                        <a:t>4</a:t>
                      </a:r>
                    </a:p>
                  </a:txBody>
                  <a:tcPr marL="94749" marR="9474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200" dirty="0"/>
                        <a:t>Taxonomie en biodiversiteit</a:t>
                      </a:r>
                    </a:p>
                  </a:txBody>
                  <a:tcPr marL="94749" marR="94749"/>
                </a:tc>
                <a:extLst>
                  <a:ext uri="{0D108BD9-81ED-4DB2-BD59-A6C34878D82A}">
                    <a16:rowId xmlns:a16="http://schemas.microsoft.com/office/drawing/2014/main" val="3560921559"/>
                  </a:ext>
                </a:extLst>
              </a:tr>
              <a:tr h="370840">
                <a:tc>
                  <a:txBody>
                    <a:bodyPr/>
                    <a:lstStyle/>
                    <a:p>
                      <a:pPr algn="ctr"/>
                      <a:r>
                        <a:rPr lang="nl-NL" sz="2200" dirty="0"/>
                        <a:t>5</a:t>
                      </a:r>
                    </a:p>
                  </a:txBody>
                  <a:tcPr marL="94749" marR="9474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200" dirty="0"/>
                        <a:t>Biotopen, Ecosystemen, Kringlopen</a:t>
                      </a:r>
                    </a:p>
                  </a:txBody>
                  <a:tcPr marL="94749" marR="94749"/>
                </a:tc>
                <a:extLst>
                  <a:ext uri="{0D108BD9-81ED-4DB2-BD59-A6C34878D82A}">
                    <a16:rowId xmlns:a16="http://schemas.microsoft.com/office/drawing/2014/main" val="705351952"/>
                  </a:ext>
                </a:extLst>
              </a:tr>
              <a:tr h="370840">
                <a:tc>
                  <a:txBody>
                    <a:bodyPr/>
                    <a:lstStyle/>
                    <a:p>
                      <a:pPr algn="ctr"/>
                      <a:r>
                        <a:rPr lang="nl-NL" sz="2200" dirty="0"/>
                        <a:t>6</a:t>
                      </a:r>
                    </a:p>
                  </a:txBody>
                  <a:tcPr marL="94749" marR="9474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200" dirty="0"/>
                        <a:t>Herhalen,</a:t>
                      </a:r>
                      <a:r>
                        <a:rPr lang="nl-NL" sz="2200" baseline="0" dirty="0"/>
                        <a:t> leren voor toets</a:t>
                      </a:r>
                      <a:endParaRPr lang="nl-NL" sz="2200" dirty="0"/>
                    </a:p>
                  </a:txBody>
                  <a:tcPr marL="94749" marR="94749"/>
                </a:tc>
                <a:extLst>
                  <a:ext uri="{0D108BD9-81ED-4DB2-BD59-A6C34878D82A}">
                    <a16:rowId xmlns:a16="http://schemas.microsoft.com/office/drawing/2014/main" val="4201128677"/>
                  </a:ext>
                </a:extLst>
              </a:tr>
              <a:tr h="370840">
                <a:tc>
                  <a:txBody>
                    <a:bodyPr/>
                    <a:lstStyle/>
                    <a:p>
                      <a:pPr algn="ctr"/>
                      <a:r>
                        <a:rPr lang="nl-NL" sz="2200" dirty="0"/>
                        <a:t>7</a:t>
                      </a:r>
                    </a:p>
                  </a:txBody>
                  <a:tcPr marL="94749" marR="94749"/>
                </a:tc>
                <a:tc>
                  <a:txBody>
                    <a:bodyPr/>
                    <a:lstStyle/>
                    <a:p>
                      <a:r>
                        <a:rPr lang="nl-NL" sz="2200" dirty="0"/>
                        <a:t>Toets</a:t>
                      </a:r>
                    </a:p>
                  </a:txBody>
                  <a:tcPr marL="94749" marR="94749"/>
                </a:tc>
                <a:extLst>
                  <a:ext uri="{0D108BD9-81ED-4DB2-BD59-A6C34878D82A}">
                    <a16:rowId xmlns:a16="http://schemas.microsoft.com/office/drawing/2014/main" val="1214040126"/>
                  </a:ext>
                </a:extLst>
              </a:tr>
            </a:tbl>
          </a:graphicData>
        </a:graphic>
      </p:graphicFrame>
    </p:spTree>
    <p:extLst>
      <p:ext uri="{BB962C8B-B14F-4D97-AF65-F5344CB8AC3E}">
        <p14:creationId xmlns:p14="http://schemas.microsoft.com/office/powerpoint/2010/main" val="17611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74979" y="0"/>
            <a:ext cx="8469566" cy="62974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2495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3. Nieuwe soorten</a:t>
            </a:r>
          </a:p>
        </p:txBody>
      </p:sp>
      <p:sp>
        <p:nvSpPr>
          <p:cNvPr id="3" name="Tijdelijke aanduiding voor inhoud 2"/>
          <p:cNvSpPr>
            <a:spLocks noGrp="1"/>
          </p:cNvSpPr>
          <p:nvPr>
            <p:ph idx="1"/>
          </p:nvPr>
        </p:nvSpPr>
        <p:spPr/>
        <p:txBody>
          <a:bodyPr/>
          <a:lstStyle/>
          <a:p>
            <a:pPr marL="514350" indent="-514350">
              <a:buFont typeface="+mj-lt"/>
              <a:buAutoNum type="arabicPeriod"/>
            </a:pPr>
            <a:r>
              <a:rPr lang="nl-NL" dirty="0"/>
              <a:t>Individuen raken geïsoleerd</a:t>
            </a:r>
          </a:p>
          <a:p>
            <a:pPr marL="514350" indent="-514350">
              <a:buFont typeface="+mj-lt"/>
              <a:buAutoNum type="arabicPeriod"/>
            </a:pPr>
            <a:endParaRPr lang="nl-NL" dirty="0"/>
          </a:p>
          <a:p>
            <a:pPr marL="514350" indent="-514350">
              <a:buFont typeface="+mj-lt"/>
              <a:buAutoNum type="arabicPeriod"/>
            </a:pPr>
            <a:r>
              <a:rPr lang="nl-NL" dirty="0"/>
              <a:t>Individuen passen zich aan de nieuwe omstandigheden aan (</a:t>
            </a:r>
            <a:r>
              <a:rPr lang="nl-NL" b="1" dirty="0"/>
              <a:t>adaptatie</a:t>
            </a:r>
            <a:r>
              <a:rPr lang="nl-NL" dirty="0"/>
              <a:t>)</a:t>
            </a:r>
          </a:p>
          <a:p>
            <a:pPr marL="514350" indent="-514350">
              <a:buFont typeface="+mj-lt"/>
              <a:buAutoNum type="arabicPeriod"/>
            </a:pPr>
            <a:endParaRPr lang="nl-NL" dirty="0"/>
          </a:p>
          <a:p>
            <a:pPr marL="514350" indent="-514350">
              <a:buFont typeface="+mj-lt"/>
              <a:buAutoNum type="arabicPeriod"/>
            </a:pPr>
            <a:r>
              <a:rPr lang="nl-NL" dirty="0"/>
              <a:t>Nieuwe soort ontstaat</a:t>
            </a:r>
          </a:p>
        </p:txBody>
      </p:sp>
      <p:sp>
        <p:nvSpPr>
          <p:cNvPr id="4" name="Gekromde pijl-rechts 3"/>
          <p:cNvSpPr/>
          <p:nvPr/>
        </p:nvSpPr>
        <p:spPr>
          <a:xfrm>
            <a:off x="358140" y="2034540"/>
            <a:ext cx="480060" cy="123444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5" name="Gekromde pijl-rechts 4"/>
          <p:cNvSpPr/>
          <p:nvPr/>
        </p:nvSpPr>
        <p:spPr>
          <a:xfrm>
            <a:off x="316230" y="3266757"/>
            <a:ext cx="480060" cy="123444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Tree>
    <p:extLst>
      <p:ext uri="{BB962C8B-B14F-4D97-AF65-F5344CB8AC3E}">
        <p14:creationId xmlns:p14="http://schemas.microsoft.com/office/powerpoint/2010/main" val="1248059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Isolatie </a:t>
            </a:r>
          </a:p>
        </p:txBody>
      </p:sp>
      <p:sp>
        <p:nvSpPr>
          <p:cNvPr id="3" name="Tijdelijke aanduiding voor inhoud 2"/>
          <p:cNvSpPr>
            <a:spLocks noGrp="1"/>
          </p:cNvSpPr>
          <p:nvPr>
            <p:ph idx="1"/>
          </p:nvPr>
        </p:nvSpPr>
        <p:spPr/>
        <p:txBody>
          <a:bodyPr/>
          <a:lstStyle/>
          <a:p>
            <a:r>
              <a:rPr lang="nl-NL" dirty="0"/>
              <a:t>Dieren kunnen geïsoleerd raken van elkaar doordat:</a:t>
            </a:r>
          </a:p>
          <a:p>
            <a:pPr lvl="1"/>
            <a:r>
              <a:rPr lang="nl-NL" dirty="0"/>
              <a:t>de leefgebieden gescheiden worden (=geografische isolatie)</a:t>
            </a:r>
          </a:p>
          <a:p>
            <a:pPr lvl="1"/>
            <a:r>
              <a:rPr lang="nl-NL" dirty="0"/>
              <a:t>voedsel op een andere plekken te vinden is (ecologische isolatie)</a:t>
            </a:r>
          </a:p>
          <a:p>
            <a:pPr lvl="1"/>
            <a:r>
              <a:rPr lang="nl-NL" dirty="0"/>
              <a:t>individuen er anders uit gaan zien of gedragen</a:t>
            </a:r>
          </a:p>
          <a:p>
            <a:pPr lvl="1"/>
            <a:r>
              <a:rPr lang="nl-NL" dirty="0"/>
              <a:t>andere voortplantingsperiode (=</a:t>
            </a:r>
            <a:r>
              <a:rPr lang="nl-NL" dirty="0" err="1"/>
              <a:t>seizoensisolatie</a:t>
            </a:r>
            <a:r>
              <a:rPr lang="nl-NL" dirty="0"/>
              <a:t>)</a:t>
            </a:r>
          </a:p>
          <a:p>
            <a:pPr lvl="1"/>
            <a:r>
              <a:rPr lang="nl-NL" dirty="0"/>
              <a:t>geslachtcellen niet meer te combineren zijn </a:t>
            </a:r>
          </a:p>
          <a:p>
            <a:pPr lvl="1"/>
            <a:r>
              <a:rPr lang="nl-NL" dirty="0"/>
              <a:t>nakomelingen onvruchtbaar zijn</a:t>
            </a:r>
          </a:p>
        </p:txBody>
      </p:sp>
      <p:pic>
        <p:nvPicPr>
          <p:cNvPr id="4" name="Picture 2" descr="http://heckfy.org/wp-content/uploads/2007/07/ligr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629479" y="4158943"/>
            <a:ext cx="2538880" cy="17108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0" descr="http://vogeldagboek.nl/html/Afbeeldingen1/Muilezel/Muilezel110605A.JPG"/>
          <p:cNvPicPr>
            <a:picLocks noChangeAspect="1" noChangeArrowheads="1"/>
          </p:cNvPicPr>
          <p:nvPr/>
        </p:nvPicPr>
        <p:blipFill>
          <a:blip r:embed="rId4"/>
          <a:srcRect/>
          <a:stretch>
            <a:fillRect/>
          </a:stretch>
        </p:blipFill>
        <p:spPr bwMode="auto">
          <a:xfrm>
            <a:off x="5939286" y="4479982"/>
            <a:ext cx="2132190" cy="1598416"/>
          </a:xfrm>
          <a:prstGeom prst="rect">
            <a:avLst/>
          </a:prstGeom>
          <a:noFill/>
          <a:ln w="38100">
            <a:solidFill>
              <a:schemeClr val="accent1">
                <a:lumMod val="50000"/>
              </a:schemeClr>
            </a:solidFill>
          </a:ln>
        </p:spPr>
      </p:pic>
      <p:pic>
        <p:nvPicPr>
          <p:cNvPr id="6" name="Picture 7" descr="Koolmeesbodem"/>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01728" y="4665773"/>
            <a:ext cx="1883816" cy="141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9" descr="pimpelmees"/>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135864" y="4941506"/>
            <a:ext cx="1827504" cy="13703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88759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a:t>Neo-Darwinisme</a:t>
            </a:r>
            <a:endParaRPr lang="nl-NL" dirty="0"/>
          </a:p>
        </p:txBody>
      </p:sp>
      <p:sp>
        <p:nvSpPr>
          <p:cNvPr id="3" name="Tijdelijke aanduiding voor inhoud 2"/>
          <p:cNvSpPr>
            <a:spLocks noGrp="1"/>
          </p:cNvSpPr>
          <p:nvPr>
            <p:ph idx="1"/>
          </p:nvPr>
        </p:nvSpPr>
        <p:spPr/>
        <p:txBody>
          <a:bodyPr/>
          <a:lstStyle/>
          <a:p>
            <a:r>
              <a:rPr lang="nl-NL" dirty="0"/>
              <a:t>Evolutietheorie van Darwin gecombineerd met de huidige kennis over erfelijkheid</a:t>
            </a:r>
          </a:p>
          <a:p>
            <a:r>
              <a:rPr lang="nl-NL" dirty="0"/>
              <a:t>Gregor Mendel belangrijk voor de erfelijkheidsleer</a:t>
            </a:r>
          </a:p>
          <a:p>
            <a:r>
              <a:rPr lang="nl-NL" dirty="0" err="1"/>
              <a:t>Neo-Darwinisme</a:t>
            </a:r>
            <a:r>
              <a:rPr lang="nl-NL" dirty="0"/>
              <a:t> = de combinatie van mutaties op het erfelijke materiaal en natuurlijke selectie zijn de drijvende kracht achter evolutie (geeft meer antwoord op de vraag: hoe ontstaat evolutie)</a:t>
            </a:r>
          </a:p>
        </p:txBody>
      </p:sp>
    </p:spTree>
    <p:extLst>
      <p:ext uri="{BB962C8B-B14F-4D97-AF65-F5344CB8AC3E}">
        <p14:creationId xmlns:p14="http://schemas.microsoft.com/office/powerpoint/2010/main" val="3811153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Filmpje</a:t>
            </a:r>
          </a:p>
        </p:txBody>
      </p:sp>
      <p:sp>
        <p:nvSpPr>
          <p:cNvPr id="3" name="Tijdelijke aanduiding voor inhoud 2"/>
          <p:cNvSpPr>
            <a:spLocks noGrp="1"/>
          </p:cNvSpPr>
          <p:nvPr>
            <p:ph idx="1"/>
          </p:nvPr>
        </p:nvSpPr>
        <p:spPr>
          <a:xfrm>
            <a:off x="1050867" y="1929534"/>
            <a:ext cx="10515600" cy="4351338"/>
          </a:xfrm>
        </p:spPr>
        <p:txBody>
          <a:bodyPr/>
          <a:lstStyle/>
          <a:p>
            <a:pPr marL="0" indent="0" algn="ctr">
              <a:buNone/>
            </a:pPr>
            <a:endParaRPr lang="nl-NL" dirty="0"/>
          </a:p>
          <a:p>
            <a:pPr marL="0" indent="0" algn="ctr">
              <a:buNone/>
            </a:pPr>
            <a:endParaRPr lang="nl-NL" dirty="0"/>
          </a:p>
          <a:p>
            <a:pPr marL="0" indent="0" algn="ctr">
              <a:buNone/>
            </a:pPr>
            <a:endParaRPr lang="nl-NL" dirty="0"/>
          </a:p>
          <a:p>
            <a:pPr marL="0" indent="0" algn="ctr">
              <a:buNone/>
            </a:pPr>
            <a:r>
              <a:rPr lang="nl-NL" dirty="0">
                <a:hlinkClick r:id="rId2"/>
              </a:rPr>
              <a:t>Uitleg evolutietheorie Darwin </a:t>
            </a:r>
            <a:endParaRPr lang="nl-NL" dirty="0"/>
          </a:p>
        </p:txBody>
      </p:sp>
      <p:pic>
        <p:nvPicPr>
          <p:cNvPr id="1026" name="Picture 2" descr="Afbeeldingsresultaat voor evolutietheor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96938"/>
            <a:ext cx="4433455" cy="17586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fbeeldingsresultaat voor evolutietheor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4905" y="4311144"/>
            <a:ext cx="2667095" cy="19443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594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Huiswerk</a:t>
            </a:r>
          </a:p>
        </p:txBody>
      </p:sp>
      <p:sp>
        <p:nvSpPr>
          <p:cNvPr id="3" name="Tijdelijke aanduiding voor inhoud 2"/>
          <p:cNvSpPr>
            <a:spLocks noGrp="1"/>
          </p:cNvSpPr>
          <p:nvPr>
            <p:ph idx="1"/>
          </p:nvPr>
        </p:nvSpPr>
        <p:spPr/>
        <p:txBody>
          <a:bodyPr/>
          <a:lstStyle/>
          <a:p>
            <a:pPr marL="0" indent="0">
              <a:buNone/>
            </a:pPr>
            <a:r>
              <a:rPr lang="nl-NL" dirty="0"/>
              <a:t>Lees de wikiwijs van dit hoofdstuk goed door en maak vervolgens de opdracht die bij deze les hoort.</a:t>
            </a:r>
          </a:p>
        </p:txBody>
      </p:sp>
    </p:spTree>
    <p:extLst>
      <p:ext uri="{BB962C8B-B14F-4D97-AF65-F5344CB8AC3E}">
        <p14:creationId xmlns:p14="http://schemas.microsoft.com/office/powerpoint/2010/main" val="618373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Leerdoelen deze les</a:t>
            </a:r>
          </a:p>
        </p:txBody>
      </p:sp>
      <p:sp>
        <p:nvSpPr>
          <p:cNvPr id="5" name="Tijdelijke aanduiding voor inhoud 4"/>
          <p:cNvSpPr>
            <a:spLocks noGrp="1"/>
          </p:cNvSpPr>
          <p:nvPr>
            <p:ph idx="1"/>
          </p:nvPr>
        </p:nvSpPr>
        <p:spPr/>
        <p:txBody>
          <a:bodyPr/>
          <a:lstStyle/>
          <a:p>
            <a:pPr marL="285750" indent="-285750"/>
            <a:r>
              <a:rPr lang="nl-NL" dirty="0"/>
              <a:t>Kunnen uitleggen wat de evolutietheorie inhoud</a:t>
            </a:r>
          </a:p>
          <a:p>
            <a:pPr marL="285750" indent="-285750"/>
            <a:r>
              <a:rPr lang="nl-NL" dirty="0"/>
              <a:t>Verschillen tussen evolutie en schepping benoemen</a:t>
            </a:r>
          </a:p>
          <a:p>
            <a:pPr marL="285750" indent="-285750"/>
            <a:r>
              <a:rPr lang="nl-NL" dirty="0"/>
              <a:t>Weten wat de belangrijke elementen zijn in de evolutietheorie</a:t>
            </a:r>
          </a:p>
          <a:p>
            <a:pPr marL="285750" indent="-285750"/>
            <a:r>
              <a:rPr lang="nl-NL" dirty="0"/>
              <a:t>Weten wat Darwin, Linnaeus, Linnaeus, </a:t>
            </a:r>
            <a:r>
              <a:rPr lang="nl-NL" dirty="0" err="1"/>
              <a:t>Cuvier</a:t>
            </a:r>
            <a:r>
              <a:rPr lang="nl-NL" dirty="0"/>
              <a:t> en </a:t>
            </a:r>
            <a:r>
              <a:rPr lang="nl-NL" dirty="0" err="1"/>
              <a:t>Lamarck</a:t>
            </a:r>
            <a:r>
              <a:rPr lang="nl-NL" dirty="0"/>
              <a:t> hebben  betekent voor de evolutietheorie</a:t>
            </a:r>
          </a:p>
          <a:p>
            <a:pPr marL="285750" indent="-285750"/>
            <a:r>
              <a:rPr lang="nl-NL" dirty="0"/>
              <a:t>Weten wat ‘survival of </a:t>
            </a:r>
            <a:r>
              <a:rPr lang="nl-NL" dirty="0" err="1"/>
              <a:t>the</a:t>
            </a:r>
            <a:r>
              <a:rPr lang="nl-NL" dirty="0"/>
              <a:t> </a:t>
            </a:r>
            <a:r>
              <a:rPr lang="nl-NL" dirty="0" err="1"/>
              <a:t>fittest</a:t>
            </a:r>
            <a:r>
              <a:rPr lang="nl-NL" dirty="0"/>
              <a:t>’ betekent</a:t>
            </a:r>
          </a:p>
          <a:p>
            <a:endParaRPr lang="nl-NL" dirty="0"/>
          </a:p>
        </p:txBody>
      </p:sp>
    </p:spTree>
    <p:extLst>
      <p:ext uri="{BB962C8B-B14F-4D97-AF65-F5344CB8AC3E}">
        <p14:creationId xmlns:p14="http://schemas.microsoft.com/office/powerpoint/2010/main" val="186820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a:t>Evolutie</a:t>
            </a:r>
          </a:p>
        </p:txBody>
      </p:sp>
      <p:sp>
        <p:nvSpPr>
          <p:cNvPr id="6" name="Tijdelijke aanduiding voor inhoud 5"/>
          <p:cNvSpPr>
            <a:spLocks noGrp="1"/>
          </p:cNvSpPr>
          <p:nvPr>
            <p:ph idx="1"/>
          </p:nvPr>
        </p:nvSpPr>
        <p:spPr/>
        <p:txBody>
          <a:bodyPr/>
          <a:lstStyle/>
          <a:p>
            <a:r>
              <a:rPr lang="nl-NL" dirty="0"/>
              <a:t>Wat is evolutie?</a:t>
            </a:r>
          </a:p>
          <a:p>
            <a:r>
              <a:rPr lang="nl-NL" dirty="0"/>
              <a:t>Evolutie is van het Latijnse werkwoord </a:t>
            </a:r>
            <a:r>
              <a:rPr lang="nl-NL" i="1" dirty="0" err="1"/>
              <a:t>evolvere</a:t>
            </a:r>
            <a:r>
              <a:rPr lang="nl-NL" dirty="0"/>
              <a:t> afgeleid </a:t>
            </a:r>
          </a:p>
          <a:p>
            <a:r>
              <a:rPr lang="nl-NL" dirty="0"/>
              <a:t>betekent letterlijk "zich ontrollen" of "los-" of "afwikkelen". </a:t>
            </a:r>
          </a:p>
          <a:p>
            <a:r>
              <a:rPr lang="nl-NL" dirty="0"/>
              <a:t>Figuurlijk betekent het "ontwikkeling". De betekenis "ontwikkeling" wordt het meest gebruikt en heeft in het taalgebruik een geheel eigen karakteristiek gekregen</a:t>
            </a:r>
          </a:p>
          <a:p>
            <a:endParaRPr lang="nl-NL" dirty="0"/>
          </a:p>
          <a:p>
            <a:r>
              <a:rPr lang="nl-NL" dirty="0"/>
              <a:t>Evolutie = ontwikkeling van het leven op aarde waarbij soorten ontstaan, veranderen en verdwijnen</a:t>
            </a:r>
          </a:p>
          <a:p>
            <a:endParaRPr lang="nl-NL" dirty="0"/>
          </a:p>
        </p:txBody>
      </p:sp>
      <p:pic>
        <p:nvPicPr>
          <p:cNvPr id="2" name="Afbeelding 1"/>
          <p:cNvPicPr>
            <a:picLocks noChangeAspect="1"/>
          </p:cNvPicPr>
          <p:nvPr/>
        </p:nvPicPr>
        <p:blipFill>
          <a:blip r:embed="rId3"/>
          <a:stretch>
            <a:fillRect/>
          </a:stretch>
        </p:blipFill>
        <p:spPr>
          <a:xfrm>
            <a:off x="10520609" y="1188719"/>
            <a:ext cx="1666381" cy="2314417"/>
          </a:xfrm>
          <a:prstGeom prst="rect">
            <a:avLst/>
          </a:prstGeom>
        </p:spPr>
      </p:pic>
    </p:spTree>
    <p:extLst>
      <p:ext uri="{BB962C8B-B14F-4D97-AF65-F5344CB8AC3E}">
        <p14:creationId xmlns:p14="http://schemas.microsoft.com/office/powerpoint/2010/main" val="2828024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t>Larmarckisme</a:t>
            </a:r>
            <a:endParaRPr lang="nl-NL" b="1" dirty="0"/>
          </a:p>
        </p:txBody>
      </p:sp>
      <p:sp>
        <p:nvSpPr>
          <p:cNvPr id="3" name="Tijdelijke aanduiding voor inhoud 2"/>
          <p:cNvSpPr>
            <a:spLocks noGrp="1"/>
          </p:cNvSpPr>
          <p:nvPr>
            <p:ph idx="1"/>
          </p:nvPr>
        </p:nvSpPr>
        <p:spPr/>
        <p:txBody>
          <a:bodyPr/>
          <a:lstStyle/>
          <a:p>
            <a:r>
              <a:rPr lang="nl-NL" dirty="0"/>
              <a:t>Jean-Baptiste de </a:t>
            </a:r>
            <a:r>
              <a:rPr lang="nl-NL" dirty="0" err="1"/>
              <a:t>Lamarck</a:t>
            </a:r>
            <a:r>
              <a:rPr lang="nl-NL" dirty="0"/>
              <a:t> (1744-1829) was één van de eersten die schreef over de ‘biologische evolutie’</a:t>
            </a:r>
          </a:p>
          <a:p>
            <a:r>
              <a:rPr lang="nl-NL" dirty="0"/>
              <a:t>Zijn opvatting over de overerving van verworven eigenschappen is bekend als het: </a:t>
            </a:r>
            <a:r>
              <a:rPr lang="nl-NL" b="1" dirty="0" err="1"/>
              <a:t>Lamarckisme</a:t>
            </a:r>
            <a:endParaRPr lang="nl-NL" b="1" dirty="0"/>
          </a:p>
          <a:p>
            <a:pPr>
              <a:lnSpc>
                <a:spcPct val="100000"/>
              </a:lnSpc>
            </a:pPr>
            <a:r>
              <a:rPr lang="nl-NL" dirty="0"/>
              <a:t>Het </a:t>
            </a:r>
            <a:r>
              <a:rPr lang="nl-NL" dirty="0" err="1"/>
              <a:t>Lamarckisme</a:t>
            </a:r>
            <a:r>
              <a:rPr lang="nl-NL" dirty="0"/>
              <a:t> verklaart evolutie dus door overerving van kenmerken die werden verkregen door </a:t>
            </a:r>
          </a:p>
          <a:p>
            <a:pPr marL="0" indent="0">
              <a:lnSpc>
                <a:spcPct val="100000"/>
              </a:lnSpc>
              <a:buNone/>
            </a:pPr>
            <a:r>
              <a:rPr lang="nl-NL" dirty="0"/>
              <a:t>   aanpassing aan de omgeving of aan </a:t>
            </a:r>
          </a:p>
          <a:p>
            <a:pPr marL="0" indent="0">
              <a:lnSpc>
                <a:spcPct val="100000"/>
              </a:lnSpc>
              <a:buNone/>
            </a:pPr>
            <a:r>
              <a:rPr lang="nl-NL" dirty="0"/>
              <a:t>   veranderde omstandigheden. </a:t>
            </a:r>
          </a:p>
        </p:txBody>
      </p:sp>
      <p:pic>
        <p:nvPicPr>
          <p:cNvPr id="5" name="Afbeelding 4"/>
          <p:cNvPicPr>
            <a:picLocks noChangeAspect="1"/>
          </p:cNvPicPr>
          <p:nvPr/>
        </p:nvPicPr>
        <p:blipFill>
          <a:blip r:embed="rId3"/>
          <a:stretch>
            <a:fillRect/>
          </a:stretch>
        </p:blipFill>
        <p:spPr>
          <a:xfrm>
            <a:off x="10749058" y="784100"/>
            <a:ext cx="1442941" cy="1798679"/>
          </a:xfrm>
          <a:prstGeom prst="rect">
            <a:avLst/>
          </a:prstGeom>
        </p:spPr>
      </p:pic>
      <p:pic>
        <p:nvPicPr>
          <p:cNvPr id="6" name="Afbeelding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072" y="3886122"/>
            <a:ext cx="4876928" cy="2971878"/>
          </a:xfrm>
          <a:prstGeom prst="rect">
            <a:avLst/>
          </a:prstGeom>
        </p:spPr>
      </p:pic>
    </p:spTree>
    <p:extLst>
      <p:ext uri="{BB962C8B-B14F-4D97-AF65-F5344CB8AC3E}">
        <p14:creationId xmlns:p14="http://schemas.microsoft.com/office/powerpoint/2010/main" val="2648998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202" y="263505"/>
            <a:ext cx="6081287" cy="6096528"/>
          </a:xfrm>
          <a:prstGeom prst="rect">
            <a:avLst/>
          </a:prstGeom>
        </p:spPr>
      </p:pic>
    </p:spTree>
    <p:extLst>
      <p:ext uri="{BB962C8B-B14F-4D97-AF65-F5344CB8AC3E}">
        <p14:creationId xmlns:p14="http://schemas.microsoft.com/office/powerpoint/2010/main" val="1546023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7774" y="124691"/>
            <a:ext cx="8941789" cy="6040022"/>
          </a:xfrm>
          <a:prstGeom prst="rect">
            <a:avLst/>
          </a:prstGeom>
        </p:spPr>
      </p:pic>
    </p:spTree>
    <p:extLst>
      <p:ext uri="{BB962C8B-B14F-4D97-AF65-F5344CB8AC3E}">
        <p14:creationId xmlns:p14="http://schemas.microsoft.com/office/powerpoint/2010/main" val="887036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De evolutietheorie</a:t>
            </a:r>
          </a:p>
        </p:txBody>
      </p:sp>
      <p:sp>
        <p:nvSpPr>
          <p:cNvPr id="3" name="Tijdelijke aanduiding voor inhoud 2"/>
          <p:cNvSpPr>
            <a:spLocks noGrp="1"/>
          </p:cNvSpPr>
          <p:nvPr>
            <p:ph idx="1"/>
          </p:nvPr>
        </p:nvSpPr>
        <p:spPr/>
        <p:txBody>
          <a:bodyPr/>
          <a:lstStyle/>
          <a:p>
            <a:r>
              <a:rPr lang="nl-NL" dirty="0"/>
              <a:t>De </a:t>
            </a:r>
            <a:r>
              <a:rPr lang="nl-NL" b="1" dirty="0"/>
              <a:t>evolutietheorie</a:t>
            </a:r>
            <a:r>
              <a:rPr lang="nl-NL" dirty="0"/>
              <a:t> is de natuurwetenschappelijke verklaring voor de evolutie van het leven (</a:t>
            </a:r>
            <a:r>
              <a:rPr lang="nl-NL" sz="1800" dirty="0">
                <a:solidFill>
                  <a:srgbClr val="FF0000"/>
                </a:solidFill>
              </a:rPr>
              <a:t>NIET OVER HET ONTSTAAN VAN LEVEN</a:t>
            </a:r>
            <a:r>
              <a:rPr lang="nl-NL" dirty="0"/>
              <a:t>) en aan de verscheidenheid van de soorten op Aarde.</a:t>
            </a:r>
          </a:p>
          <a:p>
            <a:r>
              <a:rPr lang="nl-NL" dirty="0"/>
              <a:t>In 1859 publiceerde Charles Darwin zijn theorie in het boek: On </a:t>
            </a:r>
            <a:r>
              <a:rPr lang="nl-NL" dirty="0" err="1"/>
              <a:t>the</a:t>
            </a:r>
            <a:r>
              <a:rPr lang="nl-NL" dirty="0"/>
              <a:t> </a:t>
            </a:r>
            <a:r>
              <a:rPr lang="nl-NL" dirty="0" err="1"/>
              <a:t>origin</a:t>
            </a:r>
            <a:r>
              <a:rPr lang="nl-NL" dirty="0"/>
              <a:t> of species</a:t>
            </a:r>
          </a:p>
          <a:p>
            <a:endParaRPr lang="nl-NL" dirty="0"/>
          </a:p>
        </p:txBody>
      </p:sp>
    </p:spTree>
    <p:extLst>
      <p:ext uri="{BB962C8B-B14F-4D97-AF65-F5344CB8AC3E}">
        <p14:creationId xmlns:p14="http://schemas.microsoft.com/office/powerpoint/2010/main" val="363073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434841835"/>
              </p:ext>
            </p:extLst>
          </p:nvPr>
        </p:nvGraphicFramePr>
        <p:xfrm>
          <a:off x="2834640" y="1600200"/>
          <a:ext cx="6982460" cy="49038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el 5"/>
          <p:cNvSpPr>
            <a:spLocks noGrp="1"/>
          </p:cNvSpPr>
          <p:nvPr>
            <p:ph type="title"/>
          </p:nvPr>
        </p:nvSpPr>
        <p:spPr/>
        <p:txBody>
          <a:bodyPr/>
          <a:lstStyle/>
          <a:p>
            <a:r>
              <a:rPr lang="nl-NL" dirty="0"/>
              <a:t>Evolutie theorie</a:t>
            </a:r>
          </a:p>
        </p:txBody>
      </p:sp>
    </p:spTree>
    <p:extLst>
      <p:ext uri="{BB962C8B-B14F-4D97-AF65-F5344CB8AC3E}">
        <p14:creationId xmlns:p14="http://schemas.microsoft.com/office/powerpoint/2010/main" val="1668783982"/>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1039</TotalTime>
  <Words>1230</Words>
  <Application>Microsoft Office PowerPoint</Application>
  <PresentationFormat>Breedbeeld</PresentationFormat>
  <Paragraphs>150</Paragraphs>
  <Slides>25</Slides>
  <Notes>16</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25</vt:i4>
      </vt:variant>
    </vt:vector>
  </HeadingPairs>
  <TitlesOfParts>
    <vt:vector size="30" baseType="lpstr">
      <vt:lpstr>Arial</vt:lpstr>
      <vt:lpstr>Calibri</vt:lpstr>
      <vt:lpstr>Calibri Light</vt:lpstr>
      <vt:lpstr>Wingdings</vt:lpstr>
      <vt:lpstr>Kantoorthema</vt:lpstr>
      <vt:lpstr>Biologie op het mbo</vt:lpstr>
      <vt:lpstr>Onderwerpen dit blok</vt:lpstr>
      <vt:lpstr>Leerdoelen deze les</vt:lpstr>
      <vt:lpstr>Evolutie</vt:lpstr>
      <vt:lpstr>Larmarckisme</vt:lpstr>
      <vt:lpstr>PowerPoint-presentatie</vt:lpstr>
      <vt:lpstr>PowerPoint-presentatie</vt:lpstr>
      <vt:lpstr>De evolutietheorie</vt:lpstr>
      <vt:lpstr>Evolutie theorie</vt:lpstr>
      <vt:lpstr>Waarom wordt de evolutietheorie niet door iedereen ondersteund?</vt:lpstr>
      <vt:lpstr>Evolutietheorie:</vt:lpstr>
      <vt:lpstr>1. Variatie in erfelijke eigenschappen</vt:lpstr>
      <vt:lpstr>1. Variatie in erfelijke eigenschappen</vt:lpstr>
      <vt:lpstr>1. Variatie in erfelijke eigenschappen</vt:lpstr>
      <vt:lpstr>Mutaties</vt:lpstr>
      <vt:lpstr>2. Natuurlijke selectie</vt:lpstr>
      <vt:lpstr>2. Natuurlijke selectie</vt:lpstr>
      <vt:lpstr>PowerPoint-presentatie</vt:lpstr>
      <vt:lpstr>3. Ontstaan van nieuwe soorten</vt:lpstr>
      <vt:lpstr>PowerPoint-presentatie</vt:lpstr>
      <vt:lpstr>3. Nieuwe soorten</vt:lpstr>
      <vt:lpstr>Isolatie </vt:lpstr>
      <vt:lpstr>Neo-Darwinisme</vt:lpstr>
      <vt:lpstr>Filmpje</vt:lpstr>
      <vt:lpstr>Huiswerk</vt:lpstr>
    </vt:vector>
  </TitlesOfParts>
  <Company>AOC Oost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Docent : Yorike van der Weijden</dc:creator>
  <cp:lastModifiedBy>Yorike van der Weijden</cp:lastModifiedBy>
  <cp:revision>70</cp:revision>
  <dcterms:created xsi:type="dcterms:W3CDTF">2018-09-06T10:57:15Z</dcterms:created>
  <dcterms:modified xsi:type="dcterms:W3CDTF">2020-11-11T12:04:57Z</dcterms:modified>
</cp:coreProperties>
</file>