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3" r:id="rId11"/>
    <p:sldId id="265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03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71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34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418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4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57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13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889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5276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9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020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82E43-5204-46E3-806C-A20DCC5A2AE2}" type="datetimeFigureOut">
              <a:rPr lang="nl-NL" smtClean="0"/>
              <a:t>3-1-2020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6DE71-C0E5-4EE0-8B8A-BFD52060BF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17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Biologie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H2 Gedragsbiologie</a:t>
            </a:r>
            <a:endParaRPr lang="nl-NL" dirty="0"/>
          </a:p>
        </p:txBody>
      </p:sp>
      <p:pic>
        <p:nvPicPr>
          <p:cNvPr id="2050" name="Picture 2" descr="Afbeeldingsresultaat voor gedrag wilde dier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960" y="3850641"/>
            <a:ext cx="4511040" cy="300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natuur wildernis spoor prairie dier wildlife wild kat Afrika katachtig zoogdier roofdier snelheid fauna savanne luipaard grote kat cheetah savanne poot grasland dieren gewerveld jacht snel jacht- dieren wereld safari serengeti bijhouden Kat gezicht overleven dierenwild land dier kleine tot middelgrote katten kat als zoogdi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" y="3950123"/>
            <a:ext cx="4361815" cy="290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26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observeer je gedrag?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 err="1" smtClean="0"/>
              <a:t>Ethogram</a:t>
            </a:r>
            <a:r>
              <a:rPr lang="nl-NL" dirty="0" smtClean="0"/>
              <a:t>: beschrijving van verschillende handelingen met een afkorting erbij, bv: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b="1" dirty="0" smtClean="0"/>
              <a:t>Protocol</a:t>
            </a:r>
            <a:r>
              <a:rPr lang="nl-NL" b="1" dirty="0"/>
              <a:t>: </a:t>
            </a:r>
            <a:r>
              <a:rPr lang="nl-NL" dirty="0"/>
              <a:t>Lijst met duur en frequentie van bepaalde handelingen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151770"/>
              </p:ext>
            </p:extLst>
          </p:nvPr>
        </p:nvGraphicFramePr>
        <p:xfrm>
          <a:off x="1846579" y="2881577"/>
          <a:ext cx="8956041" cy="223943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85241">
                  <a:extLst>
                    <a:ext uri="{9D8B030D-6E8A-4147-A177-3AD203B41FA5}">
                      <a16:colId xmlns:a16="http://schemas.microsoft.com/office/drawing/2014/main" val="3234004537"/>
                    </a:ext>
                  </a:extLst>
                </a:gridCol>
                <a:gridCol w="1120140">
                  <a:extLst>
                    <a:ext uri="{9D8B030D-6E8A-4147-A177-3AD203B41FA5}">
                      <a16:colId xmlns:a16="http://schemas.microsoft.com/office/drawing/2014/main" val="914966852"/>
                    </a:ext>
                  </a:extLst>
                </a:gridCol>
                <a:gridCol w="6550660">
                  <a:extLst>
                    <a:ext uri="{9D8B030D-6E8A-4147-A177-3AD203B41FA5}">
                      <a16:colId xmlns:a16="http://schemas.microsoft.com/office/drawing/2014/main" val="18157179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Gedrag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Afkorting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Beschrijving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451189"/>
                  </a:ext>
                </a:extLst>
              </a:tr>
              <a:tr h="486834">
                <a:tc>
                  <a:txBody>
                    <a:bodyPr/>
                    <a:lstStyle/>
                    <a:p>
                      <a:r>
                        <a:rPr lang="nl-NL" dirty="0" smtClean="0"/>
                        <a:t>Bijten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Bi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De tanden</a:t>
                      </a:r>
                      <a:r>
                        <a:rPr lang="nl-NL" baseline="0" dirty="0" smtClean="0"/>
                        <a:t> in een ander dier zetten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419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Krabben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Met de handen over de huid</a:t>
                      </a:r>
                      <a:r>
                        <a:rPr lang="nl-NL" baseline="0" dirty="0" smtClean="0"/>
                        <a:t> van een andere aap wrijven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644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Slapen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Op</a:t>
                      </a:r>
                      <a:r>
                        <a:rPr lang="nl-NL" baseline="0" dirty="0" smtClean="0"/>
                        <a:t> de grond liggen met ogen gesloten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907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Springen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Met</a:t>
                      </a:r>
                      <a:r>
                        <a:rPr lang="nl-NL" baseline="0" dirty="0" smtClean="0"/>
                        <a:t> behulp van de voeten afzetten vanaf de grond</a:t>
                      </a:r>
                      <a:endParaRPr lang="nl-NL" dirty="0" smtClean="0"/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1790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63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nu de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H2 Gedragsbiologie in de wikiwijs</a:t>
            </a:r>
          </a:p>
          <a:p>
            <a:r>
              <a:rPr lang="nl-NL" dirty="0" smtClean="0"/>
              <a:t>Maak gebruik van de bron: </a:t>
            </a:r>
            <a:r>
              <a:rPr lang="nl-NL" dirty="0" err="1" smtClean="0"/>
              <a:t>Dierenwelzijnsweb</a:t>
            </a:r>
            <a:endParaRPr lang="nl-NL" dirty="0" smtClean="0"/>
          </a:p>
          <a:p>
            <a:r>
              <a:rPr lang="nl-NL" dirty="0" smtClean="0"/>
              <a:t>Dit is huiswerk voor de volgende les!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222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Opdrachten Biologie H1 nakijken</a:t>
            </a:r>
          </a:p>
          <a:p>
            <a:r>
              <a:rPr lang="nl-NL" dirty="0" smtClean="0"/>
              <a:t>H2 Gedragsbiologie + opdracht</a:t>
            </a:r>
          </a:p>
          <a:p>
            <a:r>
              <a:rPr lang="nl-NL" dirty="0" smtClean="0"/>
              <a:t>Werken aan verslag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315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Gedragsbiologie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Tijdens de opleiding dierverzorging/paraveterinair krijg je veel lessen over gedrag van dieren.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i="1" dirty="0" smtClean="0"/>
              <a:t>Maar hoe komt het dat dieren een bepaald gedrag vertonen en dat er zoveel verschil zit in gedrag tussen verschillende diersoorten maar ook binnen de soort?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572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 gedrag van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12335"/>
          </a:xfrm>
        </p:spPr>
        <p:txBody>
          <a:bodyPr>
            <a:normAutofit/>
          </a:bodyPr>
          <a:lstStyle/>
          <a:p>
            <a:r>
              <a:rPr lang="nl-NL" dirty="0"/>
              <a:t>Een dier vertoont 'natuurlijk gedrag' uit zichzelf. Het gedrag is aangepast aan de (natuurlijke) omstandigheden waarin het dier leeft en helpt het dier om te overleven. </a:t>
            </a:r>
            <a:endParaRPr lang="nl-NL" dirty="0" smtClean="0"/>
          </a:p>
          <a:p>
            <a:r>
              <a:rPr lang="nl-NL" dirty="0" smtClean="0"/>
              <a:t>Sterke </a:t>
            </a:r>
            <a:r>
              <a:rPr lang="nl-NL" dirty="0" smtClean="0"/>
              <a:t>motivatie bij dieren</a:t>
            </a:r>
          </a:p>
          <a:p>
            <a:r>
              <a:rPr lang="nl-NL" dirty="0" smtClean="0"/>
              <a:t>De vorige les hebben het gehad over de belangrijkste gedragingen die een dier moet vertonen, zoals:</a:t>
            </a:r>
          </a:p>
          <a:p>
            <a:pPr lvl="1"/>
            <a:r>
              <a:rPr lang="nl-NL" dirty="0" smtClean="0"/>
              <a:t>Sociaal gedrag</a:t>
            </a:r>
          </a:p>
          <a:p>
            <a:pPr lvl="1"/>
            <a:r>
              <a:rPr lang="nl-NL" dirty="0" smtClean="0"/>
              <a:t>Foerageer gedrag</a:t>
            </a:r>
          </a:p>
          <a:p>
            <a:pPr lvl="1"/>
            <a:r>
              <a:rPr lang="nl-NL" dirty="0" smtClean="0"/>
              <a:t>Rustgedrag</a:t>
            </a:r>
          </a:p>
          <a:p>
            <a:pPr lvl="1"/>
            <a:r>
              <a:rPr lang="nl-NL" dirty="0" smtClean="0"/>
              <a:t>Territoriumgedrag</a:t>
            </a:r>
          </a:p>
          <a:p>
            <a:pPr lvl="1"/>
            <a:r>
              <a:rPr lang="nl-NL" dirty="0" smtClean="0"/>
              <a:t>Voortplantingsgedrag</a:t>
            </a:r>
          </a:p>
        </p:txBody>
      </p:sp>
      <p:pic>
        <p:nvPicPr>
          <p:cNvPr id="6148" name="Picture 4" descr="wildlife dierentuin zoogdier fauna mannetjesvarken gewerveld varken wild zwijn wroeten Launchy huisdier gehouden varkens varken zoogdier peka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3645" y="4175284"/>
            <a:ext cx="2510155" cy="188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0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ontstaat gedrag?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Dieren reageren op prikkels vanuit de omgeving of inwendige prikkels </a:t>
            </a:r>
          </a:p>
          <a:p>
            <a:r>
              <a:rPr lang="nl-NL" dirty="0" smtClean="0"/>
              <a:t>Gedrag is aangeboren of aangeleerd</a:t>
            </a:r>
          </a:p>
          <a:p>
            <a:pPr lvl="1"/>
            <a:r>
              <a:rPr lang="nl-NL" dirty="0" smtClean="0"/>
              <a:t>Dus een combinatie van erfelijke factoren en leerprocessen.</a:t>
            </a:r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Leren kan op verschillende manieren:</a:t>
            </a:r>
          </a:p>
          <a:p>
            <a:pPr lvl="1"/>
            <a:r>
              <a:rPr lang="nl-NL" dirty="0" smtClean="0"/>
              <a:t>Gewenning</a:t>
            </a:r>
          </a:p>
          <a:p>
            <a:pPr lvl="1"/>
            <a:r>
              <a:rPr lang="nl-NL" dirty="0" smtClean="0"/>
              <a:t>Conditionering</a:t>
            </a:r>
          </a:p>
          <a:p>
            <a:pPr lvl="1"/>
            <a:r>
              <a:rPr lang="nl-NL" dirty="0" smtClean="0"/>
              <a:t>Inprenting</a:t>
            </a:r>
          </a:p>
          <a:p>
            <a:pPr lvl="1"/>
            <a:r>
              <a:rPr lang="nl-NL" dirty="0" smtClean="0"/>
              <a:t>Imitatie</a:t>
            </a:r>
          </a:p>
          <a:p>
            <a:pPr lvl="1"/>
            <a:r>
              <a:rPr lang="nl-NL" dirty="0" smtClean="0"/>
              <a:t>Inzicht</a:t>
            </a:r>
          </a:p>
        </p:txBody>
      </p:sp>
    </p:spTree>
    <p:extLst>
      <p:ext uri="{BB962C8B-B14F-4D97-AF65-F5344CB8AC3E}">
        <p14:creationId xmlns:p14="http://schemas.microsoft.com/office/powerpoint/2010/main" val="304322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studie van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Gedrag:</a:t>
            </a:r>
          </a:p>
          <a:p>
            <a:pPr lvl="1"/>
            <a:r>
              <a:rPr lang="nl-NL" dirty="0" smtClean="0"/>
              <a:t>Alle waarneembare activiteiten van een dier of mens</a:t>
            </a:r>
          </a:p>
          <a:p>
            <a:pPr lvl="1"/>
            <a:r>
              <a:rPr lang="nl-NL" dirty="0" smtClean="0"/>
              <a:t>Komt tot stand door de werking van spieren of klieren</a:t>
            </a:r>
          </a:p>
          <a:p>
            <a:pPr lvl="1"/>
            <a:r>
              <a:rPr lang="nl-NL" dirty="0" smtClean="0"/>
              <a:t>Is een reactie op prikkels </a:t>
            </a:r>
          </a:p>
          <a:p>
            <a:pPr lvl="1"/>
            <a:r>
              <a:rPr lang="nl-NL" dirty="0" smtClean="0"/>
              <a:t>Sleutelprikkel: prikkel die een doorslaggevende rol speelt bij het veroorzaken van een bepaald gedrag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1026" name="Picture 2" descr="Afbeeldingsresultaat voor gedrag black box dier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9" t="66986" r="5701" b="8014"/>
          <a:stretch/>
        </p:blipFill>
        <p:spPr bwMode="auto">
          <a:xfrm>
            <a:off x="1981199" y="4462463"/>
            <a:ext cx="8229601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24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 bij de mens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8441039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Verschillen tussen het gedrag bij mensen en dieren</a:t>
            </a:r>
          </a:p>
          <a:p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Het gedrag van mensen wordt sterker bepaald door leerprocessen</a:t>
            </a:r>
          </a:p>
          <a:p>
            <a:pPr marL="514350" indent="-514350">
              <a:buAutoNum type="arabicPeriod"/>
            </a:pPr>
            <a:r>
              <a:rPr lang="nl-NL" dirty="0" smtClean="0"/>
              <a:t>Het leren door inzicht speelt bij mensen een </a:t>
            </a:r>
            <a:r>
              <a:rPr lang="nl-NL" dirty="0" smtClean="0"/>
              <a:t>belangrijkere </a:t>
            </a:r>
            <a:r>
              <a:rPr lang="nl-NL" dirty="0" smtClean="0"/>
              <a:t>rol dan bij dieren</a:t>
            </a:r>
          </a:p>
          <a:p>
            <a:pPr marL="514350" indent="-514350">
              <a:buAutoNum type="arabicPeriod"/>
            </a:pPr>
            <a:r>
              <a:rPr lang="nl-NL" dirty="0" smtClean="0"/>
              <a:t>Mensen kunnen gedrag beoordelen aan de hand van normen en waarden</a:t>
            </a:r>
            <a:endParaRPr lang="nl-NL" dirty="0"/>
          </a:p>
        </p:txBody>
      </p:sp>
      <p:pic>
        <p:nvPicPr>
          <p:cNvPr id="5122" name="Picture 2" descr="Afbeeldingsresultaat voor mozes 10 gebod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9239" y="2260704"/>
            <a:ext cx="2744486" cy="348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15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Gedragssystemen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7368540" cy="4351338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Gedrag is georganiseerd in gedragssystemen</a:t>
            </a:r>
          </a:p>
          <a:p>
            <a:r>
              <a:rPr lang="nl-NL" dirty="0" smtClean="0"/>
              <a:t>Dit is een groep van samenhangende gedragingen met een gemeenschappelijk doel</a:t>
            </a:r>
          </a:p>
          <a:p>
            <a:pPr lvl="1"/>
            <a:r>
              <a:rPr lang="nl-NL" dirty="0" smtClean="0"/>
              <a:t>Bijvoorbeeld: Voortplanting</a:t>
            </a:r>
          </a:p>
          <a:p>
            <a:pPr lvl="2"/>
            <a:r>
              <a:rPr lang="nl-NL" dirty="0" smtClean="0"/>
              <a:t>Vechten</a:t>
            </a:r>
          </a:p>
          <a:p>
            <a:pPr lvl="2"/>
            <a:r>
              <a:rPr lang="nl-NL" dirty="0" smtClean="0"/>
              <a:t>Nestbouw</a:t>
            </a:r>
          </a:p>
          <a:p>
            <a:pPr lvl="2"/>
            <a:r>
              <a:rPr lang="nl-NL" dirty="0" smtClean="0"/>
              <a:t>Paren</a:t>
            </a:r>
          </a:p>
          <a:p>
            <a:pPr lvl="2"/>
            <a:r>
              <a:rPr lang="nl-NL" dirty="0" smtClean="0"/>
              <a:t>Broeden</a:t>
            </a:r>
          </a:p>
          <a:p>
            <a:r>
              <a:rPr lang="nl-NL" dirty="0" smtClean="0"/>
              <a:t>Het gedragssysteem is weer opgebouwd in gedragselementen</a:t>
            </a:r>
          </a:p>
          <a:p>
            <a:pPr lvl="1"/>
            <a:r>
              <a:rPr lang="nl-NL" dirty="0" smtClean="0"/>
              <a:t>Bijvoorbeeld: Vechten</a:t>
            </a:r>
          </a:p>
          <a:p>
            <a:pPr lvl="2"/>
            <a:r>
              <a:rPr lang="nl-NL" dirty="0" smtClean="0"/>
              <a:t>Dreigen</a:t>
            </a:r>
          </a:p>
          <a:p>
            <a:pPr lvl="2"/>
            <a:r>
              <a:rPr lang="nl-NL" dirty="0" smtClean="0"/>
              <a:t>Bijten</a:t>
            </a:r>
          </a:p>
          <a:p>
            <a:pPr lvl="2"/>
            <a:r>
              <a:rPr lang="nl-NL" dirty="0"/>
              <a:t>T</a:t>
            </a:r>
            <a:r>
              <a:rPr lang="nl-NL" dirty="0" smtClean="0"/>
              <a:t>erugtrekken</a:t>
            </a:r>
          </a:p>
        </p:txBody>
      </p:sp>
      <p:pic>
        <p:nvPicPr>
          <p:cNvPr id="4098" name="Picture 2" descr="Afbeeldingsresultaat voor voortplanting dier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142" y="3168142"/>
            <a:ext cx="4497858" cy="300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25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3880" y="753745"/>
            <a:ext cx="10515600" cy="1325563"/>
          </a:xfrm>
        </p:spPr>
        <p:txBody>
          <a:bodyPr/>
          <a:lstStyle/>
          <a:p>
            <a:r>
              <a:rPr lang="nl-NL" dirty="0" smtClean="0"/>
              <a:t>Variatie in gedrag binnen een soort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Leerprocessen bepalen dat dieren binnen een bepaalde soort verschillend kunnen reageren</a:t>
            </a:r>
          </a:p>
          <a:p>
            <a:r>
              <a:rPr lang="nl-NL" dirty="0" smtClean="0"/>
              <a:t>Maar dit kan ook aangeboren zijn, bv:</a:t>
            </a:r>
          </a:p>
          <a:p>
            <a:pPr lvl="1"/>
            <a:r>
              <a:rPr lang="nl-NL" dirty="0"/>
              <a:t>Temperament</a:t>
            </a:r>
          </a:p>
          <a:p>
            <a:pPr lvl="1"/>
            <a:r>
              <a:rPr lang="nl-NL" dirty="0" smtClean="0"/>
              <a:t>Karakter</a:t>
            </a:r>
          </a:p>
          <a:p>
            <a:pPr lvl="1"/>
            <a:r>
              <a:rPr lang="nl-NL" dirty="0" smtClean="0"/>
              <a:t>Sekse verschillen</a:t>
            </a:r>
            <a:endParaRPr lang="nl-NL" dirty="0"/>
          </a:p>
          <a:p>
            <a:r>
              <a:rPr lang="nl-NL" dirty="0" smtClean="0"/>
              <a:t>Verschillen binnen soort (en dus groep) houden de groep flexibel voor onverwachte omstandigheden en kunnen dus helpen bij de overleving van de soort. </a:t>
            </a:r>
          </a:p>
        </p:txBody>
      </p:sp>
      <p:pic>
        <p:nvPicPr>
          <p:cNvPr id="3076" name="Picture 4" descr="bloem dier schattig speelgoed- konijn haas huisdieren kinderen bank pret speelgoed grappig onheil sneeuwbal film karak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85" y="2368541"/>
            <a:ext cx="3053463" cy="202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44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a1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1" id="{86F8D6EB-5BFF-42F3-8DF1-A8C917A9BDBB}" vid="{404B5B23-E57D-4C47-9386-622C3E8ADD0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Thema1</Template>
  <TotalTime>190</TotalTime>
  <Words>416</Words>
  <Application>Microsoft Office PowerPoint</Application>
  <PresentationFormat>Breedbeeld</PresentationFormat>
  <Paragraphs>90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Thema1</vt:lpstr>
      <vt:lpstr>Biologie 2</vt:lpstr>
      <vt:lpstr>Wat gaan we vandaag doen?</vt:lpstr>
      <vt:lpstr>Gedragsbiologie</vt:lpstr>
      <vt:lpstr>Natuurlijk gedrag van dieren</vt:lpstr>
      <vt:lpstr>Hoe ontstaat gedrag?</vt:lpstr>
      <vt:lpstr>De studie van gedrag</vt:lpstr>
      <vt:lpstr>Gedrag bij de mens</vt:lpstr>
      <vt:lpstr>Gedragssystemen</vt:lpstr>
      <vt:lpstr>Variatie in gedrag binnen een soort</vt:lpstr>
      <vt:lpstr>Hoe observeer je gedrag?</vt:lpstr>
      <vt:lpstr>Maak nu de opdracht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Biologie 2</dc:title>
  <dc:creator>Yorike Weijden, van der</dc:creator>
  <cp:lastModifiedBy>Yorike van der Weijden</cp:lastModifiedBy>
  <cp:revision>16</cp:revision>
  <dcterms:created xsi:type="dcterms:W3CDTF">2019-01-27T11:46:47Z</dcterms:created>
  <dcterms:modified xsi:type="dcterms:W3CDTF">2020-01-03T15:39:07Z</dcterms:modified>
</cp:coreProperties>
</file>