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60" r:id="rId4"/>
    <p:sldId id="259" r:id="rId5"/>
    <p:sldId id="261" r:id="rId6"/>
    <p:sldId id="263" r:id="rId7"/>
    <p:sldId id="262" r:id="rId8"/>
    <p:sldId id="264" r:id="rId9"/>
    <p:sldId id="270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1241" autoAdjust="0"/>
  </p:normalViewPr>
  <p:slideViewPr>
    <p:cSldViewPr snapToGrid="0">
      <p:cViewPr varScale="1">
        <p:scale>
          <a:sx n="56" d="100"/>
          <a:sy n="56" d="100"/>
        </p:scale>
        <p:origin x="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EEA79-6ACF-4C51-94A3-E5ED025C08D8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48DE82-D9C2-468D-88C6-0C57682CE4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9310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8DE82-D9C2-468D-88C6-0C57682CE4A9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3229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Bron: https://biologielessen.nl/index.php/dna-7/676-draagkracht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8DE82-D9C2-468D-88C6-0C57682CE4A9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4197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03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71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34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0418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54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57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13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89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27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9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20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7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ldometers.info/nl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Biologie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45241"/>
            <a:ext cx="9144000" cy="1655762"/>
          </a:xfrm>
        </p:spPr>
        <p:txBody>
          <a:bodyPr/>
          <a:lstStyle/>
          <a:p>
            <a:r>
              <a:rPr lang="nl-NL" b="1" dirty="0" smtClean="0">
                <a:solidFill>
                  <a:schemeClr val="accent2"/>
                </a:solidFill>
              </a:rPr>
              <a:t>H4 Populatiedynamica</a:t>
            </a:r>
            <a:endParaRPr lang="nl-NL" b="1" dirty="0">
              <a:solidFill>
                <a:schemeClr val="accent2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" y="3943848"/>
            <a:ext cx="3400425" cy="229462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950" y="2487613"/>
            <a:ext cx="3252786" cy="216852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1313" y="4791415"/>
            <a:ext cx="5915025" cy="146685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325" y="1906088"/>
            <a:ext cx="70104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5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Immigratie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Populaties die zich nieuw vestigen in een bepaald ecosysteem kunnen zich ontwikkelen volgens een zogenaamde J-curve of een S-curve</a:t>
            </a:r>
            <a:r>
              <a:rPr lang="nl-NL" dirty="0" smtClean="0"/>
              <a:t>.</a:t>
            </a:r>
          </a:p>
          <a:p>
            <a:r>
              <a:rPr lang="nl-NL" dirty="0"/>
              <a:t>Soorten die zich heel snel voortplanten </a:t>
            </a:r>
            <a:r>
              <a:rPr lang="nl-NL" dirty="0" smtClean="0"/>
              <a:t>vertonen </a:t>
            </a:r>
            <a:r>
              <a:rPr lang="nl-NL" dirty="0"/>
              <a:t>vaak een J-vormige groeicurve in het </a:t>
            </a:r>
            <a:r>
              <a:rPr lang="nl-NL" dirty="0" smtClean="0"/>
              <a:t>nieuwe gebied.</a:t>
            </a:r>
          </a:p>
          <a:p>
            <a:r>
              <a:rPr lang="nl-NL" dirty="0" smtClean="0"/>
              <a:t>Populaties </a:t>
            </a:r>
            <a:r>
              <a:rPr lang="nl-NL" dirty="0"/>
              <a:t>die minder nakomelingen produceren vertonen vaak een S-vormige groeicurve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515" y="4714874"/>
            <a:ext cx="2913140" cy="176553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791" y="4714874"/>
            <a:ext cx="3125724" cy="176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26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17220"/>
            <a:ext cx="10058400" cy="5882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80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3880" y="708025"/>
            <a:ext cx="10515600" cy="1325563"/>
          </a:xfrm>
        </p:spPr>
        <p:txBody>
          <a:bodyPr/>
          <a:lstStyle/>
          <a:p>
            <a:r>
              <a:rPr lang="nl-NL" dirty="0" smtClean="0"/>
              <a:t>Veranderingen in populatiedichtheid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Dichtheidsafhankelijke factoren</a:t>
            </a:r>
          </a:p>
          <a:p>
            <a:pPr lvl="1"/>
            <a:r>
              <a:rPr lang="nl-NL" dirty="0"/>
              <a:t>hoe groter de populatie, hoe meer invloed deze factor heeft op de populatie</a:t>
            </a:r>
          </a:p>
          <a:p>
            <a:pPr lvl="1"/>
            <a:r>
              <a:rPr lang="nl-NL" dirty="0" smtClean="0"/>
              <a:t>bijvoorbeeld</a:t>
            </a:r>
            <a:r>
              <a:rPr lang="nl-NL" dirty="0"/>
              <a:t>: voedselhoeveelheid, ziekte en parasieten</a:t>
            </a:r>
          </a:p>
          <a:p>
            <a:pPr lvl="1"/>
            <a:r>
              <a:rPr lang="nl-NL" dirty="0" smtClean="0"/>
              <a:t>dit </a:t>
            </a:r>
            <a:r>
              <a:rPr lang="nl-NL" dirty="0"/>
              <a:t>zijn (bijna) altijd biotische factoren</a:t>
            </a:r>
          </a:p>
          <a:p>
            <a:endParaRPr lang="nl-NL" dirty="0" smtClean="0"/>
          </a:p>
          <a:p>
            <a:r>
              <a:rPr lang="nl-NL" b="1" dirty="0" smtClean="0"/>
              <a:t>Dichtheidsonafhankelijke factoren</a:t>
            </a:r>
          </a:p>
          <a:p>
            <a:pPr lvl="1"/>
            <a:r>
              <a:rPr lang="nl-NL" dirty="0" smtClean="0"/>
              <a:t>bepalend voor de populatie maar heeft niet te maken met populatiegrootte</a:t>
            </a:r>
          </a:p>
          <a:p>
            <a:pPr lvl="1"/>
            <a:r>
              <a:rPr lang="nl-NL" dirty="0" smtClean="0"/>
              <a:t>bijvoorbeeld: een strenge winter, storm, of overstroming</a:t>
            </a:r>
          </a:p>
          <a:p>
            <a:pPr lvl="1"/>
            <a:r>
              <a:rPr lang="nl-NL" dirty="0" smtClean="0"/>
              <a:t>dit zijn altijd abiotische factoren 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322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 mechanisme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mechanisme ook al een beetje gezien bij de hormonen</a:t>
            </a:r>
          </a:p>
          <a:p>
            <a:r>
              <a:rPr lang="nl-NL" dirty="0" smtClean="0"/>
              <a:t>Ook op het gebied van populaties is er ook een feedbackmechanisme</a:t>
            </a:r>
          </a:p>
          <a:p>
            <a:r>
              <a:rPr lang="nl-NL" dirty="0" smtClean="0"/>
              <a:t>Predator-prooirelatie</a:t>
            </a:r>
          </a:p>
          <a:p>
            <a:r>
              <a:rPr lang="nl-NL" dirty="0" smtClean="0"/>
              <a:t>Zo houdt de natuur de aantallen individuen binnen een populatie redelijk constant</a:t>
            </a:r>
          </a:p>
          <a:p>
            <a:r>
              <a:rPr lang="nl-NL" dirty="0" smtClean="0"/>
              <a:t>Dit noem je het biologisch evenwicht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250" y="4000500"/>
            <a:ext cx="37147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50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764" y="433705"/>
            <a:ext cx="7721292" cy="5811838"/>
          </a:xfrm>
        </p:spPr>
      </p:pic>
    </p:spTree>
    <p:extLst>
      <p:ext uri="{BB962C8B-B14F-4D97-AF65-F5344CB8AC3E}">
        <p14:creationId xmlns:p14="http://schemas.microsoft.com/office/powerpoint/2010/main" val="320442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Voedselrelaties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Eén van de relaties die organismen met elkaar kunnen hebben, is een voedselrelatie. De organismen beïnvloeden elkaar door elkaar te eten. </a:t>
            </a:r>
            <a:endParaRPr lang="nl-NL" dirty="0" smtClean="0"/>
          </a:p>
          <a:p>
            <a:r>
              <a:rPr lang="nl-NL" dirty="0" smtClean="0"/>
              <a:t>In </a:t>
            </a:r>
            <a:r>
              <a:rPr lang="nl-NL" dirty="0"/>
              <a:t>een ecosysteem hebben alle organismen een specifieke functie of taak</a:t>
            </a:r>
            <a:r>
              <a:rPr lang="nl-NL" dirty="0" smtClean="0"/>
              <a:t>.</a:t>
            </a:r>
          </a:p>
          <a:p>
            <a:r>
              <a:rPr lang="nl-NL" dirty="0" smtClean="0"/>
              <a:t>Je hebt de producenten, </a:t>
            </a:r>
            <a:r>
              <a:rPr lang="nl-NL" dirty="0" err="1" smtClean="0"/>
              <a:t>reducenten</a:t>
            </a:r>
            <a:r>
              <a:rPr lang="nl-NL" dirty="0" smtClean="0"/>
              <a:t> en consumenten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62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</a:t>
            </a:r>
            <a:r>
              <a:rPr lang="nl-NL" dirty="0" smtClean="0"/>
              <a:t>producenten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4131" y="1718311"/>
            <a:ext cx="10515600" cy="4351338"/>
          </a:xfrm>
        </p:spPr>
        <p:txBody>
          <a:bodyPr/>
          <a:lstStyle/>
          <a:p>
            <a:r>
              <a:rPr lang="nl-NL" dirty="0" smtClean="0"/>
              <a:t>De </a:t>
            </a:r>
            <a:r>
              <a:rPr lang="nl-NL" dirty="0"/>
              <a:t>groene planten en eencellige algen staan aan de basis van elke voedselrelatie. Ze zetten anorganische stoffen uit de levenloze natuur met behulp van zonne-energie om in organische stoffen (glucose, eiwitten e.d</a:t>
            </a:r>
            <a:r>
              <a:rPr lang="nl-NL" dirty="0" smtClean="0"/>
              <a:t>.)</a:t>
            </a:r>
          </a:p>
          <a:p>
            <a:r>
              <a:rPr lang="nl-NL" dirty="0" smtClean="0"/>
              <a:t>Ze zijn </a:t>
            </a:r>
            <a:r>
              <a:rPr lang="nl-NL" dirty="0"/>
              <a:t>voedsel voor de </a:t>
            </a:r>
            <a:r>
              <a:rPr lang="nl-NL" dirty="0" smtClean="0"/>
              <a:t>consumenten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0367462" y="6550223"/>
            <a:ext cx="18245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i="1" dirty="0"/>
              <a:t>Bron: Biologielessen.nl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922" y="3384074"/>
            <a:ext cx="3432809" cy="258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10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consumenten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/>
              <a:t>planteneters zijn de schakel tussen de producenten en de vleeseters. Ze zijn in staat plantaardige organische stoffen om te zetten naar dierlijke organische </a:t>
            </a:r>
            <a:r>
              <a:rPr lang="nl-NL" dirty="0" smtClean="0"/>
              <a:t>stoffen </a:t>
            </a:r>
          </a:p>
          <a:p>
            <a:r>
              <a:rPr lang="nl-NL" dirty="0" smtClean="0"/>
              <a:t>Consumenten </a:t>
            </a:r>
            <a:r>
              <a:rPr lang="nl-NL" dirty="0"/>
              <a:t>van de eerste orde zijn voedsel voor de consumenten van de tweede </a:t>
            </a:r>
            <a:r>
              <a:rPr lang="nl-NL" dirty="0" smtClean="0"/>
              <a:t>orde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0367462" y="6550223"/>
            <a:ext cx="18245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i="1" dirty="0"/>
              <a:t>Bron: Biologielessen.nl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840" y="3915347"/>
            <a:ext cx="3048000" cy="226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</a:t>
            </a:r>
            <a:r>
              <a:rPr lang="nl-NL" dirty="0" err="1"/>
              <a:t>reducenten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</a:t>
            </a:r>
            <a:r>
              <a:rPr lang="nl-NL" dirty="0" err="1"/>
              <a:t>reducenten</a:t>
            </a:r>
            <a:r>
              <a:rPr lang="nl-NL" dirty="0"/>
              <a:t> hebben als rol dood organisch materiaal weer om te zetten tot anorganische stoffen. </a:t>
            </a:r>
            <a:endParaRPr lang="nl-NL" dirty="0" smtClean="0"/>
          </a:p>
          <a:p>
            <a:r>
              <a:rPr lang="nl-NL" dirty="0" smtClean="0"/>
              <a:t>Bacteriën </a:t>
            </a:r>
            <a:r>
              <a:rPr lang="nl-NL" dirty="0"/>
              <a:t>en </a:t>
            </a:r>
            <a:r>
              <a:rPr lang="nl-NL" dirty="0" smtClean="0"/>
              <a:t>schimmels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0367462" y="6550223"/>
            <a:ext cx="18245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i="1" dirty="0"/>
              <a:t>Bron: Biologielessen.nl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3119120"/>
            <a:ext cx="3853180" cy="289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72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82" y="514612"/>
            <a:ext cx="10664168" cy="5630808"/>
          </a:xfrm>
        </p:spPr>
      </p:pic>
      <p:sp>
        <p:nvSpPr>
          <p:cNvPr id="6" name="Rechthoek 5"/>
          <p:cNvSpPr/>
          <p:nvPr/>
        </p:nvSpPr>
        <p:spPr>
          <a:xfrm>
            <a:off x="10367462" y="6550223"/>
            <a:ext cx="18245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400" i="1" dirty="0"/>
              <a:t>Bron: Biologielessen.nl</a:t>
            </a:r>
          </a:p>
        </p:txBody>
      </p:sp>
    </p:spTree>
    <p:extLst>
      <p:ext uri="{BB962C8B-B14F-4D97-AF65-F5344CB8AC3E}">
        <p14:creationId xmlns:p14="http://schemas.microsoft.com/office/powerpoint/2010/main" val="114479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96200"/>
            <a:ext cx="10515600" cy="1325563"/>
          </a:xfrm>
        </p:spPr>
        <p:txBody>
          <a:bodyPr/>
          <a:lstStyle/>
          <a:p>
            <a:r>
              <a:rPr lang="nl-NL" dirty="0" smtClean="0"/>
              <a:t>Waar hebben het we nu over gehad?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Lichamelijke aanpassingen van dieren op hun leefomgeving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/>
              <a:t> De aanpassingen in het gedrag van dieren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 Wat hormonen zijn en hoe die van invloed zijn op gedrag van  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   verschillende diersoorten</a:t>
            </a:r>
          </a:p>
          <a:p>
            <a:pPr>
              <a:buFont typeface="Wingdings" panose="05000000000000000000" pitchFamily="2" charset="2"/>
              <a:buChar char="à"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Deze les:</a:t>
            </a:r>
          </a:p>
          <a:p>
            <a:pPr marL="0" indent="0">
              <a:buNone/>
            </a:pPr>
            <a:r>
              <a:rPr lang="nl-NL" i="1" dirty="0" smtClean="0"/>
              <a:t>Wat is een populatie en hoe houdt een populatie zich in stand?</a:t>
            </a:r>
          </a:p>
        </p:txBody>
      </p:sp>
    </p:spTree>
    <p:extLst>
      <p:ext uri="{BB962C8B-B14F-4D97-AF65-F5344CB8AC3E}">
        <p14:creationId xmlns:p14="http://schemas.microsoft.com/office/powerpoint/2010/main" val="415874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 slot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Laatste thema biologie nu gehad</a:t>
            </a:r>
          </a:p>
          <a:p>
            <a:r>
              <a:rPr lang="nl-NL" dirty="0" smtClean="0"/>
              <a:t>Wat hebben we nu geleerd?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Lichamelijke </a:t>
            </a:r>
            <a:r>
              <a:rPr lang="nl-NL" dirty="0"/>
              <a:t>aanpassingen van dieren op hun leefomgeving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/>
              <a:t> De aanpassingen in het gedrag van dieren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 Wat hormonen zijn en hoe die van invloed zijn op gedrag van 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  verschillende </a:t>
            </a:r>
            <a:r>
              <a:rPr lang="nl-NL" dirty="0" smtClean="0">
                <a:sym typeface="Wingdings" panose="05000000000000000000" pitchFamily="2" charset="2"/>
              </a:rPr>
              <a:t>diersoorten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De populatiedynamica die soorten in stand houd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379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Populatie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Een </a:t>
            </a:r>
            <a:r>
              <a:rPr lang="nl-NL" b="1" dirty="0"/>
              <a:t>populatie</a:t>
            </a:r>
            <a:r>
              <a:rPr lang="nl-NL" dirty="0"/>
              <a:t> </a:t>
            </a:r>
            <a:r>
              <a:rPr lang="nl-NL" dirty="0" smtClean="0"/>
              <a:t>is een </a:t>
            </a:r>
            <a:r>
              <a:rPr lang="nl-NL" dirty="0"/>
              <a:t>groep organismen van dezelfde soort die leeft in een bepaald </a:t>
            </a:r>
            <a:r>
              <a:rPr lang="nl-NL" dirty="0" smtClean="0"/>
              <a:t>gebied en samen een voortplantingsgemeenschap vormen</a:t>
            </a:r>
          </a:p>
          <a:p>
            <a:r>
              <a:rPr lang="nl-NL" dirty="0" smtClean="0"/>
              <a:t>Doordat de soort zich voortplant zal de populatie </a:t>
            </a:r>
            <a:r>
              <a:rPr lang="nl-NL" dirty="0"/>
              <a:t>groter </a:t>
            </a:r>
            <a:r>
              <a:rPr lang="nl-NL" dirty="0" smtClean="0"/>
              <a:t>worden.</a:t>
            </a:r>
            <a:endParaRPr lang="nl-NL" dirty="0"/>
          </a:p>
          <a:p>
            <a:r>
              <a:rPr lang="nl-NL" dirty="0" smtClean="0"/>
              <a:t>Een </a:t>
            </a:r>
            <a:r>
              <a:rPr lang="nl-NL" dirty="0"/>
              <a:t>toename van het aantal individuen binnen een populatie noemen we </a:t>
            </a:r>
            <a:r>
              <a:rPr lang="nl-NL" b="1" dirty="0" smtClean="0"/>
              <a:t>populatiegroei</a:t>
            </a:r>
          </a:p>
          <a:p>
            <a:r>
              <a:rPr lang="nl-NL" dirty="0" smtClean="0"/>
              <a:t>MAAR er gaan ook individuen dood </a:t>
            </a:r>
          </a:p>
          <a:p>
            <a:r>
              <a:rPr lang="nl-NL" dirty="0" smtClean="0"/>
              <a:t>EN </a:t>
            </a:r>
            <a:r>
              <a:rPr lang="nl-NL" b="1" dirty="0"/>
              <a:t>i</a:t>
            </a:r>
            <a:r>
              <a:rPr lang="nl-NL" b="1" dirty="0" smtClean="0"/>
              <a:t>mmigratie </a:t>
            </a:r>
            <a:r>
              <a:rPr lang="nl-NL" dirty="0" smtClean="0"/>
              <a:t>en</a:t>
            </a:r>
            <a:r>
              <a:rPr lang="nl-NL" b="1" dirty="0" smtClean="0"/>
              <a:t> emigratie </a:t>
            </a:r>
            <a:r>
              <a:rPr lang="nl-NL" dirty="0" smtClean="0"/>
              <a:t>speelt ook een rol</a:t>
            </a:r>
            <a:endParaRPr lang="nl-NL" b="1" dirty="0" smtClean="0"/>
          </a:p>
          <a:p>
            <a:r>
              <a:rPr lang="nl-NL" dirty="0" smtClean="0"/>
              <a:t>Dit noem je </a:t>
            </a:r>
            <a:r>
              <a:rPr lang="nl-NL" b="1" dirty="0" smtClean="0"/>
              <a:t>negatieve populatiegroei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216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Populatiedynamica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Populatiedynamica</a:t>
            </a:r>
            <a:r>
              <a:rPr lang="nl-NL" dirty="0" smtClean="0"/>
              <a:t> is een </a:t>
            </a:r>
            <a:r>
              <a:rPr lang="nl-NL" dirty="0"/>
              <a:t>tak van de biologie die zich bezighoudt met de analyse van factoren die het aantal en de dichtheid van populaties in ruimte en tijd </a:t>
            </a:r>
            <a:r>
              <a:rPr lang="nl-NL" dirty="0" smtClean="0"/>
              <a:t>beïnvloeden.</a:t>
            </a:r>
          </a:p>
          <a:p>
            <a:r>
              <a:rPr lang="nl-NL" b="1" dirty="0" smtClean="0"/>
              <a:t>Ecologie: </a:t>
            </a:r>
            <a:r>
              <a:rPr lang="nl-NL" dirty="0" smtClean="0"/>
              <a:t>studie van de dynamiek </a:t>
            </a:r>
            <a:r>
              <a:rPr lang="nl-NL" dirty="0"/>
              <a:t>van de wisselwerking tussen organismen, populaties of levensgemeenschappen en de relaties tussen organismen, populaties, levensgemeenschappen of landschappen en het </a:t>
            </a:r>
            <a:r>
              <a:rPr lang="nl-NL" dirty="0" smtClean="0"/>
              <a:t>milieu</a:t>
            </a:r>
            <a:r>
              <a:rPr lang="nl-NL" dirty="0"/>
              <a:t>.</a:t>
            </a:r>
            <a:endParaRPr lang="nl-NL" b="1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110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Populaties onderzoeken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De groei van een populatie kan je beschrijven met een wiskundige formule: </a:t>
            </a:r>
          </a:p>
          <a:p>
            <a:pPr marL="0" indent="0">
              <a:buNone/>
            </a:pPr>
            <a:r>
              <a:rPr lang="nl-NL" dirty="0" smtClean="0"/>
              <a:t>   populatiegroei </a:t>
            </a:r>
            <a:r>
              <a:rPr lang="nl-NL" dirty="0"/>
              <a:t>= (geboorte + immigratie) - (sterfte + </a:t>
            </a:r>
            <a:r>
              <a:rPr lang="nl-NL" dirty="0" smtClean="0"/>
              <a:t>emigratie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i="1" dirty="0" smtClean="0"/>
              <a:t>Wat zal van invloed zijn op de populatiegroei?</a:t>
            </a:r>
            <a:endParaRPr lang="nl-NL" b="1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230511"/>
            <a:ext cx="5791200" cy="2627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90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cijfers..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b="1" dirty="0" smtClean="0"/>
              <a:t>Geboortecijfer</a:t>
            </a:r>
            <a:r>
              <a:rPr lang="nl-NL" dirty="0"/>
              <a:t>: het aantal jongen dat per jaar geboren wordt. Het geboortecijfer hangt van de soort af. Het weer en </a:t>
            </a:r>
            <a:r>
              <a:rPr lang="nl-NL" dirty="0" smtClean="0"/>
              <a:t>voldoende </a:t>
            </a:r>
            <a:r>
              <a:rPr lang="nl-NL" dirty="0"/>
              <a:t>voedsel </a:t>
            </a:r>
            <a:r>
              <a:rPr lang="nl-NL" dirty="0" smtClean="0"/>
              <a:t>hebben </a:t>
            </a:r>
            <a:r>
              <a:rPr lang="nl-NL" dirty="0"/>
              <a:t>invloed op het aantal grootgebrachte </a:t>
            </a:r>
            <a:r>
              <a:rPr lang="nl-NL" dirty="0" smtClean="0"/>
              <a:t>jongen.</a:t>
            </a:r>
          </a:p>
          <a:p>
            <a:pPr marL="514350" indent="-514350">
              <a:buFont typeface="+mj-lt"/>
              <a:buAutoNum type="arabicPeriod"/>
            </a:pPr>
            <a:r>
              <a:rPr lang="nl-NL" b="1" dirty="0" smtClean="0"/>
              <a:t>Sterftecijfer</a:t>
            </a:r>
            <a:r>
              <a:rPr lang="nl-NL" dirty="0"/>
              <a:t>: het aantal dieren dat per jaar doodgaat. Biotische en abiotische omgevingsfactoren zijn van invloed op meer of minder sterfte</a:t>
            </a:r>
            <a:r>
              <a:rPr lang="nl-NL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nl-NL" b="1" dirty="0" smtClean="0"/>
              <a:t>Immigratie</a:t>
            </a:r>
            <a:r>
              <a:rPr lang="nl-NL" dirty="0"/>
              <a:t>: het aantal dieren per jaar dat van elders komt en zich blijvend </a:t>
            </a:r>
            <a:r>
              <a:rPr lang="nl-NL" dirty="0" smtClean="0"/>
              <a:t>vestigt.</a:t>
            </a:r>
          </a:p>
          <a:p>
            <a:pPr marL="514350" indent="-514350">
              <a:buFont typeface="+mj-lt"/>
              <a:buAutoNum type="arabicPeriod"/>
            </a:pPr>
            <a:r>
              <a:rPr lang="nl-NL" b="1" dirty="0" smtClean="0"/>
              <a:t>Emigratie</a:t>
            </a:r>
            <a:r>
              <a:rPr lang="nl-NL" dirty="0"/>
              <a:t>: het aantal dieren per jaar dat wegtrekt en zich ergens anders </a:t>
            </a:r>
            <a:r>
              <a:rPr lang="nl-NL" dirty="0" smtClean="0"/>
              <a:t>vestigt</a:t>
            </a:r>
          </a:p>
          <a:p>
            <a:pPr marL="0" indent="0">
              <a:buNone/>
            </a:pPr>
            <a:r>
              <a:rPr lang="nl-NL" dirty="0"/>
              <a:t>Mens: </a:t>
            </a:r>
            <a:r>
              <a:rPr lang="nl-NL" dirty="0">
                <a:hlinkClick r:id="rId2"/>
              </a:rPr>
              <a:t>http://www.worldometers.info/nl</a:t>
            </a:r>
            <a:r>
              <a:rPr lang="nl-NL" dirty="0" smtClean="0">
                <a:hlinkClick r:id="rId2"/>
              </a:rPr>
              <a:t>/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338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Draagkracht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een </a:t>
            </a:r>
            <a:r>
              <a:rPr lang="nl-NL" dirty="0"/>
              <a:t>bepaald gebied zal een populatie van een soort doorgaans </a:t>
            </a:r>
            <a:r>
              <a:rPr lang="nl-NL" dirty="0" smtClean="0"/>
              <a:t>beperkt </a:t>
            </a:r>
            <a:r>
              <a:rPr lang="nl-NL" dirty="0"/>
              <a:t>blijven tot een zeker maximum. </a:t>
            </a:r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/>
              <a:t>zeggen: een gebied heeft draagkracht voor een x-aantal individuen van een soort. </a:t>
            </a:r>
            <a:endParaRPr lang="nl-NL" dirty="0" smtClean="0"/>
          </a:p>
          <a:p>
            <a:r>
              <a:rPr lang="nl-NL" dirty="0"/>
              <a:t>Onder de </a:t>
            </a:r>
            <a:r>
              <a:rPr lang="nl-NL" b="1" dirty="0"/>
              <a:t>draagkracht</a:t>
            </a:r>
            <a:r>
              <a:rPr lang="nl-NL" dirty="0"/>
              <a:t> van een gebied verstaan </a:t>
            </a:r>
            <a:r>
              <a:rPr lang="nl-NL" dirty="0" smtClean="0"/>
              <a:t>we dus </a:t>
            </a:r>
            <a:r>
              <a:rPr lang="nl-NL" dirty="0"/>
              <a:t>de maximale populatiegrootte van verschillende populaties die over een langere tijd in een ecosysteem kan worden gehandhaafd. </a:t>
            </a:r>
            <a:endParaRPr lang="nl-NL" dirty="0" smtClean="0"/>
          </a:p>
          <a:p>
            <a:r>
              <a:rPr lang="nl-NL" dirty="0"/>
              <a:t>Afhankelijk van de eisen van de populatie en de bronnen in het ecosysteem hebben alle populaties hun eigen draagkracht binnen het ecosysteem.</a:t>
            </a:r>
          </a:p>
        </p:txBody>
      </p:sp>
    </p:spTree>
    <p:extLst>
      <p:ext uri="{BB962C8B-B14F-4D97-AF65-F5344CB8AC3E}">
        <p14:creationId xmlns:p14="http://schemas.microsoft.com/office/powerpoint/2010/main" val="136731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93687"/>
            <a:ext cx="10515600" cy="1325563"/>
          </a:xfrm>
        </p:spPr>
        <p:txBody>
          <a:bodyPr/>
          <a:lstStyle/>
          <a:p>
            <a:r>
              <a:rPr lang="nl-NL" dirty="0" smtClean="0"/>
              <a:t>Concurrentie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Gezamenlijk bevolken de populaties het ecosysteem tot de draagkracht. </a:t>
            </a:r>
            <a:endParaRPr lang="nl-NL" dirty="0" smtClean="0"/>
          </a:p>
          <a:p>
            <a:r>
              <a:rPr lang="nl-NL" dirty="0" smtClean="0"/>
              <a:t>Valt </a:t>
            </a:r>
            <a:r>
              <a:rPr lang="nl-NL" dirty="0"/>
              <a:t>een populatie weg, dan kunnen individuen uit andere populaties deze </a:t>
            </a:r>
            <a:r>
              <a:rPr lang="nl-NL" dirty="0" smtClean="0"/>
              <a:t>lege </a:t>
            </a:r>
            <a:r>
              <a:rPr lang="nl-NL" dirty="0" smtClean="0"/>
              <a:t>plekken weer innemen.</a:t>
            </a:r>
          </a:p>
          <a:p>
            <a:r>
              <a:rPr lang="nl-NL" dirty="0" smtClean="0"/>
              <a:t>Als </a:t>
            </a:r>
            <a:r>
              <a:rPr lang="nl-NL" dirty="0"/>
              <a:t>het ecosysteem altijd is gevuld tot de draagkracht betekent dit dat populaties die het gebied willen koloniseren altijd de </a:t>
            </a:r>
            <a:r>
              <a:rPr lang="nl-NL" b="1" dirty="0"/>
              <a:t>concurrentiestrijd</a:t>
            </a:r>
            <a:r>
              <a:rPr lang="nl-NL" dirty="0"/>
              <a:t> </a:t>
            </a:r>
            <a:r>
              <a:rPr lang="nl-NL" dirty="0" smtClean="0"/>
              <a:t>moeten </a:t>
            </a:r>
            <a:r>
              <a:rPr lang="nl-NL" dirty="0"/>
              <a:t>aangaan met organismen uit een andere populatie die dezelfde bronnen al gebruiken.</a:t>
            </a:r>
          </a:p>
        </p:txBody>
      </p:sp>
    </p:spTree>
    <p:extLst>
      <p:ext uri="{BB962C8B-B14F-4D97-AF65-F5344CB8AC3E}">
        <p14:creationId xmlns:p14="http://schemas.microsoft.com/office/powerpoint/2010/main" val="16055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Tolerantie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tolerantie van het organisme bepaald hoe goed het individu in staat is om schommelingen in deze abiotische factoren te kunnen verdragen. </a:t>
            </a:r>
            <a:endParaRPr lang="nl-NL" dirty="0" smtClean="0"/>
          </a:p>
          <a:p>
            <a:r>
              <a:rPr lang="nl-NL" dirty="0" smtClean="0"/>
              <a:t>Soorten </a:t>
            </a:r>
            <a:r>
              <a:rPr lang="nl-NL" dirty="0"/>
              <a:t>met een grote tolerantie hebben </a:t>
            </a:r>
            <a:r>
              <a:rPr lang="nl-NL" dirty="0" smtClean="0"/>
              <a:t>een </a:t>
            </a:r>
            <a:r>
              <a:rPr lang="nl-NL" dirty="0"/>
              <a:t>groter verspreidingsgebied</a:t>
            </a:r>
            <a:r>
              <a:rPr lang="nl-NL" dirty="0" smtClean="0"/>
              <a:t>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013" y="3733799"/>
            <a:ext cx="4395787" cy="303157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087" y="4255020"/>
            <a:ext cx="2216150" cy="221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69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a1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6F8D6EB-5BFF-42F3-8DF1-A8C917A9BDBB}" vid="{404B5B23-E57D-4C47-9386-622C3E8ADD0B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823</TotalTime>
  <Words>841</Words>
  <Application>Microsoft Office PowerPoint</Application>
  <PresentationFormat>Breedbeeld</PresentationFormat>
  <Paragraphs>90</Paragraphs>
  <Slides>20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Thema1</vt:lpstr>
      <vt:lpstr>Biologie 2</vt:lpstr>
      <vt:lpstr>Waar hebben het we nu over gehad?</vt:lpstr>
      <vt:lpstr>Populatie</vt:lpstr>
      <vt:lpstr>Populatiedynamica</vt:lpstr>
      <vt:lpstr>Populaties onderzoeken</vt:lpstr>
      <vt:lpstr>De cijfers..</vt:lpstr>
      <vt:lpstr>Draagkracht</vt:lpstr>
      <vt:lpstr>Concurrentie</vt:lpstr>
      <vt:lpstr>Tolerantie</vt:lpstr>
      <vt:lpstr>Immigratie</vt:lpstr>
      <vt:lpstr>PowerPoint-presentatie</vt:lpstr>
      <vt:lpstr>Veranderingen in populatiedichtheid</vt:lpstr>
      <vt:lpstr>Feedback mechanisme</vt:lpstr>
      <vt:lpstr>PowerPoint-presentatie</vt:lpstr>
      <vt:lpstr>Voedselrelaties</vt:lpstr>
      <vt:lpstr>De producenten </vt:lpstr>
      <vt:lpstr>De consumenten </vt:lpstr>
      <vt:lpstr>De reducenten</vt:lpstr>
      <vt:lpstr>PowerPoint-presentatie</vt:lpstr>
      <vt:lpstr>Tot slot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Biologie 2</dc:title>
  <dc:creator>Yorike Weijden, van der</dc:creator>
  <cp:lastModifiedBy>Yorike van der Weijden</cp:lastModifiedBy>
  <cp:revision>63</cp:revision>
  <dcterms:created xsi:type="dcterms:W3CDTF">2019-01-20T12:23:47Z</dcterms:created>
  <dcterms:modified xsi:type="dcterms:W3CDTF">2020-01-03T15:48:58Z</dcterms:modified>
</cp:coreProperties>
</file>