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82" r:id="rId4"/>
    <p:sldId id="277" r:id="rId5"/>
    <p:sldId id="304" r:id="rId6"/>
    <p:sldId id="291" r:id="rId7"/>
    <p:sldId id="292" r:id="rId8"/>
    <p:sldId id="296" r:id="rId9"/>
    <p:sldId id="294" r:id="rId10"/>
    <p:sldId id="295" r:id="rId11"/>
    <p:sldId id="305" r:id="rId12"/>
    <p:sldId id="297" r:id="rId13"/>
    <p:sldId id="298" r:id="rId14"/>
    <p:sldId id="299" r:id="rId15"/>
    <p:sldId id="307" r:id="rId16"/>
    <p:sldId id="301" r:id="rId17"/>
    <p:sldId id="306" r:id="rId18"/>
    <p:sldId id="309" r:id="rId19"/>
  </p:sldIdLst>
  <p:sldSz cx="12192000" cy="6858000"/>
  <p:notesSz cx="9872663" cy="67421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87774" autoAdjust="0"/>
  </p:normalViewPr>
  <p:slideViewPr>
    <p:cSldViewPr snapToGrid="0">
      <p:cViewPr varScale="1">
        <p:scale>
          <a:sx n="64" d="100"/>
          <a:sy n="64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593178" y="0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CC661-2384-49D7-BD55-3DE981B24D35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6403869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593178" y="6403869"/>
            <a:ext cx="4277135" cy="3382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00612-18D1-458D-B810-09A032700A9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901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827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4FAB9-E45C-4089-ADD2-A7BB806B5409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03838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92225" y="6403838"/>
            <a:ext cx="4278154" cy="338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B6A9B-F6EB-4CE8-999E-EB802FDD9D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22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rgcffA88s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Biologie op het mbo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Deel 3: Domesticatie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3376022"/>
            <a:ext cx="2540000" cy="2692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44859" y="3509963"/>
            <a:ext cx="25400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838200" y="1054442"/>
            <a:ext cx="10515600" cy="1325563"/>
          </a:xfrm>
        </p:spPr>
        <p:txBody>
          <a:bodyPr/>
          <a:lstStyle/>
          <a:p>
            <a:r>
              <a:rPr lang="nl-NL" dirty="0" smtClean="0"/>
              <a:t>Veranderingen door domesticatie</a:t>
            </a:r>
            <a:br>
              <a:rPr lang="nl-NL" dirty="0" smtClean="0"/>
            </a:br>
            <a:endParaRPr lang="nl-NL" dirty="0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838200" y="1910031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nl-NL" sz="2600" dirty="0"/>
              <a:t>In het wild hebben alle vormen en kleuren een duidelijke functie en vergroten de overlevingskansen </a:t>
            </a:r>
            <a:r>
              <a:rPr lang="nl-NL" sz="2600" dirty="0" smtClean="0"/>
              <a:t>van het </a:t>
            </a:r>
            <a:r>
              <a:rPr lang="nl-NL" sz="2600" dirty="0"/>
              <a:t>dier. </a:t>
            </a:r>
            <a:r>
              <a:rPr lang="nl-NL" sz="2600" dirty="0" smtClean="0"/>
              <a:t>Denk maar aan de variatie aan eigenschappen en de natuurlijke selectie daarvan.</a:t>
            </a:r>
            <a:endParaRPr lang="nl-NL" sz="2600" dirty="0"/>
          </a:p>
          <a:p>
            <a:r>
              <a:rPr lang="nl-NL" sz="2600" dirty="0" smtClean="0"/>
              <a:t>Bij </a:t>
            </a:r>
            <a:r>
              <a:rPr lang="nl-NL" sz="2600" dirty="0"/>
              <a:t>tamme dieren is dat </a:t>
            </a:r>
            <a:r>
              <a:rPr lang="nl-NL" sz="2600" dirty="0" smtClean="0"/>
              <a:t>niet </a:t>
            </a:r>
            <a:r>
              <a:rPr lang="nl-NL" sz="2600" dirty="0"/>
              <a:t>meer het geval. Deze verschillen tussen huisdier en het wilde dier </a:t>
            </a:r>
            <a:r>
              <a:rPr lang="nl-NL" sz="2600" dirty="0" smtClean="0"/>
              <a:t>zijn heel </a:t>
            </a:r>
            <a:r>
              <a:rPr lang="nl-NL" sz="2600" dirty="0"/>
              <a:t>duidelijk.</a:t>
            </a:r>
          </a:p>
          <a:p>
            <a:pPr marL="609600" indent="-609600">
              <a:buNone/>
            </a:pPr>
            <a:endParaRPr lang="nl-NL" sz="2600" dirty="0"/>
          </a:p>
          <a:p>
            <a:pPr marL="609600" indent="-609600">
              <a:buNone/>
            </a:pPr>
            <a:r>
              <a:rPr lang="nl-NL" sz="2600" dirty="0"/>
              <a:t>Bijvoorbeeld: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nl-NL" sz="2600" dirty="0"/>
              <a:t>Wildkleur is bij veel </a:t>
            </a:r>
            <a:r>
              <a:rPr lang="nl-NL" sz="2600" dirty="0" smtClean="0"/>
              <a:t>huisdieren </a:t>
            </a:r>
            <a:r>
              <a:rPr lang="nl-NL" sz="2600" dirty="0"/>
              <a:t>verdwenen.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nl-NL" sz="2600" dirty="0"/>
              <a:t>Verschil in kleur tussen mannelijk en vrouwelijk dier </a:t>
            </a:r>
            <a:r>
              <a:rPr lang="nl-NL" sz="2600" dirty="0" smtClean="0"/>
              <a:t>verandert en is soms zelfs weg.</a:t>
            </a:r>
            <a:endParaRPr lang="nl-NL" sz="2600" dirty="0"/>
          </a:p>
          <a:p>
            <a:pPr marL="609600" indent="-609600">
              <a:buFont typeface="Arial" charset="0"/>
              <a:buAutoNum type="arabicPeriod"/>
            </a:pPr>
            <a:r>
              <a:rPr lang="nl-NL" sz="2600" dirty="0"/>
              <a:t>Dieren met </a:t>
            </a:r>
            <a:r>
              <a:rPr lang="nl-NL" sz="2600" dirty="0" err="1"/>
              <a:t>aalstreep</a:t>
            </a:r>
            <a:r>
              <a:rPr lang="nl-NL" sz="2600" dirty="0"/>
              <a:t> staan dichter bij wilde voorouders dan andere soortgenoten.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nl-NL" sz="2600" dirty="0"/>
              <a:t>In het wild kom je bij hondachtigen geen kortbenige vormen tegen.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nl-NL" sz="2600" dirty="0"/>
              <a:t>Gewicht en vorm is veranderd (krulveren kippen, dikke billen bij koeien etc</a:t>
            </a:r>
            <a:r>
              <a:rPr lang="nl-NL" sz="2600" dirty="0" smtClean="0"/>
              <a:t>.)</a:t>
            </a:r>
            <a:endParaRPr lang="nl-NL" sz="2600" dirty="0"/>
          </a:p>
          <a:p>
            <a:pPr marL="609600" indent="-609600">
              <a:buNone/>
            </a:pPr>
            <a:endParaRPr lang="nl-NL" sz="2400" dirty="0"/>
          </a:p>
          <a:p>
            <a:pPr marL="609600" indent="-609600">
              <a:buNone/>
            </a:pPr>
            <a:endParaRPr lang="nl-NL" sz="2400" b="1" dirty="0"/>
          </a:p>
          <a:p>
            <a:pPr marL="609600" indent="-609600">
              <a:buFont typeface="Calibri" pitchFamily="34" charset="0"/>
              <a:buAutoNum type="arabicPeriod"/>
            </a:pPr>
            <a:endParaRPr lang="nl-NL" b="1" dirty="0" smtClean="0"/>
          </a:p>
          <a:p>
            <a:pPr marL="609600" indent="-609600">
              <a:buFont typeface="Calibri" pitchFamily="34" charset="0"/>
              <a:buAutoNum type="arabicPeriod"/>
            </a:pPr>
            <a:endParaRPr lang="nl-NL" dirty="0" smtClean="0"/>
          </a:p>
          <a:p>
            <a:pPr marL="609600" indent="-609600">
              <a:buFont typeface="Calibri" pitchFamily="34" charset="0"/>
              <a:buAutoNum type="arabicPeriod"/>
            </a:pPr>
            <a:endParaRPr lang="nl-NL" dirty="0" smtClean="0"/>
          </a:p>
          <a:p>
            <a:pPr marL="609600" indent="-60960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12993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voorbeelden</a:t>
            </a:r>
            <a:endParaRPr lang="nl-NL" dirty="0"/>
          </a:p>
        </p:txBody>
      </p:sp>
      <p:pic>
        <p:nvPicPr>
          <p:cNvPr id="1026" name="Picture 2" descr="Afbeeldingsresultaat voor wild konij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3554"/>
            <a:ext cx="2745051" cy="167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4134786"/>
            <a:ext cx="2746949" cy="183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aalstree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210" y="2203554"/>
            <a:ext cx="2521447" cy="167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paar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210" y="4134785"/>
            <a:ext cx="2526379" cy="183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cor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649" y="4134785"/>
            <a:ext cx="2368446" cy="183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fbeeldingsresultaat voor wolf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 r="9389"/>
          <a:stretch/>
        </p:blipFill>
        <p:spPr bwMode="auto">
          <a:xfrm>
            <a:off x="6424615" y="2203554"/>
            <a:ext cx="2371479" cy="165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Afbeeldingsresultaat voor hert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4" t="7367" b="3411"/>
          <a:stretch/>
        </p:blipFill>
        <p:spPr bwMode="auto">
          <a:xfrm>
            <a:off x="9023006" y="2203554"/>
            <a:ext cx="2330794" cy="167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Gerelateerde afbeeldi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006" y="4134785"/>
            <a:ext cx="233079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72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sz="5400" b="1" dirty="0" smtClean="0"/>
              <a:t>Wat is een ras?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None/>
            </a:pPr>
            <a:endParaRPr lang="nl-NL" dirty="0"/>
          </a:p>
          <a:p>
            <a:pPr marL="514350" indent="-514350" algn="ctr">
              <a:buNone/>
            </a:pPr>
            <a:r>
              <a:rPr lang="nl-NL" dirty="0"/>
              <a:t>Een ras is een diergroep die bestaat uit dieren met dezelfde </a:t>
            </a:r>
            <a:r>
              <a:rPr lang="nl-NL" dirty="0" smtClean="0"/>
              <a:t>erfelijke eigenschappen</a:t>
            </a:r>
            <a:r>
              <a:rPr lang="nl-NL" dirty="0"/>
              <a:t>. Ze zijn raszuiver als ze bij onderlinge paringen deze eigenschappen en kenmerken overdragen op de nakomelingen.</a:t>
            </a:r>
            <a:endParaRPr lang="nl-NL" b="1" dirty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None/>
            </a:pPr>
            <a:endParaRPr lang="nl-NL" dirty="0" smtClean="0"/>
          </a:p>
        </p:txBody>
      </p:sp>
      <p:pic>
        <p:nvPicPr>
          <p:cNvPr id="2050" name="Picture 2" descr="Afbeeldingsresultaat voor hondenrass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772953"/>
            <a:ext cx="8953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48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838200" y="505802"/>
            <a:ext cx="10515600" cy="1325563"/>
          </a:xfrm>
        </p:spPr>
        <p:txBody>
          <a:bodyPr/>
          <a:lstStyle/>
          <a:p>
            <a:r>
              <a:rPr lang="nl-NL" dirty="0" smtClean="0"/>
              <a:t>Het ontstaan van rassen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781362" y="1831365"/>
            <a:ext cx="10629275" cy="5516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Omdat mensen onder verschillende omstandigheden leefden, ontstonden </a:t>
            </a:r>
            <a:r>
              <a:rPr lang="nl-NL" sz="2400" dirty="0" smtClean="0"/>
              <a:t>er ook </a:t>
            </a:r>
            <a:r>
              <a:rPr lang="nl-NL" sz="2400" dirty="0"/>
              <a:t>verschillende </a:t>
            </a:r>
            <a:r>
              <a:rPr lang="nl-NL" sz="2400" dirty="0" smtClean="0"/>
              <a:t>doelen waarvoor </a:t>
            </a:r>
            <a:r>
              <a:rPr lang="nl-NL" sz="2400" dirty="0"/>
              <a:t>de dieren gebruikt werden</a:t>
            </a:r>
            <a:r>
              <a:rPr lang="nl-NL" sz="2400" dirty="0" smtClean="0"/>
              <a:t>.</a:t>
            </a:r>
          </a:p>
          <a:p>
            <a:pPr marL="514350" indent="-514350">
              <a:buNone/>
            </a:pPr>
            <a:r>
              <a:rPr lang="nl-NL" sz="2400" dirty="0" smtClean="0"/>
              <a:t>Bijvoorbeeld</a:t>
            </a:r>
            <a:r>
              <a:rPr lang="nl-NL" sz="2400" dirty="0"/>
              <a:t>:</a:t>
            </a:r>
          </a:p>
          <a:p>
            <a:pPr marL="514350" indent="-514350"/>
            <a:r>
              <a:rPr lang="nl-NL" sz="2400" dirty="0" smtClean="0"/>
              <a:t>Koeien </a:t>
            </a:r>
            <a:r>
              <a:rPr lang="nl-NL" sz="2400" dirty="0"/>
              <a:t>voor vleesproductie;</a:t>
            </a:r>
          </a:p>
          <a:p>
            <a:pPr marL="514350" indent="-514350"/>
            <a:r>
              <a:rPr lang="nl-NL" sz="2400" dirty="0"/>
              <a:t>Koeien voor melkproductie;</a:t>
            </a:r>
          </a:p>
          <a:p>
            <a:pPr marL="514350" indent="-514350"/>
            <a:r>
              <a:rPr lang="nl-NL" sz="2400" dirty="0"/>
              <a:t>Koeien om ermee te ploegen;</a:t>
            </a:r>
          </a:p>
          <a:p>
            <a:pPr marL="514350" indent="-514350"/>
            <a:r>
              <a:rPr lang="nl-NL" sz="2400" dirty="0"/>
              <a:t>Dikke kippen die dienst deden als vleesleverancier;</a:t>
            </a:r>
          </a:p>
          <a:p>
            <a:pPr marL="514350" indent="-514350"/>
            <a:r>
              <a:rPr lang="nl-NL" sz="2400" dirty="0"/>
              <a:t>Lichtere kippen die veel eieren legden;</a:t>
            </a:r>
          </a:p>
          <a:p>
            <a:pPr marL="514350" indent="-514350"/>
            <a:r>
              <a:rPr lang="nl-NL" sz="2400" dirty="0"/>
              <a:t>Heemhonden (bewaken huis en haard);</a:t>
            </a:r>
          </a:p>
          <a:p>
            <a:pPr marL="514350" indent="-514350"/>
            <a:r>
              <a:rPr lang="nl-NL" sz="2400" dirty="0"/>
              <a:t>Jachthonden (opsporen van wild);</a:t>
            </a:r>
          </a:p>
          <a:p>
            <a:pPr marL="0" indent="0">
              <a:buNone/>
            </a:pPr>
            <a:endParaRPr lang="nl-NL" sz="2400" dirty="0"/>
          </a:p>
          <a:p>
            <a:pPr marL="514350" indent="-514350"/>
            <a:endParaRPr lang="nl-NL" sz="2400" dirty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2832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Veredeling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400" b="1" dirty="0" smtClean="0"/>
              <a:t>Veredeling</a:t>
            </a:r>
            <a:r>
              <a:rPr lang="nl-NL" sz="2400" dirty="0" smtClean="0"/>
              <a:t> is het</a:t>
            </a:r>
            <a:r>
              <a:rPr lang="nl-NL" sz="2400" dirty="0" smtClean="0">
                <a:sym typeface="Wingdings" pitchFamily="2" charset="2"/>
              </a:rPr>
              <a:t> </a:t>
            </a:r>
            <a:r>
              <a:rPr lang="nl-NL" sz="2400" dirty="0">
                <a:sym typeface="Wingdings" pitchFamily="2" charset="2"/>
              </a:rPr>
              <a:t>verbeteren van landbouwhuisdieren </a:t>
            </a:r>
            <a:r>
              <a:rPr lang="nl-NL" sz="2400" dirty="0" smtClean="0">
                <a:sym typeface="Wingdings" pitchFamily="2" charset="2"/>
              </a:rPr>
              <a:t>door een </a:t>
            </a:r>
            <a:r>
              <a:rPr lang="nl-NL" sz="2400" dirty="0" err="1" smtClean="0">
                <a:sym typeface="Wingdings" pitchFamily="2" charset="2"/>
              </a:rPr>
              <a:t>commerci</a:t>
            </a:r>
            <a:r>
              <a:rPr lang="en-US" sz="2400" dirty="0" err="1">
                <a:sym typeface="Wingdings" pitchFamily="2" charset="2"/>
              </a:rPr>
              <a:t>ële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instelling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dus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voor</a:t>
            </a:r>
            <a:r>
              <a:rPr lang="en-US" sz="2400" dirty="0" smtClean="0">
                <a:sym typeface="Wingdings" pitchFamily="2" charset="2"/>
              </a:rPr>
              <a:t> het </a:t>
            </a:r>
            <a:r>
              <a:rPr lang="en-US" sz="2400" dirty="0" err="1" smtClean="0">
                <a:sym typeface="Wingdings" pitchFamily="2" charset="2"/>
              </a:rPr>
              <a:t>bedrijfsmatig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houden</a:t>
            </a:r>
            <a:r>
              <a:rPr lang="en-US" sz="2400" dirty="0" smtClean="0">
                <a:sym typeface="Wingdings" pitchFamily="2" charset="2"/>
              </a:rPr>
              <a:t> van </a:t>
            </a:r>
            <a:r>
              <a:rPr lang="en-US" sz="2400" dirty="0" err="1" smtClean="0">
                <a:sym typeface="Wingdings" pitchFamily="2" charset="2"/>
              </a:rPr>
              <a:t>dieren</a:t>
            </a:r>
            <a:r>
              <a:rPr lang="nl-NL" sz="2400" dirty="0" smtClean="0"/>
              <a:t>.</a:t>
            </a:r>
            <a:endParaRPr lang="nl-NL" sz="2400" dirty="0"/>
          </a:p>
          <a:p>
            <a:r>
              <a:rPr lang="nl-NL" sz="2400" dirty="0" smtClean="0"/>
              <a:t>Men </a:t>
            </a:r>
            <a:r>
              <a:rPr lang="nl-NL" sz="2400" dirty="0"/>
              <a:t>houdt zich bezig om de rassen te verbeteren om een betere of hogere productie te krijgen.</a:t>
            </a:r>
          </a:p>
          <a:p>
            <a:pPr marL="514350" indent="-514350"/>
            <a:endParaRPr lang="nl-NL" sz="2400" dirty="0"/>
          </a:p>
          <a:p>
            <a:pPr marL="514350" indent="-514350">
              <a:buNone/>
            </a:pPr>
            <a:r>
              <a:rPr lang="nl-NL" sz="2400" dirty="0"/>
              <a:t>Voorbeelden:</a:t>
            </a:r>
          </a:p>
          <a:p>
            <a:pPr marL="514350" indent="-514350"/>
            <a:r>
              <a:rPr lang="nl-NL" sz="2400" dirty="0"/>
              <a:t>Dikbilkoeien;</a:t>
            </a:r>
          </a:p>
          <a:p>
            <a:pPr marL="514350" indent="-514350"/>
            <a:r>
              <a:rPr lang="nl-NL" sz="2400" dirty="0"/>
              <a:t>16 tepels aan een zeug i.p.v. 14;</a:t>
            </a:r>
          </a:p>
          <a:p>
            <a:pPr marL="514350" indent="-514350"/>
            <a:r>
              <a:rPr lang="nl-NL" sz="2400" dirty="0"/>
              <a:t>Hogere melkproductie koeien;</a:t>
            </a:r>
          </a:p>
          <a:p>
            <a:pPr marL="514350" indent="-514350"/>
            <a:r>
              <a:rPr lang="nl-NL" sz="2400" dirty="0"/>
              <a:t>KI</a:t>
            </a:r>
          </a:p>
          <a:p>
            <a:pPr marL="514350" indent="-514350"/>
            <a:r>
              <a:rPr lang="nl-NL" sz="2400" dirty="0"/>
              <a:t>ET</a:t>
            </a:r>
          </a:p>
          <a:p>
            <a:pPr marL="514350" indent="-514350">
              <a:buNone/>
            </a:pPr>
            <a:endParaRPr lang="nl-NL" sz="2000" dirty="0"/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None/>
            </a:pPr>
            <a:endParaRPr lang="nl-NL" dirty="0" smtClean="0"/>
          </a:p>
        </p:txBody>
      </p:sp>
      <p:sp>
        <p:nvSpPr>
          <p:cNvPr id="22536" name="Rectangle 6"/>
          <p:cNvSpPr>
            <a:spLocks noChangeArrowheads="1"/>
          </p:cNvSpPr>
          <p:nvPr/>
        </p:nvSpPr>
        <p:spPr bwMode="auto">
          <a:xfrm>
            <a:off x="1524000" y="260351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Rassen</a:t>
            </a:r>
          </a:p>
        </p:txBody>
      </p:sp>
      <p:pic>
        <p:nvPicPr>
          <p:cNvPr id="5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537" y="4346834"/>
            <a:ext cx="3276843" cy="184322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2248" y="4346833"/>
            <a:ext cx="2748426" cy="1830129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>
            <a:off x="8721830" y="5046054"/>
            <a:ext cx="364915" cy="44478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39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mrgcffA88s8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4616" y="125282"/>
            <a:ext cx="11257614" cy="633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7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Sportfokkerij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838200" y="1795462"/>
            <a:ext cx="10284502" cy="4194070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Sportfokken</a:t>
            </a:r>
            <a:r>
              <a:rPr lang="nl-NL" sz="2400" dirty="0" smtClean="0"/>
              <a:t> = Het </a:t>
            </a:r>
            <a:r>
              <a:rPr lang="nl-NL" sz="2400" dirty="0"/>
              <a:t>verbeteren van bestaande rassen of het ontwikkelen van nieuwe rassen met </a:t>
            </a:r>
            <a:r>
              <a:rPr lang="nl-NL" sz="2400" dirty="0" smtClean="0"/>
              <a:t>een niet-</a:t>
            </a:r>
            <a:r>
              <a:rPr lang="nl-NL" sz="2400" dirty="0" err="1" smtClean="0"/>
              <a:t>commerci</a:t>
            </a:r>
            <a:r>
              <a:rPr lang="en-US" sz="2400" dirty="0" err="1"/>
              <a:t>ële</a:t>
            </a:r>
            <a:r>
              <a:rPr lang="en-US" sz="2400" dirty="0"/>
              <a:t> </a:t>
            </a:r>
            <a:r>
              <a:rPr lang="en-US" sz="2400" dirty="0" err="1" smtClean="0"/>
              <a:t>doelstelling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Fokken</a:t>
            </a:r>
            <a:r>
              <a:rPr lang="en-US" sz="2400" dirty="0" smtClean="0"/>
              <a:t> </a:t>
            </a:r>
            <a:r>
              <a:rPr lang="en-US" sz="2400" dirty="0" err="1" smtClean="0"/>
              <a:t>kan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gezien</a:t>
            </a:r>
            <a:r>
              <a:rPr lang="en-US" sz="2400" dirty="0" smtClean="0"/>
              <a:t> </a:t>
            </a:r>
            <a:r>
              <a:rPr lang="en-US" sz="2400" dirty="0" err="1" smtClean="0"/>
              <a:t>worden</a:t>
            </a:r>
            <a:r>
              <a:rPr lang="en-US" sz="2400" dirty="0" smtClean="0"/>
              <a:t>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dirty="0" err="1" smtClean="0"/>
              <a:t>vermeerderen</a:t>
            </a:r>
            <a:r>
              <a:rPr lang="en-US" sz="2400" dirty="0" smtClean="0"/>
              <a:t> (</a:t>
            </a:r>
            <a:r>
              <a:rPr lang="en-US" sz="2400" dirty="0" err="1" smtClean="0"/>
              <a:t>zonder</a:t>
            </a:r>
            <a:r>
              <a:rPr lang="en-US" sz="2400" dirty="0" smtClean="0"/>
              <a:t> </a:t>
            </a:r>
            <a:r>
              <a:rPr lang="en-US" sz="2400" dirty="0" err="1" smtClean="0"/>
              <a:t>verbeteren</a:t>
            </a:r>
            <a:r>
              <a:rPr lang="en-US" sz="2400" dirty="0" smtClean="0"/>
              <a:t>)!</a:t>
            </a:r>
            <a:endParaRPr lang="en-US" sz="2400" dirty="0"/>
          </a:p>
          <a:p>
            <a:r>
              <a:rPr lang="en-US" sz="2400" dirty="0" err="1" smtClean="0"/>
              <a:t>Dieren</a:t>
            </a:r>
            <a:r>
              <a:rPr lang="en-US" sz="2400" dirty="0" smtClean="0"/>
              <a:t> </a:t>
            </a:r>
            <a:r>
              <a:rPr lang="en-US" sz="2400" dirty="0" err="1"/>
              <a:t>moeten</a:t>
            </a:r>
            <a:r>
              <a:rPr lang="en-US" sz="2400" dirty="0"/>
              <a:t> </a:t>
            </a:r>
            <a:r>
              <a:rPr lang="en-US" sz="2400" dirty="0" err="1"/>
              <a:t>gedomesticeerd</a:t>
            </a:r>
            <a:r>
              <a:rPr lang="en-US" sz="2400" dirty="0"/>
              <a:t> </a:t>
            </a:r>
            <a:r>
              <a:rPr lang="en-US" sz="2400" dirty="0" err="1" smtClean="0"/>
              <a:t>zijn</a:t>
            </a:r>
            <a:r>
              <a:rPr lang="en-US" sz="2400" dirty="0"/>
              <a:t>.</a:t>
            </a:r>
            <a:endParaRPr lang="en-US" sz="2400" dirty="0" smtClean="0"/>
          </a:p>
          <a:p>
            <a:endParaRPr lang="en-US" sz="2400" i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nl-NL" sz="2400" i="1" dirty="0" smtClean="0">
              <a:solidFill>
                <a:srgbClr val="FF0000"/>
              </a:solidFill>
            </a:endParaRPr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1524000" y="260351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Rassen</a:t>
            </a:r>
          </a:p>
        </p:txBody>
      </p:sp>
      <p:pic>
        <p:nvPicPr>
          <p:cNvPr id="3074" name="Picture 2" descr="Afbeeldingsresultaat voor sportfokkerij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286" y="4482059"/>
            <a:ext cx="2003963" cy="172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934137"/>
            <a:ext cx="3288632" cy="205539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144" y="3934137"/>
            <a:ext cx="2857500" cy="1905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1626" y="3116867"/>
            <a:ext cx="1934660" cy="163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9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err="1">
                <a:solidFill>
                  <a:srgbClr val="FF0000"/>
                </a:solidFill>
              </a:rPr>
              <a:t>Vind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jij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dat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er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grenzen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gesteld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moeten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worden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 err="1">
                <a:solidFill>
                  <a:srgbClr val="FF0000"/>
                </a:solidFill>
              </a:rPr>
              <a:t>aan</a:t>
            </a:r>
            <a:r>
              <a:rPr lang="en-US" i="1" dirty="0">
                <a:solidFill>
                  <a:srgbClr val="FF0000"/>
                </a:solidFill>
              </a:rPr>
              <a:t> het </a:t>
            </a:r>
            <a:r>
              <a:rPr lang="en-US" i="1" dirty="0" err="1">
                <a:solidFill>
                  <a:srgbClr val="FF0000"/>
                </a:solidFill>
              </a:rPr>
              <a:t>fokken</a:t>
            </a:r>
            <a:r>
              <a:rPr lang="en-US" i="1" dirty="0">
                <a:solidFill>
                  <a:srgbClr val="FF0000"/>
                </a:solidFill>
              </a:rPr>
              <a:t> met </a:t>
            </a:r>
            <a:r>
              <a:rPr lang="en-US" i="1" dirty="0" err="1">
                <a:solidFill>
                  <a:srgbClr val="FF0000"/>
                </a:solidFill>
              </a:rPr>
              <a:t>dieren</a:t>
            </a:r>
            <a:r>
              <a:rPr lang="en-US" i="1" dirty="0">
                <a:solidFill>
                  <a:srgbClr val="FF0000"/>
                </a:solidFill>
              </a:rPr>
              <a:t>?</a:t>
            </a:r>
          </a:p>
          <a:p>
            <a:pPr marL="514350" indent="-514350">
              <a:buNone/>
            </a:pPr>
            <a:endParaRPr lang="nl-NL" i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nl-NL" i="1" dirty="0">
              <a:solidFill>
                <a:srgbClr val="FF0000"/>
              </a:solidFill>
            </a:endParaRPr>
          </a:p>
          <a:p>
            <a:pPr marL="514350" indent="-514350" algn="ctr">
              <a:buNone/>
            </a:pPr>
            <a:r>
              <a:rPr lang="nl-NL" i="1" dirty="0" smtClean="0">
                <a:solidFill>
                  <a:srgbClr val="FF0000"/>
                </a:solidFill>
              </a:rPr>
              <a:t>Wat is volgens jou toelaatbaar en wat moet verboden worden?</a:t>
            </a:r>
            <a:endParaRPr lang="nl-NL" i="1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529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de wikiwijs van dit hoofdstuk goed door en maak vervolgens de opdrachten die bij deze les horen in het opdrachtenboek.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7804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4454" y="392834"/>
            <a:ext cx="10515600" cy="1325563"/>
          </a:xfrm>
        </p:spPr>
        <p:txBody>
          <a:bodyPr/>
          <a:lstStyle/>
          <a:p>
            <a:r>
              <a:rPr lang="nl-NL" b="1" dirty="0" smtClean="0"/>
              <a:t>Planning</a:t>
            </a:r>
            <a:endParaRPr lang="nl-NL" b="1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3258294"/>
            <a:ext cx="3870960" cy="2701930"/>
          </a:xfrm>
          <a:prstGeom prst="rect">
            <a:avLst/>
          </a:prstGeom>
        </p:spPr>
      </p:pic>
      <p:graphicFrame>
        <p:nvGraphicFramePr>
          <p:cNvPr id="7" name="Tijdelijke aanduiding voor inhoud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96612967"/>
              </p:ext>
            </p:extLst>
          </p:nvPr>
        </p:nvGraphicFramePr>
        <p:xfrm>
          <a:off x="1101436" y="2033838"/>
          <a:ext cx="5572934" cy="34996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03952">
                  <a:extLst>
                    <a:ext uri="{9D8B030D-6E8A-4147-A177-3AD203B41FA5}">
                      <a16:colId xmlns:a16="http://schemas.microsoft.com/office/drawing/2014/main" val="857621542"/>
                    </a:ext>
                  </a:extLst>
                </a:gridCol>
                <a:gridCol w="4668982">
                  <a:extLst>
                    <a:ext uri="{9D8B030D-6E8A-4147-A177-3AD203B41FA5}">
                      <a16:colId xmlns:a16="http://schemas.microsoft.com/office/drawing/2014/main" val="229971109"/>
                    </a:ext>
                  </a:extLst>
                </a:gridCol>
              </a:tblGrid>
              <a:tr h="512626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Les 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Onderwerpen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38119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1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Evolutie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2564212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2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Survival of </a:t>
                      </a:r>
                      <a:r>
                        <a:rPr lang="nl-NL" sz="2200" dirty="0" err="1" smtClean="0"/>
                        <a:t>the</a:t>
                      </a:r>
                      <a:r>
                        <a:rPr lang="nl-NL" sz="2200" dirty="0" smtClean="0"/>
                        <a:t> </a:t>
                      </a:r>
                      <a:r>
                        <a:rPr lang="nl-NL" sz="2200" dirty="0" err="1" smtClean="0"/>
                        <a:t>fittest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57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3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Domesticatie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555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4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Taxonomie en biodiversiteit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3560921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5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Biotopen, Ecosystemen, Kringlopen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705351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6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Herhalen,</a:t>
                      </a:r>
                      <a:r>
                        <a:rPr lang="nl-NL" sz="2200" baseline="0" dirty="0" smtClean="0"/>
                        <a:t> leren voor toets</a:t>
                      </a:r>
                      <a:endParaRPr lang="nl-NL" sz="2200" dirty="0" smtClean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420112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7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Toets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1214040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873" y="295853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63782" y="1825625"/>
            <a:ext cx="8549844" cy="4351338"/>
          </a:xfrm>
        </p:spPr>
        <p:txBody>
          <a:bodyPr/>
          <a:lstStyle/>
          <a:p>
            <a:pPr marL="285750" indent="-285750"/>
            <a:r>
              <a:rPr lang="nl-NL" sz="2400" dirty="0" smtClean="0"/>
              <a:t>Survival </a:t>
            </a:r>
            <a:r>
              <a:rPr lang="nl-NL" sz="2400" dirty="0"/>
              <a:t>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 smtClean="0"/>
              <a:t>fittest</a:t>
            </a:r>
            <a:endParaRPr lang="nl-NL" sz="2400" dirty="0" smtClean="0"/>
          </a:p>
          <a:p>
            <a:pPr marL="742950" lvl="1" indent="-285750"/>
            <a:r>
              <a:rPr lang="nl-NL" sz="2000" dirty="0"/>
              <a:t>Selectiedruk = de strijd om het voortbestaan</a:t>
            </a:r>
            <a:r>
              <a:rPr lang="nl-NL" sz="2000" dirty="0" smtClean="0"/>
              <a:t>.</a:t>
            </a:r>
          </a:p>
          <a:p>
            <a:pPr marL="742950" lvl="1" indent="-285750"/>
            <a:r>
              <a:rPr lang="nl-NL" sz="2000" dirty="0"/>
              <a:t>De natuur selecteert de organismen op hun vermogen zichzelf te voeden, het vermogen te zorgen voor hun veiligheid en het vermogen tot voortplanten.</a:t>
            </a:r>
          </a:p>
          <a:p>
            <a:pPr marL="742950" lvl="1" indent="-285750"/>
            <a:r>
              <a:rPr lang="nl-NL" sz="2000" dirty="0" smtClean="0"/>
              <a:t>Survival </a:t>
            </a:r>
            <a:r>
              <a:rPr lang="nl-NL" sz="2000" dirty="0"/>
              <a:t>of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fittest</a:t>
            </a:r>
            <a:r>
              <a:rPr lang="nl-NL" sz="2000" dirty="0"/>
              <a:t> gaat niet over dat alleen het beste dier over blijft, het gaat over het (constant) kunnen aanpassen aan veranderingen.</a:t>
            </a:r>
          </a:p>
          <a:p>
            <a:pPr marL="742950" lvl="1" indent="-285750"/>
            <a:endParaRPr lang="nl-NL" sz="2000" dirty="0"/>
          </a:p>
          <a:p>
            <a:pPr marL="285750" indent="-285750"/>
            <a:endParaRPr lang="nl-NL" sz="2400" dirty="0"/>
          </a:p>
          <a:p>
            <a:pPr marL="742950" lvl="1" indent="-285750"/>
            <a:endParaRPr lang="nl-NL" dirty="0"/>
          </a:p>
        </p:txBody>
      </p:sp>
      <p:pic>
        <p:nvPicPr>
          <p:cNvPr id="6" name="Picture 2" descr="Afbeeldingsresultaat voor survival of the fitt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091" y="4109861"/>
            <a:ext cx="4125867" cy="206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26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 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nl-NL" dirty="0" smtClean="0"/>
              <a:t>Kunnen uitleggen wat domesticatie is</a:t>
            </a:r>
          </a:p>
          <a:p>
            <a:pPr marL="285750" indent="-285750"/>
            <a:r>
              <a:rPr lang="nl-NL" dirty="0" smtClean="0"/>
              <a:t>Welk dieren makkelijker gedomesticeerd kunnen worden</a:t>
            </a:r>
          </a:p>
          <a:p>
            <a:pPr marL="285750" indent="-285750"/>
            <a:r>
              <a:rPr lang="nl-NL" dirty="0" smtClean="0"/>
              <a:t>Het ontstaan van rassen</a:t>
            </a:r>
          </a:p>
          <a:p>
            <a:pPr marL="285750" indent="-285750"/>
            <a:r>
              <a:rPr lang="nl-NL" dirty="0" smtClean="0"/>
              <a:t>Wat veredeling en (sport)fokken is</a:t>
            </a:r>
          </a:p>
          <a:p>
            <a:pPr marL="285750" indent="-285750"/>
            <a:endParaRPr lang="nl-NL" dirty="0" smtClean="0"/>
          </a:p>
          <a:p>
            <a:endParaRPr lang="nl-NL" dirty="0"/>
          </a:p>
        </p:txBody>
      </p:sp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771" y="4157154"/>
            <a:ext cx="3590772" cy="201981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3612" y="4163418"/>
            <a:ext cx="3023875" cy="2013545"/>
          </a:xfrm>
          <a:prstGeom prst="rect">
            <a:avLst/>
          </a:prstGeom>
        </p:spPr>
      </p:pic>
      <p:sp>
        <p:nvSpPr>
          <p:cNvPr id="9" name="Pijl-rechts 8"/>
          <p:cNvSpPr/>
          <p:nvPr/>
        </p:nvSpPr>
        <p:spPr>
          <a:xfrm>
            <a:off x="8220392" y="4849827"/>
            <a:ext cx="594371" cy="63446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houden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1" y="2057400"/>
            <a:ext cx="6921708" cy="4038600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Dieren worden al eeuwen gehouden voor eigen gebruik</a:t>
            </a:r>
            <a:r>
              <a:rPr lang="nl-NL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nl-NL" sz="2000" dirty="0" smtClean="0">
                <a:solidFill>
                  <a:schemeClr val="tx1"/>
                </a:solidFill>
              </a:rPr>
              <a:t>Voor voedselproductie</a:t>
            </a:r>
          </a:p>
          <a:p>
            <a:pPr lvl="1"/>
            <a:r>
              <a:rPr lang="nl-NL" sz="2000" dirty="0" smtClean="0">
                <a:solidFill>
                  <a:schemeClr val="tx1"/>
                </a:solidFill>
              </a:rPr>
              <a:t>Als huisdier</a:t>
            </a:r>
          </a:p>
          <a:p>
            <a:pPr lvl="1"/>
            <a:r>
              <a:rPr lang="nl-NL" sz="2000" dirty="0" smtClean="0">
                <a:solidFill>
                  <a:schemeClr val="tx1"/>
                </a:solidFill>
              </a:rPr>
              <a:t>Recreatie (dolfinarium/dierentuin)</a:t>
            </a:r>
          </a:p>
          <a:p>
            <a:pPr lvl="1"/>
            <a:r>
              <a:rPr lang="nl-NL" sz="2000" dirty="0" smtClean="0">
                <a:solidFill>
                  <a:schemeClr val="tx1"/>
                </a:solidFill>
              </a:rPr>
              <a:t>Wetenschappelijk </a:t>
            </a:r>
            <a:r>
              <a:rPr lang="nl-NL" sz="2000" dirty="0">
                <a:solidFill>
                  <a:schemeClr val="tx1"/>
                </a:solidFill>
              </a:rPr>
              <a:t>onderzoek. </a:t>
            </a:r>
            <a:endParaRPr lang="nl-NL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Door de jaren heen zijn veel van deze dieren </a:t>
            </a:r>
            <a:r>
              <a:rPr lang="nl-NL" sz="2400" b="1" dirty="0" smtClean="0">
                <a:solidFill>
                  <a:srgbClr val="FFC000"/>
                </a:solidFill>
              </a:rPr>
              <a:t>gedomesticeerd. </a:t>
            </a:r>
          </a:p>
          <a:p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26626" name="Picture 2" descr="Afbeeldingsresultaat voor dieren houden egyptenar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620" y="2057400"/>
            <a:ext cx="3632721" cy="363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84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028798" y="3416789"/>
            <a:ext cx="10515600" cy="1664877"/>
          </a:xfrm>
        </p:spPr>
        <p:txBody>
          <a:bodyPr>
            <a:normAutofit fontScale="90000"/>
          </a:bodyPr>
          <a:lstStyle/>
          <a:p>
            <a:pPr algn="ctr"/>
            <a:r>
              <a:rPr lang="nl-NL" sz="4000" dirty="0"/>
              <a:t>Domesticatie is </a:t>
            </a:r>
            <a:r>
              <a:rPr lang="nl-NL" sz="4000" dirty="0" smtClean="0"/>
              <a:t>het </a:t>
            </a:r>
            <a:r>
              <a:rPr lang="nl-NL" sz="4000" dirty="0"/>
              <a:t>veranderen van </a:t>
            </a:r>
            <a:r>
              <a:rPr lang="nl-NL" sz="4000" dirty="0" smtClean="0"/>
              <a:t>dieren</a:t>
            </a:r>
            <a:br>
              <a:rPr lang="nl-NL" sz="4000" dirty="0" smtClean="0"/>
            </a:br>
            <a:r>
              <a:rPr lang="nl-NL" sz="4000" dirty="0" smtClean="0"/>
              <a:t> </a:t>
            </a:r>
            <a:r>
              <a:rPr lang="nl-NL" sz="4000" dirty="0"/>
              <a:t>(door selectie en fokken) waardoor deze steeds meer aangepast zijn aan het leven in dienst van de </a:t>
            </a:r>
            <a:r>
              <a:rPr lang="nl-NL" sz="4000" dirty="0" smtClean="0"/>
              <a:t>mens. </a:t>
            </a:r>
            <a:endParaRPr lang="nl-NL" sz="4000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>
          <a:xfrm>
            <a:off x="930324" y="1916602"/>
            <a:ext cx="10515600" cy="1500187"/>
          </a:xfrm>
        </p:spPr>
        <p:txBody>
          <a:bodyPr>
            <a:normAutofit/>
          </a:bodyPr>
          <a:lstStyle/>
          <a:p>
            <a:pPr algn="ctr"/>
            <a:r>
              <a:rPr lang="nl-NL" sz="6600" dirty="0" smtClean="0">
                <a:solidFill>
                  <a:schemeClr val="tx1"/>
                </a:solidFill>
              </a:rPr>
              <a:t>Wat is domesticatie?</a:t>
            </a:r>
            <a:endParaRPr lang="nl-NL" sz="6600" dirty="0">
              <a:solidFill>
                <a:schemeClr val="tx1"/>
              </a:solidFill>
            </a:endParaRP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424113" y="260351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</p:spTree>
    <p:extLst>
      <p:ext uri="{BB962C8B-B14F-4D97-AF65-F5344CB8AC3E}">
        <p14:creationId xmlns:p14="http://schemas.microsoft.com/office/powerpoint/2010/main" val="162724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Ontwikkeling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De meeste nu bekende huisdieren zijn afstammelingen van diersoorten waarop de mensen vroeger jaagden of die rond </a:t>
            </a:r>
            <a:r>
              <a:rPr lang="nl-NL" dirty="0" smtClean="0"/>
              <a:t>het </a:t>
            </a:r>
            <a:r>
              <a:rPr lang="nl-NL" dirty="0" smtClean="0"/>
              <a:t>huis</a:t>
            </a:r>
            <a:r>
              <a:rPr lang="nl-NL" dirty="0" smtClean="0"/>
              <a:t> </a:t>
            </a:r>
            <a:r>
              <a:rPr lang="nl-NL" dirty="0"/>
              <a:t>leefden.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Later werden ook andere dieren zoals cavia, hamster en woestijnrat gehouden. Zij kwamen als levende souvenirs mee van ontdekkingsreizen.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Als laatste zijn mensen kooi- en </a:t>
            </a:r>
            <a:r>
              <a:rPr lang="nl-NL" dirty="0" err="1"/>
              <a:t>voli</a:t>
            </a:r>
            <a:r>
              <a:rPr lang="en-US" dirty="0" err="1"/>
              <a:t>èrevogels</a:t>
            </a:r>
            <a:r>
              <a:rPr lang="en-US" dirty="0"/>
              <a:t>, </a:t>
            </a:r>
            <a:r>
              <a:rPr lang="en-US" dirty="0" err="1"/>
              <a:t>terrariumdieren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aquariumvissen</a:t>
            </a:r>
            <a:r>
              <a:rPr lang="en-US" dirty="0"/>
              <a:t> in </a:t>
            </a:r>
            <a:r>
              <a:rPr lang="en-US" dirty="0" err="1"/>
              <a:t>gevangenschap</a:t>
            </a:r>
            <a:r>
              <a:rPr lang="en-US" dirty="0"/>
              <a:t> </a:t>
            </a:r>
            <a:r>
              <a:rPr lang="en-US" dirty="0" err="1"/>
              <a:t>gaan</a:t>
            </a:r>
            <a:r>
              <a:rPr lang="en-US" dirty="0"/>
              <a:t> </a:t>
            </a:r>
            <a:r>
              <a:rPr lang="en-US" dirty="0" err="1"/>
              <a:t>houden</a:t>
            </a:r>
            <a:r>
              <a:rPr lang="en-US" dirty="0"/>
              <a:t>, </a:t>
            </a:r>
            <a:r>
              <a:rPr lang="en-US" dirty="0" err="1"/>
              <a:t>zonder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echt</a:t>
            </a:r>
            <a:r>
              <a:rPr lang="en-US" dirty="0"/>
              <a:t> </a:t>
            </a:r>
            <a:r>
              <a:rPr lang="en-US" dirty="0" err="1"/>
              <a:t>sprake</a:t>
            </a:r>
            <a:r>
              <a:rPr lang="en-US" dirty="0"/>
              <a:t> is van </a:t>
            </a:r>
            <a:r>
              <a:rPr lang="en-US" dirty="0" err="1"/>
              <a:t>domesticatie</a:t>
            </a:r>
            <a:r>
              <a:rPr lang="nl-NL" dirty="0" smtClean="0"/>
              <a:t>.</a:t>
            </a:r>
            <a:endParaRPr lang="nl-NL" sz="3200" dirty="0" smtClean="0"/>
          </a:p>
          <a:p>
            <a:pPr marL="514350" indent="-51435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3626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Stappen van domesticatie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b="1" dirty="0" smtClean="0"/>
              <a:t>Tam </a:t>
            </a:r>
            <a:r>
              <a:rPr lang="nl-NL" sz="2400" dirty="0" smtClean="0"/>
              <a:t>=</a:t>
            </a:r>
            <a:r>
              <a:rPr lang="nl-NL" sz="2400" b="1" dirty="0" smtClean="0"/>
              <a:t> </a:t>
            </a:r>
            <a:r>
              <a:rPr lang="nl-NL" sz="2400" dirty="0"/>
              <a:t>dier is gedomesticeerd en hanteerbaar, niet bang voor de mens. Je laat het dier niet zelfstandig worden.</a:t>
            </a:r>
          </a:p>
          <a:p>
            <a:endParaRPr lang="nl-NL" sz="2400" dirty="0"/>
          </a:p>
          <a:p>
            <a:r>
              <a:rPr lang="nl-NL" sz="2400" b="1" dirty="0" smtClean="0"/>
              <a:t>Verwilderd </a:t>
            </a:r>
            <a:r>
              <a:rPr lang="nl-NL" sz="2400" dirty="0"/>
              <a:t>= dier dat lange tijd niet in aanraking is geweest met de mens en hierdoor niet hanteerbaar meer is en vaak zelfs bang voor de mens. Bijvoorbeeld een verwilderde kat.</a:t>
            </a:r>
          </a:p>
          <a:p>
            <a:endParaRPr lang="nl-NL" sz="2400" dirty="0"/>
          </a:p>
          <a:p>
            <a:r>
              <a:rPr lang="nl-NL" sz="2400" b="1" dirty="0" smtClean="0"/>
              <a:t>Wild </a:t>
            </a:r>
            <a:r>
              <a:rPr lang="nl-NL" sz="2400" dirty="0"/>
              <a:t>=</a:t>
            </a:r>
            <a:r>
              <a:rPr lang="nl-NL" sz="2400" b="1" dirty="0" smtClean="0"/>
              <a:t> </a:t>
            </a:r>
            <a:r>
              <a:rPr lang="nl-NL" sz="2400" dirty="0"/>
              <a:t>een zelfstandig dier dat niet afhankelijk is van de mens. Niets van het erfelijk materiaal veranderd. De dieren blijven wild. </a:t>
            </a:r>
            <a:endParaRPr lang="nl-NL" dirty="0" smtClean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None/>
            </a:pPr>
            <a:endParaRPr lang="nl-NL" dirty="0" smtClean="0"/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1524000" y="260351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</p:spTree>
    <p:extLst>
      <p:ext uri="{BB962C8B-B14F-4D97-AF65-F5344CB8AC3E}">
        <p14:creationId xmlns:p14="http://schemas.microsoft.com/office/powerpoint/2010/main" val="271691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514643" y="337285"/>
            <a:ext cx="10515600" cy="1325563"/>
          </a:xfrm>
        </p:spPr>
        <p:txBody>
          <a:bodyPr/>
          <a:lstStyle/>
          <a:p>
            <a:pPr eaLnBrk="1" hangingPunct="1"/>
            <a:r>
              <a:rPr lang="nl-NL" dirty="0" smtClean="0"/>
              <a:t>Ontwikkeling in domesticatie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910203" y="1917076"/>
            <a:ext cx="10515600" cy="4351338"/>
          </a:xfrm>
        </p:spPr>
        <p:txBody>
          <a:bodyPr/>
          <a:lstStyle/>
          <a:p>
            <a:r>
              <a:rPr lang="nl-NL" dirty="0"/>
              <a:t>Domesticatie ging het gemakkelijkst bij dieren die in kuddeverband leefden of </a:t>
            </a:r>
            <a:r>
              <a:rPr lang="nl-NL" dirty="0" smtClean="0"/>
              <a:t>een roedelinstinct </a:t>
            </a:r>
            <a:r>
              <a:rPr lang="nl-NL" dirty="0"/>
              <a:t>hebben. </a:t>
            </a:r>
            <a:endParaRPr lang="nl-NL" dirty="0" smtClean="0"/>
          </a:p>
          <a:p>
            <a:r>
              <a:rPr lang="nl-NL" dirty="0" smtClean="0"/>
              <a:t>Zij kennen het leven in een hi</a:t>
            </a:r>
            <a:r>
              <a:rPr lang="en-US" dirty="0" err="1"/>
              <a:t>ërarchie</a:t>
            </a:r>
            <a:r>
              <a:rPr lang="en-US" dirty="0"/>
              <a:t> (</a:t>
            </a:r>
            <a:r>
              <a:rPr lang="en-US" dirty="0" err="1"/>
              <a:t>rangorde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 smtClean="0"/>
              <a:t>accepteren</a:t>
            </a:r>
            <a:r>
              <a:rPr lang="en-US" dirty="0" smtClean="0"/>
              <a:t> </a:t>
            </a:r>
            <a:r>
              <a:rPr lang="en-US" dirty="0" err="1" smtClean="0"/>
              <a:t>daardoor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eerder</a:t>
            </a:r>
            <a:r>
              <a:rPr lang="en-US" dirty="0" smtClean="0"/>
              <a:t> de </a:t>
            </a:r>
            <a:r>
              <a:rPr lang="en-US" dirty="0" err="1" smtClean="0"/>
              <a:t>autoriteit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mens</a:t>
            </a:r>
            <a:r>
              <a:rPr lang="en-US" dirty="0"/>
              <a:t>.</a:t>
            </a:r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Font typeface="Calibri" pitchFamily="34" charset="0"/>
              <a:buAutoNum type="arabicPeriod"/>
            </a:pPr>
            <a:endParaRPr lang="nl-NL" dirty="0" smtClean="0"/>
          </a:p>
          <a:p>
            <a:pPr marL="514350" indent="-514350">
              <a:buNone/>
            </a:pPr>
            <a:endParaRPr lang="nl-NL" dirty="0" smtClean="0"/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1524000" y="260351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pic>
        <p:nvPicPr>
          <p:cNvPr id="17419" name="Picture 11" descr="wol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278" y="4092745"/>
            <a:ext cx="2633837" cy="1946347"/>
          </a:xfrm>
          <a:prstGeom prst="rect">
            <a:avLst/>
          </a:prstGeom>
          <a:noFill/>
        </p:spPr>
      </p:pic>
      <p:pic>
        <p:nvPicPr>
          <p:cNvPr id="17421" name="Picture 13" descr="Koeien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72884" y="4092745"/>
            <a:ext cx="3024188" cy="2005013"/>
          </a:xfrm>
          <a:prstGeom prst="rect">
            <a:avLst/>
          </a:prstGeom>
          <a:noFill/>
        </p:spPr>
      </p:pic>
      <p:pic>
        <p:nvPicPr>
          <p:cNvPr id="17423" name="Picture 15" descr="paarden_100_g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9971" y="4092745"/>
            <a:ext cx="2712057" cy="2005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555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738</Words>
  <Application>Microsoft Office PowerPoint</Application>
  <PresentationFormat>Breedbeeld</PresentationFormat>
  <Paragraphs>116</Paragraphs>
  <Slides>18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Kantoorthema</vt:lpstr>
      <vt:lpstr>Biologie op het mbo</vt:lpstr>
      <vt:lpstr>Planning</vt:lpstr>
      <vt:lpstr>Vorige week</vt:lpstr>
      <vt:lpstr>Leerdoelen deze les</vt:lpstr>
      <vt:lpstr>Het houden van dieren</vt:lpstr>
      <vt:lpstr>Domesticatie is het veranderen van dieren  (door selectie en fokken) waardoor deze steeds meer aangepast zijn aan het leven in dienst van de mens. </vt:lpstr>
      <vt:lpstr>Ontwikkeling</vt:lpstr>
      <vt:lpstr>Stappen van domesticatie</vt:lpstr>
      <vt:lpstr>Ontwikkeling in domesticatie</vt:lpstr>
      <vt:lpstr>Veranderingen door domesticatie </vt:lpstr>
      <vt:lpstr>Wat voorbeelden</vt:lpstr>
      <vt:lpstr>Wat is een ras?</vt:lpstr>
      <vt:lpstr>Het ontstaan van rassen</vt:lpstr>
      <vt:lpstr>Veredeling</vt:lpstr>
      <vt:lpstr>PowerPoint-presentatie</vt:lpstr>
      <vt:lpstr>Sportfokkerij</vt:lpstr>
      <vt:lpstr>Discussie</vt:lpstr>
      <vt:lpstr>Huiswerk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Docent : Yorike van der Weijden</dc:creator>
  <cp:lastModifiedBy>Yorike van der Weijden</cp:lastModifiedBy>
  <cp:revision>89</cp:revision>
  <cp:lastPrinted>2018-09-13T13:58:00Z</cp:lastPrinted>
  <dcterms:created xsi:type="dcterms:W3CDTF">2018-09-06T10:57:15Z</dcterms:created>
  <dcterms:modified xsi:type="dcterms:W3CDTF">2019-10-25T10:27:43Z</dcterms:modified>
</cp:coreProperties>
</file>