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82" r:id="rId4"/>
    <p:sldId id="277" r:id="rId5"/>
    <p:sldId id="296" r:id="rId6"/>
    <p:sldId id="300" r:id="rId7"/>
    <p:sldId id="287" r:id="rId8"/>
    <p:sldId id="286" r:id="rId9"/>
    <p:sldId id="302" r:id="rId10"/>
    <p:sldId id="301" r:id="rId11"/>
    <p:sldId id="291" r:id="rId12"/>
    <p:sldId id="298" r:id="rId13"/>
    <p:sldId id="289" r:id="rId14"/>
    <p:sldId id="292" r:id="rId15"/>
    <p:sldId id="293" r:id="rId16"/>
    <p:sldId id="295" r:id="rId17"/>
    <p:sldId id="303" r:id="rId18"/>
    <p:sldId id="305" r:id="rId19"/>
    <p:sldId id="307" r:id="rId20"/>
    <p:sldId id="306" r:id="rId21"/>
    <p:sldId id="304" r:id="rId22"/>
  </p:sldIdLst>
  <p:sldSz cx="12192000" cy="6858000"/>
  <p:notesSz cx="9872663" cy="67421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9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343" autoAdjust="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7135" cy="3382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593178" y="0"/>
            <a:ext cx="4277135" cy="3382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CC661-2384-49D7-BD55-3DE981B24D35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1" y="6403869"/>
            <a:ext cx="4277135" cy="3382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593178" y="6403869"/>
            <a:ext cx="4277135" cy="3382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00612-18D1-458D-B810-09A032700A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901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8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8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4FAB9-E45C-4089-ADD2-A7BB806B5409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403838"/>
            <a:ext cx="4278154" cy="338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592225" y="6403838"/>
            <a:ext cx="4278154" cy="338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B6A9B-F6EB-4CE8-999E-EB802FDD9D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722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03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71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34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418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4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57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13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89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27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9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20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82E43-5204-46E3-806C-A20DCC5A2AE2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7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/het-ecosysteem-een-hecht-netwerk-van-eten-en-eters/#q=ecosystee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/>
              <a:t>Biologie op het mbo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Deel 5: Biotopen, Ecosystemen </a:t>
            </a:r>
            <a:r>
              <a:rPr lang="nl-NL"/>
              <a:t>en Kringlopen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" y="3376022"/>
            <a:ext cx="2540000" cy="2692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44859" y="3509963"/>
            <a:ext cx="2540000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969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Verschil biotoop en ecosysteem?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nl-NL" dirty="0"/>
              <a:t>Bij een biotoop gaat het over de specifieke gebieden, zoals de bodem van het tropisch regenwoud en alleen de abiotische factoren zoals temperatuur, licht, regen enzovoort spelen een rol.</a:t>
            </a:r>
          </a:p>
          <a:p>
            <a:endParaRPr lang="nl-NL" sz="2400" dirty="0"/>
          </a:p>
          <a:p>
            <a:r>
              <a:rPr lang="nl-NL" dirty="0"/>
              <a:t>Bij een ecosysteem gaat over de soorten gebieden in het algemeen en alle daarbij behorende dieren, planten en overige factoren (de biotische en abiotische factoren. 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0783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930324" y="2926080"/>
            <a:ext cx="10515600" cy="1859711"/>
          </a:xfrm>
        </p:spPr>
        <p:txBody>
          <a:bodyPr>
            <a:noAutofit/>
          </a:bodyPr>
          <a:lstStyle/>
          <a:p>
            <a:pPr algn="ctr"/>
            <a:r>
              <a:rPr lang="nl-NL" sz="4400" dirty="0"/>
              <a:t>Een groep individuen van dezelfde soort in een bepaald gebied die samen een voorplantingsgemeenschap vormen. 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idx="1"/>
          </p:nvPr>
        </p:nvSpPr>
        <p:spPr>
          <a:xfrm>
            <a:off x="930324" y="1707596"/>
            <a:ext cx="10515600" cy="1500187"/>
          </a:xfrm>
        </p:spPr>
        <p:txBody>
          <a:bodyPr>
            <a:normAutofit/>
          </a:bodyPr>
          <a:lstStyle/>
          <a:p>
            <a:pPr algn="ctr"/>
            <a:r>
              <a:rPr lang="nl-NL" sz="6600" dirty="0">
                <a:solidFill>
                  <a:schemeClr val="tx1"/>
                </a:solidFill>
              </a:rPr>
              <a:t>Populatie</a:t>
            </a: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2424113" y="260351"/>
            <a:ext cx="5759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Domesticatie</a:t>
            </a:r>
          </a:p>
        </p:txBody>
      </p:sp>
      <p:pic>
        <p:nvPicPr>
          <p:cNvPr id="2050" name="Picture 2" descr="Afbeeldingsresultaat voor populatio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85"/>
          <a:stretch/>
        </p:blipFill>
        <p:spPr bwMode="auto">
          <a:xfrm>
            <a:off x="8847908" y="4785791"/>
            <a:ext cx="3252652" cy="146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Afbeeldingsresultaat voor populatio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85"/>
          <a:stretch/>
        </p:blipFill>
        <p:spPr bwMode="auto">
          <a:xfrm>
            <a:off x="0" y="4785791"/>
            <a:ext cx="3252652" cy="146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94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Populatie grootte (dichtheid)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7412208" cy="4351338"/>
          </a:xfrm>
        </p:spPr>
        <p:txBody>
          <a:bodyPr>
            <a:normAutofit/>
          </a:bodyPr>
          <a:lstStyle/>
          <a:p>
            <a:r>
              <a:rPr lang="nl-NL" sz="2400" dirty="0"/>
              <a:t>Een ecosysteem streeft naar een milieu met gelijke hoeveelheden soorten populaties en met gelijke aantallen dieren per populatie, maar dat lukt niet altijd. </a:t>
            </a:r>
          </a:p>
          <a:p>
            <a:endParaRPr lang="nl-NL" sz="2400" dirty="0"/>
          </a:p>
          <a:p>
            <a:r>
              <a:rPr lang="nl-NL" sz="2400" dirty="0"/>
              <a:t>Zelfs in een zeer stabiel ecosysteem zullen de hoeveelheid soorten en de hoeveelheid individuen variëren. </a:t>
            </a:r>
          </a:p>
          <a:p>
            <a:endParaRPr lang="nl-NL" sz="2400" dirty="0"/>
          </a:p>
          <a:p>
            <a:r>
              <a:rPr lang="nl-NL" sz="2400" dirty="0"/>
              <a:t>Deze populatiedichtheid wordt bepaald door de verschillende biotische- en abiotische factoren. </a:t>
            </a:r>
          </a:p>
          <a:p>
            <a:endParaRPr lang="nl-NL" sz="24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814" y="4057038"/>
            <a:ext cx="4348684" cy="211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308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Draagkracht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8410303" cy="4351338"/>
          </a:xfrm>
        </p:spPr>
        <p:txBody>
          <a:bodyPr>
            <a:normAutofit lnSpcReduction="10000"/>
          </a:bodyPr>
          <a:lstStyle/>
          <a:p>
            <a:r>
              <a:rPr lang="nl-NL" sz="2400" b="1" dirty="0"/>
              <a:t>De draagkracht van een gebied </a:t>
            </a:r>
            <a:r>
              <a:rPr lang="nl-NL" sz="2400" dirty="0"/>
              <a:t>= de maximale populatiegrootte van verschillende populaties die over een langere tijd in een ecosysteem kan worden gehandhaafd.</a:t>
            </a:r>
          </a:p>
          <a:p>
            <a:endParaRPr lang="nl-NL" sz="2400" dirty="0"/>
          </a:p>
          <a:p>
            <a:r>
              <a:rPr lang="nl-NL" sz="2400" dirty="0"/>
              <a:t>Bij  toenemende populatiegrootte zullen er in verhouding tot het geboortecijfer steeds meer dieren sterven aan honger, ziekte, ongelukken en predatie dan dat er dieren geboren worden.</a:t>
            </a:r>
          </a:p>
          <a:p>
            <a:endParaRPr lang="nl-NL" sz="2400" dirty="0"/>
          </a:p>
          <a:p>
            <a:r>
              <a:rPr lang="nl-NL" sz="2400" dirty="0"/>
              <a:t>Als de populatie de draagkracht heeft bereikt is het sterfte cijfer gelijk aan het geboorte cijfer. De populatie zal dan in omvang niet meer toenemen.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5623" y="3133340"/>
            <a:ext cx="3011805" cy="314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027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930324" y="3208663"/>
            <a:ext cx="10515600" cy="914614"/>
          </a:xfrm>
        </p:spPr>
        <p:txBody>
          <a:bodyPr>
            <a:normAutofit/>
          </a:bodyPr>
          <a:lstStyle/>
          <a:p>
            <a:pPr algn="ctr"/>
            <a:r>
              <a:rPr lang="nl-NL" sz="4000" dirty="0"/>
              <a:t>Voortdurend hergebruik van stoffen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idx="1"/>
          </p:nvPr>
        </p:nvSpPr>
        <p:spPr>
          <a:xfrm>
            <a:off x="930324" y="1916602"/>
            <a:ext cx="10515600" cy="1500187"/>
          </a:xfrm>
        </p:spPr>
        <p:txBody>
          <a:bodyPr>
            <a:normAutofit/>
          </a:bodyPr>
          <a:lstStyle/>
          <a:p>
            <a:pPr algn="ctr"/>
            <a:r>
              <a:rPr lang="nl-NL" sz="6600" dirty="0">
                <a:solidFill>
                  <a:schemeClr val="tx1"/>
                </a:solidFill>
              </a:rPr>
              <a:t>Kringloop</a:t>
            </a: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2424113" y="260351"/>
            <a:ext cx="5759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Domesticatie</a:t>
            </a:r>
          </a:p>
        </p:txBody>
      </p:sp>
      <p:pic>
        <p:nvPicPr>
          <p:cNvPr id="4098" name="Picture 2" descr="Afbeeldingsresultaat voor kringloop dier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42" y="3881769"/>
            <a:ext cx="2394857" cy="2401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Afbeeldingsresultaat voor kringloop dier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49" y="3881768"/>
            <a:ext cx="2394857" cy="2401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38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Kringloop van het leven</a:t>
            </a:r>
          </a:p>
        </p:txBody>
      </p:sp>
      <p:pic>
        <p:nvPicPr>
          <p:cNvPr id="614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297" y="1744262"/>
            <a:ext cx="4534444" cy="459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968828" y="3722914"/>
            <a:ext cx="2714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Wie zijn de consumenten en de producenten?</a:t>
            </a:r>
          </a:p>
        </p:txBody>
      </p:sp>
    </p:spTree>
    <p:extLst>
      <p:ext uri="{BB962C8B-B14F-4D97-AF65-F5344CB8AC3E}">
        <p14:creationId xmlns:p14="http://schemas.microsoft.com/office/powerpoint/2010/main" val="26430023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Wij zijn ook een onderdeel </a:t>
            </a:r>
          </a:p>
        </p:txBody>
      </p:sp>
      <p:pic>
        <p:nvPicPr>
          <p:cNvPr id="7170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816" y="1825625"/>
            <a:ext cx="7012577" cy="451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0177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 ecosystemen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2"/>
              </a:rPr>
              <a:t>https://schooltv.nl/video/het-ecosysteem-een-hecht-netwerk-van-eten-en-eters/#q=ecosysteem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3882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Samenlevingsvormen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481" y="1782128"/>
            <a:ext cx="11207037" cy="441946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9366069" y="5120640"/>
            <a:ext cx="270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Lees hierover verder in de wikiwijs!</a:t>
            </a:r>
          </a:p>
        </p:txBody>
      </p:sp>
    </p:spTree>
    <p:extLst>
      <p:ext uri="{BB962C8B-B14F-4D97-AF65-F5344CB8AC3E}">
        <p14:creationId xmlns:p14="http://schemas.microsoft.com/office/powerpoint/2010/main" val="38160056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Lees de wikiwijs van dit hoofdstuk goed door en maak vervolgens de opdrachten die bij deze les horen in het opdrachtenboek.</a:t>
            </a:r>
          </a:p>
        </p:txBody>
      </p:sp>
    </p:spTree>
    <p:extLst>
      <p:ext uri="{BB962C8B-B14F-4D97-AF65-F5344CB8AC3E}">
        <p14:creationId xmlns:p14="http://schemas.microsoft.com/office/powerpoint/2010/main" val="513487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4454" y="392834"/>
            <a:ext cx="10515600" cy="1325563"/>
          </a:xfrm>
        </p:spPr>
        <p:txBody>
          <a:bodyPr/>
          <a:lstStyle/>
          <a:p>
            <a:r>
              <a:rPr lang="nl-NL" b="1" dirty="0"/>
              <a:t>Planning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3258294"/>
            <a:ext cx="3870960" cy="2701930"/>
          </a:xfrm>
          <a:prstGeom prst="rect">
            <a:avLst/>
          </a:prstGeom>
        </p:spPr>
      </p:pic>
      <p:graphicFrame>
        <p:nvGraphicFramePr>
          <p:cNvPr id="7" name="Tijdelijke aanduiding voor inhoud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3906982"/>
              </p:ext>
            </p:extLst>
          </p:nvPr>
        </p:nvGraphicFramePr>
        <p:xfrm>
          <a:off x="1101436" y="2033838"/>
          <a:ext cx="5572934" cy="349966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03952">
                  <a:extLst>
                    <a:ext uri="{9D8B030D-6E8A-4147-A177-3AD203B41FA5}">
                      <a16:colId xmlns:a16="http://schemas.microsoft.com/office/drawing/2014/main" val="857621542"/>
                    </a:ext>
                  </a:extLst>
                </a:gridCol>
                <a:gridCol w="4668982">
                  <a:extLst>
                    <a:ext uri="{9D8B030D-6E8A-4147-A177-3AD203B41FA5}">
                      <a16:colId xmlns:a16="http://schemas.microsoft.com/office/drawing/2014/main" val="229971109"/>
                    </a:ext>
                  </a:extLst>
                </a:gridCol>
              </a:tblGrid>
              <a:tr h="512626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/>
                        <a:t>Les </a:t>
                      </a:r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Onderwerpen</a:t>
                      </a:r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381190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/>
                        <a:t>1</a:t>
                      </a:r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Evolutie</a:t>
                      </a:r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2564212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/>
                        <a:t>2</a:t>
                      </a:r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Survival of </a:t>
                      </a:r>
                      <a:r>
                        <a:rPr lang="nl-NL" sz="2200" dirty="0" err="1"/>
                        <a:t>the</a:t>
                      </a:r>
                      <a:r>
                        <a:rPr lang="nl-NL" sz="2200" dirty="0"/>
                        <a:t> </a:t>
                      </a:r>
                      <a:r>
                        <a:rPr lang="nl-NL" sz="2200" dirty="0" err="1"/>
                        <a:t>fittest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574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/>
                        <a:t>3</a:t>
                      </a:r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Domesticatie</a:t>
                      </a:r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555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/>
                        <a:t>4</a:t>
                      </a:r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/>
                        <a:t>Taxonomie en biodiversiteit</a:t>
                      </a:r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921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/>
                        <a:t>5</a:t>
                      </a:r>
                    </a:p>
                  </a:txBody>
                  <a:tcPr marL="94749" marR="9474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/>
                        <a:t>Biotopen</a:t>
                      </a:r>
                      <a:r>
                        <a:rPr lang="nl-NL" sz="2200" baseline="0" dirty="0"/>
                        <a:t>, </a:t>
                      </a:r>
                      <a:r>
                        <a:rPr lang="nl-NL" sz="2200" dirty="0"/>
                        <a:t>Ecosystemen en kringlopen</a:t>
                      </a:r>
                    </a:p>
                  </a:txBody>
                  <a:tcPr marL="94749" marR="94749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351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/>
                        <a:t>6</a:t>
                      </a:r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/>
                        <a:t>Herhalen,</a:t>
                      </a:r>
                      <a:r>
                        <a:rPr lang="nl-NL" sz="2200" baseline="0" dirty="0"/>
                        <a:t> leren voor toets</a:t>
                      </a:r>
                      <a:endParaRPr lang="nl-NL" sz="2200" dirty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4201128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/>
                        <a:t>7</a:t>
                      </a:r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Toets</a:t>
                      </a:r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1214040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117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Opdrachten nakijken</a:t>
            </a:r>
          </a:p>
          <a:p>
            <a:r>
              <a:rPr lang="nl-NL" dirty="0"/>
              <a:t>Herhalen</a:t>
            </a:r>
          </a:p>
          <a:p>
            <a:r>
              <a:rPr lang="nl-NL" dirty="0"/>
              <a:t>Samenvatting maken</a:t>
            </a:r>
          </a:p>
          <a:p>
            <a:r>
              <a:rPr lang="nl-NL" dirty="0"/>
              <a:t>Leren voor de toets</a:t>
            </a:r>
          </a:p>
        </p:txBody>
      </p:sp>
    </p:spTree>
    <p:extLst>
      <p:ext uri="{BB962C8B-B14F-4D97-AF65-F5344CB8AC3E}">
        <p14:creationId xmlns:p14="http://schemas.microsoft.com/office/powerpoint/2010/main" val="21422963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Einde Biologie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Leren voor de toets:</a:t>
            </a:r>
          </a:p>
          <a:p>
            <a:pPr lvl="1"/>
            <a:r>
              <a:rPr lang="nl-NL" dirty="0"/>
              <a:t>De gehele wikiwijs van Biologie 2 (teksten, opdrachten, filmpjes en </a:t>
            </a:r>
            <a:r>
              <a:rPr lang="nl-NL" dirty="0" err="1"/>
              <a:t>powerpoints</a:t>
            </a:r>
            <a:r>
              <a:rPr lang="nl-NL" dirty="0"/>
              <a:t>)</a:t>
            </a:r>
          </a:p>
          <a:p>
            <a:pPr lvl="1"/>
            <a:r>
              <a:rPr lang="nl-NL" dirty="0"/>
              <a:t>Gebruik de extra bronnen om informatie beter te begrijpen</a:t>
            </a:r>
          </a:p>
          <a:p>
            <a:pPr lvl="1"/>
            <a:r>
              <a:rPr lang="nl-NL" dirty="0"/>
              <a:t>Maar de oefentoets op wikiwijs</a:t>
            </a:r>
          </a:p>
          <a:p>
            <a:pPr lvl="1"/>
            <a:r>
              <a:rPr lang="nl-NL" dirty="0"/>
              <a:t>Maak een samenvatting</a:t>
            </a:r>
          </a:p>
        </p:txBody>
      </p:sp>
    </p:spTree>
    <p:extLst>
      <p:ext uri="{BB962C8B-B14F-4D97-AF65-F5344CB8AC3E}">
        <p14:creationId xmlns:p14="http://schemas.microsoft.com/office/powerpoint/2010/main" val="2912753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9873" y="295853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Vorige keer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163782" y="1825625"/>
            <a:ext cx="7827817" cy="4351338"/>
          </a:xfrm>
        </p:spPr>
        <p:txBody>
          <a:bodyPr/>
          <a:lstStyle/>
          <a:p>
            <a:r>
              <a:rPr lang="nl-NL" dirty="0"/>
              <a:t>Taxonomie</a:t>
            </a:r>
          </a:p>
          <a:p>
            <a:pPr lvl="1"/>
            <a:r>
              <a:rPr lang="nl-NL" dirty="0"/>
              <a:t>Wetenschap die zich bezig houdt met de ordening, beschrijving en de juiste naamgeving van alles wat leeft</a:t>
            </a:r>
          </a:p>
          <a:p>
            <a:r>
              <a:rPr lang="nl-NL" dirty="0"/>
              <a:t>Biodiversiteit</a:t>
            </a:r>
          </a:p>
          <a:p>
            <a:r>
              <a:rPr lang="nl-NL" dirty="0"/>
              <a:t>Wat is een soort/ras</a:t>
            </a:r>
          </a:p>
          <a:p>
            <a:r>
              <a:rPr lang="nl-NL" dirty="0"/>
              <a:t>Nieuwe technieken</a:t>
            </a:r>
          </a:p>
          <a:p>
            <a:r>
              <a:rPr lang="nl-NL" dirty="0"/>
              <a:t>Opdrachten nakijken</a:t>
            </a:r>
          </a:p>
          <a:p>
            <a:pPr lvl="1"/>
            <a:endParaRPr lang="nl-NL" dirty="0"/>
          </a:p>
        </p:txBody>
      </p:sp>
      <p:pic>
        <p:nvPicPr>
          <p:cNvPr id="9218" name="Picture 2" descr="Afbeeldingsresultaat voor taxonom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280" y="1708192"/>
            <a:ext cx="1741079" cy="4468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266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deze les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nl-NL" dirty="0"/>
              <a:t>Kunnen uitleggen wat een ecosysteem is. </a:t>
            </a:r>
          </a:p>
          <a:p>
            <a:pPr marL="285750" indent="-285750"/>
            <a:r>
              <a:rPr lang="nl-NL" dirty="0"/>
              <a:t>Kunnen uitleggen wat het verschil is tussen biotische- en abiotische factoren. </a:t>
            </a:r>
          </a:p>
          <a:p>
            <a:pPr marL="285750" indent="-285750"/>
            <a:r>
              <a:rPr lang="nl-NL" dirty="0"/>
              <a:t>Kunnen uitleggen wat een populatie is.</a:t>
            </a:r>
          </a:p>
          <a:p>
            <a:pPr marL="285750" indent="-285750"/>
            <a:r>
              <a:rPr lang="nl-NL" dirty="0"/>
              <a:t>Kunnen uitleggen hoe de populatiedichtheid wordt bepaald. </a:t>
            </a:r>
          </a:p>
          <a:p>
            <a:pPr marL="285750" indent="-285750"/>
            <a:r>
              <a:rPr lang="nl-NL" dirty="0"/>
              <a:t>Kunnen uitleggen wat de draagkracht van een populatie is.</a:t>
            </a:r>
          </a:p>
          <a:p>
            <a:pPr marL="285750" indent="-285750"/>
            <a:r>
              <a:rPr lang="nl-NL" dirty="0"/>
              <a:t>Kunnen uitleggen wat een kringloop is. </a:t>
            </a:r>
          </a:p>
          <a:p>
            <a:pPr marL="285750" indent="-285750"/>
            <a:endParaRPr lang="nl-NL" dirty="0"/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27783" y="4127863"/>
            <a:ext cx="1957075" cy="207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0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07809" y="2400907"/>
            <a:ext cx="10943814" cy="1664877"/>
          </a:xfrm>
        </p:spPr>
        <p:txBody>
          <a:bodyPr>
            <a:noAutofit/>
          </a:bodyPr>
          <a:lstStyle/>
          <a:p>
            <a:pPr algn="ctr"/>
            <a:r>
              <a:rPr lang="nl-NL" sz="3200" dirty="0"/>
              <a:t>Natuurlijke leefruimte met min of meer dezelfde leefomgeving gevormd door </a:t>
            </a:r>
            <a:br>
              <a:rPr lang="nl-NL" sz="3600" dirty="0"/>
            </a:br>
            <a:r>
              <a:rPr lang="nl-NL" sz="3600" dirty="0"/>
              <a:t>de </a:t>
            </a:r>
            <a:r>
              <a:rPr lang="nl-NL" sz="3200" dirty="0"/>
              <a:t>abiotische factoren van een ecosysteem. 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idx="1"/>
          </p:nvPr>
        </p:nvSpPr>
        <p:spPr>
          <a:xfrm>
            <a:off x="930324" y="1570146"/>
            <a:ext cx="10515600" cy="1500187"/>
          </a:xfrm>
        </p:spPr>
        <p:txBody>
          <a:bodyPr>
            <a:normAutofit/>
          </a:bodyPr>
          <a:lstStyle/>
          <a:p>
            <a:pPr algn="ctr"/>
            <a:r>
              <a:rPr lang="nl-NL" sz="6600" dirty="0">
                <a:solidFill>
                  <a:schemeClr val="tx1"/>
                </a:solidFill>
              </a:rPr>
              <a:t>Biotoop</a:t>
            </a: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2424113" y="260351"/>
            <a:ext cx="5759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Domesticatie</a:t>
            </a:r>
          </a:p>
        </p:txBody>
      </p:sp>
      <p:pic>
        <p:nvPicPr>
          <p:cNvPr id="8194" name="Picture 2" descr="Afbeeldingsresultaat voor bioto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461" y="4065784"/>
            <a:ext cx="7361325" cy="243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87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652507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 dirty="0"/>
              <a:t>Biotopen</a:t>
            </a:r>
          </a:p>
        </p:txBody>
      </p:sp>
      <p:pic>
        <p:nvPicPr>
          <p:cNvPr id="4" name="Picture 2" descr="Afbeeldingsresultaat voor biotoo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63" y="1841861"/>
            <a:ext cx="3005439" cy="199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woestij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284" y="1841313"/>
            <a:ext cx="3203872" cy="199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jung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843" y="3966885"/>
            <a:ext cx="3382359" cy="226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fbeeldingsresultaat voor moer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620" y="3966885"/>
            <a:ext cx="3830560" cy="226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fbeeldingsresultaat voor oceaa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639" y="1841862"/>
            <a:ext cx="3168190" cy="199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696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652507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 dirty="0"/>
              <a:t>Biotische- en abiotische factoren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5588726" cy="4351338"/>
          </a:xfrm>
        </p:spPr>
        <p:txBody>
          <a:bodyPr/>
          <a:lstStyle/>
          <a:p>
            <a:r>
              <a:rPr lang="nl-NL" sz="2400" b="1" dirty="0"/>
              <a:t>Ecologie </a:t>
            </a:r>
            <a:r>
              <a:rPr lang="nl-NL" sz="2400" dirty="0"/>
              <a:t>= studie over alle relaties tussen organismen en hun milieu</a:t>
            </a:r>
          </a:p>
          <a:p>
            <a:endParaRPr lang="nl-NL" sz="2400" dirty="0"/>
          </a:p>
          <a:p>
            <a:r>
              <a:rPr lang="nl-NL" sz="2400" dirty="0"/>
              <a:t>Invloeden uit het milieu:</a:t>
            </a:r>
          </a:p>
          <a:p>
            <a:pPr lvl="1"/>
            <a:r>
              <a:rPr lang="nl-NL" sz="2000" b="1" dirty="0"/>
              <a:t>Biotische factoren </a:t>
            </a:r>
            <a:r>
              <a:rPr lang="nl-NL" sz="2000" dirty="0"/>
              <a:t>zijn afkomstig van organismen (levende wezens)</a:t>
            </a:r>
          </a:p>
          <a:p>
            <a:pPr lvl="1"/>
            <a:r>
              <a:rPr lang="nl-NL" sz="2000" b="1" dirty="0"/>
              <a:t>Abiotische factoren </a:t>
            </a:r>
            <a:r>
              <a:rPr lang="nl-NL" sz="2000" dirty="0"/>
              <a:t>zijn invloeden uit de levenloze natuur</a:t>
            </a:r>
          </a:p>
          <a:p>
            <a:endParaRPr lang="nl-NL" dirty="0"/>
          </a:p>
        </p:txBody>
      </p:sp>
      <p:pic>
        <p:nvPicPr>
          <p:cNvPr id="1026" name="Picture 2" descr="Afbeeldingsresultaat voor biotische en abiotische factor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5259" r="2678" b="11508"/>
          <a:stretch/>
        </p:blipFill>
        <p:spPr bwMode="auto">
          <a:xfrm>
            <a:off x="6118120" y="2133691"/>
            <a:ext cx="5938898" cy="404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695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930324" y="2868149"/>
            <a:ext cx="10515600" cy="1664877"/>
          </a:xfrm>
        </p:spPr>
        <p:txBody>
          <a:bodyPr>
            <a:normAutofit/>
          </a:bodyPr>
          <a:lstStyle/>
          <a:p>
            <a:pPr algn="ctr"/>
            <a:r>
              <a:rPr lang="nl-NL" sz="4400" dirty="0"/>
              <a:t>Bepaald gebied waarin biotische en abiotische factoren een eenheid vormen</a:t>
            </a:r>
            <a:endParaRPr lang="nl-NL" sz="2800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idx="1"/>
          </p:nvPr>
        </p:nvSpPr>
        <p:spPr>
          <a:xfrm>
            <a:off x="930324" y="1785974"/>
            <a:ext cx="10515600" cy="1500187"/>
          </a:xfrm>
        </p:spPr>
        <p:txBody>
          <a:bodyPr>
            <a:normAutofit/>
          </a:bodyPr>
          <a:lstStyle/>
          <a:p>
            <a:pPr algn="ctr"/>
            <a:r>
              <a:rPr lang="nl-NL" sz="6600" dirty="0">
                <a:solidFill>
                  <a:schemeClr val="tx1"/>
                </a:solidFill>
              </a:rPr>
              <a:t>Ecosysteem</a:t>
            </a: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2424113" y="260351"/>
            <a:ext cx="5759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Domesticatie</a:t>
            </a:r>
          </a:p>
        </p:txBody>
      </p:sp>
      <p:pic>
        <p:nvPicPr>
          <p:cNvPr id="2050" name="Picture 2" descr="Afbeeldingsresultaat voor ecosystem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9" b="16449"/>
          <a:stretch/>
        </p:blipFill>
        <p:spPr bwMode="auto">
          <a:xfrm>
            <a:off x="3173008" y="4533026"/>
            <a:ext cx="6030232" cy="169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532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Ecosystemen</a:t>
            </a:r>
          </a:p>
        </p:txBody>
      </p:sp>
      <p:pic>
        <p:nvPicPr>
          <p:cNvPr id="3074" name="Picture 2" descr="Gerelateerde afbeeld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2"/>
          <a:stretch/>
        </p:blipFill>
        <p:spPr bwMode="auto">
          <a:xfrm>
            <a:off x="2580798" y="1731146"/>
            <a:ext cx="7030403" cy="454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241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480</Words>
  <Application>Microsoft Office PowerPoint</Application>
  <PresentationFormat>Breedbeeld</PresentationFormat>
  <Paragraphs>89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Kantoorthema</vt:lpstr>
      <vt:lpstr>Biologie op het mbo</vt:lpstr>
      <vt:lpstr>Planning</vt:lpstr>
      <vt:lpstr>Vorige keer</vt:lpstr>
      <vt:lpstr>Leerdoelen deze les</vt:lpstr>
      <vt:lpstr>Natuurlijke leefruimte met min of meer dezelfde leefomgeving gevormd door  de abiotische factoren van een ecosysteem. </vt:lpstr>
      <vt:lpstr>Biotopen</vt:lpstr>
      <vt:lpstr>Biotische- en abiotische factoren</vt:lpstr>
      <vt:lpstr>Bepaald gebied waarin biotische en abiotische factoren een eenheid vormen</vt:lpstr>
      <vt:lpstr>Ecosystemen</vt:lpstr>
      <vt:lpstr>Verschil biotoop en ecosysteem?</vt:lpstr>
      <vt:lpstr>Een groep individuen van dezelfde soort in een bepaald gebied die samen een voorplantingsgemeenschap vormen. </vt:lpstr>
      <vt:lpstr>Populatie grootte (dichtheid)</vt:lpstr>
      <vt:lpstr>Draagkracht</vt:lpstr>
      <vt:lpstr>Voortdurend hergebruik van stoffen</vt:lpstr>
      <vt:lpstr>Kringloop van het leven</vt:lpstr>
      <vt:lpstr>Wij zijn ook een onderdeel </vt:lpstr>
      <vt:lpstr>Filmpje ecosystemen</vt:lpstr>
      <vt:lpstr>Samenlevingsvormen</vt:lpstr>
      <vt:lpstr>Huiswerk</vt:lpstr>
      <vt:lpstr>Volgende les</vt:lpstr>
      <vt:lpstr>Einde Biologie 2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Docent : Yorike van der Weijden</dc:creator>
  <cp:lastModifiedBy>Yorike van der Weijden</cp:lastModifiedBy>
  <cp:revision>102</cp:revision>
  <cp:lastPrinted>2018-09-13T13:58:00Z</cp:lastPrinted>
  <dcterms:created xsi:type="dcterms:W3CDTF">2018-09-06T10:57:15Z</dcterms:created>
  <dcterms:modified xsi:type="dcterms:W3CDTF">2021-01-06T08:25:33Z</dcterms:modified>
</cp:coreProperties>
</file>