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3" r:id="rId6"/>
    <p:sldId id="264" r:id="rId7"/>
    <p:sldId id="262" r:id="rId8"/>
    <p:sldId id="267" r:id="rId9"/>
    <p:sldId id="268" r:id="rId10"/>
    <p:sldId id="270" r:id="rId11"/>
    <p:sldId id="271" r:id="rId12"/>
    <p:sldId id="272" r:id="rId13"/>
    <p:sldId id="257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1241" autoAdjust="0"/>
  </p:normalViewPr>
  <p:slideViewPr>
    <p:cSldViewPr snapToGrid="0">
      <p:cViewPr varScale="1">
        <p:scale>
          <a:sx n="79" d="100"/>
          <a:sy n="79" d="100"/>
        </p:scale>
        <p:origin x="85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EEA79-6ACF-4C51-94A3-E5ED025C08D8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48DE82-D9C2-468D-88C6-0C57682CE4A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9310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Het hormoonstelsel regelt allerlei lichaamsfuncties. Bijvoorbeeld temperatuur, bewustzijn, ademhaling, bloeddruk, hartslag, spijsvertering, slapen en voortplanting. 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8DE82-D9C2-468D-88C6-0C57682CE4A9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7973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503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7716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6340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0418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54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57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135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89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5276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19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0204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82E43-5204-46E3-806C-A20DCC5A2AE2}" type="datetimeFigureOut">
              <a:rPr lang="nl-NL" smtClean="0"/>
              <a:t>25-1-2021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17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Biologie 3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b="1" dirty="0">
                <a:solidFill>
                  <a:schemeClr val="accent2"/>
                </a:solidFill>
              </a:rPr>
              <a:t>H3 Hormonen en hun invloed op gedrag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4291" y="4285297"/>
            <a:ext cx="4177709" cy="261842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7188"/>
            <a:ext cx="4046220" cy="269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53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dieren ook belangrijk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Voortplantingshormonen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nl-NL" dirty="0">
                <a:sym typeface="Wingdings" panose="05000000000000000000" pitchFamily="2" charset="2"/>
              </a:rPr>
              <a:t> voor de ontwikkeling van secundaire geslachtskenmerken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nl-NL" dirty="0">
                <a:sym typeface="Wingdings" panose="05000000000000000000" pitchFamily="2" charset="2"/>
              </a:rPr>
              <a:t> voor het vertonen van baltsgedrag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nl-NL" dirty="0">
                <a:sym typeface="Wingdings" panose="05000000000000000000" pitchFamily="2" charset="2"/>
              </a:rPr>
              <a:t> voor de paring/dracht/bevalling/zogen</a:t>
            </a:r>
          </a:p>
          <a:p>
            <a:r>
              <a:rPr lang="nl-NL" dirty="0">
                <a:sym typeface="Wingdings" panose="05000000000000000000" pitchFamily="2" charset="2"/>
              </a:rPr>
              <a:t>Voor bioritme (dag, maandelijks/jaarlijks)</a:t>
            </a:r>
          </a:p>
          <a:p>
            <a:pPr marL="457200" lvl="1" indent="0">
              <a:buNone/>
            </a:pPr>
            <a:r>
              <a:rPr lang="nl-NL" dirty="0">
                <a:sym typeface="Wingdings" panose="05000000000000000000" pitchFamily="2" charset="2"/>
              </a:rPr>
              <a:t> Activiteit en rust</a:t>
            </a:r>
          </a:p>
          <a:p>
            <a:r>
              <a:rPr lang="nl-NL" dirty="0">
                <a:sym typeface="Wingdings" panose="05000000000000000000" pitchFamily="2" charset="2"/>
              </a:rPr>
              <a:t>Voor temperatuurregeling in het lichaam (warmbloedige dieren)</a:t>
            </a:r>
          </a:p>
          <a:p>
            <a:r>
              <a:rPr lang="nl-NL" dirty="0">
                <a:sym typeface="Wingdings" panose="05000000000000000000" pitchFamily="2" charset="2"/>
              </a:rPr>
              <a:t>Voor ademhaling, hartritme, spijsvertering, etc.</a:t>
            </a:r>
          </a:p>
          <a:p>
            <a:r>
              <a:rPr lang="nl-NL" dirty="0">
                <a:sym typeface="Wingdings" panose="05000000000000000000" pitchFamily="2" charset="2"/>
              </a:rPr>
              <a:t>Voor lichaamsreacties zoals angst en stress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7169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Voorbeeldje bij vogels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Jaarlijks drie perioden van voortplanting</a:t>
            </a:r>
          </a:p>
          <a:p>
            <a:r>
              <a:rPr lang="nl-NL" dirty="0"/>
              <a:t>Rustperiode</a:t>
            </a:r>
          </a:p>
          <a:p>
            <a:pPr lvl="1"/>
            <a:r>
              <a:rPr lang="nl-NL" dirty="0"/>
              <a:t>Geslachtshormonen (testosteron en oestrogeen) worden niet geproduceerd onder invloed van licht en temperatuur</a:t>
            </a:r>
          </a:p>
          <a:p>
            <a:r>
              <a:rPr lang="nl-NL" dirty="0"/>
              <a:t>Voorbereidingsperiode</a:t>
            </a:r>
          </a:p>
          <a:p>
            <a:pPr lvl="1"/>
            <a:r>
              <a:rPr lang="nl-NL" dirty="0"/>
              <a:t>Bij het verlengen van de daglengte groeien de geslachtsorganen en produceren ze steeds meer geslachtshormonen</a:t>
            </a:r>
          </a:p>
          <a:p>
            <a:r>
              <a:rPr lang="nl-NL" dirty="0"/>
              <a:t>Bevruchtingsperiode</a:t>
            </a:r>
          </a:p>
          <a:p>
            <a:pPr lvl="1"/>
            <a:r>
              <a:rPr lang="nl-NL" dirty="0"/>
              <a:t>Periode van de paring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954" y="4760913"/>
            <a:ext cx="3731046" cy="209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46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moet je weten?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Hormonen worden grotendeels aangemaakt in de hersenen en geven signalen door aan andere doelcellen verspreid in het lichaam</a:t>
            </a:r>
          </a:p>
          <a:p>
            <a:r>
              <a:rPr lang="nl-NL" dirty="0"/>
              <a:t>Hormonen kunnen elkaar sturen en afremmen en worden ook aangestuurd door het centrale zenuwstelsel (bv. door zien, voelen, ruiken, etc.)</a:t>
            </a:r>
          </a:p>
          <a:p>
            <a:r>
              <a:rPr lang="nl-NL" dirty="0"/>
              <a:t>De aanmaak en werking van de meeste hormonen is voor de meeste dieren (en mensen) hetzelfde.</a:t>
            </a:r>
          </a:p>
          <a:p>
            <a:r>
              <a:rPr lang="nl-NL" dirty="0"/>
              <a:t>Weet voor de type gedragingen welke typen hormonen belangrijk zijn. 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631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Uitzoeken ( HW opdracht)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11199" y="1876425"/>
            <a:ext cx="10515600" cy="4351338"/>
          </a:xfrm>
        </p:spPr>
        <p:txBody>
          <a:bodyPr/>
          <a:lstStyle/>
          <a:p>
            <a:r>
              <a:rPr lang="nl-NL" dirty="0"/>
              <a:t>Welke hormonen ken je?</a:t>
            </a:r>
          </a:p>
          <a:p>
            <a:r>
              <a:rPr lang="nl-NL" dirty="0"/>
              <a:t>Welke organen zijn belangrijk voor de hormoonafgifte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151972"/>
              </p:ext>
            </p:extLst>
          </p:nvPr>
        </p:nvGraphicFramePr>
        <p:xfrm>
          <a:off x="711199" y="3090333"/>
          <a:ext cx="10888134" cy="28651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539068">
                  <a:extLst>
                    <a:ext uri="{9D8B030D-6E8A-4147-A177-3AD203B41FA5}">
                      <a16:colId xmlns:a16="http://schemas.microsoft.com/office/drawing/2014/main" val="3848876478"/>
                    </a:ext>
                  </a:extLst>
                </a:gridCol>
                <a:gridCol w="3719688">
                  <a:extLst>
                    <a:ext uri="{9D8B030D-6E8A-4147-A177-3AD203B41FA5}">
                      <a16:colId xmlns:a16="http://schemas.microsoft.com/office/drawing/2014/main" val="3600848701"/>
                    </a:ext>
                  </a:extLst>
                </a:gridCol>
                <a:gridCol w="3629378">
                  <a:extLst>
                    <a:ext uri="{9D8B030D-6E8A-4147-A177-3AD203B41FA5}">
                      <a16:colId xmlns:a16="http://schemas.microsoft.com/office/drawing/2014/main" val="458968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Type gedrag/regeling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Hormoon</a:t>
                      </a:r>
                      <a:r>
                        <a:rPr lang="nl-NL" baseline="0" dirty="0"/>
                        <a:t> van invloed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Welke</a:t>
                      </a:r>
                      <a:r>
                        <a:rPr lang="nl-NL" baseline="0" dirty="0"/>
                        <a:t> orgaan produceert dit hormoon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3898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Dracht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2830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aseline="0" dirty="0"/>
                        <a:t>Mannelijk gedrag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014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Sociale</a:t>
                      </a:r>
                      <a:r>
                        <a:rPr lang="nl-NL" baseline="0" dirty="0"/>
                        <a:t> binding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324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aseline="0" dirty="0"/>
                        <a:t>Actief worden in de ochtend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163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Stress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2508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Bloedsuiker</a:t>
                      </a:r>
                      <a:r>
                        <a:rPr lang="nl-NL" baseline="0" dirty="0"/>
                        <a:t> constant houden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9499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3184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96200"/>
            <a:ext cx="10515600" cy="1325563"/>
          </a:xfrm>
        </p:spPr>
        <p:txBody>
          <a:bodyPr/>
          <a:lstStyle/>
          <a:p>
            <a:r>
              <a:rPr lang="nl-NL" dirty="0"/>
              <a:t>Waar hebben het we nu over gehad?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/>
              <a:t>Lichamelijke aanpassingen van dieren op hun leefomgeving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/>
              <a:t> De aanpassingen in het gedrag van dieren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Deze les:</a:t>
            </a:r>
          </a:p>
          <a:p>
            <a:pPr marL="0" indent="0">
              <a:buNone/>
            </a:pPr>
            <a:r>
              <a:rPr lang="nl-NL" i="1" dirty="0"/>
              <a:t>Hoe belangrijk zijn hormonen en welke hormonen zijn belangrijk is het uitten van bepaalde gedragingen?</a:t>
            </a:r>
            <a:r>
              <a:rPr lang="nl-NL" dirty="0"/>
              <a:t>	</a:t>
            </a:r>
            <a:endParaRPr lang="nl-NL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745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Iedere soort uniek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i="1" dirty="0">
                <a:solidFill>
                  <a:srgbClr val="FF0000"/>
                </a:solidFill>
              </a:rPr>
              <a:t>Iedere soort is uniek, maar waarom?</a:t>
            </a:r>
          </a:p>
          <a:p>
            <a:r>
              <a:rPr lang="nl-NL" dirty="0"/>
              <a:t>Dit is allemaal belangrijk voor de soort om te kunnen blijven bestaan</a:t>
            </a:r>
          </a:p>
          <a:p>
            <a:r>
              <a:rPr lang="nl-NL" i="1" dirty="0">
                <a:solidFill>
                  <a:srgbClr val="FF0000"/>
                </a:solidFill>
              </a:rPr>
              <a:t>Maar waarom blijft een soort dan zo wel bestaan?</a:t>
            </a:r>
          </a:p>
          <a:p>
            <a:r>
              <a:rPr lang="nl-NL" dirty="0"/>
              <a:t>Zodra je teveel lijkt op andere soorten </a:t>
            </a:r>
            <a:r>
              <a:rPr lang="nl-NL" dirty="0">
                <a:sym typeface="Wingdings" panose="05000000000000000000" pitchFamily="2" charset="2"/>
              </a:rPr>
              <a:t> meer concurrentie!</a:t>
            </a:r>
          </a:p>
          <a:p>
            <a:pPr marL="0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à"/>
            </a:pPr>
            <a:r>
              <a:rPr lang="nl-NL" dirty="0"/>
              <a:t>Je eigen typische aanpassing in je leefomgeving geeft je als soort de beste overlevingskansen</a:t>
            </a:r>
          </a:p>
          <a:p>
            <a:endParaRPr lang="nl-NL" i="1" dirty="0">
              <a:solidFill>
                <a:srgbClr val="FF0000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750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Unieke soorten 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37"/>
          <a:stretch/>
        </p:blipFill>
        <p:spPr>
          <a:xfrm>
            <a:off x="1123405" y="2193486"/>
            <a:ext cx="4467497" cy="3372245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04296"/>
            <a:ext cx="4467497" cy="3350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221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ontstaat gedrag?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Via het zenuwstelsel d.m.v. </a:t>
            </a:r>
            <a:r>
              <a:rPr lang="nl-NL" b="1" dirty="0"/>
              <a:t>prikkels</a:t>
            </a:r>
          </a:p>
          <a:p>
            <a:r>
              <a:rPr lang="nl-NL" dirty="0"/>
              <a:t>Via het bloed d.m.v. </a:t>
            </a:r>
            <a:r>
              <a:rPr lang="nl-NL" b="1" dirty="0"/>
              <a:t>signaalstoffen</a:t>
            </a:r>
            <a:r>
              <a:rPr lang="nl-NL" dirty="0"/>
              <a:t>, oftewel hormonen en neurotransmitters</a:t>
            </a:r>
          </a:p>
          <a:p>
            <a:r>
              <a:rPr lang="nl-NL" dirty="0"/>
              <a:t>Welke hormonen kennen jullie?</a:t>
            </a:r>
          </a:p>
        </p:txBody>
      </p:sp>
      <p:pic>
        <p:nvPicPr>
          <p:cNvPr id="4" name="Picture 2" descr="Afbeeldingsresultaat voor gedrag black box dier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9" t="66986" r="5701" b="8014"/>
          <a:stretch/>
        </p:blipFill>
        <p:spPr bwMode="auto">
          <a:xfrm>
            <a:off x="1850732" y="4001294"/>
            <a:ext cx="9696352" cy="2020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90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Hormonen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8136467" cy="4351338"/>
          </a:xfrm>
        </p:spPr>
        <p:txBody>
          <a:bodyPr/>
          <a:lstStyle/>
          <a:p>
            <a:r>
              <a:rPr lang="nl-NL" dirty="0"/>
              <a:t>Hormonen zijn signaalstoffen die door belangrijke endocriene klieren en organen worden afgegeven. </a:t>
            </a:r>
          </a:p>
          <a:p>
            <a:r>
              <a:rPr lang="nl-NL" dirty="0"/>
              <a:t>Deze klieren zitten o.a. in de hersenen, schildklier, nieren en het geslachtsapparaat</a:t>
            </a:r>
          </a:p>
          <a:p>
            <a:r>
              <a:rPr lang="nl-NL" dirty="0"/>
              <a:t>De klieren beïnvloeden ook elkaars werking, door het feedbacksysteem.</a:t>
            </a:r>
          </a:p>
          <a:p>
            <a:r>
              <a:rPr lang="nl-NL" dirty="0"/>
              <a:t>Negatieve feedback zorgt er altijd voor dat de concentraties van hormonen schommelen rondom een gemiddelde waarde.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667" y="1943893"/>
            <a:ext cx="3034367" cy="435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460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Hormonen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Verschillende gedragssystemen van de vorige lessen:</a:t>
            </a:r>
          </a:p>
          <a:p>
            <a:pPr lvl="1"/>
            <a:r>
              <a:rPr lang="nl-NL" dirty="0"/>
              <a:t>Sociaal gedrag</a:t>
            </a:r>
          </a:p>
          <a:p>
            <a:pPr lvl="1"/>
            <a:r>
              <a:rPr lang="nl-NL" dirty="0"/>
              <a:t>Voortplantingsgedrag</a:t>
            </a:r>
          </a:p>
          <a:p>
            <a:pPr lvl="1"/>
            <a:r>
              <a:rPr lang="nl-NL" dirty="0"/>
              <a:t>Foerageergedrag</a:t>
            </a:r>
          </a:p>
          <a:p>
            <a:pPr lvl="1"/>
            <a:r>
              <a:rPr lang="nl-NL" dirty="0"/>
              <a:t>Territoriaal gedrag</a:t>
            </a:r>
          </a:p>
          <a:p>
            <a:r>
              <a:rPr lang="nl-NL" dirty="0"/>
              <a:t>Hormonen activeren of remmen andere doelcellen</a:t>
            </a:r>
          </a:p>
          <a:p>
            <a:r>
              <a:rPr lang="nl-NL" dirty="0"/>
              <a:t>Spelen hierdoor een belangrijk rol in het ontstaan van verschillende gedragingen</a:t>
            </a:r>
          </a:p>
          <a:p>
            <a:r>
              <a:rPr lang="nl-NL" dirty="0"/>
              <a:t>Systemische en lokale hormonen</a:t>
            </a:r>
          </a:p>
        </p:txBody>
      </p:sp>
    </p:spTree>
    <p:extLst>
      <p:ext uri="{BB962C8B-B14F-4D97-AF65-F5344CB8AC3E}">
        <p14:creationId xmlns:p14="http://schemas.microsoft.com/office/powerpoint/2010/main" val="3125079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regelcentrum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838200" y="1825625"/>
            <a:ext cx="6392334" cy="4351338"/>
          </a:xfrm>
        </p:spPr>
        <p:txBody>
          <a:bodyPr/>
          <a:lstStyle/>
          <a:p>
            <a:r>
              <a:rPr lang="nl-NL" dirty="0"/>
              <a:t>De hypothalamus en de hypofyse</a:t>
            </a:r>
          </a:p>
          <a:p>
            <a:r>
              <a:rPr lang="nl-NL" dirty="0"/>
              <a:t>Directe invloed op het centrale </a:t>
            </a:r>
            <a:r>
              <a:rPr lang="nl-NL" dirty="0" err="1"/>
              <a:t>zenuwsstelsel</a:t>
            </a:r>
            <a:endParaRPr lang="nl-NL" dirty="0"/>
          </a:p>
          <a:p>
            <a:r>
              <a:rPr lang="nl-NL" dirty="0"/>
              <a:t>Hypofyse opgedeeld in twee delen met</a:t>
            </a:r>
          </a:p>
          <a:p>
            <a:pPr marL="0" indent="0">
              <a:buNone/>
            </a:pPr>
            <a:r>
              <a:rPr lang="nl-NL" dirty="0"/>
              <a:t>   twee functies.</a:t>
            </a:r>
          </a:p>
          <a:p>
            <a:r>
              <a:rPr lang="nl-NL" dirty="0"/>
              <a:t>Vandaar gaan de signalen naar andere organen.</a:t>
            </a:r>
          </a:p>
          <a:p>
            <a:pPr lvl="1"/>
            <a:r>
              <a:rPr lang="nl-NL" dirty="0"/>
              <a:t>Via bloed </a:t>
            </a:r>
            <a:r>
              <a:rPr lang="nl-NL" dirty="0">
                <a:sym typeface="Wingdings" panose="05000000000000000000" pitchFamily="2" charset="2"/>
              </a:rPr>
              <a:t> Hormonen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Via zenuwcellen  Neurotransmitters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6" name="Tijdelijke aanduiding voor inhou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534" y="2394744"/>
            <a:ext cx="4849962" cy="321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05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beeldingsresultaat voor hypothalamus en hypofy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120" y="186267"/>
            <a:ext cx="8514292" cy="6079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431049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6F8D6EB-5BFF-42F3-8DF1-A8C917A9BDBB}" vid="{404B5B23-E57D-4C47-9386-622C3E8ADD0B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Thema1</Template>
  <TotalTime>651</TotalTime>
  <Words>535</Words>
  <Application>Microsoft Office PowerPoint</Application>
  <PresentationFormat>Breedbeeld</PresentationFormat>
  <Paragraphs>79</Paragraphs>
  <Slides>13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Thema1</vt:lpstr>
      <vt:lpstr>Biologie 3</vt:lpstr>
      <vt:lpstr>Waar hebben het we nu over gehad?</vt:lpstr>
      <vt:lpstr>Iedere soort uniek</vt:lpstr>
      <vt:lpstr>Unieke soorten </vt:lpstr>
      <vt:lpstr>Hoe ontstaat gedrag?</vt:lpstr>
      <vt:lpstr>Hormonen</vt:lpstr>
      <vt:lpstr>Hormonen</vt:lpstr>
      <vt:lpstr>Het regelcentrum</vt:lpstr>
      <vt:lpstr>PowerPoint-presentatie</vt:lpstr>
      <vt:lpstr>Voor dieren ook belangrijk</vt:lpstr>
      <vt:lpstr>Voorbeeldje bij vogels</vt:lpstr>
      <vt:lpstr>Wat moet je weten?</vt:lpstr>
      <vt:lpstr>Uitzoeken ( HW opdracht)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Biologie 2</dc:title>
  <dc:creator>Yorike Weijden, van der</dc:creator>
  <cp:lastModifiedBy>Yorike van der Weijden</cp:lastModifiedBy>
  <cp:revision>38</cp:revision>
  <dcterms:created xsi:type="dcterms:W3CDTF">2019-01-20T12:23:47Z</dcterms:created>
  <dcterms:modified xsi:type="dcterms:W3CDTF">2021-01-25T16:02:01Z</dcterms:modified>
</cp:coreProperties>
</file>