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2" r:id="rId3"/>
    <p:sldId id="282" r:id="rId4"/>
    <p:sldId id="277" r:id="rId5"/>
    <p:sldId id="259" r:id="rId6"/>
    <p:sldId id="269" r:id="rId7"/>
    <p:sldId id="285" r:id="rId8"/>
    <p:sldId id="286" r:id="rId9"/>
    <p:sldId id="283" r:id="rId10"/>
    <p:sldId id="288" r:id="rId11"/>
    <p:sldId id="290" r:id="rId12"/>
    <p:sldId id="289" r:id="rId13"/>
    <p:sldId id="284" r:id="rId14"/>
    <p:sldId id="291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93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343" autoAdjust="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4FAB9-E45C-4089-ADD2-A7BB806B5409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B6A9B-F6EB-4CE8-999E-EB802FDD9D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722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B6A9B-F6EB-4CE8-999E-EB802FDD9D3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9076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03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71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34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41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4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5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1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27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9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20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82E43-5204-46E3-806C-A20DCC5A2AE2}" type="datetimeFigureOut">
              <a:rPr lang="nl-NL" smtClean="0"/>
              <a:t>25-10-2019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THGIPMkM3s" TargetMode="External"/><Relationship Id="rId2" Type="http://schemas.openxmlformats.org/officeDocument/2006/relationships/hyperlink" Target="https://www.youtube.com/watch?v=fFWTXU2jE1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nl/url?sa=i&amp;rct=j&amp;q=&amp;esrc=s&amp;source=images&amp;cd=&amp;cad=rja&amp;uact=8&amp;ved=2ahUKEwj43syQ0LDdAhXMKVAKHUlTDMkQjRx6BAgBEAU&amp;url=https://nl.aliexpress.com/item/High-quality-Hand-painted-oil-paintings-The-creation-of-Adam-Michelangelo-Genesis-wall-living-room-canvas/32757275292.html&amp;psig=AOvVaw36E2-8cPHUznz22kbcVXhk&amp;ust=153667540507335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schooltv.nl/video/galapagos-in-de-klas-evoluti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Biologie op het mbo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Deel 2: </a:t>
            </a:r>
            <a:r>
              <a:rPr lang="nl-NL" dirty="0"/>
              <a:t>Survival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fittest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3376022"/>
            <a:ext cx="2540000" cy="2692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44859" y="3509963"/>
            <a:ext cx="25400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96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Maar het is meer dan dat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291354" cy="1518466"/>
          </a:xfrm>
        </p:spPr>
        <p:txBody>
          <a:bodyPr>
            <a:normAutofit/>
          </a:bodyPr>
          <a:lstStyle/>
          <a:p>
            <a:r>
              <a:rPr lang="nl-NL" sz="2400" dirty="0" smtClean="0"/>
              <a:t>Survival of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fittest</a:t>
            </a:r>
            <a:r>
              <a:rPr lang="nl-NL" sz="2400" dirty="0" smtClean="0"/>
              <a:t> gaat niet over dat alleen het beste dier over blijft, het gaat over het (constant) kunnen aanpassen aan </a:t>
            </a:r>
            <a:r>
              <a:rPr lang="nl-NL" sz="2400" b="1" dirty="0" smtClean="0"/>
              <a:t>veranderingen</a:t>
            </a:r>
            <a:r>
              <a:rPr lang="nl-NL" sz="2400" dirty="0" smtClean="0"/>
              <a:t>.</a:t>
            </a:r>
          </a:p>
          <a:p>
            <a:endParaRPr lang="nl-NL" sz="2400" dirty="0"/>
          </a:p>
        </p:txBody>
      </p:sp>
      <p:pic>
        <p:nvPicPr>
          <p:cNvPr id="4" name="Picture 2" descr="Afbeeldingsresultaat voor survival of the fitt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131" y="3479028"/>
            <a:ext cx="5054639" cy="253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876080" y="3344091"/>
            <a:ext cx="60720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 smtClean="0"/>
              <a:t>Die veranderingen kunnen een nieuwe omgeving zijn, maar ook een storm, voedselschaarste door droogte enzovoort.</a:t>
            </a:r>
          </a:p>
          <a:p>
            <a:endParaRPr lang="nl-NL" sz="2400" dirty="0" smtClean="0"/>
          </a:p>
          <a:p>
            <a:r>
              <a:rPr lang="nl-NL" sz="2400" dirty="0" smtClean="0"/>
              <a:t>Dan moet je met nieuwe andere manieren kunnen komen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9366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200" dirty="0" smtClean="0"/>
              <a:t>Vermogen om aan te passen</a:t>
            </a:r>
            <a:endParaRPr lang="nl-NL" sz="4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8789126" cy="435133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Het vermogen om aan te passen wordt ook wel </a:t>
            </a:r>
            <a:r>
              <a:rPr lang="nl-NL" b="1" dirty="0" smtClean="0"/>
              <a:t>adaptatie </a:t>
            </a:r>
            <a:r>
              <a:rPr lang="nl-NL" dirty="0" smtClean="0"/>
              <a:t>genoemd. </a:t>
            </a:r>
          </a:p>
          <a:p>
            <a:endParaRPr lang="nl-NL" dirty="0"/>
          </a:p>
          <a:p>
            <a:r>
              <a:rPr lang="nl-NL" dirty="0" smtClean="0"/>
              <a:t>Adaptatie zorgt dat de </a:t>
            </a:r>
            <a:r>
              <a:rPr lang="nl-NL" dirty="0"/>
              <a:t>bouw en/of het gedrag van een individu van die soort </a:t>
            </a:r>
            <a:r>
              <a:rPr lang="nl-NL" dirty="0" smtClean="0"/>
              <a:t>wordt aangepast </a:t>
            </a:r>
            <a:r>
              <a:rPr lang="nl-NL" dirty="0"/>
              <a:t>aan de specifieke omgeving waarin </a:t>
            </a:r>
            <a:r>
              <a:rPr lang="nl-NL" dirty="0" smtClean="0"/>
              <a:t>het dier </a:t>
            </a:r>
            <a:r>
              <a:rPr lang="nl-NL" dirty="0"/>
              <a:t>leeft.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Door </a:t>
            </a:r>
            <a:r>
              <a:rPr lang="nl-NL" dirty="0"/>
              <a:t>deze aanpassing heeft een organisme een grotere kans op overleven en nakomelingen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Sommige lichaamsfuncties ontstaan en andere verdwijnen langzaam of worden niet meer gebruikt (</a:t>
            </a:r>
            <a:r>
              <a:rPr lang="nl-NL" b="1" dirty="0" smtClean="0"/>
              <a:t>rudimentair</a:t>
            </a:r>
            <a:r>
              <a:rPr lang="nl-NL" dirty="0" smtClean="0"/>
              <a:t>)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7174" name="Picture 6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7326" y="4173164"/>
            <a:ext cx="2412060" cy="173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Afbeeldingsresultaat voor adapt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481" y="2062560"/>
            <a:ext cx="2414905" cy="173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215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 van aanpassen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err="1" smtClean="0"/>
              <a:t>Capucijn</a:t>
            </a:r>
            <a:r>
              <a:rPr lang="nl-NL" dirty="0" smtClean="0"/>
              <a:t> aap die noot probeert te kraken</a:t>
            </a:r>
          </a:p>
          <a:p>
            <a:pPr lvl="1"/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www.youtube.com/watch?v=fFWTXU2jE14</a:t>
            </a:r>
            <a:r>
              <a:rPr lang="nl-NL" dirty="0" smtClean="0"/>
              <a:t> 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r>
              <a:rPr lang="nl-NL" dirty="0" smtClean="0"/>
              <a:t>Dolfijnen die cirkels in het zand maken</a:t>
            </a:r>
          </a:p>
          <a:p>
            <a:pPr lvl="1"/>
            <a:r>
              <a:rPr lang="nl-NL" dirty="0">
                <a:hlinkClick r:id="rId3"/>
              </a:rPr>
              <a:t>https://www.youtube.com/watch?v=-</a:t>
            </a:r>
            <a:r>
              <a:rPr lang="nl-NL" dirty="0" smtClean="0">
                <a:hlinkClick r:id="rId3"/>
              </a:rPr>
              <a:t>THGIPMkM3s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6146" name="Picture 2" descr="Afbeeldingsresultaat voor capucin n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529" y="1946366"/>
            <a:ext cx="2918473" cy="194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Afbeeldingsresultaat voor dolphin circl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528" y="4104685"/>
            <a:ext cx="2918473" cy="194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7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0342" y="365125"/>
            <a:ext cx="10243458" cy="1325563"/>
          </a:xfrm>
        </p:spPr>
        <p:txBody>
          <a:bodyPr/>
          <a:lstStyle/>
          <a:p>
            <a:r>
              <a:rPr lang="nl-NL" dirty="0" smtClean="0"/>
              <a:t>Ben jij ‘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fittest</a:t>
            </a:r>
            <a:r>
              <a:rPr lang="nl-NL" dirty="0" smtClean="0"/>
              <a:t>’?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0343" y="1825625"/>
            <a:ext cx="8307977" cy="4351338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Je loopt momenteel stage en na deze opleiding ga je misschien wel aan het werk. </a:t>
            </a:r>
          </a:p>
          <a:p>
            <a:endParaRPr lang="nl-NL" sz="2400" dirty="0"/>
          </a:p>
          <a:p>
            <a:r>
              <a:rPr lang="nl-NL" sz="2400" dirty="0" smtClean="0"/>
              <a:t>Met jullie zijn er ieder jaar vele studenten die afstuderen aan de opleiding dierverzorging/paraveterinair.</a:t>
            </a:r>
          </a:p>
          <a:p>
            <a:endParaRPr lang="nl-NL" sz="2400" dirty="0"/>
          </a:p>
          <a:p>
            <a:r>
              <a:rPr lang="nl-NL" sz="2400" dirty="0" smtClean="0"/>
              <a:t>Wil jij die ene stageplek weten te bemachtigen of dat ene gave baantje, dan zal je je moeten laten zien (survival of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fittest</a:t>
            </a:r>
            <a:r>
              <a:rPr lang="nl-NL" sz="2400" dirty="0" smtClean="0"/>
              <a:t>) </a:t>
            </a:r>
          </a:p>
          <a:p>
            <a:endParaRPr lang="nl-NL" sz="2400" dirty="0"/>
          </a:p>
          <a:p>
            <a:r>
              <a:rPr lang="nl-NL" sz="2400" dirty="0" smtClean="0"/>
              <a:t>Hoe ga jij je </a:t>
            </a:r>
            <a:r>
              <a:rPr lang="nl-NL" sz="2400" i="1" dirty="0" smtClean="0"/>
              <a:t>adapteren</a:t>
            </a:r>
            <a:r>
              <a:rPr lang="nl-NL" sz="2400" dirty="0" smtClean="0"/>
              <a:t> de komende jaren om </a:t>
            </a:r>
            <a:r>
              <a:rPr lang="nl-NL" sz="2400" i="1" dirty="0" smtClean="0"/>
              <a:t>The </a:t>
            </a:r>
            <a:r>
              <a:rPr lang="nl-NL" sz="2400" i="1" dirty="0" err="1" smtClean="0"/>
              <a:t>Fittest</a:t>
            </a:r>
            <a:r>
              <a:rPr lang="nl-NL" sz="2400" dirty="0" smtClean="0"/>
              <a:t> te worden??</a:t>
            </a:r>
          </a:p>
        </p:txBody>
      </p:sp>
      <p:pic>
        <p:nvPicPr>
          <p:cNvPr id="8194" name="Picture 2" descr="Gerelateerde afbeeld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2" r="19370" b="9249"/>
          <a:stretch/>
        </p:blipFill>
        <p:spPr bwMode="auto">
          <a:xfrm>
            <a:off x="9326880" y="3772330"/>
            <a:ext cx="2730137" cy="251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637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Lees de wikiwijs van dit hoofdstuk goed door en maak vervolgens de opdrachten die bij deze les horen in het opdrachtenboek.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358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4454" y="392834"/>
            <a:ext cx="10515600" cy="1325563"/>
          </a:xfrm>
        </p:spPr>
        <p:txBody>
          <a:bodyPr/>
          <a:lstStyle/>
          <a:p>
            <a:r>
              <a:rPr lang="nl-NL" b="1" dirty="0" smtClean="0"/>
              <a:t>Planning</a:t>
            </a:r>
            <a:endParaRPr lang="nl-NL" b="1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20532504"/>
              </p:ext>
            </p:extLst>
          </p:nvPr>
        </p:nvGraphicFramePr>
        <p:xfrm>
          <a:off x="1101436" y="2033838"/>
          <a:ext cx="5572934" cy="34996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03952">
                  <a:extLst>
                    <a:ext uri="{9D8B030D-6E8A-4147-A177-3AD203B41FA5}">
                      <a16:colId xmlns:a16="http://schemas.microsoft.com/office/drawing/2014/main" val="857621542"/>
                    </a:ext>
                  </a:extLst>
                </a:gridCol>
                <a:gridCol w="4668982">
                  <a:extLst>
                    <a:ext uri="{9D8B030D-6E8A-4147-A177-3AD203B41FA5}">
                      <a16:colId xmlns:a16="http://schemas.microsoft.com/office/drawing/2014/main" val="229971109"/>
                    </a:ext>
                  </a:extLst>
                </a:gridCol>
              </a:tblGrid>
              <a:tr h="512626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Les 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Onderwerpen</a:t>
                      </a:r>
                      <a:endParaRPr lang="nl-NL" sz="2200" dirty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381190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1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Evolutie</a:t>
                      </a:r>
                      <a:endParaRPr lang="nl-NL" sz="2200" dirty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2564212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2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Survival of </a:t>
                      </a:r>
                      <a:r>
                        <a:rPr lang="nl-NL" sz="2200" dirty="0" err="1" smtClean="0"/>
                        <a:t>the</a:t>
                      </a:r>
                      <a:r>
                        <a:rPr lang="nl-NL" sz="2200" dirty="0" smtClean="0"/>
                        <a:t> </a:t>
                      </a:r>
                      <a:r>
                        <a:rPr lang="nl-NL" sz="2200" dirty="0" err="1" smtClean="0"/>
                        <a:t>fittest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574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3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Domesticatie</a:t>
                      </a:r>
                      <a:endParaRPr lang="nl-NL" sz="2200" dirty="0"/>
                    </a:p>
                  </a:txBody>
                  <a:tcPr marL="94749" marR="94749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555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4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Taxonomie en biodiversiteit</a:t>
                      </a:r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3560921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5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Biotopen, Ecosystemen, Kringlopen</a:t>
                      </a:r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705351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6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Herhalen,</a:t>
                      </a:r>
                      <a:r>
                        <a:rPr lang="nl-NL" sz="2200" baseline="0" dirty="0" smtClean="0"/>
                        <a:t> leren voor toets</a:t>
                      </a:r>
                      <a:endParaRPr lang="nl-NL" sz="2200" dirty="0" smtClean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4201128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sz="2200" dirty="0" smtClean="0"/>
                        <a:t>7</a:t>
                      </a:r>
                      <a:endParaRPr lang="nl-NL" sz="2200" dirty="0"/>
                    </a:p>
                  </a:txBody>
                  <a:tcPr marL="94749" marR="94749"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Toets</a:t>
                      </a:r>
                      <a:endParaRPr lang="nl-NL" sz="2200" dirty="0"/>
                    </a:p>
                  </a:txBody>
                  <a:tcPr marL="94749" marR="94749"/>
                </a:tc>
                <a:extLst>
                  <a:ext uri="{0D108BD9-81ED-4DB2-BD59-A6C34878D82A}">
                    <a16:rowId xmlns:a16="http://schemas.microsoft.com/office/drawing/2014/main" val="1214040126"/>
                  </a:ext>
                </a:extLst>
              </a:tr>
            </a:tbl>
          </a:graphicData>
        </a:graphic>
      </p:graphicFrame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3258294"/>
            <a:ext cx="3870960" cy="270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16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9873" y="295853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 smtClean="0"/>
              <a:t>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63782" y="1825625"/>
            <a:ext cx="7827817" cy="4351338"/>
          </a:xfrm>
        </p:spPr>
        <p:txBody>
          <a:bodyPr/>
          <a:lstStyle/>
          <a:p>
            <a:pPr marL="285750" indent="-285750"/>
            <a:r>
              <a:rPr lang="nl-NL" sz="2400" dirty="0" smtClean="0"/>
              <a:t>Wat is de evolutietheorie </a:t>
            </a:r>
          </a:p>
          <a:p>
            <a:pPr marL="285750" indent="-285750"/>
            <a:r>
              <a:rPr lang="nl-NL" sz="2400" dirty="0" smtClean="0"/>
              <a:t>Verschil tussen evolutietheorie </a:t>
            </a:r>
            <a:r>
              <a:rPr lang="nl-NL" sz="2400" dirty="0"/>
              <a:t>en schepping </a:t>
            </a:r>
            <a:endParaRPr lang="nl-NL" sz="2400" dirty="0" smtClean="0"/>
          </a:p>
          <a:p>
            <a:pPr marL="285750" indent="-285750"/>
            <a:r>
              <a:rPr lang="nl-NL" sz="2400" dirty="0" smtClean="0"/>
              <a:t>Wat de volgende wetenschappers hebben </a:t>
            </a:r>
            <a:r>
              <a:rPr lang="nl-NL" sz="2400" dirty="0"/>
              <a:t>betekent voor de evolutietheorie</a:t>
            </a:r>
          </a:p>
          <a:p>
            <a:pPr marL="742950" lvl="1" indent="-285750"/>
            <a:r>
              <a:rPr lang="nl-NL" sz="2000" dirty="0" smtClean="0"/>
              <a:t>Darwin</a:t>
            </a:r>
          </a:p>
          <a:p>
            <a:pPr marL="742950" lvl="1" indent="-285750"/>
            <a:r>
              <a:rPr lang="nl-NL" sz="2000" dirty="0" smtClean="0"/>
              <a:t>Linnaeus</a:t>
            </a:r>
          </a:p>
          <a:p>
            <a:pPr marL="742950" lvl="1" indent="-285750"/>
            <a:r>
              <a:rPr lang="nl-NL" sz="2000" dirty="0" err="1" smtClean="0"/>
              <a:t>Cuvier</a:t>
            </a:r>
            <a:endParaRPr lang="nl-NL" sz="2000" dirty="0" smtClean="0"/>
          </a:p>
          <a:p>
            <a:pPr marL="742950" lvl="1" indent="-285750"/>
            <a:r>
              <a:rPr lang="nl-NL" sz="2000" dirty="0" err="1" smtClean="0"/>
              <a:t>Lamarck</a:t>
            </a:r>
            <a:r>
              <a:rPr lang="nl-NL" sz="2000" dirty="0" smtClean="0"/>
              <a:t> </a:t>
            </a:r>
          </a:p>
          <a:p>
            <a:pPr marL="285750" indent="-285750"/>
            <a:r>
              <a:rPr lang="nl-NL" sz="2400" dirty="0" smtClean="0"/>
              <a:t>Wat </a:t>
            </a:r>
            <a:r>
              <a:rPr lang="nl-NL" sz="2400" dirty="0"/>
              <a:t>‘survival of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fittest</a:t>
            </a:r>
            <a:r>
              <a:rPr lang="nl-NL" sz="2400" dirty="0"/>
              <a:t>’ betekent</a:t>
            </a:r>
          </a:p>
          <a:p>
            <a:endParaRPr lang="nl-NL" dirty="0"/>
          </a:p>
        </p:txBody>
      </p:sp>
      <p:pic>
        <p:nvPicPr>
          <p:cNvPr id="8" name="Picture 2" descr="Afbeeldingsresultaat voor genesis schilderij scheppin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81" b="26806"/>
          <a:stretch/>
        </p:blipFill>
        <p:spPr bwMode="auto">
          <a:xfrm>
            <a:off x="8991599" y="1782006"/>
            <a:ext cx="3065355" cy="150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Nature_finch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1599" y="4608410"/>
            <a:ext cx="3065355" cy="156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26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 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nl-NL" dirty="0" smtClean="0"/>
              <a:t>Kunnen uitleggen wat ‘survival </a:t>
            </a:r>
            <a:r>
              <a:rPr lang="nl-NL" dirty="0"/>
              <a:t>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fittest</a:t>
            </a:r>
            <a:r>
              <a:rPr lang="nl-NL" dirty="0"/>
              <a:t>’ </a:t>
            </a:r>
            <a:r>
              <a:rPr lang="nl-NL" dirty="0" smtClean="0"/>
              <a:t>inhoud.</a:t>
            </a:r>
          </a:p>
          <a:p>
            <a:pPr marL="285750" indent="-285750"/>
            <a:r>
              <a:rPr lang="nl-NL" dirty="0" smtClean="0"/>
              <a:t>Kunnen uitleggen wat het verschil is tussen kunstmatige en natuurlijke selectie.</a:t>
            </a:r>
          </a:p>
          <a:p>
            <a:pPr marL="285750" indent="-285750"/>
            <a:r>
              <a:rPr lang="nl-NL" dirty="0" smtClean="0"/>
              <a:t>Kunnen uitleggen wat </a:t>
            </a:r>
            <a:r>
              <a:rPr lang="nl-NL" b="1" dirty="0" smtClean="0"/>
              <a:t>selectiedruk</a:t>
            </a:r>
            <a:r>
              <a:rPr lang="nl-NL" dirty="0" smtClean="0"/>
              <a:t> is.</a:t>
            </a:r>
          </a:p>
          <a:p>
            <a:pPr marL="285750" indent="-285750"/>
            <a:r>
              <a:rPr lang="nl-NL" dirty="0" smtClean="0"/>
              <a:t>Kunnen uitleggen wat </a:t>
            </a:r>
            <a:r>
              <a:rPr lang="nl-NL" b="1" dirty="0" smtClean="0"/>
              <a:t>adaptatie</a:t>
            </a:r>
            <a:r>
              <a:rPr lang="nl-NL" dirty="0" smtClean="0"/>
              <a:t> is.  </a:t>
            </a:r>
          </a:p>
          <a:p>
            <a:pPr marL="285750" indent="-285750"/>
            <a:r>
              <a:rPr lang="nl-NL" dirty="0" smtClean="0"/>
              <a:t>Zelf kunnen redeneren hoe jij ‘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fittest</a:t>
            </a:r>
            <a:r>
              <a:rPr lang="nl-NL" dirty="0" smtClean="0"/>
              <a:t>’ zouden kunnen worden. </a:t>
            </a:r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385" y="4837704"/>
            <a:ext cx="2197758" cy="133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nl-NL" b="1" dirty="0" smtClean="0"/>
              <a:t>Evolutietheorie: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2400" b="1" dirty="0"/>
              <a:t>V</a:t>
            </a:r>
            <a:r>
              <a:rPr lang="nl-NL" sz="2400" b="1" dirty="0" smtClean="0"/>
              <a:t>ariatie in erfelijke eigenschappen binnen </a:t>
            </a:r>
            <a:r>
              <a:rPr lang="nl-NL" sz="2400" b="1" dirty="0"/>
              <a:t>een soort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400" b="1" dirty="0">
                <a:solidFill>
                  <a:srgbClr val="F8931D"/>
                </a:solidFill>
              </a:rPr>
              <a:t>Natuurlijke </a:t>
            </a:r>
            <a:r>
              <a:rPr lang="nl-NL" sz="2400" b="1" dirty="0" smtClean="0">
                <a:solidFill>
                  <a:srgbClr val="F8931D"/>
                </a:solidFill>
              </a:rPr>
              <a:t>selectie </a:t>
            </a:r>
            <a:endParaRPr lang="nl-NL" sz="2400" b="1" dirty="0">
              <a:solidFill>
                <a:srgbClr val="F8931D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nl-NL" sz="2200" dirty="0">
                <a:solidFill>
                  <a:srgbClr val="F8931D"/>
                </a:solidFill>
              </a:rPr>
              <a:t>Elk organisme krijgt </a:t>
            </a:r>
            <a:r>
              <a:rPr lang="nl-NL" sz="2200" dirty="0" smtClean="0">
                <a:solidFill>
                  <a:srgbClr val="F8931D"/>
                </a:solidFill>
              </a:rPr>
              <a:t>veel </a:t>
            </a:r>
            <a:r>
              <a:rPr lang="nl-NL" sz="2200" dirty="0">
                <a:solidFill>
                  <a:srgbClr val="F8931D"/>
                </a:solidFill>
              </a:rPr>
              <a:t>nakomelingen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200" dirty="0">
                <a:solidFill>
                  <a:srgbClr val="F8931D"/>
                </a:solidFill>
              </a:rPr>
              <a:t>Organismen met gunstigste genen hebben grootste overlevingskans &gt; kunnen meer en betere nakomelingen maken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400" b="1" dirty="0"/>
              <a:t>Ontstaan van nieuwe soorten door isolatie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200" dirty="0"/>
              <a:t>Populatie van dieren wordt door natuurlijke oorzaak in twee groepen gesplitst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200" dirty="0"/>
              <a:t>In beide gebieden treedt natuurlijke selectie op waardoor de twee populaties zich aanpassen aan de daar heersende omstandigheden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200" dirty="0"/>
              <a:t>Na verloop van tijd zijn twee populaties zo van elkaar gaan verschillen dat ze geen vruchtbare nakomelingen meer kunnen krijgen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242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Natuurlijke selectie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8721436" cy="4351338"/>
          </a:xfrm>
        </p:spPr>
        <p:txBody>
          <a:bodyPr>
            <a:normAutofit/>
          </a:bodyPr>
          <a:lstStyle/>
          <a:p>
            <a:r>
              <a:rPr lang="nl-NL" sz="2400" dirty="0"/>
              <a:t>Individuen die het </a:t>
            </a:r>
            <a:r>
              <a:rPr lang="nl-NL" sz="2400" b="1" dirty="0"/>
              <a:t>beste aangepast</a:t>
            </a:r>
            <a:r>
              <a:rPr lang="nl-NL" sz="2400" dirty="0"/>
              <a:t> zijn aan het milieu hebben grootste overlevingskans. Organismen produceren </a:t>
            </a:r>
            <a:r>
              <a:rPr lang="nl-NL" sz="2400" b="1" dirty="0"/>
              <a:t>teveel </a:t>
            </a:r>
            <a:r>
              <a:rPr lang="nl-NL" sz="2400" b="1" dirty="0" smtClean="0"/>
              <a:t>nakomelingen </a:t>
            </a:r>
            <a:r>
              <a:rPr lang="en-US" sz="2400" dirty="0" smtClean="0"/>
              <a:t>(</a:t>
            </a:r>
            <a:r>
              <a:rPr lang="en-US" sz="2400" dirty="0" err="1" smtClean="0"/>
              <a:t>populaties</a:t>
            </a:r>
            <a:r>
              <a:rPr lang="en-US" sz="2400" dirty="0" smtClean="0"/>
              <a:t> </a:t>
            </a:r>
            <a:r>
              <a:rPr lang="en-US" sz="2400" dirty="0" err="1"/>
              <a:t>blijven</a:t>
            </a:r>
            <a:r>
              <a:rPr lang="en-US" sz="2400" dirty="0"/>
              <a:t> min of </a:t>
            </a:r>
            <a:r>
              <a:rPr lang="en-US" sz="2400" dirty="0" err="1"/>
              <a:t>meer</a:t>
            </a:r>
            <a:r>
              <a:rPr lang="en-US" sz="2400" dirty="0"/>
              <a:t> </a:t>
            </a:r>
            <a:r>
              <a:rPr lang="en-US" sz="2400" dirty="0" err="1"/>
              <a:t>gelijk</a:t>
            </a:r>
            <a:r>
              <a:rPr lang="en-US" sz="2400" dirty="0"/>
              <a:t> in </a:t>
            </a:r>
            <a:r>
              <a:rPr lang="en-US" sz="2400" dirty="0" err="1"/>
              <a:t>grootte</a:t>
            </a:r>
            <a:r>
              <a:rPr lang="en-US" sz="2400" dirty="0"/>
              <a:t>)</a:t>
            </a:r>
            <a:endParaRPr lang="nl-NL" sz="2400" dirty="0"/>
          </a:p>
          <a:p>
            <a:endParaRPr lang="nl-NL" sz="2400" b="1" dirty="0"/>
          </a:p>
          <a:p>
            <a:r>
              <a:rPr lang="nl-NL" sz="2400" b="1" dirty="0" smtClean="0">
                <a:solidFill>
                  <a:srgbClr val="F8931D"/>
                </a:solidFill>
              </a:rPr>
              <a:t>Survival of </a:t>
            </a:r>
            <a:r>
              <a:rPr lang="nl-NL" sz="2400" b="1" dirty="0" err="1" smtClean="0">
                <a:solidFill>
                  <a:srgbClr val="F8931D"/>
                </a:solidFill>
              </a:rPr>
              <a:t>the</a:t>
            </a:r>
            <a:r>
              <a:rPr lang="nl-NL" sz="2400" b="1" dirty="0" smtClean="0">
                <a:solidFill>
                  <a:srgbClr val="F8931D"/>
                </a:solidFill>
              </a:rPr>
              <a:t> </a:t>
            </a:r>
            <a:r>
              <a:rPr lang="nl-NL" sz="2400" b="1" dirty="0" err="1" smtClean="0">
                <a:solidFill>
                  <a:srgbClr val="F8931D"/>
                </a:solidFill>
              </a:rPr>
              <a:t>fittest</a:t>
            </a:r>
            <a:endParaRPr lang="nl-NL" sz="2400" b="1" dirty="0" smtClean="0">
              <a:solidFill>
                <a:srgbClr val="F8931D"/>
              </a:solidFill>
            </a:endParaRPr>
          </a:p>
          <a:p>
            <a:endParaRPr lang="nl-NL" sz="2400" b="1" dirty="0"/>
          </a:p>
          <a:p>
            <a:r>
              <a:rPr lang="nl-NL" sz="2400" b="1" dirty="0" smtClean="0"/>
              <a:t>Gunstige genen </a:t>
            </a:r>
            <a:r>
              <a:rPr lang="nl-NL" sz="2400" dirty="0" smtClean="0">
                <a:sym typeface="Wingdings" panose="05000000000000000000" pitchFamily="2" charset="2"/>
              </a:rPr>
              <a:t> veel overlevende én zich voortplantende nakomelingen.</a:t>
            </a:r>
            <a:endParaRPr lang="nl-NL" sz="2400" dirty="0"/>
          </a:p>
        </p:txBody>
      </p:sp>
      <p:pic>
        <p:nvPicPr>
          <p:cNvPr id="4" name="Picture 2" descr="23-05-BottleneckEffect-L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72"/>
          <a:stretch/>
        </p:blipFill>
        <p:spPr bwMode="auto">
          <a:xfrm>
            <a:off x="8866909" y="4090642"/>
            <a:ext cx="3069147" cy="208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71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Natuurlijke selectie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nl-NL" sz="2000" dirty="0"/>
              <a:t>Eén van de belangrijkste aanwijzingen voor de juistheid van </a:t>
            </a:r>
            <a:r>
              <a:rPr lang="nl-NL" sz="2000" dirty="0" smtClean="0"/>
              <a:t>Darwin zijn </a:t>
            </a:r>
            <a:r>
              <a:rPr lang="nl-NL" sz="2000" dirty="0"/>
              <a:t>theorie vond </a:t>
            </a:r>
            <a:r>
              <a:rPr lang="nl-NL" sz="2000" dirty="0" smtClean="0"/>
              <a:t>hij </a:t>
            </a:r>
            <a:r>
              <a:rPr lang="nl-NL" sz="2000" dirty="0"/>
              <a:t>in </a:t>
            </a:r>
            <a:r>
              <a:rPr lang="nl-NL" sz="2000" dirty="0" smtClean="0"/>
              <a:t>gedomesticeerde </a:t>
            </a:r>
            <a:r>
              <a:rPr lang="nl-NL" sz="2000" dirty="0"/>
              <a:t>planten en dieren. </a:t>
            </a:r>
            <a:endParaRPr lang="nl-NL" sz="2000" dirty="0" smtClean="0"/>
          </a:p>
          <a:p>
            <a:r>
              <a:rPr lang="nl-NL" sz="2000" dirty="0" smtClean="0"/>
              <a:t>Door</a:t>
            </a:r>
            <a:r>
              <a:rPr lang="nl-NL" sz="2000" dirty="0"/>
              <a:t> </a:t>
            </a:r>
            <a:r>
              <a:rPr lang="nl-NL" sz="2000" b="1" dirty="0"/>
              <a:t>kunstmatige </a:t>
            </a:r>
            <a:r>
              <a:rPr lang="nl-NL" sz="2000" b="1" dirty="0" smtClean="0"/>
              <a:t>selectie </a:t>
            </a:r>
            <a:r>
              <a:rPr lang="nl-NL" sz="2000" dirty="0" smtClean="0"/>
              <a:t>heeft de </a:t>
            </a:r>
            <a:r>
              <a:rPr lang="nl-NL" sz="2000" dirty="0"/>
              <a:t>mens allerlei verschillende </a:t>
            </a:r>
            <a:r>
              <a:rPr lang="nl-NL" sz="2000" dirty="0" smtClean="0"/>
              <a:t>rassen van </a:t>
            </a:r>
            <a:r>
              <a:rPr lang="nl-NL" sz="2000" dirty="0"/>
              <a:t>bijvoorbeeld honden </a:t>
            </a:r>
            <a:r>
              <a:rPr lang="nl-NL" sz="2000" dirty="0" smtClean="0"/>
              <a:t>gecreëerd. </a:t>
            </a:r>
          </a:p>
          <a:p>
            <a:r>
              <a:rPr lang="nl-NL" sz="2000" dirty="0" smtClean="0"/>
              <a:t>De manier waarop mensen al jaren de beste of gewenste eigenschappen van planten en dieren kiest om mee door te fokken, is een manier waarop de evolutie ook kan hebben gewerkt. </a:t>
            </a:r>
          </a:p>
          <a:p>
            <a:r>
              <a:rPr lang="nl-NL" sz="2000" dirty="0" smtClean="0"/>
              <a:t>Darwin zei dat zo’n selectieproces ook in de natuur gebeurde, maar dan door </a:t>
            </a:r>
            <a:r>
              <a:rPr lang="nl-NL" sz="2000" b="1" dirty="0" smtClean="0"/>
              <a:t>natuurlijke selectie.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0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074" y="4337386"/>
            <a:ext cx="4746171" cy="252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30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Selectiedruk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8945880" cy="4351338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Selectiedruk = de </a:t>
            </a:r>
            <a:r>
              <a:rPr lang="nl-NL" sz="2400" dirty="0"/>
              <a:t>strijd om het voortbestaan. 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De omgeving van een dier heeft </a:t>
            </a:r>
            <a:r>
              <a:rPr lang="nl-NL" sz="2400" dirty="0"/>
              <a:t>invloed op de overlevingskans van het </a:t>
            </a:r>
            <a:r>
              <a:rPr lang="nl-NL" sz="2400" dirty="0" smtClean="0"/>
              <a:t>individu. Die biedt namelijk voedsel </a:t>
            </a:r>
            <a:r>
              <a:rPr lang="nl-NL" sz="2400" dirty="0"/>
              <a:t>en leefruimte, maar ook roofdieren en concurrenten. 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Niet alle </a:t>
            </a:r>
            <a:r>
              <a:rPr lang="nl-NL" sz="2400" dirty="0"/>
              <a:t>dieren die geboren worden, worden oud genoeg om zich voort te planten. 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De </a:t>
            </a:r>
            <a:r>
              <a:rPr lang="nl-NL" sz="2400" dirty="0"/>
              <a:t>omgeving heeft invloed op het selectieproces. Dat </a:t>
            </a:r>
            <a:r>
              <a:rPr lang="nl-NL" sz="2400" dirty="0" smtClean="0"/>
              <a:t>wordt ook wel</a:t>
            </a:r>
            <a:r>
              <a:rPr lang="nl-NL" sz="2400" dirty="0"/>
              <a:t> </a:t>
            </a:r>
            <a:r>
              <a:rPr lang="nl-NL" sz="2400" b="1" dirty="0"/>
              <a:t>selectiedruk</a:t>
            </a:r>
            <a:r>
              <a:rPr lang="nl-NL" sz="2400" dirty="0"/>
              <a:t> genoemd.</a:t>
            </a:r>
          </a:p>
        </p:txBody>
      </p:sp>
      <p:pic>
        <p:nvPicPr>
          <p:cNvPr id="4100" name="Picture 4" descr="Afbeeldingsresultaat voor zwerfho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2" r="21985"/>
          <a:stretch/>
        </p:blipFill>
        <p:spPr bwMode="auto">
          <a:xfrm>
            <a:off x="9784080" y="1802685"/>
            <a:ext cx="2233749" cy="213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Afbeeldingsresultaat voor hond met puppi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6" r="11298"/>
          <a:stretch/>
        </p:blipFill>
        <p:spPr bwMode="auto">
          <a:xfrm>
            <a:off x="9784080" y="4045823"/>
            <a:ext cx="2233749" cy="221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59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Survival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fittest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De natuur selecteert de organismen op hun vermogen zichzelf te voeden, het vermogen te zorgen voor hun veiligheid en het vermogen tot </a:t>
            </a:r>
            <a:r>
              <a:rPr lang="nl-NL" sz="2400" dirty="0" smtClean="0"/>
              <a:t>voortplanten.</a:t>
            </a:r>
          </a:p>
          <a:p>
            <a:endParaRPr lang="nl-NL" sz="2400" dirty="0" smtClean="0"/>
          </a:p>
          <a:p>
            <a:r>
              <a:rPr lang="nl-NL" sz="2400" dirty="0" smtClean="0"/>
              <a:t>Kortom dieren moeten: </a:t>
            </a:r>
          </a:p>
          <a:p>
            <a:pPr lvl="1"/>
            <a:r>
              <a:rPr lang="nl-NL" sz="2000" dirty="0" smtClean="0"/>
              <a:t>Voeden</a:t>
            </a:r>
          </a:p>
          <a:p>
            <a:pPr lvl="1"/>
            <a:r>
              <a:rPr lang="nl-NL" sz="2000" dirty="0" smtClean="0"/>
              <a:t>Veilig zijn</a:t>
            </a:r>
          </a:p>
          <a:p>
            <a:pPr lvl="1"/>
            <a:r>
              <a:rPr lang="nl-NL" sz="2000" dirty="0" smtClean="0"/>
              <a:t>Voortplanten</a:t>
            </a:r>
          </a:p>
          <a:p>
            <a:pPr lvl="1"/>
            <a:endParaRPr lang="nl-NL" sz="2000" dirty="0"/>
          </a:p>
          <a:p>
            <a:r>
              <a:rPr lang="nl-NL" sz="2400" dirty="0" smtClean="0"/>
              <a:t>Bekijk </a:t>
            </a:r>
            <a:r>
              <a:rPr lang="nl-NL" sz="2400" dirty="0"/>
              <a:t>het filmpje: </a:t>
            </a:r>
            <a:r>
              <a:rPr lang="nl-NL" sz="2400" dirty="0" smtClean="0">
                <a:hlinkClick r:id="rId2"/>
              </a:rPr>
              <a:t>Overleven </a:t>
            </a:r>
            <a:r>
              <a:rPr lang="nl-NL" sz="2400" dirty="0">
                <a:hlinkClick r:id="rId2"/>
              </a:rPr>
              <a:t>op de </a:t>
            </a:r>
            <a:r>
              <a:rPr lang="nl-NL" sz="2400" dirty="0" err="1">
                <a:hlinkClick r:id="rId2"/>
              </a:rPr>
              <a:t>Galapagos</a:t>
            </a:r>
            <a:endParaRPr lang="nl-NL" sz="2400" dirty="0"/>
          </a:p>
          <a:p>
            <a:endParaRPr lang="nl-NL" sz="2400" dirty="0" smtClean="0"/>
          </a:p>
          <a:p>
            <a:pPr lvl="1"/>
            <a:endParaRPr lang="nl-NL" sz="2000" dirty="0"/>
          </a:p>
        </p:txBody>
      </p:sp>
      <p:pic>
        <p:nvPicPr>
          <p:cNvPr id="3076" name="Picture 4" descr="Afbeeldingsresultaat voor exam climb that tre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754" y="2730133"/>
            <a:ext cx="5033464" cy="344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87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643</Words>
  <Application>Microsoft Office PowerPoint</Application>
  <PresentationFormat>Breedbeeld</PresentationFormat>
  <Paragraphs>104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Kantoorthema</vt:lpstr>
      <vt:lpstr>Biologie op het mbo</vt:lpstr>
      <vt:lpstr>Planning</vt:lpstr>
      <vt:lpstr>Vorige les</vt:lpstr>
      <vt:lpstr>Leerdoelen deze les</vt:lpstr>
      <vt:lpstr>Evolutietheorie:</vt:lpstr>
      <vt:lpstr>2. Natuurlijke selectie</vt:lpstr>
      <vt:lpstr>Natuurlijke selectie</vt:lpstr>
      <vt:lpstr>Selectiedruk</vt:lpstr>
      <vt:lpstr>Survival of the fittest</vt:lpstr>
      <vt:lpstr>Maar het is meer dan dat</vt:lpstr>
      <vt:lpstr>Vermogen om aan te passen</vt:lpstr>
      <vt:lpstr>Voorbeelden van aanpassen</vt:lpstr>
      <vt:lpstr>Ben jij ‘the fittest’?</vt:lpstr>
      <vt:lpstr>Huiswerk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Docent : Yorike van der Weijden</dc:creator>
  <cp:lastModifiedBy>Yorike van der Weijden</cp:lastModifiedBy>
  <cp:revision>72</cp:revision>
  <dcterms:created xsi:type="dcterms:W3CDTF">2018-09-06T10:57:15Z</dcterms:created>
  <dcterms:modified xsi:type="dcterms:W3CDTF">2019-10-25T10:18:01Z</dcterms:modified>
</cp:coreProperties>
</file>