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0" r:id="rId3"/>
    <p:sldId id="298" r:id="rId4"/>
    <p:sldId id="314" r:id="rId5"/>
    <p:sldId id="316" r:id="rId6"/>
    <p:sldId id="317" r:id="rId7"/>
    <p:sldId id="318" r:id="rId8"/>
    <p:sldId id="319" r:id="rId9"/>
    <p:sldId id="320" r:id="rId10"/>
    <p:sldId id="321" r:id="rId11"/>
    <p:sldId id="322" r:id="rId12"/>
    <p:sldId id="323" r:id="rId13"/>
    <p:sldId id="324" r:id="rId14"/>
    <p:sldId id="325" r:id="rId15"/>
    <p:sldId id="315" r:id="rId16"/>
    <p:sldId id="299" r:id="rId17"/>
    <p:sldId id="259" r:id="rId18"/>
    <p:sldId id="302" r:id="rId19"/>
    <p:sldId id="303" r:id="rId20"/>
    <p:sldId id="304" r:id="rId21"/>
    <p:sldId id="306" r:id="rId22"/>
    <p:sldId id="307" r:id="rId23"/>
    <p:sldId id="311" r:id="rId24"/>
    <p:sldId id="312" r:id="rId25"/>
    <p:sldId id="313" r:id="rId26"/>
    <p:sldId id="308" r:id="rId27"/>
    <p:sldId id="309" r:id="rId28"/>
    <p:sldId id="310" r:id="rId29"/>
    <p:sldId id="305" r:id="rId3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30-8-2018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30-8-2018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30-8-2018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30-8-2018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30-8-2018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30-8-2018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30-8-2018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30-8-2018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30-8-2018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30-8-2018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30-8-2018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5608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LG42 IBS2.1 </a:t>
            </a:r>
            <a:r>
              <a:rPr lang="nl-NL" sz="4000" dirty="0" smtClean="0"/>
              <a:t>Oogsten (complexe machines)</a:t>
            </a:r>
            <a:endParaRPr lang="nl-NL" sz="4000" dirty="0" smtClean="0"/>
          </a:p>
          <a:p>
            <a:r>
              <a:rPr lang="nl-NL" sz="4000" dirty="0" smtClean="0"/>
              <a:t>Bedrijfseconomie – les 1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Financieringsbalans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Eigen vermogen</a:t>
            </a:r>
          </a:p>
          <a:p>
            <a:pPr lvl="1"/>
            <a:r>
              <a:rPr lang="nl-NL" dirty="0" smtClean="0"/>
              <a:t>Geïnvesteerd geld</a:t>
            </a:r>
          </a:p>
          <a:p>
            <a:pPr lvl="1"/>
            <a:r>
              <a:rPr lang="nl-NL" dirty="0" smtClean="0"/>
              <a:t>Ingebrachte bedrijfsmiddelen</a:t>
            </a:r>
          </a:p>
          <a:p>
            <a:pPr lvl="1"/>
            <a:endParaRPr lang="nl-NL" dirty="0"/>
          </a:p>
          <a:p>
            <a:pPr lvl="1"/>
            <a:endParaRPr lang="nl-NL" dirty="0" smtClean="0"/>
          </a:p>
          <a:p>
            <a:pPr lvl="1"/>
            <a:endParaRPr lang="nl-NL" dirty="0"/>
          </a:p>
          <a:p>
            <a:pPr lvl="1"/>
            <a:endParaRPr lang="nl-NL" dirty="0" smtClean="0"/>
          </a:p>
          <a:p>
            <a:r>
              <a:rPr lang="nl-NL" dirty="0" smtClean="0"/>
              <a:t>Achtergesteld vermogen</a:t>
            </a:r>
          </a:p>
          <a:p>
            <a:pPr lvl="1"/>
            <a:r>
              <a:rPr lang="nl-NL" dirty="0" smtClean="0"/>
              <a:t>Familielening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95191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Financieringsbalans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Lang vreemd vermogen</a:t>
            </a:r>
          </a:p>
          <a:p>
            <a:pPr lvl="1"/>
            <a:r>
              <a:rPr lang="nl-NL" dirty="0" smtClean="0"/>
              <a:t>Hypotheeklening</a:t>
            </a:r>
          </a:p>
          <a:p>
            <a:pPr lvl="1"/>
            <a:r>
              <a:rPr lang="nl-NL" dirty="0" smtClean="0"/>
              <a:t>Bankkrediet</a:t>
            </a:r>
          </a:p>
          <a:p>
            <a:pPr lvl="1"/>
            <a:r>
              <a:rPr lang="nl-NL" dirty="0" smtClean="0"/>
              <a:t>Leasing</a:t>
            </a:r>
          </a:p>
          <a:p>
            <a:pPr lvl="1"/>
            <a:r>
              <a:rPr lang="nl-NL" dirty="0" smtClean="0"/>
              <a:t>Gemeentelening</a:t>
            </a:r>
            <a:endParaRPr lang="nl-NL" dirty="0"/>
          </a:p>
          <a:p>
            <a:pPr lvl="1"/>
            <a:endParaRPr lang="nl-NL" dirty="0" smtClean="0"/>
          </a:p>
          <a:p>
            <a:r>
              <a:rPr lang="nl-NL" dirty="0" smtClean="0"/>
              <a:t>Zekerheden</a:t>
            </a:r>
          </a:p>
          <a:p>
            <a:pPr lvl="1"/>
            <a:r>
              <a:rPr lang="nl-NL" dirty="0" smtClean="0"/>
              <a:t>Onderpand</a:t>
            </a:r>
          </a:p>
          <a:p>
            <a:pPr lvl="2"/>
            <a:r>
              <a:rPr lang="nl-NL" dirty="0" smtClean="0"/>
              <a:t>Executiewaarde</a:t>
            </a:r>
          </a:p>
          <a:p>
            <a:pPr lvl="1"/>
            <a:r>
              <a:rPr lang="nl-NL" dirty="0" smtClean="0"/>
              <a:t>Moet terugkomen in je jaarverslag</a:t>
            </a:r>
          </a:p>
        </p:txBody>
      </p:sp>
    </p:spTree>
    <p:extLst>
      <p:ext uri="{BB962C8B-B14F-4D97-AF65-F5344CB8AC3E}">
        <p14:creationId xmlns:p14="http://schemas.microsoft.com/office/powerpoint/2010/main" val="378296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268760"/>
            <a:ext cx="6912768" cy="3760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585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Financieringsbalans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Kort vreemd vermogen</a:t>
            </a:r>
          </a:p>
          <a:p>
            <a:pPr lvl="1"/>
            <a:r>
              <a:rPr lang="nl-NL" dirty="0" smtClean="0"/>
              <a:t>Crediteuren</a:t>
            </a:r>
          </a:p>
          <a:p>
            <a:pPr lvl="1"/>
            <a:r>
              <a:rPr lang="nl-NL" dirty="0" smtClean="0"/>
              <a:t>Rekening Courant Krediet</a:t>
            </a:r>
          </a:p>
          <a:p>
            <a:pPr lvl="2"/>
            <a:r>
              <a:rPr lang="nl-NL" dirty="0" smtClean="0"/>
              <a:t>Kredietlimiet</a:t>
            </a:r>
          </a:p>
          <a:p>
            <a:pPr lvl="1"/>
            <a:r>
              <a:rPr lang="nl-NL" dirty="0" smtClean="0"/>
              <a:t>Belastingdienst</a:t>
            </a:r>
          </a:p>
          <a:p>
            <a:pPr lvl="1"/>
            <a:r>
              <a:rPr lang="nl-NL" dirty="0" smtClean="0"/>
              <a:t>Personeel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2926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Maak opgaven </a:t>
            </a:r>
            <a:r>
              <a:rPr lang="nl-NL" dirty="0" smtClean="0"/>
              <a:t>1 t/m 5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006390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78609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 manieren van afschrijven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835696" y="4005064"/>
            <a:ext cx="6635080" cy="4929411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560240" y="1372589"/>
            <a:ext cx="80648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nl-NL" sz="3600" u="sng" dirty="0" smtClean="0"/>
              <a:t>Vervangingswaarde </a:t>
            </a:r>
            <a:r>
              <a:rPr lang="nl-NL" sz="3600" u="sng" dirty="0"/>
              <a:t>– restwaarde</a:t>
            </a:r>
            <a:endParaRPr lang="nl-NL" sz="3600" dirty="0"/>
          </a:p>
          <a:p>
            <a:r>
              <a:rPr lang="nl-NL" sz="3600" dirty="0"/>
              <a:t>	Economische levensduur</a:t>
            </a:r>
          </a:p>
          <a:p>
            <a:r>
              <a:rPr lang="nl-NL" sz="3600" dirty="0"/>
              <a:t>2. Vast percentage van de </a:t>
            </a:r>
            <a:r>
              <a:rPr lang="nl-NL" sz="3600" dirty="0" smtClean="0"/>
              <a:t>vervangingswaarde</a:t>
            </a:r>
            <a:endParaRPr lang="nl-NL" sz="3600" dirty="0"/>
          </a:p>
          <a:p>
            <a:r>
              <a:rPr lang="nl-NL" sz="3600" dirty="0"/>
              <a:t>3. Vast percentage van de boekwaarde</a:t>
            </a:r>
          </a:p>
        </p:txBody>
      </p:sp>
    </p:spTree>
    <p:extLst>
      <p:ext uri="{BB962C8B-B14F-4D97-AF65-F5344CB8AC3E}">
        <p14:creationId xmlns:p14="http://schemas.microsoft.com/office/powerpoint/2010/main" val="2478276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de opgaven.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opgave 1 t/m 5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58" y="1700808"/>
            <a:ext cx="8974882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512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490" y="1556792"/>
            <a:ext cx="8349646" cy="3212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760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nl-NL" dirty="0" smtClean="0"/>
              <a:t>Wat weten we nog van vorig jaar?</a:t>
            </a:r>
          </a:p>
          <a:p>
            <a:pPr lvl="1">
              <a:buFontTx/>
              <a:buChar char="-"/>
            </a:pPr>
            <a:r>
              <a:rPr lang="nl-NL" dirty="0" smtClean="0"/>
              <a:t>Herhalingsopgaven</a:t>
            </a:r>
          </a:p>
          <a:p>
            <a:pPr>
              <a:buFontTx/>
              <a:buChar char="-"/>
            </a:pPr>
            <a:r>
              <a:rPr lang="nl-NL" dirty="0" smtClean="0"/>
              <a:t>Waar werken we deze periode naartoe</a:t>
            </a:r>
          </a:p>
          <a:p>
            <a:pPr lvl="1">
              <a:buFontTx/>
              <a:buChar char="-"/>
            </a:pPr>
            <a:r>
              <a:rPr lang="nl-NL" dirty="0" smtClean="0"/>
              <a:t>Toetsing</a:t>
            </a:r>
          </a:p>
          <a:p>
            <a:pPr lvl="1">
              <a:buFontTx/>
              <a:buChar char="-"/>
            </a:pPr>
            <a:r>
              <a:rPr lang="nl-NL" dirty="0" smtClean="0"/>
              <a:t>Bundel</a:t>
            </a:r>
          </a:p>
          <a:p>
            <a:pPr lvl="1">
              <a:buFontTx/>
              <a:buChar char="-"/>
            </a:pPr>
            <a:r>
              <a:rPr lang="nl-NL" dirty="0" smtClean="0"/>
              <a:t>Vragen</a:t>
            </a:r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49382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483" y="2204864"/>
            <a:ext cx="8201517" cy="2286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766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Overige 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Rentekosten.</a:t>
            </a:r>
          </a:p>
          <a:p>
            <a:pPr lvl="1"/>
            <a:r>
              <a:rPr lang="nl-NL" dirty="0" smtClean="0"/>
              <a:t>Geld lenen kost geld</a:t>
            </a:r>
          </a:p>
          <a:p>
            <a:pPr lvl="1"/>
            <a:r>
              <a:rPr lang="nl-NL" dirty="0" smtClean="0"/>
              <a:t>Eigen geld moet iets opleveren</a:t>
            </a:r>
          </a:p>
          <a:p>
            <a:pPr lvl="1"/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2780928"/>
            <a:ext cx="6300192" cy="390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426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Rentekosten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196752"/>
            <a:ext cx="8507288" cy="4929411"/>
          </a:xfrm>
        </p:spPr>
        <p:txBody>
          <a:bodyPr/>
          <a:lstStyle/>
          <a:p>
            <a:pPr marL="0" indent="0">
              <a:buNone/>
            </a:pPr>
            <a:endParaRPr lang="nl-NL" u="sng" dirty="0" smtClean="0"/>
          </a:p>
          <a:p>
            <a:pPr marL="0" indent="0">
              <a:buNone/>
            </a:pPr>
            <a:r>
              <a:rPr lang="nl-NL" u="sng" dirty="0" smtClean="0"/>
              <a:t>Aanschafwaarde + Restwaarde</a:t>
            </a:r>
            <a:r>
              <a:rPr lang="nl-NL" dirty="0" smtClean="0"/>
              <a:t>     x de rentevoet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                   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74801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Maak opdracht 6 t/m 12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84035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268760"/>
            <a:ext cx="7467600" cy="169545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3036218"/>
            <a:ext cx="7581900" cy="3629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24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340768"/>
            <a:ext cx="8401370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20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Overige vaste 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Reparatie en onderhoud (5%)</a:t>
            </a:r>
          </a:p>
          <a:p>
            <a:r>
              <a:rPr lang="nl-NL" dirty="0" smtClean="0"/>
              <a:t>Arbeid eigen onderhoud (3%)</a:t>
            </a:r>
          </a:p>
          <a:p>
            <a:r>
              <a:rPr lang="nl-NL" dirty="0" smtClean="0"/>
              <a:t>Banden (?)</a:t>
            </a:r>
          </a:p>
          <a:p>
            <a:r>
              <a:rPr lang="nl-NL" dirty="0" smtClean="0"/>
              <a:t>Onroerend goed (1,6%)</a:t>
            </a:r>
          </a:p>
          <a:p>
            <a:r>
              <a:rPr lang="nl-NL" dirty="0" smtClean="0"/>
              <a:t>Verzekering (1,3%)</a:t>
            </a:r>
          </a:p>
          <a:p>
            <a:r>
              <a:rPr lang="nl-NL" dirty="0" smtClean="0"/>
              <a:t>Algemene kosten (2,1%)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38158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Totale vaste 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Totale vaste kosten per jaar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2195736" y="1930002"/>
            <a:ext cx="604867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 smtClean="0"/>
              <a:t>Afschrijving per jaar</a:t>
            </a:r>
          </a:p>
          <a:p>
            <a:r>
              <a:rPr lang="nl-NL" dirty="0" smtClean="0"/>
              <a:t>Gemiddelde rentekosten per jaar</a:t>
            </a:r>
            <a:endParaRPr lang="nl-NL" dirty="0"/>
          </a:p>
          <a:p>
            <a:r>
              <a:rPr lang="nl-NL" dirty="0" smtClean="0"/>
              <a:t>Reparatie </a:t>
            </a:r>
            <a:r>
              <a:rPr lang="nl-NL" dirty="0"/>
              <a:t>en </a:t>
            </a:r>
            <a:r>
              <a:rPr lang="nl-NL" dirty="0" smtClean="0"/>
              <a:t>onderhoud</a:t>
            </a:r>
            <a:endParaRPr lang="nl-NL" dirty="0"/>
          </a:p>
          <a:p>
            <a:r>
              <a:rPr lang="nl-NL" dirty="0" smtClean="0"/>
              <a:t>Banden</a:t>
            </a:r>
            <a:endParaRPr lang="nl-NL" dirty="0"/>
          </a:p>
          <a:p>
            <a:r>
              <a:rPr lang="nl-NL" dirty="0"/>
              <a:t>Arbeid eigen </a:t>
            </a:r>
            <a:r>
              <a:rPr lang="nl-NL" dirty="0" smtClean="0"/>
              <a:t>onderhoud</a:t>
            </a:r>
            <a:endParaRPr lang="nl-NL" dirty="0"/>
          </a:p>
          <a:p>
            <a:r>
              <a:rPr lang="nl-NL" dirty="0"/>
              <a:t>Onroerend goed </a:t>
            </a:r>
          </a:p>
          <a:p>
            <a:r>
              <a:rPr lang="nl-NL" dirty="0" smtClean="0"/>
              <a:t>Verzekering</a:t>
            </a:r>
            <a:endParaRPr lang="nl-NL" dirty="0"/>
          </a:p>
          <a:p>
            <a:r>
              <a:rPr lang="nl-NL" u="sng" dirty="0"/>
              <a:t>Algemene kosten </a:t>
            </a:r>
            <a:r>
              <a:rPr lang="nl-NL" u="sng" dirty="0" smtClean="0"/>
              <a:t>                                                +</a:t>
            </a:r>
          </a:p>
          <a:p>
            <a:r>
              <a:rPr lang="nl-NL" dirty="0" smtClean="0"/>
              <a:t>Totale vaste kosten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18809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Totale vaste 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Totale vaste kosten per uur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Gebruiksuren.</a:t>
            </a:r>
          </a:p>
          <a:p>
            <a:pPr marL="0" indent="0">
              <a:buNone/>
            </a:pPr>
            <a:r>
              <a:rPr lang="nl-NL" dirty="0" smtClean="0"/>
              <a:t>Hoeveel uur wordt een machine aan de klant verkocht. </a:t>
            </a:r>
          </a:p>
          <a:p>
            <a:pPr marL="0" indent="0">
              <a:buNone/>
            </a:pPr>
            <a:r>
              <a:rPr lang="nl-NL" dirty="0" smtClean="0"/>
              <a:t>Let op: niet altijd worden alle uren doorberekend.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Totale vaste kosten / gebruiksuren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32580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Maak opgaven 13 t/m 16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629954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weten we nog van het jaar 2017/2018?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33917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Herhalingsvragen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Het idee is dat je dingen onthoudt die je hier op school krijgt.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Dat lukt niet altijd in één keer.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Maak de vragen voor jezelf.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Succes.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60550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Jaarrekening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Balans</a:t>
            </a:r>
          </a:p>
          <a:p>
            <a:r>
              <a:rPr lang="nl-NL" dirty="0" smtClean="0"/>
              <a:t>Exploitatierekening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46774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Balans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412776"/>
            <a:ext cx="2886075" cy="3514725"/>
          </a:xfrm>
          <a:prstGeom prst="rect">
            <a:avLst/>
          </a:prstGeom>
        </p:spPr>
      </p:pic>
      <p:pic>
        <p:nvPicPr>
          <p:cNvPr id="5" name="Afbeelding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489101"/>
            <a:ext cx="30861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628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Exploitatierekening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9795" y="116632"/>
            <a:ext cx="3125341" cy="6552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57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Investeringsbalans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Vaste activa</a:t>
            </a:r>
          </a:p>
          <a:p>
            <a:pPr lvl="1"/>
            <a:r>
              <a:rPr lang="nl-NL" dirty="0" smtClean="0"/>
              <a:t>Duurzame bedrijfsmiddelen</a:t>
            </a:r>
          </a:p>
          <a:p>
            <a:pPr lvl="1"/>
            <a:r>
              <a:rPr lang="nl-NL" dirty="0" smtClean="0"/>
              <a:t>Onroerend goed</a:t>
            </a:r>
          </a:p>
          <a:p>
            <a:pPr lvl="1"/>
            <a:r>
              <a:rPr lang="nl-NL" dirty="0" smtClean="0"/>
              <a:t>Grond</a:t>
            </a:r>
          </a:p>
          <a:p>
            <a:pPr lvl="1"/>
            <a:r>
              <a:rPr lang="nl-NL" dirty="0" smtClean="0"/>
              <a:t>Gebouwen</a:t>
            </a:r>
          </a:p>
          <a:p>
            <a:pPr lvl="1"/>
            <a:r>
              <a:rPr lang="nl-NL" dirty="0" smtClean="0"/>
              <a:t>Machines</a:t>
            </a:r>
          </a:p>
          <a:p>
            <a:pPr lvl="1"/>
            <a:r>
              <a:rPr lang="nl-NL" dirty="0" smtClean="0"/>
              <a:t>Vervoermiddelen</a:t>
            </a:r>
          </a:p>
          <a:p>
            <a:pPr lvl="1"/>
            <a:r>
              <a:rPr lang="nl-NL" dirty="0" smtClean="0"/>
              <a:t>Inventaris</a:t>
            </a:r>
          </a:p>
          <a:p>
            <a:pPr lvl="1"/>
            <a:r>
              <a:rPr lang="nl-NL" dirty="0" smtClean="0"/>
              <a:t>Immateriële vaste activa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82462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Investeringsbalans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Vlottende activa</a:t>
            </a:r>
          </a:p>
          <a:p>
            <a:pPr lvl="1"/>
            <a:r>
              <a:rPr lang="nl-NL" dirty="0" smtClean="0"/>
              <a:t>Voorraden</a:t>
            </a:r>
          </a:p>
          <a:p>
            <a:pPr lvl="2"/>
            <a:r>
              <a:rPr lang="nl-NL" dirty="0" smtClean="0"/>
              <a:t>Eventueel opgesplitst</a:t>
            </a:r>
          </a:p>
          <a:p>
            <a:pPr lvl="1"/>
            <a:r>
              <a:rPr lang="nl-NL" dirty="0" smtClean="0"/>
              <a:t>Debiteuren</a:t>
            </a:r>
          </a:p>
          <a:p>
            <a:pPr lvl="1"/>
            <a:endParaRPr lang="nl-NL" dirty="0"/>
          </a:p>
          <a:p>
            <a:pPr lvl="1"/>
            <a:endParaRPr lang="nl-NL" dirty="0" smtClean="0"/>
          </a:p>
          <a:p>
            <a:r>
              <a:rPr lang="nl-NL" dirty="0" smtClean="0"/>
              <a:t>Liquide middelen</a:t>
            </a:r>
          </a:p>
          <a:p>
            <a:pPr lvl="1"/>
            <a:r>
              <a:rPr lang="nl-NL" dirty="0" smtClean="0"/>
              <a:t>Kas</a:t>
            </a:r>
          </a:p>
          <a:p>
            <a:pPr lvl="1"/>
            <a:r>
              <a:rPr lang="nl-NL" dirty="0" smtClean="0"/>
              <a:t>Bank</a:t>
            </a:r>
          </a:p>
        </p:txBody>
      </p:sp>
    </p:spTree>
    <p:extLst>
      <p:ext uri="{BB962C8B-B14F-4D97-AF65-F5344CB8AC3E}">
        <p14:creationId xmlns:p14="http://schemas.microsoft.com/office/powerpoint/2010/main" val="134043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821</TotalTime>
  <Words>300</Words>
  <Application>Microsoft Office PowerPoint</Application>
  <PresentationFormat>Diavoorstelling (4:3)</PresentationFormat>
  <Paragraphs>122</Paragraphs>
  <Slides>29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29</vt:i4>
      </vt:variant>
    </vt:vector>
  </HeadingPairs>
  <TitlesOfParts>
    <vt:vector size="32" baseType="lpstr">
      <vt:lpstr>Arial</vt:lpstr>
      <vt:lpstr>Calibri</vt:lpstr>
      <vt:lpstr>Kantoorthema</vt:lpstr>
      <vt:lpstr>PowerPoint-presentatie</vt:lpstr>
      <vt:lpstr>Wat gaan we vandaag doen?</vt:lpstr>
      <vt:lpstr>Wat weten we nog van het jaar 2017/2018?</vt:lpstr>
      <vt:lpstr>Herhalingsvragen</vt:lpstr>
      <vt:lpstr>Jaarrekening</vt:lpstr>
      <vt:lpstr>Balans</vt:lpstr>
      <vt:lpstr>Exploitatierekening</vt:lpstr>
      <vt:lpstr>Investeringsbalans</vt:lpstr>
      <vt:lpstr>Investeringsbalans</vt:lpstr>
      <vt:lpstr>Financieringsbalans</vt:lpstr>
      <vt:lpstr>Financieringsbalans</vt:lpstr>
      <vt:lpstr>PowerPoint-presentatie</vt:lpstr>
      <vt:lpstr>Financieringsbalans</vt:lpstr>
      <vt:lpstr>Opgaven</vt:lpstr>
      <vt:lpstr>PowerPoint-presentatie</vt:lpstr>
      <vt:lpstr>3 manieren van afschrijven</vt:lpstr>
      <vt:lpstr>Maak de opgaven.</vt:lpstr>
      <vt:lpstr>Antwoorden</vt:lpstr>
      <vt:lpstr>Antwoorden</vt:lpstr>
      <vt:lpstr>PowerPoint-presentatie</vt:lpstr>
      <vt:lpstr>Overige kosten</vt:lpstr>
      <vt:lpstr>Rentekosten</vt:lpstr>
      <vt:lpstr>Opdrachten</vt:lpstr>
      <vt:lpstr>Antwoorden</vt:lpstr>
      <vt:lpstr>Antwoorden</vt:lpstr>
      <vt:lpstr>Overige vaste kosten</vt:lpstr>
      <vt:lpstr>Totale vaste kosten</vt:lpstr>
      <vt:lpstr>Totale vaste kosten</vt:lpstr>
      <vt:lpstr>Opgaven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35</cp:revision>
  <dcterms:created xsi:type="dcterms:W3CDTF">2013-11-15T15:05:42Z</dcterms:created>
  <dcterms:modified xsi:type="dcterms:W3CDTF">2018-08-30T08:34:28Z</dcterms:modified>
</cp:coreProperties>
</file>