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9" r:id="rId4"/>
    <p:sldId id="262" r:id="rId5"/>
    <p:sldId id="263" r:id="rId6"/>
    <p:sldId id="266" r:id="rId7"/>
    <p:sldId id="264" r:id="rId8"/>
    <p:sldId id="265" r:id="rId9"/>
    <p:sldId id="269" r:id="rId10"/>
    <p:sldId id="268" r:id="rId11"/>
    <p:sldId id="267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0937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49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0837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2551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4832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95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8387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5301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295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515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64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106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7251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5155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443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442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3CC6E-12E0-4C3F-898A-5653BF1F51BD}" type="datetimeFigureOut">
              <a:rPr lang="nl-NL" smtClean="0"/>
              <a:t>5-7-2021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AE57781-0E07-4CBE-B314-575B4CA4F8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73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silhouet&#10;&#10;Automatisch gegenereerde beschrijving">
            <a:extLst>
              <a:ext uri="{FF2B5EF4-FFF2-40B4-BE49-F238E27FC236}">
                <a16:creationId xmlns:a16="http://schemas.microsoft.com/office/drawing/2014/main" id="{8F9967FF-B701-45E4-A6FD-DA3FE1E98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174" y="0"/>
            <a:ext cx="6347213" cy="691200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5579827-E8CB-4D50-B8F0-D4DD86AF97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nl-NL" dirty="0">
                <a:solidFill>
                  <a:srgbClr val="0070C0"/>
                </a:solidFill>
                <a:latin typeface="Abadi" panose="020B0604020104020204" pitchFamily="34" charset="0"/>
              </a:rPr>
              <a:t>Kynologie</a:t>
            </a:r>
            <a:r>
              <a:rPr lang="nl-NL" dirty="0">
                <a:solidFill>
                  <a:schemeClr val="accent1">
                    <a:lumMod val="75000"/>
                  </a:schemeClr>
                </a:solidFill>
                <a:latin typeface="Abadi" panose="020B0604020104020204" pitchFamily="34" charset="0"/>
              </a:rPr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DBAC1D9-D6BA-498C-B1D0-D75A476213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20191" y="4118254"/>
            <a:ext cx="9144000" cy="1655762"/>
          </a:xfrm>
        </p:spPr>
        <p:txBody>
          <a:bodyPr/>
          <a:lstStyle/>
          <a:p>
            <a:pPr algn="l"/>
            <a:r>
              <a:rPr lang="nl-NL" dirty="0">
                <a:solidFill>
                  <a:srgbClr val="C00000"/>
                </a:solidFill>
              </a:rPr>
              <a:t>Een wolf in huis?</a:t>
            </a:r>
          </a:p>
          <a:p>
            <a:pPr algn="l"/>
            <a:r>
              <a:rPr lang="nl-NL" dirty="0">
                <a:solidFill>
                  <a:srgbClr val="C00000"/>
                </a:solidFill>
              </a:rPr>
              <a:t>Het zit in de genen </a:t>
            </a:r>
          </a:p>
        </p:txBody>
      </p:sp>
      <p:pic>
        <p:nvPicPr>
          <p:cNvPr id="7" name="Afbeelding 6" descr="Afbeelding met tekst, illustratie&#10;&#10;Automatisch gegenereerde beschrijving">
            <a:extLst>
              <a:ext uri="{FF2B5EF4-FFF2-40B4-BE49-F238E27FC236}">
                <a16:creationId xmlns:a16="http://schemas.microsoft.com/office/drawing/2014/main" id="{441478A9-1242-4D22-874F-6B5B42D2D4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00" y="186965"/>
            <a:ext cx="3192046" cy="93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310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7A0E3-12BA-4AAA-9AB8-E4B1EDCC1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hondensoorten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7B2FE2-7CF8-433A-8231-E3907D888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Herdershonden en veedrijvers</a:t>
            </a:r>
          </a:p>
          <a:p>
            <a:r>
              <a:rPr lang="nl-NL" dirty="0"/>
              <a:t>Pinschers, </a:t>
            </a:r>
            <a:r>
              <a:rPr lang="nl-NL" dirty="0" err="1"/>
              <a:t>schnauzers</a:t>
            </a:r>
            <a:r>
              <a:rPr lang="nl-NL" dirty="0"/>
              <a:t>, </a:t>
            </a:r>
            <a:r>
              <a:rPr lang="nl-NL" dirty="0" err="1"/>
              <a:t>molossers</a:t>
            </a:r>
            <a:r>
              <a:rPr lang="nl-NL" dirty="0"/>
              <a:t>, berg- en </a:t>
            </a:r>
            <a:r>
              <a:rPr lang="nl-NL" dirty="0" err="1"/>
              <a:t>sennenhonden</a:t>
            </a:r>
            <a:endParaRPr lang="nl-NL" dirty="0"/>
          </a:p>
          <a:p>
            <a:r>
              <a:rPr lang="nl-NL" dirty="0"/>
              <a:t>Terriërs</a:t>
            </a:r>
          </a:p>
          <a:p>
            <a:r>
              <a:rPr lang="nl-NL" dirty="0"/>
              <a:t>Dashonden</a:t>
            </a:r>
          </a:p>
          <a:p>
            <a:r>
              <a:rPr lang="nl-NL" dirty="0"/>
              <a:t>Lopende honden en zweethonden</a:t>
            </a:r>
          </a:p>
          <a:p>
            <a:r>
              <a:rPr lang="nl-NL" dirty="0"/>
              <a:t>Staande honden</a:t>
            </a:r>
          </a:p>
          <a:p>
            <a:r>
              <a:rPr lang="nl-NL" dirty="0" err="1"/>
              <a:t>Retrievers</a:t>
            </a:r>
            <a:r>
              <a:rPr lang="nl-NL" dirty="0"/>
              <a:t> en waterhonden</a:t>
            </a:r>
          </a:p>
          <a:p>
            <a:r>
              <a:rPr lang="nl-NL" dirty="0"/>
              <a:t>Gezelschapshonden</a:t>
            </a:r>
          </a:p>
          <a:p>
            <a:r>
              <a:rPr lang="nl-NL" dirty="0"/>
              <a:t>Windhonden </a:t>
            </a:r>
          </a:p>
          <a:p>
            <a:r>
              <a:rPr lang="nl-NL" dirty="0"/>
              <a:t>Overig </a:t>
            </a:r>
          </a:p>
        </p:txBody>
      </p:sp>
      <p:pic>
        <p:nvPicPr>
          <p:cNvPr id="5122" name="Picture 2" descr="Alle Hondenrassen met foto | Hondenrassen | De Nieuwe Hond">
            <a:extLst>
              <a:ext uri="{FF2B5EF4-FFF2-40B4-BE49-F238E27FC236}">
                <a16:creationId xmlns:a16="http://schemas.microsoft.com/office/drawing/2014/main" id="{B911DCA6-B49F-47FB-8FBF-29FFD4CB0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7" y="4147417"/>
            <a:ext cx="5434013" cy="271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325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A329E7-AC70-4FB8-B341-9674213C2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Erfelijkheid en gedrag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736A5C-6B9B-4667-B9D0-E2B7BDB72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Door het fokken op eigenschappen heeft een hond aanleg voor bepaalde gedragssystemen</a:t>
            </a:r>
          </a:p>
          <a:p>
            <a:pPr lvl="1"/>
            <a:r>
              <a:rPr lang="nl-NL" dirty="0"/>
              <a:t>Angstsysteem</a:t>
            </a:r>
          </a:p>
          <a:p>
            <a:pPr lvl="1"/>
            <a:r>
              <a:rPr lang="nl-NL" dirty="0"/>
              <a:t>Volgzaamheid</a:t>
            </a:r>
          </a:p>
          <a:p>
            <a:pPr lvl="1"/>
            <a:r>
              <a:rPr lang="nl-NL" dirty="0"/>
              <a:t>Jachtinstinct</a:t>
            </a:r>
          </a:p>
          <a:p>
            <a:pPr lvl="1"/>
            <a:r>
              <a:rPr lang="nl-NL" dirty="0"/>
              <a:t>Werkbehoefte</a:t>
            </a:r>
          </a:p>
          <a:p>
            <a:pPr lvl="1"/>
            <a:r>
              <a:rPr lang="nl-NL" dirty="0"/>
              <a:t>Spelbehoefte</a:t>
            </a:r>
          </a:p>
          <a:p>
            <a:pPr lvl="1"/>
            <a:r>
              <a:rPr lang="nl-NL" dirty="0"/>
              <a:t>Aanvoelen mensen</a:t>
            </a:r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6148" name="Picture 4" descr="Staande Jachthonden — WILDBEHEEREENHEID SUSTEREN/GRAETHEIDE">
            <a:extLst>
              <a:ext uri="{FF2B5EF4-FFF2-40B4-BE49-F238E27FC236}">
                <a16:creationId xmlns:a16="http://schemas.microsoft.com/office/drawing/2014/main" id="{CC79D285-A279-48B6-8B85-805BC96CD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9899" y="2399852"/>
            <a:ext cx="3312101" cy="219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ulphonden – Hulphond Nederland">
            <a:extLst>
              <a:ext uri="{FF2B5EF4-FFF2-40B4-BE49-F238E27FC236}">
                <a16:creationId xmlns:a16="http://schemas.microsoft.com/office/drawing/2014/main" id="{F24359D6-4DC0-4084-B561-D36CCE6C8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933" y="40897"/>
            <a:ext cx="3178557" cy="211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Jonge hond leidt kudde schapen woonkamer in">
            <a:extLst>
              <a:ext uri="{FF2B5EF4-FFF2-40B4-BE49-F238E27FC236}">
                <a16:creationId xmlns:a16="http://schemas.microsoft.com/office/drawing/2014/main" id="{9203DF2D-D273-4BC1-ABA8-9AE372DA4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196" y="4909930"/>
            <a:ext cx="3330804" cy="194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001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7B5F9F-448E-43F0-B2C6-9A77D41E2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Drempelwaarde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34DD46-B851-4452-9494-E578CE254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Sterkte van binnenkomende prikkels om een reactie in de hond uit te lokken</a:t>
            </a:r>
          </a:p>
          <a:p>
            <a:r>
              <a:rPr lang="nl-NL" dirty="0"/>
              <a:t>Uitwendige prikkels</a:t>
            </a:r>
          </a:p>
          <a:p>
            <a:pPr lvl="1"/>
            <a:r>
              <a:rPr lang="nl-NL" dirty="0"/>
              <a:t>Een geurspoor van een konijn</a:t>
            </a:r>
          </a:p>
          <a:p>
            <a:pPr lvl="1"/>
            <a:r>
              <a:rPr lang="nl-NL" dirty="0"/>
              <a:t>Bewegende objecten zoals fietsers, voetgangers, auto’s</a:t>
            </a:r>
          </a:p>
          <a:p>
            <a:pPr lvl="1"/>
            <a:r>
              <a:rPr lang="nl-NL" dirty="0"/>
              <a:t>Bewegende dieren</a:t>
            </a:r>
          </a:p>
          <a:p>
            <a:r>
              <a:rPr lang="nl-NL" dirty="0"/>
              <a:t>Inwendige prikkels</a:t>
            </a:r>
          </a:p>
          <a:p>
            <a:pPr lvl="1"/>
            <a:r>
              <a:rPr lang="nl-NL" dirty="0"/>
              <a:t>Honger/dorst</a:t>
            </a:r>
          </a:p>
          <a:p>
            <a:pPr lvl="1"/>
            <a:r>
              <a:rPr lang="nl-NL" dirty="0"/>
              <a:t>Behoefte aan uitdaging</a:t>
            </a:r>
          </a:p>
          <a:p>
            <a:pPr lvl="1"/>
            <a:r>
              <a:rPr lang="nl-NL" dirty="0"/>
              <a:t>Behoefte aan beweging </a:t>
            </a:r>
          </a:p>
        </p:txBody>
      </p:sp>
      <p:pic>
        <p:nvPicPr>
          <p:cNvPr id="7170" name="Picture 2" descr="Overprikkeling bij honden - CB-Doggy &amp;amp; Aminocalm">
            <a:extLst>
              <a:ext uri="{FF2B5EF4-FFF2-40B4-BE49-F238E27FC236}">
                <a16:creationId xmlns:a16="http://schemas.microsoft.com/office/drawing/2014/main" id="{79AE2CDC-E554-4A67-B46A-676007FF5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975" y="4438650"/>
            <a:ext cx="3629025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537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C094E2-98D1-4E42-86FC-01BE67280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hond opvoeden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819085-7C4E-408A-9A70-FC9243BB2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Begrip van de hond (karaktereigenschappen, lichaamstaal, behoeften)</a:t>
            </a:r>
          </a:p>
          <a:p>
            <a:r>
              <a:rPr lang="nl-NL" dirty="0"/>
              <a:t>Bijstellen van verwachtingen van de hond</a:t>
            </a:r>
          </a:p>
          <a:p>
            <a:r>
              <a:rPr lang="nl-NL" dirty="0"/>
              <a:t>Aanleren grenzen en gedragingen, terwijl je rekening houdt met de behoeften, gevoelens en uitdagingen van je hond </a:t>
            </a:r>
          </a:p>
          <a:p>
            <a:r>
              <a:rPr lang="nl-NL" dirty="0"/>
              <a:t>Hond kennis laten maken met de wereld en hoe erin te leven om de hond te vormen en zichzelf te laten zijn </a:t>
            </a:r>
          </a:p>
        </p:txBody>
      </p:sp>
      <p:pic>
        <p:nvPicPr>
          <p:cNvPr id="8194" name="Picture 2" descr="Opvoeding en socialisatie van de pup">
            <a:extLst>
              <a:ext uri="{FF2B5EF4-FFF2-40B4-BE49-F238E27FC236}">
                <a16:creationId xmlns:a16="http://schemas.microsoft.com/office/drawing/2014/main" id="{D2F172DC-189A-4632-8782-95D50FF56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283" y="4610100"/>
            <a:ext cx="3992717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97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A1290B-26C7-45C4-AA9F-3251626C6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09F0C7-AA0C-4EA7-9F1E-ABB2BE42C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51217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effectLst/>
              </a:rPr>
              <a:t>Aan het einde van deze les heb je de volgende kennis en vaardigheden: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effectLst/>
              </a:rPr>
              <a:t>-Je weet hoe de hond is ontstaan</a:t>
            </a:r>
            <a:endParaRPr lang="nl-NL" dirty="0"/>
          </a:p>
          <a:p>
            <a:pPr marL="0" indent="0">
              <a:buNone/>
            </a:pPr>
            <a:r>
              <a:rPr lang="nl-NL" dirty="0">
                <a:effectLst/>
              </a:rPr>
              <a:t>-Je weet hoe hondenrassen zijn ontstaan</a:t>
            </a:r>
            <a:endParaRPr lang="nl-NL" dirty="0"/>
          </a:p>
          <a:p>
            <a:pPr marL="0" indent="0">
              <a:buNone/>
            </a:pPr>
            <a:r>
              <a:rPr lang="nl-NL" dirty="0">
                <a:effectLst/>
              </a:rPr>
              <a:t>-Je kan uitleggen welke invloed de genen van de hond hebben op de opvoeding en training van de hond </a:t>
            </a:r>
            <a:endParaRPr lang="nl-NL" dirty="0"/>
          </a:p>
          <a:p>
            <a:pPr marL="0" indent="0">
              <a:buNone/>
            </a:pPr>
            <a:r>
              <a:rPr lang="nl-NL" dirty="0">
                <a:effectLst/>
              </a:rPr>
              <a:t>-Je weet waarom een hond wel of niet op prikkels reageert en welke invloed dit heeft op de opvoeding en training van de hond </a:t>
            </a:r>
            <a:endParaRPr lang="nl-NL" dirty="0"/>
          </a:p>
          <a:p>
            <a:pPr marL="0" indent="0">
              <a:buNone/>
            </a:pPr>
            <a:r>
              <a:rPr lang="nl-NL" dirty="0">
                <a:effectLst/>
              </a:rPr>
              <a:t>-Je kunt uitleggen waarom eigenaren vaak het beeld van hun hond moeten bijstellen en je kunt ze hierin begeleiden </a:t>
            </a:r>
          </a:p>
          <a:p>
            <a:pPr marL="0" indent="0">
              <a:buNone/>
            </a:pPr>
            <a:r>
              <a:rPr lang="nl-NL" dirty="0"/>
              <a:t>- </a:t>
            </a: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kunt beschrijven welke invloed de genetische aanleg van je hond heeft in de dagelijkse omgang </a:t>
            </a:r>
          </a:p>
          <a:p>
            <a:pPr marL="0" indent="0">
              <a:buNone/>
            </a:pPr>
            <a:r>
              <a:rPr lang="nl-NL" dirty="0"/>
              <a:t>-Je kunt uitleggen welke beloningen op welke momenten ingezet moeten worden tijdens de training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0002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FBCAFE-9B27-4E4D-891E-590E26B7A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les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842396-4815-4299-A608-31E1B3EDA01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Kennis</a:t>
            </a:r>
          </a:p>
          <a:p>
            <a:pPr lvl="1"/>
            <a:r>
              <a:rPr lang="nl-NL" dirty="0"/>
              <a:t>Hoofdstuk 1: Een wolf in huis?</a:t>
            </a:r>
          </a:p>
          <a:p>
            <a:pPr lvl="1"/>
            <a:r>
              <a:rPr lang="nl-NL" dirty="0"/>
              <a:t>Hoofdstuk 2: Het zit in de genen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BB20550-EC08-44B4-A24B-E0CABB2534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Vaardigheden</a:t>
            </a:r>
          </a:p>
          <a:p>
            <a:pPr lvl="1"/>
            <a:r>
              <a:rPr lang="nl-NL" dirty="0" err="1"/>
              <a:t>Xpeditie</a:t>
            </a:r>
            <a:r>
              <a:rPr lang="nl-NL" dirty="0"/>
              <a:t>: Opdracht 1 Leer je hond kennen</a:t>
            </a:r>
          </a:p>
          <a:p>
            <a:pPr lvl="1"/>
            <a:r>
              <a:rPr lang="nl-NL" dirty="0" err="1"/>
              <a:t>Xpert</a:t>
            </a:r>
            <a:r>
              <a:rPr lang="nl-NL" dirty="0"/>
              <a:t>: Opdracht 1: De beloningsladder</a:t>
            </a:r>
          </a:p>
          <a:p>
            <a:pPr lvl="1"/>
            <a:endParaRPr lang="nl-NL" dirty="0"/>
          </a:p>
        </p:txBody>
      </p:sp>
      <p:pic>
        <p:nvPicPr>
          <p:cNvPr id="1026" name="Picture 2" descr="Is het volgen van een puppycursus belangrijk voor de opvoeding van je pup?">
            <a:extLst>
              <a:ext uri="{FF2B5EF4-FFF2-40B4-BE49-F238E27FC236}">
                <a16:creationId xmlns:a16="http://schemas.microsoft.com/office/drawing/2014/main" id="{DAA6A3AA-7604-45CC-BF0E-68EACCC6B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991" y="4181475"/>
            <a:ext cx="2868755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684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1FE24F-BE53-435A-BB74-0FE0476E8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Hondentrainer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09BB48-4DC4-440D-8282-E95B1FDA2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Vrij beroep in Nederland </a:t>
            </a:r>
            <a:r>
              <a:rPr lang="nl-NL" dirty="0">
                <a:sym typeface="Wingdings" panose="05000000000000000000" pitchFamily="2" charset="2"/>
              </a:rPr>
              <a:t> je hoeft geen opleiding gehad te hebben</a:t>
            </a:r>
          </a:p>
          <a:p>
            <a:r>
              <a:rPr lang="nl-NL" dirty="0">
                <a:sym typeface="Wingdings" panose="05000000000000000000" pitchFamily="2" charset="2"/>
              </a:rPr>
              <a:t>Veel verschillende typen cursussen om te geven: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Puppytraining en pubertraining/</a:t>
            </a:r>
            <a:r>
              <a:rPr lang="nl-NL" dirty="0" err="1">
                <a:sym typeface="Wingdings" panose="05000000000000000000" pitchFamily="2" charset="2"/>
              </a:rPr>
              <a:t>huishondtraining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Jachttraining</a:t>
            </a:r>
          </a:p>
          <a:p>
            <a:pPr lvl="1"/>
            <a:r>
              <a:rPr lang="nl-NL" dirty="0" err="1">
                <a:sym typeface="Wingdings" panose="05000000000000000000" pitchFamily="2" charset="2"/>
              </a:rPr>
              <a:t>Doggydance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 err="1">
                <a:sym typeface="Wingdings" panose="05000000000000000000" pitchFamily="2" charset="2"/>
              </a:rPr>
              <a:t>Agility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Leuke vervolgtrainingen 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Trainingen voor honden met lichte gedragsproblematiek </a:t>
            </a:r>
            <a:endParaRPr lang="nl-NL" dirty="0"/>
          </a:p>
        </p:txBody>
      </p:sp>
      <p:pic>
        <p:nvPicPr>
          <p:cNvPr id="5" name="Afbeelding 4" descr="Afbeelding met boom, buiten, grond, zoogdier&#10;&#10;Automatisch gegenereerde beschrijving">
            <a:extLst>
              <a:ext uri="{FF2B5EF4-FFF2-40B4-BE49-F238E27FC236}">
                <a16:creationId xmlns:a16="http://schemas.microsoft.com/office/drawing/2014/main" id="{ECB3A28D-B147-4BC6-A757-9E80AC194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8042" y="3479801"/>
            <a:ext cx="4336624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734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E6A89F-2C3B-46B4-9728-C6206C64B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Mijn CV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69ABC2-12C0-419B-BCBA-BDBAD485C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04975"/>
            <a:ext cx="8596668" cy="4336387"/>
          </a:xfrm>
        </p:spPr>
        <p:txBody>
          <a:bodyPr/>
          <a:lstStyle/>
          <a:p>
            <a:r>
              <a:rPr lang="nl-NL" dirty="0"/>
              <a:t>Dierenartsassistente en daarna nascholingen dierenartsassistente</a:t>
            </a:r>
          </a:p>
          <a:p>
            <a:r>
              <a:rPr lang="nl-NL" dirty="0"/>
              <a:t>Opleiding tot kynologisch instructrice bij </a:t>
            </a:r>
            <a:r>
              <a:rPr lang="nl-NL" dirty="0" err="1"/>
              <a:t>Qwuibus</a:t>
            </a:r>
            <a:r>
              <a:rPr lang="nl-NL" dirty="0"/>
              <a:t> </a:t>
            </a:r>
          </a:p>
          <a:p>
            <a:r>
              <a:rPr lang="nl-NL" dirty="0"/>
              <a:t>Seminars van </a:t>
            </a:r>
            <a:r>
              <a:rPr lang="nl-NL" dirty="0" err="1"/>
              <a:t>oa</a:t>
            </a:r>
            <a:r>
              <a:rPr lang="nl-NL" dirty="0"/>
              <a:t> wetenschappers</a:t>
            </a:r>
          </a:p>
          <a:p>
            <a:pPr lvl="1"/>
            <a:r>
              <a:rPr lang="nl-NL" dirty="0" err="1"/>
              <a:t>Coppinger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Gedragsecologie straathond</a:t>
            </a:r>
          </a:p>
          <a:p>
            <a:pPr lvl="1"/>
            <a:r>
              <a:rPr lang="nl-NL" dirty="0" err="1">
                <a:sym typeface="Wingdings" panose="05000000000000000000" pitchFamily="2" charset="2"/>
              </a:rPr>
              <a:t>Miklosi</a:t>
            </a:r>
            <a:r>
              <a:rPr lang="nl-NL" dirty="0">
                <a:sym typeface="Wingdings" panose="05000000000000000000" pitchFamily="2" charset="2"/>
              </a:rPr>
              <a:t>  Gedrag van huishonden </a:t>
            </a:r>
          </a:p>
          <a:p>
            <a:pPr lvl="1"/>
            <a:r>
              <a:rPr lang="nl-NL" dirty="0" err="1">
                <a:sym typeface="Wingdings" panose="05000000000000000000" pitchFamily="2" charset="2"/>
              </a:rPr>
              <a:t>Fuggazza</a:t>
            </a:r>
            <a:r>
              <a:rPr lang="nl-NL" dirty="0">
                <a:sym typeface="Wingdings" panose="05000000000000000000" pitchFamily="2" charset="2"/>
              </a:rPr>
              <a:t>  sociale leren binnen hondentraining</a:t>
            </a:r>
          </a:p>
          <a:p>
            <a:pPr lvl="1"/>
            <a:r>
              <a:rPr lang="nl-NL" dirty="0" err="1">
                <a:sym typeface="Wingdings" panose="05000000000000000000" pitchFamily="2" charset="2"/>
              </a:rPr>
              <a:t>Gadbois</a:t>
            </a:r>
            <a:r>
              <a:rPr lang="nl-NL" dirty="0">
                <a:sym typeface="Wingdings" panose="05000000000000000000" pitchFamily="2" charset="2"/>
              </a:rPr>
              <a:t>  invloed hersengebieden op gedrag hond</a:t>
            </a:r>
          </a:p>
          <a:p>
            <a:pPr lvl="1"/>
            <a:r>
              <a:rPr lang="nl-NL" dirty="0" err="1">
                <a:sym typeface="Wingdings" panose="05000000000000000000" pitchFamily="2" charset="2"/>
              </a:rPr>
              <a:t>Panksepp</a:t>
            </a:r>
            <a:r>
              <a:rPr lang="nl-NL" dirty="0">
                <a:sym typeface="Wingdings" panose="05000000000000000000" pitchFamily="2" charset="2"/>
              </a:rPr>
              <a:t>  invloed hersengebieden op gedrag hond 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Overall  medicijngebruik in de gedragstherapie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  <a:p>
            <a:pPr lvl="1"/>
            <a:endParaRPr lang="nl-NL" dirty="0"/>
          </a:p>
        </p:txBody>
      </p:sp>
      <p:pic>
        <p:nvPicPr>
          <p:cNvPr id="5" name="Afbeelding 4" descr="Afbeelding met hond, binnen, neerleggen, luie stoel&#10;&#10;Automatisch gegenereerde beschrijving">
            <a:extLst>
              <a:ext uri="{FF2B5EF4-FFF2-40B4-BE49-F238E27FC236}">
                <a16:creationId xmlns:a16="http://schemas.microsoft.com/office/drawing/2014/main" id="{A82F6FD6-05EA-4826-BD4F-FA4DC97E3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297" y="4263757"/>
            <a:ext cx="2896027" cy="192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62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AA6A86-0831-4BDB-B003-CD379F422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Honden zijn geen wolven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B26CBB-5353-4157-93BD-AA2128E74A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Wolf</a:t>
            </a:r>
          </a:p>
          <a:p>
            <a:pPr lvl="1"/>
            <a:r>
              <a:rPr lang="nl-NL" dirty="0"/>
              <a:t>Leeft in families met ieder een eigen taak </a:t>
            </a:r>
          </a:p>
          <a:p>
            <a:pPr lvl="1"/>
            <a:r>
              <a:rPr lang="nl-NL" dirty="0"/>
              <a:t>Samenwerking tussen familieleden </a:t>
            </a:r>
          </a:p>
          <a:p>
            <a:pPr lvl="1"/>
            <a:r>
              <a:rPr lang="nl-NL" dirty="0"/>
              <a:t>Overleeft zonder de mens </a:t>
            </a:r>
          </a:p>
          <a:p>
            <a:pPr lvl="1"/>
            <a:r>
              <a:rPr lang="nl-NL" dirty="0"/>
              <a:t>Houdt afstand tot mensen </a:t>
            </a:r>
          </a:p>
          <a:p>
            <a:pPr lvl="1"/>
            <a:r>
              <a:rPr lang="nl-NL" dirty="0"/>
              <a:t>Worden volwassen </a:t>
            </a:r>
          </a:p>
          <a:p>
            <a:pPr lvl="1"/>
            <a:r>
              <a:rPr lang="nl-NL" dirty="0"/>
              <a:t>Blaft niet </a:t>
            </a:r>
          </a:p>
          <a:p>
            <a:pPr lvl="1"/>
            <a:r>
              <a:rPr lang="nl-NL" dirty="0"/>
              <a:t>Jaagt op prooi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97C335D-EE46-4E54-BCF9-64AF3C3185B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Huishond </a:t>
            </a:r>
          </a:p>
          <a:p>
            <a:pPr lvl="1"/>
            <a:r>
              <a:rPr lang="nl-NL" dirty="0"/>
              <a:t>Leeft in families/groepen of alleen</a:t>
            </a:r>
          </a:p>
          <a:p>
            <a:pPr lvl="1"/>
            <a:r>
              <a:rPr lang="nl-NL" dirty="0"/>
              <a:t>Samenwerking binnen de groep is mogelijk  </a:t>
            </a:r>
          </a:p>
          <a:p>
            <a:pPr lvl="1"/>
            <a:r>
              <a:rPr lang="nl-NL" dirty="0"/>
              <a:t>Overleeft niet zonder de mens</a:t>
            </a:r>
          </a:p>
          <a:p>
            <a:pPr lvl="1"/>
            <a:r>
              <a:rPr lang="nl-NL" dirty="0"/>
              <a:t>Zoekt nabijheid van mensen </a:t>
            </a:r>
          </a:p>
          <a:p>
            <a:pPr lvl="1"/>
            <a:r>
              <a:rPr lang="nl-NL" dirty="0"/>
              <a:t>Blijven altijd jong en speels</a:t>
            </a:r>
          </a:p>
          <a:p>
            <a:pPr lvl="1"/>
            <a:r>
              <a:rPr lang="nl-NL" dirty="0"/>
              <a:t>Kent verschillende blaffen in communicatie naar andere honden en mensen </a:t>
            </a:r>
          </a:p>
          <a:p>
            <a:pPr lvl="1"/>
            <a:r>
              <a:rPr lang="nl-NL" dirty="0"/>
              <a:t>Eet voornamelijk menselijk afval of natuurlijk brokken ;)</a:t>
            </a:r>
          </a:p>
        </p:txBody>
      </p:sp>
      <p:pic>
        <p:nvPicPr>
          <p:cNvPr id="3074" name="Picture 2" descr="Zijn alle honden familie van de wolf? | wibnet.nl">
            <a:extLst>
              <a:ext uri="{FF2B5EF4-FFF2-40B4-BE49-F238E27FC236}">
                <a16:creationId xmlns:a16="http://schemas.microsoft.com/office/drawing/2014/main" id="{355E98CA-0B39-46D6-87AA-89595B1EE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0" y="0"/>
            <a:ext cx="2895600" cy="19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131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DDE58C-12F9-4DC6-9EDD-366AE869F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ontstaan van honden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AFFEEB-6342-4FB0-A880-0EE69DD5C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Mensen leven in nederzettingen</a:t>
            </a:r>
          </a:p>
          <a:p>
            <a:r>
              <a:rPr lang="nl-NL" dirty="0"/>
              <a:t>Voorouder hond leeft in omgeving van ons afval</a:t>
            </a:r>
          </a:p>
          <a:p>
            <a:r>
              <a:rPr lang="nl-NL" dirty="0"/>
              <a:t>Minst bange dieren overleven in onze omgeving</a:t>
            </a:r>
          </a:p>
          <a:p>
            <a:r>
              <a:rPr lang="nl-NL" dirty="0"/>
              <a:t>Mensen kiezen dieren uit en gaan mee samenleven</a:t>
            </a:r>
          </a:p>
          <a:p>
            <a:r>
              <a:rPr lang="nl-NL" dirty="0"/>
              <a:t>Mensen fokken met dieren die nuttig zijn voor bescherming of als voedsel </a:t>
            </a:r>
          </a:p>
          <a:p>
            <a:r>
              <a:rPr lang="nl-NL" dirty="0"/>
              <a:t>Mensen gaan fokken op eigenschappen (karakter)</a:t>
            </a:r>
          </a:p>
          <a:p>
            <a:r>
              <a:rPr lang="nl-NL" dirty="0"/>
              <a:t>Mensen gaan fokken op uiterlijk </a:t>
            </a:r>
            <a:r>
              <a:rPr lang="nl-NL" dirty="0">
                <a:sym typeface="Wingdings" panose="05000000000000000000" pitchFamily="2" charset="2"/>
              </a:rPr>
              <a:t> bij een deel wordt karakter minder belangrijk dan uiterlijk </a:t>
            </a:r>
            <a:endParaRPr lang="nl-NL" dirty="0"/>
          </a:p>
        </p:txBody>
      </p:sp>
      <p:pic>
        <p:nvPicPr>
          <p:cNvPr id="2050" name="Picture 2" descr="Welke hond past bij mij? - Puppies Opvoeden">
            <a:extLst>
              <a:ext uri="{FF2B5EF4-FFF2-40B4-BE49-F238E27FC236}">
                <a16:creationId xmlns:a16="http://schemas.microsoft.com/office/drawing/2014/main" id="{132EC172-E0AB-4A4D-AAB2-2E9633805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373" y="4911432"/>
            <a:ext cx="4749627" cy="194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127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18708E-43D1-4B01-AF53-47B83D86B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kunnen we leren van vossen?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E5A0A9-ADBC-4DC7-BBA9-A15D117B2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Project in Rusland </a:t>
            </a:r>
          </a:p>
          <a:p>
            <a:r>
              <a:rPr lang="nl-NL" dirty="0"/>
              <a:t>Deze studie leert ons dat je niet kunt fokken op uiterlijke kenmerken zonder veranderingen in het karakter en eventuele aandoeningen </a:t>
            </a:r>
          </a:p>
        </p:txBody>
      </p:sp>
      <p:pic>
        <p:nvPicPr>
          <p:cNvPr id="4" name="Afbeelding 3" descr="Afbeelding met dier, vos, zoogdier, persoon&#10;&#10;Automatisch gegenereerde beschrijving">
            <a:extLst>
              <a:ext uri="{FF2B5EF4-FFF2-40B4-BE49-F238E27FC236}">
                <a16:creationId xmlns:a16="http://schemas.microsoft.com/office/drawing/2014/main" id="{B53DFA5C-DA65-4A90-BD9E-5CD267633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569" y="3729037"/>
            <a:ext cx="5563431" cy="312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797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BE2596-1C39-434C-98F6-4AD378F4E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ontstaan van rashonden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0BADA2-64E9-47E1-929E-BFEA936FA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Mensen fokken op uiterlijke kenmerken of eigenschappen:</a:t>
            </a:r>
          </a:p>
          <a:p>
            <a:pPr lvl="1"/>
            <a:r>
              <a:rPr lang="nl-NL" dirty="0"/>
              <a:t>Jachtinstinct</a:t>
            </a:r>
          </a:p>
          <a:p>
            <a:pPr lvl="1"/>
            <a:r>
              <a:rPr lang="nl-NL" dirty="0"/>
              <a:t>Beschermingsinstinct</a:t>
            </a:r>
          </a:p>
          <a:p>
            <a:pPr lvl="1"/>
            <a:r>
              <a:rPr lang="nl-NL" dirty="0"/>
              <a:t>Gezelschap</a:t>
            </a:r>
          </a:p>
          <a:p>
            <a:pPr lvl="1"/>
            <a:r>
              <a:rPr lang="nl-NL" dirty="0"/>
              <a:t>Grootte</a:t>
            </a:r>
          </a:p>
          <a:p>
            <a:pPr lvl="1"/>
            <a:r>
              <a:rPr lang="nl-NL" dirty="0"/>
              <a:t>Kleur</a:t>
            </a:r>
          </a:p>
          <a:p>
            <a:pPr lvl="1"/>
            <a:r>
              <a:rPr lang="nl-NL" dirty="0"/>
              <a:t>Vorm</a:t>
            </a:r>
          </a:p>
        </p:txBody>
      </p:sp>
      <p:pic>
        <p:nvPicPr>
          <p:cNvPr id="4098" name="Picture 2" descr="Rashonden | Alles over honden">
            <a:extLst>
              <a:ext uri="{FF2B5EF4-FFF2-40B4-BE49-F238E27FC236}">
                <a16:creationId xmlns:a16="http://schemas.microsoft.com/office/drawing/2014/main" id="{5DDFE219-B467-477F-9737-EAC5409CC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954" y="4691062"/>
            <a:ext cx="7521846" cy="216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10406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</TotalTime>
  <Words>606</Words>
  <Application>Microsoft Office PowerPoint</Application>
  <PresentationFormat>Breedbeeld</PresentationFormat>
  <Paragraphs>109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Abadi</vt:lpstr>
      <vt:lpstr>Arial</vt:lpstr>
      <vt:lpstr>Trebuchet MS</vt:lpstr>
      <vt:lpstr>Wingdings 3</vt:lpstr>
      <vt:lpstr>Facet</vt:lpstr>
      <vt:lpstr>Kynologie </vt:lpstr>
      <vt:lpstr>Leerdoelen</vt:lpstr>
      <vt:lpstr>Deze les </vt:lpstr>
      <vt:lpstr>Hondentrainer </vt:lpstr>
      <vt:lpstr>Mijn CV</vt:lpstr>
      <vt:lpstr>Honden zijn geen wolven </vt:lpstr>
      <vt:lpstr>Het ontstaan van honden </vt:lpstr>
      <vt:lpstr>Wat kunnen we leren van vossen? </vt:lpstr>
      <vt:lpstr>Het ontstaan van rashonden </vt:lpstr>
      <vt:lpstr>Verschillende hondensoorten </vt:lpstr>
      <vt:lpstr>Erfelijkheid en gedrag </vt:lpstr>
      <vt:lpstr>Drempelwaarde</vt:lpstr>
      <vt:lpstr>Een hond opvoeden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Kynologie</dc:title>
  <dc:creator>marloes kemna</dc:creator>
  <cp:lastModifiedBy>marloes kemna</cp:lastModifiedBy>
  <cp:revision>6</cp:revision>
  <dcterms:created xsi:type="dcterms:W3CDTF">2021-07-05T12:26:06Z</dcterms:created>
  <dcterms:modified xsi:type="dcterms:W3CDTF">2021-07-05T13:05:47Z</dcterms:modified>
</cp:coreProperties>
</file>