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5198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401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3423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1718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5916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4454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259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8790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26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340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342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5369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5415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31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5810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3551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979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5E07C63-B166-4ED3-8EF6-ED5E292D7921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A0F3A64-23AA-46F7-BF6D-56E4D4541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806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Belasting toegevoegde waarde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Kostprijsverhogende belasting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555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Directe belasting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Belasting die rechtstreeks naar de overheid (belastingdienst) gaat.</a:t>
            </a:r>
          </a:p>
          <a:p>
            <a:r>
              <a:rPr lang="nl-NL" dirty="0" smtClean="0"/>
              <a:t>Voorbeelden: vennootschapsbelasting, inkomstenbelasting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161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Indirecte belasting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Belasting die via een tussenstap naar de overheid (belastingdienst) gaat.</a:t>
            </a:r>
          </a:p>
          <a:p>
            <a:r>
              <a:rPr lang="nl-NL" dirty="0" smtClean="0"/>
              <a:t>De consument betaalt belasting aan de winkelier die het weer moet afdragen aan de belastingdienst</a:t>
            </a:r>
          </a:p>
          <a:p>
            <a:r>
              <a:rPr lang="nl-NL" dirty="0" smtClean="0"/>
              <a:t>Voorbeelden: accijns en btw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861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Kostprijsverhogende belasting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Deze belastingen zorgen er voor dat de uiteindelijke verkoopprijs van een product hoger wordt.</a:t>
            </a:r>
          </a:p>
          <a:p>
            <a:r>
              <a:rPr lang="nl-NL" dirty="0" smtClean="0"/>
              <a:t>Voorbeelden: accijns en btw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666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BTW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BTW = Belasting Toegevoegde Waarde</a:t>
            </a:r>
          </a:p>
          <a:p>
            <a:r>
              <a:rPr lang="nl-NL" dirty="0" smtClean="0"/>
              <a:t>OB =  Omzet Belasting</a:t>
            </a:r>
          </a:p>
          <a:p>
            <a:r>
              <a:rPr lang="nl-NL" dirty="0" smtClean="0"/>
              <a:t>BTW = OB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Een winkelier kan de bij de inkoop betaalde BTW terugvragen. </a:t>
            </a:r>
          </a:p>
          <a:p>
            <a:r>
              <a:rPr lang="nl-NL" dirty="0" smtClean="0"/>
              <a:t>De ontvangen BTW bij de verkoop moet hij afgeven.</a:t>
            </a:r>
          </a:p>
          <a:p>
            <a:r>
              <a:rPr lang="nl-NL" dirty="0" smtClean="0"/>
              <a:t>Winkeliers mogen de betaalde BTW verrekenen met de ontvangen BTW. Het verschil noem je ‘nog af te dragen BTW’.</a:t>
            </a:r>
          </a:p>
        </p:txBody>
      </p:sp>
    </p:spTree>
    <p:extLst>
      <p:ext uri="{BB962C8B-B14F-4D97-AF65-F5344CB8AC3E}">
        <p14:creationId xmlns:p14="http://schemas.microsoft.com/office/powerpoint/2010/main" val="267691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</a:t>
            </a:r>
            <a:r>
              <a:rPr lang="nl-NL" dirty="0" err="1" smtClean="0"/>
              <a:t>BTW-tarieven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7481588"/>
              </p:ext>
            </p:extLst>
          </p:nvPr>
        </p:nvGraphicFramePr>
        <p:xfrm>
          <a:off x="1155700" y="2603500"/>
          <a:ext cx="8824913" cy="251777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03724"/>
                <a:gridCol w="884623"/>
                <a:gridCol w="5936566"/>
              </a:tblGrid>
              <a:tr h="839258">
                <a:tc>
                  <a:txBody>
                    <a:bodyPr/>
                    <a:lstStyle/>
                    <a:p>
                      <a:r>
                        <a:rPr lang="nl-NL" dirty="0" smtClean="0"/>
                        <a:t>Nul</a:t>
                      </a:r>
                      <a:r>
                        <a:rPr lang="nl-NL" baseline="0" dirty="0" smtClean="0"/>
                        <a:t> tarief</a:t>
                      </a:r>
                      <a:endParaRPr lang="nl-NL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0%</a:t>
                      </a:r>
                      <a:endParaRPr lang="nl-NL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Postzegels, exportproducten</a:t>
                      </a:r>
                      <a:endParaRPr lang="nl-NL" dirty="0"/>
                    </a:p>
                  </a:txBody>
                  <a:tcPr marL="76738" marR="76738"/>
                </a:tc>
              </a:tr>
              <a:tr h="839258">
                <a:tc>
                  <a:txBody>
                    <a:bodyPr/>
                    <a:lstStyle/>
                    <a:p>
                      <a:r>
                        <a:rPr lang="nl-NL" dirty="0" smtClean="0"/>
                        <a:t>Laag tarief</a:t>
                      </a:r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6%</a:t>
                      </a:r>
                      <a:endParaRPr lang="nl-NL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Eten,</a:t>
                      </a:r>
                      <a:r>
                        <a:rPr lang="nl-NL" baseline="0" dirty="0" smtClean="0"/>
                        <a:t> drinken, huur, sommige diensten</a:t>
                      </a:r>
                      <a:endParaRPr lang="nl-NL" dirty="0"/>
                    </a:p>
                  </a:txBody>
                  <a:tcPr marL="76738" marR="76738"/>
                </a:tc>
              </a:tr>
              <a:tr h="839258">
                <a:tc>
                  <a:txBody>
                    <a:bodyPr/>
                    <a:lstStyle/>
                    <a:p>
                      <a:r>
                        <a:rPr lang="nl-NL" dirty="0" smtClean="0"/>
                        <a:t>Hoog/ normaal tarief</a:t>
                      </a:r>
                      <a:endParaRPr lang="nl-NL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21%</a:t>
                      </a:r>
                      <a:endParaRPr lang="nl-NL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Overige producten zoals kleding, </a:t>
                      </a:r>
                      <a:r>
                        <a:rPr lang="nl-NL" dirty="0" err="1" smtClean="0"/>
                        <a:t>electronica</a:t>
                      </a:r>
                      <a:r>
                        <a:rPr lang="nl-NL" dirty="0" smtClean="0"/>
                        <a:t>,</a:t>
                      </a:r>
                      <a:r>
                        <a:rPr lang="nl-NL" baseline="0" dirty="0" smtClean="0"/>
                        <a:t> speelgoed, meubels, …</a:t>
                      </a:r>
                      <a:endParaRPr lang="nl-NL" dirty="0"/>
                    </a:p>
                  </a:txBody>
                  <a:tcPr marL="76738" marR="7673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072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Consumentenprijs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consumentenprijs is de prijs die de consument uiteindelijk moet betalen aan de winkelier. </a:t>
            </a:r>
          </a:p>
          <a:p>
            <a:r>
              <a:rPr lang="nl-NL" dirty="0" smtClean="0"/>
              <a:t>De consument betaalt voor het product en voor de BTW. Dit is dus de verkoopprijs inclusief de BTW.</a:t>
            </a:r>
          </a:p>
          <a:p>
            <a:r>
              <a:rPr lang="nl-NL" dirty="0" smtClean="0"/>
              <a:t>De consumentenprijs is dus 106% of 121%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758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Rekenen met BTW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Verkoopprijs				100%</a:t>
            </a:r>
          </a:p>
          <a:p>
            <a:pPr marL="0" indent="0">
              <a:buNone/>
            </a:pPr>
            <a:r>
              <a:rPr lang="nl-NL" dirty="0" smtClean="0"/>
              <a:t>BTW						</a:t>
            </a:r>
            <a:r>
              <a:rPr lang="nl-NL" u="sng" dirty="0" smtClean="0"/>
              <a:t>6% 	   of   21%</a:t>
            </a:r>
            <a:r>
              <a:rPr lang="nl-NL" dirty="0" smtClean="0"/>
              <a:t> +</a:t>
            </a:r>
            <a:endParaRPr lang="nl-NL" u="sng" dirty="0" smtClean="0"/>
          </a:p>
          <a:p>
            <a:pPr marL="0" indent="0">
              <a:buNone/>
            </a:pPr>
            <a:r>
              <a:rPr lang="nl-NL" dirty="0" smtClean="0"/>
              <a:t>Consumentenprijs		106% of 121%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 smtClean="0"/>
              <a:t>Vb</a:t>
            </a:r>
            <a:r>
              <a:rPr lang="nl-NL" dirty="0" smtClean="0"/>
              <a:t>: Hoeveel btw betaal je als je voor een spijkerbroek € 59,95 moet betalen?</a:t>
            </a:r>
          </a:p>
          <a:p>
            <a:pPr marL="0" indent="0">
              <a:buNone/>
            </a:pPr>
            <a:r>
              <a:rPr lang="nl-NL" dirty="0" smtClean="0"/>
              <a:t>		</a:t>
            </a:r>
            <a:r>
              <a:rPr lang="nl-NL" dirty="0" smtClean="0">
                <a:solidFill>
                  <a:schemeClr val="accent2">
                    <a:lumMod val="75000"/>
                  </a:schemeClr>
                </a:solidFill>
              </a:rPr>
              <a:t>Op een spijkerbroek zit 21% BTW</a:t>
            </a:r>
            <a:endParaRPr lang="nl-NL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268495"/>
              </p:ext>
            </p:extLst>
          </p:nvPr>
        </p:nvGraphicFramePr>
        <p:xfrm>
          <a:off x="2170115" y="5088466"/>
          <a:ext cx="534828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2762"/>
                <a:gridCol w="1782762"/>
                <a:gridCol w="17827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€ 59,95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,,,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€ 10,40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121%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1%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21%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83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</TotalTime>
  <Words>235</Words>
  <Application>Microsoft Office PowerPoint</Application>
  <PresentationFormat>Breedbeeld</PresentationFormat>
  <Paragraphs>47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Ion-directiekamer</vt:lpstr>
      <vt:lpstr>Belasting toegevoegde waarde</vt:lpstr>
      <vt:lpstr>Directe belasting</vt:lpstr>
      <vt:lpstr>Indirecte belasting</vt:lpstr>
      <vt:lpstr>Kostprijsverhogende belasting</vt:lpstr>
      <vt:lpstr>BTW</vt:lpstr>
      <vt:lpstr>3 BTW-tarieven</vt:lpstr>
      <vt:lpstr>Consumentenprijs</vt:lpstr>
      <vt:lpstr>Rekenen met BTW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Belasting</dc:title>
  <dc:creator>Bernhard Seelen</dc:creator>
  <cp:lastModifiedBy>Bernhard Seelen </cp:lastModifiedBy>
  <cp:revision>3</cp:revision>
  <dcterms:created xsi:type="dcterms:W3CDTF">2016-01-05T09:34:25Z</dcterms:created>
  <dcterms:modified xsi:type="dcterms:W3CDTF">2016-01-05T09:48:47Z</dcterms:modified>
</cp:coreProperties>
</file>