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52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58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72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220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73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06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681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256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032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97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953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BF137-F9C9-4F55-BF27-23D87AACA687}" type="datetimeFigureOut">
              <a:rPr lang="nl-NL" smtClean="0"/>
              <a:t>11-6-2015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BC8F8-485E-4061-8930-9125E4A063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86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5390"/>
          <a:stretch/>
        </p:blipFill>
        <p:spPr>
          <a:xfrm>
            <a:off x="0" y="0"/>
            <a:ext cx="12192000" cy="68669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90967"/>
            <a:ext cx="12030635" cy="3603812"/>
          </a:xfrm>
        </p:spPr>
        <p:txBody>
          <a:bodyPr>
            <a:noAutofit/>
          </a:bodyPr>
          <a:lstStyle/>
          <a:p>
            <a:r>
              <a:rPr lang="nl-NL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Vreemde valuta</a:t>
            </a:r>
            <a:endParaRPr lang="nl-NL" sz="1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213412"/>
            <a:ext cx="9144000" cy="1044388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Economie  :  Buitenland</a:t>
            </a:r>
            <a:endParaRPr lang="nl-N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84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7030A0"/>
                </a:solidFill>
              </a:rPr>
              <a:t>Aankoopkoers en verkoopkoers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bank koopt goedkoop in en verkoopt tegen een hogere prijs.</a:t>
            </a:r>
          </a:p>
          <a:p>
            <a:pPr marL="0" indent="0">
              <a:buNone/>
            </a:pPr>
            <a:r>
              <a:rPr lang="nl-NL" dirty="0" smtClean="0"/>
              <a:t>Je moet dus voor $ 50,- bijvoorbeeld € 60,- betalen.</a:t>
            </a:r>
          </a:p>
          <a:p>
            <a:pPr marL="0" indent="0">
              <a:buNone/>
            </a:pPr>
            <a:r>
              <a:rPr lang="nl-NL" dirty="0" smtClean="0"/>
              <a:t>Je krijgt dus voor $ 50,-  minder dan € 60 terug.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7030A0"/>
                </a:solidFill>
              </a:rPr>
              <a:t>Andersom:</a:t>
            </a:r>
          </a:p>
          <a:p>
            <a:pPr marL="0" indent="0">
              <a:buNone/>
            </a:pPr>
            <a:r>
              <a:rPr lang="nl-NL" dirty="0" smtClean="0"/>
              <a:t>Je krijgt voor € 60,- bijvoorbeeld $ 50,-.</a:t>
            </a:r>
          </a:p>
          <a:p>
            <a:pPr marL="0" indent="0">
              <a:buNone/>
            </a:pPr>
            <a:r>
              <a:rPr lang="nl-NL" dirty="0" smtClean="0"/>
              <a:t>Je moet meer dan $ 50,- inwisselen om € 60 terug te krijgen.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7756" b="15390"/>
          <a:stretch/>
        </p:blipFill>
        <p:spPr>
          <a:xfrm>
            <a:off x="0" y="5499100"/>
            <a:ext cx="12192000" cy="136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7030A0"/>
                </a:solidFill>
              </a:rPr>
              <a:t>Provisie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Bij het wisselen van vreemde valuta moet je provisie betalen.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Als je vreemde valuta koopt van de bank: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i="1" dirty="0" smtClean="0"/>
              <a:t>betaal je euro voor de vreemde valuta </a:t>
            </a:r>
            <a:r>
              <a:rPr lang="nl-NL" dirty="0" smtClean="0"/>
              <a:t> </a:t>
            </a:r>
            <a:r>
              <a:rPr lang="nl-NL" sz="4400" b="1" i="1" dirty="0" smtClean="0">
                <a:solidFill>
                  <a:srgbClr val="FF0000"/>
                </a:solidFill>
              </a:rPr>
              <a:t>+</a:t>
            </a:r>
            <a:r>
              <a:rPr lang="nl-NL" b="1" i="1" dirty="0" smtClean="0"/>
              <a:t>  provisie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Als je vreemde valuta verkoopt aan de bank: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i="1" dirty="0" smtClean="0"/>
              <a:t>ontvang je euro voor de vreemde valuta  </a:t>
            </a:r>
            <a:r>
              <a:rPr lang="nl-NL" sz="5400" b="1" dirty="0" smtClean="0">
                <a:solidFill>
                  <a:srgbClr val="FF0000"/>
                </a:solidFill>
              </a:rPr>
              <a:t>-</a:t>
            </a:r>
            <a:r>
              <a:rPr lang="nl-NL" sz="4400" b="1" dirty="0" smtClean="0">
                <a:solidFill>
                  <a:srgbClr val="FF0000"/>
                </a:solidFill>
              </a:rPr>
              <a:t>  </a:t>
            </a:r>
            <a:r>
              <a:rPr lang="nl-NL" b="1" i="1" dirty="0" smtClean="0"/>
              <a:t>provisie</a:t>
            </a:r>
            <a:endParaRPr lang="nl-NL" b="1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7756" b="15390"/>
          <a:stretch/>
        </p:blipFill>
        <p:spPr>
          <a:xfrm>
            <a:off x="0" y="5499100"/>
            <a:ext cx="12192000" cy="136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Oefening 1: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48282" y="463176"/>
            <a:ext cx="4289612" cy="1584699"/>
          </a:xfr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7000">
                <a:schemeClr val="accent1">
                  <a:satMod val="103000"/>
                  <a:tint val="73000"/>
                  <a:alpha val="25000"/>
                  <a:lumMod val="17000"/>
                  <a:lumOff val="8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Koers € 1</a:t>
            </a:r>
          </a:p>
          <a:p>
            <a:pPr marL="0" indent="0">
              <a:buNone/>
            </a:pPr>
            <a:r>
              <a:rPr lang="nl-NL" dirty="0" smtClean="0"/>
              <a:t>Turkse lira	2,25	2,14</a:t>
            </a:r>
          </a:p>
          <a:p>
            <a:pPr marL="0" indent="0">
              <a:buNone/>
            </a:pPr>
            <a:r>
              <a:rPr lang="nl-NL" dirty="0" smtClean="0"/>
              <a:t>Provisie € 6,-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2294" y="2334903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In Turkije zie je een tapijt van Tl 2.699,-. </a:t>
            </a:r>
          </a:p>
          <a:p>
            <a:r>
              <a:rPr lang="nl-NL" sz="2800" dirty="0" smtClean="0"/>
              <a:t>Hoeveel euro moet je dan betalen?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612642"/>
              </p:ext>
            </p:extLst>
          </p:nvPr>
        </p:nvGraphicFramePr>
        <p:xfrm>
          <a:off x="1404471" y="4073543"/>
          <a:ext cx="6609228" cy="1628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3076"/>
                <a:gridCol w="2203076"/>
                <a:gridCol w="2203076"/>
              </a:tblGrid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…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€ 1.261,21</a:t>
                      </a:r>
                      <a:endParaRPr lang="nl-NL" sz="3200" dirty="0"/>
                    </a:p>
                  </a:txBody>
                  <a:tcPr/>
                </a:tc>
              </a:tr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</a:t>
                      </a:r>
                      <a:r>
                        <a:rPr lang="nl-NL" sz="3600" baseline="0" dirty="0" smtClean="0"/>
                        <a:t> </a:t>
                      </a:r>
                      <a:r>
                        <a:rPr lang="nl-NL" sz="3600" dirty="0" smtClean="0"/>
                        <a:t>2,14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</a:t>
                      </a:r>
                      <a:r>
                        <a:rPr lang="nl-NL" sz="3600" baseline="0" dirty="0" smtClean="0"/>
                        <a:t>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 2.699</a:t>
                      </a:r>
                      <a:endParaRPr lang="nl-NL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835153" y="3359170"/>
            <a:ext cx="388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€ 1.261,21 + € 6 = </a:t>
            </a:r>
            <a:r>
              <a:rPr lang="nl-NL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€ </a:t>
            </a:r>
            <a:r>
              <a:rPr lang="nl-NL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1.267,21</a:t>
            </a:r>
            <a:endParaRPr lang="nl-NL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e toelichting 6"/>
          <p:cNvSpPr/>
          <p:nvPr/>
        </p:nvSpPr>
        <p:spPr>
          <a:xfrm>
            <a:off x="3086100" y="5650512"/>
            <a:ext cx="3111500" cy="724888"/>
          </a:xfrm>
          <a:prstGeom prst="wedgeEllipseCallout">
            <a:avLst>
              <a:gd name="adj1" fmla="val -53646"/>
              <a:gd name="adj2" fmla="val -829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le toelichting 7"/>
          <p:cNvSpPr/>
          <p:nvPr/>
        </p:nvSpPr>
        <p:spPr>
          <a:xfrm>
            <a:off x="7548282" y="3111501"/>
            <a:ext cx="4173818" cy="962044"/>
          </a:xfrm>
          <a:prstGeom prst="wedgeEllipseCallout">
            <a:avLst>
              <a:gd name="adj1" fmla="val -57135"/>
              <a:gd name="adj2" fmla="val 764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221317" y="5828290"/>
            <a:ext cx="297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koopt, krijg je minder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15001" r="76354" b="15390"/>
          <a:stretch/>
        </p:blipFill>
        <p:spPr>
          <a:xfrm>
            <a:off x="0" y="-8965"/>
            <a:ext cx="838200" cy="686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9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/>
      <p:bldP spid="7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Oefening 2: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48282" y="463176"/>
            <a:ext cx="4289612" cy="1584699"/>
          </a:xfr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7000">
                <a:schemeClr val="accent1">
                  <a:satMod val="103000"/>
                  <a:tint val="73000"/>
                  <a:alpha val="25000"/>
                  <a:lumMod val="17000"/>
                  <a:lumOff val="8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Koers € 1</a:t>
            </a:r>
          </a:p>
          <a:p>
            <a:pPr marL="0" indent="0">
              <a:buNone/>
            </a:pPr>
            <a:r>
              <a:rPr lang="nl-NL" dirty="0" smtClean="0"/>
              <a:t>Turkse lira	2,25	2,14</a:t>
            </a:r>
          </a:p>
          <a:p>
            <a:pPr marL="0" indent="0">
              <a:buNone/>
            </a:pPr>
            <a:r>
              <a:rPr lang="nl-NL" dirty="0" smtClean="0"/>
              <a:t>Provisie € 6,-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2294" y="2405063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komt terug uit Turkije en hebt nog Tl 135 over. </a:t>
            </a:r>
          </a:p>
          <a:p>
            <a:r>
              <a:rPr lang="nl-NL" sz="2800" dirty="0" smtClean="0"/>
              <a:t>Hoeveel euro ontvang je hiervoor?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019802"/>
              </p:ext>
            </p:extLst>
          </p:nvPr>
        </p:nvGraphicFramePr>
        <p:xfrm>
          <a:off x="1404471" y="4073543"/>
          <a:ext cx="5749365" cy="1628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455"/>
                <a:gridCol w="1916455"/>
                <a:gridCol w="1916455"/>
              </a:tblGrid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…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€ 60</a:t>
                      </a:r>
                      <a:endParaRPr lang="nl-NL" sz="3600" dirty="0"/>
                    </a:p>
                  </a:txBody>
                  <a:tcPr/>
                </a:tc>
              </a:tr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</a:t>
                      </a:r>
                      <a:r>
                        <a:rPr lang="nl-NL" sz="3600" baseline="0" dirty="0" smtClean="0"/>
                        <a:t> </a:t>
                      </a:r>
                      <a:r>
                        <a:rPr lang="nl-NL" sz="3600" dirty="0" smtClean="0"/>
                        <a:t>2,25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 135</a:t>
                      </a:r>
                      <a:endParaRPr lang="nl-NL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835153" y="3359170"/>
            <a:ext cx="2294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€ 60 - € 6 = </a:t>
            </a:r>
            <a:r>
              <a:rPr lang="nl-NL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€ 54</a:t>
            </a:r>
            <a:endParaRPr lang="nl-NL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e toelichting 6"/>
          <p:cNvSpPr/>
          <p:nvPr/>
        </p:nvSpPr>
        <p:spPr>
          <a:xfrm>
            <a:off x="3086100" y="5727700"/>
            <a:ext cx="3276600" cy="927100"/>
          </a:xfrm>
          <a:prstGeom prst="wedgeEllipseCallout">
            <a:avLst>
              <a:gd name="adj1" fmla="val -53646"/>
              <a:gd name="adj2" fmla="val -829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le toelichting 7"/>
          <p:cNvSpPr/>
          <p:nvPr/>
        </p:nvSpPr>
        <p:spPr>
          <a:xfrm>
            <a:off x="7548282" y="3142304"/>
            <a:ext cx="2675218" cy="820096"/>
          </a:xfrm>
          <a:prstGeom prst="wedgeEllipseCallout">
            <a:avLst>
              <a:gd name="adj1" fmla="val -74479"/>
              <a:gd name="adj2" fmla="val 9754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221317" y="5828290"/>
            <a:ext cx="2976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Als je verkoopt, moet je meer geven om € 1 te krijgen.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15001" r="76354" b="15390"/>
          <a:stretch/>
        </p:blipFill>
        <p:spPr>
          <a:xfrm>
            <a:off x="0" y="-8965"/>
            <a:ext cx="838200" cy="686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0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/>
      <p:bldP spid="7" grpId="0" animBg="1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Oefening 3: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48282" y="463176"/>
            <a:ext cx="4289612" cy="1584699"/>
          </a:xfr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7000">
                <a:schemeClr val="accent1">
                  <a:satMod val="103000"/>
                  <a:tint val="73000"/>
                  <a:alpha val="25000"/>
                  <a:lumMod val="17000"/>
                  <a:lumOff val="8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Koers € 1</a:t>
            </a:r>
          </a:p>
          <a:p>
            <a:pPr marL="0" indent="0">
              <a:buNone/>
            </a:pPr>
            <a:r>
              <a:rPr lang="nl-NL" dirty="0" smtClean="0"/>
              <a:t>Turkse lira	2,25	2,14</a:t>
            </a:r>
          </a:p>
          <a:p>
            <a:pPr marL="0" indent="0">
              <a:buNone/>
            </a:pPr>
            <a:r>
              <a:rPr lang="nl-NL" dirty="0" smtClean="0"/>
              <a:t>Provisie € 6,-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2294" y="2405063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wil naar Turkije en hebt € 200 te besteden. </a:t>
            </a:r>
          </a:p>
          <a:p>
            <a:r>
              <a:rPr lang="nl-NL" sz="2800" dirty="0" smtClean="0"/>
              <a:t>Hoeveel Turkse lira ontvang je hiervoor?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722179"/>
              </p:ext>
            </p:extLst>
          </p:nvPr>
        </p:nvGraphicFramePr>
        <p:xfrm>
          <a:off x="1404471" y="4073543"/>
          <a:ext cx="5749365" cy="1628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455"/>
                <a:gridCol w="1916455"/>
                <a:gridCol w="1916455"/>
              </a:tblGrid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</a:t>
                      </a:r>
                      <a:r>
                        <a:rPr lang="nl-NL" sz="3600" baseline="0" dirty="0" smtClean="0"/>
                        <a:t> 1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€ 194</a:t>
                      </a:r>
                      <a:endParaRPr lang="nl-NL" sz="3600" dirty="0"/>
                    </a:p>
                  </a:txBody>
                  <a:tcPr/>
                </a:tc>
              </a:tr>
              <a:tr h="814005"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Tl</a:t>
                      </a:r>
                      <a:r>
                        <a:rPr lang="nl-NL" sz="3600" baseline="0" dirty="0" smtClean="0"/>
                        <a:t> </a:t>
                      </a:r>
                      <a:r>
                        <a:rPr lang="nl-NL" sz="3600" dirty="0" smtClean="0"/>
                        <a:t>2,14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/>
                        <a:t>…</a:t>
                      </a:r>
                      <a:endParaRPr lang="nl-NL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Tl 415,16</a:t>
                      </a:r>
                      <a:endParaRPr lang="nl-NL" sz="3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548282" y="3359170"/>
            <a:ext cx="2896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€ 200 - € 6 = € 194</a:t>
            </a:r>
            <a:endParaRPr lang="nl-NL" sz="2400" b="1" dirty="0"/>
          </a:p>
        </p:txBody>
      </p:sp>
      <p:sp>
        <p:nvSpPr>
          <p:cNvPr id="7" name="Ovale toelichting 6"/>
          <p:cNvSpPr/>
          <p:nvPr/>
        </p:nvSpPr>
        <p:spPr>
          <a:xfrm>
            <a:off x="3086100" y="5650512"/>
            <a:ext cx="3111500" cy="724888"/>
          </a:xfrm>
          <a:prstGeom prst="wedgeEllipseCallout">
            <a:avLst>
              <a:gd name="adj1" fmla="val -53646"/>
              <a:gd name="adj2" fmla="val -829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le toelichting 7"/>
          <p:cNvSpPr/>
          <p:nvPr/>
        </p:nvSpPr>
        <p:spPr>
          <a:xfrm>
            <a:off x="7264400" y="3142303"/>
            <a:ext cx="3073400" cy="931241"/>
          </a:xfrm>
          <a:prstGeom prst="wedgeEllipseCallout">
            <a:avLst>
              <a:gd name="adj1" fmla="val -69934"/>
              <a:gd name="adj2" fmla="val 8390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221317" y="5828290"/>
            <a:ext cx="297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koopt, krijg je minder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15001" r="76354" b="15390"/>
          <a:stretch/>
        </p:blipFill>
        <p:spPr>
          <a:xfrm>
            <a:off x="0" y="-8965"/>
            <a:ext cx="838200" cy="686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8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/>
      <p:bldP spid="7" grpId="0" animBg="1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jezelf</a:t>
            </a:r>
            <a:endParaRPr lang="nl-N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7756" b="15390"/>
          <a:stretch/>
        </p:blipFill>
        <p:spPr>
          <a:xfrm>
            <a:off x="0" y="5499100"/>
            <a:ext cx="12192000" cy="1367865"/>
          </a:xfrm>
          <a:prstGeom prst="rect">
            <a:avLst/>
          </a:prstGeom>
        </p:spPr>
      </p:pic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nl-NL" dirty="0" smtClean="0"/>
              <a:t>Hoeveel yen ontvang je voor € 1.500</a:t>
            </a:r>
          </a:p>
          <a:p>
            <a:pPr marL="514350" indent="-514350">
              <a:buAutoNum type="arabicParenR"/>
            </a:pPr>
            <a:r>
              <a:rPr lang="nl-NL" dirty="0" smtClean="0"/>
              <a:t>Hoeveel euro moet je betalen voor $ 400</a:t>
            </a:r>
          </a:p>
          <a:p>
            <a:pPr marL="514350" indent="-514350">
              <a:buAutoNum type="arabicParenR"/>
            </a:pPr>
            <a:r>
              <a:rPr lang="nl-NL" dirty="0" smtClean="0"/>
              <a:t>Hoeveel euro ontvang je voor £ 25</a:t>
            </a:r>
          </a:p>
          <a:p>
            <a:pPr marL="514350" indent="-514350">
              <a:buAutoNum type="arabicParenR"/>
            </a:pPr>
            <a:r>
              <a:rPr lang="nl-NL" dirty="0" smtClean="0"/>
              <a:t>Hoeveel pond ontvang je voor € 75</a:t>
            </a:r>
          </a:p>
          <a:p>
            <a:pPr marL="514350" indent="-514350">
              <a:buAutoNum type="arabicParenR"/>
            </a:pPr>
            <a:r>
              <a:rPr lang="nl-NL" dirty="0" smtClean="0"/>
              <a:t>Hoeveel euro moet je betalen voor ¥ 50.000</a:t>
            </a:r>
          </a:p>
          <a:p>
            <a:pPr marL="514350" indent="-514350">
              <a:buAutoNum type="arabicParenR"/>
            </a:pPr>
            <a:r>
              <a:rPr lang="nl-NL" dirty="0" smtClean="0"/>
              <a:t>Hoeveel euro ontvang je voor </a:t>
            </a:r>
            <a:r>
              <a:rPr lang="nl-NL" dirty="0"/>
              <a:t>$ </a:t>
            </a:r>
            <a:r>
              <a:rPr lang="nl-NL" dirty="0" smtClean="0"/>
              <a:t>12,50</a:t>
            </a:r>
          </a:p>
          <a:p>
            <a:pPr marL="514350" indent="-514350">
              <a:buAutoNum type="arabicParenR"/>
            </a:pP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249920" y="340677"/>
            <a:ext cx="35814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/>
              <a:t>1 euro</a:t>
            </a:r>
          </a:p>
          <a:p>
            <a:r>
              <a:rPr lang="nl-NL" dirty="0" smtClean="0"/>
              <a:t>Amerikaanse dollar    1,20        1,12</a:t>
            </a:r>
          </a:p>
          <a:p>
            <a:r>
              <a:rPr lang="nl-NL" dirty="0" smtClean="0"/>
              <a:t>Engelse pond              1,16        1,09</a:t>
            </a:r>
          </a:p>
          <a:p>
            <a:r>
              <a:rPr lang="nl-NL" dirty="0" smtClean="0"/>
              <a:t>Japanse yen            139,50    136,85</a:t>
            </a:r>
          </a:p>
          <a:p>
            <a:r>
              <a:rPr lang="nl-NL" b="1" dirty="0" smtClean="0"/>
              <a:t>Provisie € 5</a:t>
            </a:r>
          </a:p>
        </p:txBody>
      </p:sp>
    </p:spTree>
    <p:extLst>
      <p:ext uri="{BB962C8B-B14F-4D97-AF65-F5344CB8AC3E}">
        <p14:creationId xmlns:p14="http://schemas.microsoft.com/office/powerpoint/2010/main" val="221340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Antwoorden</a:t>
            </a:r>
            <a:endParaRPr lang="nl-NL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lain"/>
            </a:pPr>
            <a:r>
              <a:rPr lang="nl-NL" dirty="0" smtClean="0"/>
              <a:t>Lage koers , provisie van € 1.500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 20.459,75 yen  </a:t>
            </a:r>
            <a:r>
              <a:rPr lang="nl-NL" dirty="0" smtClean="0">
                <a:sym typeface="Wingdings" panose="05000000000000000000" pitchFamily="2" charset="2"/>
              </a:rPr>
              <a:t>(zie dia 6)</a:t>
            </a:r>
            <a:endParaRPr lang="nl-NL" dirty="0" smtClean="0"/>
          </a:p>
          <a:p>
            <a:pPr marL="514350" indent="-514350">
              <a:buAutoNum type="arabicPlain"/>
            </a:pPr>
            <a:r>
              <a:rPr lang="nl-NL" dirty="0" smtClean="0"/>
              <a:t>Hoge koers</a:t>
            </a:r>
            <a:r>
              <a:rPr lang="nl-NL" dirty="0"/>
              <a:t> , provisie </a:t>
            </a:r>
            <a:r>
              <a:rPr lang="nl-NL" dirty="0" smtClean="0"/>
              <a:t>erbij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€ 362,14 </a:t>
            </a:r>
            <a:r>
              <a:rPr lang="nl-NL" dirty="0" smtClean="0">
                <a:sym typeface="Wingdings" panose="05000000000000000000" pitchFamily="2" charset="2"/>
              </a:rPr>
              <a:t>(zie dia 4)</a:t>
            </a:r>
            <a:endParaRPr lang="nl-NL" dirty="0" smtClean="0"/>
          </a:p>
          <a:p>
            <a:pPr marL="514350" indent="-514350">
              <a:buAutoNum type="arabicPlain"/>
            </a:pPr>
            <a:r>
              <a:rPr lang="nl-NL" dirty="0" smtClean="0"/>
              <a:t>Lage koers</a:t>
            </a:r>
            <a:r>
              <a:rPr lang="nl-NL" dirty="0"/>
              <a:t> , provisie </a:t>
            </a:r>
            <a:r>
              <a:rPr lang="nl-NL" dirty="0" smtClean="0"/>
              <a:t>eraf  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€ 16,55 </a:t>
            </a:r>
            <a:r>
              <a:rPr lang="nl-NL" dirty="0" smtClean="0">
                <a:sym typeface="Wingdings" panose="05000000000000000000" pitchFamily="2" charset="2"/>
              </a:rPr>
              <a:t>(zie dia 5)</a:t>
            </a:r>
            <a:endParaRPr lang="nl-NL" dirty="0" smtClean="0"/>
          </a:p>
          <a:p>
            <a:pPr marL="514350" indent="-514350">
              <a:buAutoNum type="arabicPlain"/>
            </a:pPr>
            <a:r>
              <a:rPr lang="nl-NL" dirty="0" smtClean="0"/>
              <a:t>Lage koers</a:t>
            </a:r>
            <a:r>
              <a:rPr lang="nl-NL" dirty="0"/>
              <a:t> , provisie </a:t>
            </a:r>
            <a:r>
              <a:rPr lang="nl-NL" dirty="0" smtClean="0"/>
              <a:t>van € 75 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76,30 pond </a:t>
            </a:r>
            <a:r>
              <a:rPr lang="nl-NL" dirty="0" smtClean="0">
                <a:sym typeface="Wingdings" panose="05000000000000000000" pitchFamily="2" charset="2"/>
              </a:rPr>
              <a:t>(zie dia 6)</a:t>
            </a:r>
            <a:endParaRPr lang="nl-NL" dirty="0" smtClean="0"/>
          </a:p>
          <a:p>
            <a:pPr marL="514350" indent="-514350">
              <a:buAutoNum type="arabicPlain"/>
            </a:pPr>
            <a:r>
              <a:rPr lang="nl-NL" dirty="0" smtClean="0"/>
              <a:t>Hoge koers</a:t>
            </a:r>
            <a:r>
              <a:rPr lang="nl-NL" dirty="0"/>
              <a:t> , provisie </a:t>
            </a:r>
            <a:r>
              <a:rPr lang="nl-NL" dirty="0" smtClean="0"/>
              <a:t>eraf 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€ 370,36 </a:t>
            </a:r>
            <a:r>
              <a:rPr lang="nl-NL" dirty="0" smtClean="0">
                <a:sym typeface="Wingdings" panose="05000000000000000000" pitchFamily="2" charset="2"/>
              </a:rPr>
              <a:t>(zie dia 4)</a:t>
            </a:r>
            <a:endParaRPr lang="nl-NL" dirty="0" smtClean="0"/>
          </a:p>
          <a:p>
            <a:pPr marL="514350" indent="-514350">
              <a:buAutoNum type="arabicPlain"/>
            </a:pPr>
            <a:r>
              <a:rPr lang="nl-NL" dirty="0" smtClean="0"/>
              <a:t>Lage koers</a:t>
            </a:r>
            <a:r>
              <a:rPr lang="nl-NL" dirty="0"/>
              <a:t> , provisie </a:t>
            </a:r>
            <a:r>
              <a:rPr lang="nl-NL" dirty="0" smtClean="0"/>
              <a:t>eraf  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€ 5,42 </a:t>
            </a:r>
            <a:r>
              <a:rPr lang="nl-NL" dirty="0" smtClean="0">
                <a:sym typeface="Wingdings" panose="05000000000000000000" pitchFamily="2" charset="2"/>
              </a:rPr>
              <a:t>(zie dia 5)</a:t>
            </a:r>
            <a:endParaRPr lang="nl-NL" dirty="0" smtClean="0"/>
          </a:p>
          <a:p>
            <a:pPr marL="514350" indent="-514350">
              <a:buAutoNum type="arabicPlain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7756" b="15390"/>
          <a:stretch/>
        </p:blipFill>
        <p:spPr>
          <a:xfrm>
            <a:off x="0" y="5499100"/>
            <a:ext cx="12192000" cy="136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402</Words>
  <Application>Microsoft Office PowerPoint</Application>
  <PresentationFormat>Breedbeeld</PresentationFormat>
  <Paragraphs>82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Vreemde valuta</vt:lpstr>
      <vt:lpstr>Aankoopkoers en verkoopkoers</vt:lpstr>
      <vt:lpstr>Provisie</vt:lpstr>
      <vt:lpstr>Oefening 1:</vt:lpstr>
      <vt:lpstr>Oefening 2:</vt:lpstr>
      <vt:lpstr>Oefening 3:</vt:lpstr>
      <vt:lpstr>Test jezelf</vt:lpstr>
      <vt:lpstr>Antwoorden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Vreemde valuta</dc:title>
  <dc:creator>Bernhard Seelen</dc:creator>
  <cp:lastModifiedBy>Bernhard Seelen </cp:lastModifiedBy>
  <cp:revision>10</cp:revision>
  <dcterms:created xsi:type="dcterms:W3CDTF">2015-06-02T10:38:01Z</dcterms:created>
  <dcterms:modified xsi:type="dcterms:W3CDTF">2015-06-11T09:53:38Z</dcterms:modified>
</cp:coreProperties>
</file>