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4" r:id="rId6"/>
    <p:sldId id="260" r:id="rId7"/>
    <p:sldId id="262" r:id="rId8"/>
    <p:sldId id="261" r:id="rId9"/>
    <p:sldId id="263" r:id="rId1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E96160BA-0EC9-485C-A577-BE888E34339E}" type="datetimeFigureOut">
              <a:rPr lang="nl-NL" smtClean="0"/>
              <a:t>21-3-2014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6D02C4FC-8A19-4E9E-BBF0-304C71B024D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160BA-0EC9-485C-A577-BE888E34339E}" type="datetimeFigureOut">
              <a:rPr lang="nl-NL" smtClean="0"/>
              <a:t>21-3-2014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2C4FC-8A19-4E9E-BBF0-304C71B024D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160BA-0EC9-485C-A577-BE888E34339E}" type="datetimeFigureOut">
              <a:rPr lang="nl-NL" smtClean="0"/>
              <a:t>21-3-2014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2C4FC-8A19-4E9E-BBF0-304C71B024D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160BA-0EC9-485C-A577-BE888E34339E}" type="datetimeFigureOut">
              <a:rPr lang="nl-NL" smtClean="0"/>
              <a:t>21-3-2014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2C4FC-8A19-4E9E-BBF0-304C71B024D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160BA-0EC9-485C-A577-BE888E34339E}" type="datetimeFigureOut">
              <a:rPr lang="nl-NL" smtClean="0"/>
              <a:t>21-3-2014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2C4FC-8A19-4E9E-BBF0-304C71B024D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160BA-0EC9-485C-A577-BE888E34339E}" type="datetimeFigureOut">
              <a:rPr lang="nl-NL" smtClean="0"/>
              <a:t>21-3-2014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2C4FC-8A19-4E9E-BBF0-304C71B024D4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160BA-0EC9-485C-A577-BE888E34339E}" type="datetimeFigureOut">
              <a:rPr lang="nl-NL" smtClean="0"/>
              <a:t>21-3-2014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2C4FC-8A19-4E9E-BBF0-304C71B024D4}" type="slidenum">
              <a:rPr lang="nl-NL" smtClean="0"/>
              <a:t>‹nr.›</a:t>
            </a:fld>
            <a:endParaRPr lang="nl-NL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160BA-0EC9-485C-A577-BE888E34339E}" type="datetimeFigureOut">
              <a:rPr lang="nl-NL" smtClean="0"/>
              <a:t>21-3-2014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2C4FC-8A19-4E9E-BBF0-304C71B024D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160BA-0EC9-485C-A577-BE888E34339E}" type="datetimeFigureOut">
              <a:rPr lang="nl-NL" smtClean="0"/>
              <a:t>21-3-2014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2C4FC-8A19-4E9E-BBF0-304C71B024D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E96160BA-0EC9-485C-A577-BE888E34339E}" type="datetimeFigureOut">
              <a:rPr lang="nl-NL" smtClean="0"/>
              <a:t>21-3-2014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6D02C4FC-8A19-4E9E-BBF0-304C71B024D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E96160BA-0EC9-485C-A577-BE888E34339E}" type="datetimeFigureOut">
              <a:rPr lang="nl-NL" smtClean="0"/>
              <a:t>21-3-2014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6D02C4FC-8A19-4E9E-BBF0-304C71B024D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E96160BA-0EC9-485C-A577-BE888E34339E}" type="datetimeFigureOut">
              <a:rPr lang="nl-NL" smtClean="0"/>
              <a:t>21-3-2014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6D02C4FC-8A19-4E9E-BBF0-304C71B024D4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nl-NL" sz="6000" dirty="0" smtClean="0">
                <a:latin typeface="Cooper Black" pitchFamily="18" charset="0"/>
              </a:rPr>
              <a:t>Economische kringloop</a:t>
            </a:r>
            <a:endParaRPr lang="nl-NL" sz="6000" dirty="0">
              <a:latin typeface="Cooper Black" pitchFamily="18" charset="0"/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70247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Productiefactoren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De burgers zijn de eigenaren van de productiefactoren. </a:t>
            </a:r>
          </a:p>
          <a:p>
            <a:r>
              <a:rPr lang="nl-NL" dirty="0" smtClean="0"/>
              <a:t>Kapitaal</a:t>
            </a:r>
          </a:p>
          <a:p>
            <a:r>
              <a:rPr lang="nl-NL" dirty="0" smtClean="0"/>
              <a:t>Arbeid</a:t>
            </a:r>
          </a:p>
          <a:p>
            <a:r>
              <a:rPr lang="nl-NL" dirty="0" smtClean="0"/>
              <a:t>Natuur</a:t>
            </a:r>
          </a:p>
          <a:p>
            <a:r>
              <a:rPr lang="nl-NL" dirty="0" smtClean="0"/>
              <a:t>Ondernemerschap</a:t>
            </a:r>
            <a:endParaRPr lang="nl-NL" dirty="0"/>
          </a:p>
          <a:p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587"/>
          <a:stretch/>
        </p:blipFill>
        <p:spPr bwMode="auto">
          <a:xfrm>
            <a:off x="4860032" y="3140968"/>
            <a:ext cx="3351572" cy="2880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26142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Beloningen productiefactoren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De burgers willen best de productiefactoren uitlenen aan bedrijven. Uiteraard willen ze hiervoor wel een vergoeding ontvangen.</a:t>
            </a:r>
          </a:p>
          <a:p>
            <a:r>
              <a:rPr lang="nl-NL" dirty="0" smtClean="0"/>
              <a:t>Rente</a:t>
            </a:r>
          </a:p>
          <a:p>
            <a:r>
              <a:rPr lang="nl-NL" dirty="0" smtClean="0"/>
              <a:t>Huur</a:t>
            </a:r>
          </a:p>
          <a:p>
            <a:r>
              <a:rPr lang="nl-NL" dirty="0" smtClean="0"/>
              <a:t>Loon</a:t>
            </a:r>
          </a:p>
          <a:p>
            <a:r>
              <a:rPr lang="nl-NL" dirty="0" smtClean="0"/>
              <a:t>Pacht</a:t>
            </a:r>
          </a:p>
          <a:p>
            <a:r>
              <a:rPr lang="nl-NL" dirty="0" smtClean="0"/>
              <a:t>Winst</a:t>
            </a:r>
            <a:endParaRPr lang="nl-NL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587"/>
          <a:stretch/>
        </p:blipFill>
        <p:spPr bwMode="auto">
          <a:xfrm>
            <a:off x="5139186" y="3573016"/>
            <a:ext cx="3177230" cy="27304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54145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Nationaal inkomen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De totale ontvangsten aan vergoedingen voor de productiefactoren (rente, huur, loon, pacht, winst) in een land noem je het nationaal inkomen.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Om landen met elkaar te vergelijken moet je kijken naar het inkomen per hoofd van de bevolking.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2988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Nationaal product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De totale waarde van de productie in een land noem je het nationaal product.</a:t>
            </a:r>
          </a:p>
          <a:p>
            <a:r>
              <a:rPr lang="nl-NL" dirty="0" smtClean="0"/>
              <a:t>De totale waarde is te bereken door te kijken wat de burgers in totaal hebben betaald voor de goederen/ diensten.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90176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Produceren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Produceren is het maken van producten en het leveren van diensten.</a:t>
            </a:r>
          </a:p>
          <a:p>
            <a:r>
              <a:rPr lang="nl-NL" dirty="0" smtClean="0"/>
              <a:t>De bedrijven hebben de productiefactoren nodig om te kunnen produceren.</a:t>
            </a:r>
          </a:p>
          <a:p>
            <a:r>
              <a:rPr lang="nl-NL" dirty="0" smtClean="0"/>
              <a:t>Op de vergoedingen voor de productiefactoren te kunnen betalen, verkopen ze de geproduceerde </a:t>
            </a:r>
          </a:p>
          <a:p>
            <a:pPr marL="0" indent="0">
              <a:buNone/>
            </a:pPr>
            <a:r>
              <a:rPr lang="nl-NL" dirty="0" smtClean="0"/>
              <a:t>    goederen en diensten.</a:t>
            </a:r>
            <a:endParaRPr lang="nl-NL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15" t="14481" r="12455" b="14058"/>
          <a:stretch/>
        </p:blipFill>
        <p:spPr bwMode="auto">
          <a:xfrm>
            <a:off x="5724128" y="4032119"/>
            <a:ext cx="2643105" cy="22051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87583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Consumeren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Het door burgers kopen en gebruiken van goederen en diensten.</a:t>
            </a:r>
          </a:p>
          <a:p>
            <a:r>
              <a:rPr lang="nl-NL" dirty="0" smtClean="0"/>
              <a:t>Om te consumeren zal er wel voor de producten betaald moeten worden.</a:t>
            </a:r>
            <a:endParaRPr lang="nl-NL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587"/>
          <a:stretch/>
        </p:blipFill>
        <p:spPr bwMode="auto">
          <a:xfrm>
            <a:off x="5364088" y="3717032"/>
            <a:ext cx="2952328" cy="2537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7557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27031" y="498323"/>
            <a:ext cx="6965245" cy="1202485"/>
          </a:xfrm>
        </p:spPr>
        <p:txBody>
          <a:bodyPr/>
          <a:lstStyle/>
          <a:p>
            <a:r>
              <a:rPr lang="nl-NL" dirty="0" smtClean="0"/>
              <a:t>Economische kringloop</a:t>
            </a:r>
            <a:endParaRPr lang="nl-NL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341" b="84072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6587"/>
          <a:stretch/>
        </p:blipFill>
        <p:spPr bwMode="auto">
          <a:xfrm>
            <a:off x="737102" y="2940372"/>
            <a:ext cx="2826786" cy="2429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15" t="14481" r="12455" b="14058"/>
          <a:stretch/>
        </p:blipFill>
        <p:spPr bwMode="auto">
          <a:xfrm>
            <a:off x="5902050" y="2814319"/>
            <a:ext cx="2059741" cy="17184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Gekromde PIJL-OMLAAG 4"/>
          <p:cNvSpPr/>
          <p:nvPr/>
        </p:nvSpPr>
        <p:spPr>
          <a:xfrm>
            <a:off x="1547665" y="1700807"/>
            <a:ext cx="5711246" cy="1064569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7" name="Gekromde PIJL-OMLAAG 6"/>
          <p:cNvSpPr/>
          <p:nvPr/>
        </p:nvSpPr>
        <p:spPr>
          <a:xfrm rot="10800000">
            <a:off x="1619671" y="4725144"/>
            <a:ext cx="5832648" cy="1156524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9" name="Gekromde PIJL-OMHOOG 8"/>
          <p:cNvSpPr/>
          <p:nvPr/>
        </p:nvSpPr>
        <p:spPr>
          <a:xfrm rot="10800000">
            <a:off x="1907703" y="2009292"/>
            <a:ext cx="4680520" cy="756084"/>
          </a:xfrm>
          <a:prstGeom prst="curved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10" name="Gekromde PIJL-OMHOOG 9"/>
          <p:cNvSpPr/>
          <p:nvPr/>
        </p:nvSpPr>
        <p:spPr>
          <a:xfrm>
            <a:off x="2281451" y="4842613"/>
            <a:ext cx="4794150" cy="760480"/>
          </a:xfrm>
          <a:prstGeom prst="curved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2605487" y="1362254"/>
            <a:ext cx="41460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dirty="0" smtClean="0"/>
              <a:t>Kapitaal, arbeid, natuur, ondernemerschap</a:t>
            </a:r>
            <a:endParaRPr lang="nl-NL" sz="1600" dirty="0"/>
          </a:p>
        </p:txBody>
      </p:sp>
      <p:sp>
        <p:nvSpPr>
          <p:cNvPr id="12" name="Tekstvak 11"/>
          <p:cNvSpPr txBox="1"/>
          <p:nvPr/>
        </p:nvSpPr>
        <p:spPr>
          <a:xfrm>
            <a:off x="2915816" y="2251611"/>
            <a:ext cx="41460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dirty="0" smtClean="0"/>
              <a:t>Rente, huur, loon, pacht, winst</a:t>
            </a:r>
            <a:endParaRPr lang="nl-NL" sz="1600" dirty="0"/>
          </a:p>
        </p:txBody>
      </p:sp>
      <p:sp>
        <p:nvSpPr>
          <p:cNvPr id="13" name="Tekstvak 12"/>
          <p:cNvSpPr txBox="1"/>
          <p:nvPr/>
        </p:nvSpPr>
        <p:spPr>
          <a:xfrm>
            <a:off x="3131840" y="5148864"/>
            <a:ext cx="41460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dirty="0" smtClean="0"/>
              <a:t>Betalen voor goederen/ diensten</a:t>
            </a:r>
            <a:endParaRPr lang="nl-NL" sz="1600" dirty="0"/>
          </a:p>
        </p:txBody>
      </p:sp>
      <p:sp>
        <p:nvSpPr>
          <p:cNvPr id="14" name="Tekstvak 13"/>
          <p:cNvSpPr txBox="1"/>
          <p:nvPr/>
        </p:nvSpPr>
        <p:spPr>
          <a:xfrm>
            <a:off x="3145020" y="5881669"/>
            <a:ext cx="41460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dirty="0" smtClean="0"/>
              <a:t>Leveren van goederen en diensten</a:t>
            </a:r>
            <a:endParaRPr lang="nl-NL" sz="1600" dirty="0"/>
          </a:p>
        </p:txBody>
      </p:sp>
      <p:sp>
        <p:nvSpPr>
          <p:cNvPr id="16" name="Tekstvak 15"/>
          <p:cNvSpPr txBox="1"/>
          <p:nvPr/>
        </p:nvSpPr>
        <p:spPr>
          <a:xfrm>
            <a:off x="2785843" y="2596100"/>
            <a:ext cx="41460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dirty="0" smtClean="0"/>
              <a:t>Totaal ontvangen = Nationaal inkomen</a:t>
            </a:r>
            <a:endParaRPr lang="nl-NL" sz="1600" dirty="0"/>
          </a:p>
        </p:txBody>
      </p:sp>
      <p:sp>
        <p:nvSpPr>
          <p:cNvPr id="17" name="Tekstvak 16"/>
          <p:cNvSpPr txBox="1"/>
          <p:nvPr/>
        </p:nvSpPr>
        <p:spPr>
          <a:xfrm>
            <a:off x="3112833" y="4884299"/>
            <a:ext cx="41460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dirty="0" smtClean="0"/>
              <a:t>Totaal betaald = Nationaal product</a:t>
            </a:r>
            <a:endParaRPr lang="nl-NL" sz="1600" dirty="0"/>
          </a:p>
        </p:txBody>
      </p:sp>
    </p:spTree>
    <p:extLst>
      <p:ext uri="{BB962C8B-B14F-4D97-AF65-F5344CB8AC3E}">
        <p14:creationId xmlns:p14="http://schemas.microsoft.com/office/powerpoint/2010/main" val="3624185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9" grpId="0" animBg="1"/>
      <p:bldP spid="10" grpId="0" animBg="1"/>
      <p:bldP spid="8" grpId="0"/>
      <p:bldP spid="12" grpId="0"/>
      <p:bldP spid="13" grpId="0"/>
      <p:bldP spid="14" grpId="0"/>
      <p:bldP spid="16" grpId="0"/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Overheid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De overheid heeft invloed op de kringloop.</a:t>
            </a:r>
          </a:p>
          <a:p>
            <a:r>
              <a:rPr lang="nl-NL" dirty="0" smtClean="0"/>
              <a:t>Over de inkomsten van de burgers moet belasting betaald worden.</a:t>
            </a:r>
          </a:p>
          <a:p>
            <a:r>
              <a:rPr lang="nl-NL" dirty="0" smtClean="0"/>
              <a:t>Over de uitgaven van burgers moet belasting betaald worden.</a:t>
            </a:r>
          </a:p>
          <a:p>
            <a:r>
              <a:rPr lang="nl-NL" dirty="0" smtClean="0"/>
              <a:t>De overheid gebruikt deze inkomsten om zelf te produceren.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33351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unaise">
  <a:themeElements>
    <a:clrScheme name="Punaise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unaise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nais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309</TotalTime>
  <Words>275</Words>
  <Application>Microsoft Office PowerPoint</Application>
  <PresentationFormat>Diavoorstelling (4:3)</PresentationFormat>
  <Paragraphs>41</Paragraphs>
  <Slides>9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0" baseType="lpstr">
      <vt:lpstr>Punaise</vt:lpstr>
      <vt:lpstr>Economische kringloop</vt:lpstr>
      <vt:lpstr>Productiefactoren</vt:lpstr>
      <vt:lpstr>Beloningen productiefactoren</vt:lpstr>
      <vt:lpstr>Nationaal inkomen</vt:lpstr>
      <vt:lpstr>Nationaal product</vt:lpstr>
      <vt:lpstr>Produceren</vt:lpstr>
      <vt:lpstr>Consumeren</vt:lpstr>
      <vt:lpstr>Economische kringloop</vt:lpstr>
      <vt:lpstr>Overheid</vt:lpstr>
    </vt:vector>
  </TitlesOfParts>
  <Company>Het hooghuis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Economische kringloop</dc:title>
  <dc:creator>Bernhard Seelen</dc:creator>
  <cp:lastModifiedBy>Bernhard Seelen </cp:lastModifiedBy>
  <cp:revision>4</cp:revision>
  <dcterms:created xsi:type="dcterms:W3CDTF">2014-03-21T08:38:03Z</dcterms:created>
  <dcterms:modified xsi:type="dcterms:W3CDTF">2014-03-21T13:47:13Z</dcterms:modified>
</cp:coreProperties>
</file>