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nl-NL" smtClean="0"/>
              <a:t>Klik om de stijl te bewerken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45A671F0-E07F-41CF-949F-3FBFA6864F63}" type="datetimeFigureOut">
              <a:rPr lang="nl-NL" smtClean="0"/>
              <a:t>23-2-2016</a:t>
            </a:fld>
            <a:endParaRPr lang="nl-NL"/>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nl-NL"/>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1396370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5A671F0-E07F-41CF-949F-3FBFA6864F63}" type="datetimeFigureOut">
              <a:rPr lang="nl-NL" smtClean="0"/>
              <a:t>23-2-2016</a:t>
            </a:fld>
            <a:endParaRPr lang="nl-NL"/>
          </a:p>
        </p:txBody>
      </p:sp>
      <p:sp>
        <p:nvSpPr>
          <p:cNvPr id="6" name="Footer Placeholder 5"/>
          <p:cNvSpPr>
            <a:spLocks noGrp="1"/>
          </p:cNvSpPr>
          <p:nvPr>
            <p:ph type="ftr" sz="quarter" idx="11"/>
          </p:nvPr>
        </p:nvSpPr>
        <p:spPr/>
        <p:txBody>
          <a:bodyPr/>
          <a:lstStyle/>
          <a:p>
            <a:endParaRPr lang="nl-NL"/>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1179152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nl-NL" smtClean="0"/>
              <a:t>Klik om de stijl te bewerken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45A671F0-E07F-41CF-949F-3FBFA6864F63}" type="datetimeFigureOut">
              <a:rPr lang="nl-NL" smtClean="0"/>
              <a:t>23-2-2016</a:t>
            </a:fld>
            <a:endParaRPr lang="nl-NL"/>
          </a:p>
        </p:txBody>
      </p:sp>
      <p:sp>
        <p:nvSpPr>
          <p:cNvPr id="5" name="Footer Placeholder 4"/>
          <p:cNvSpPr>
            <a:spLocks noGrp="1"/>
          </p:cNvSpPr>
          <p:nvPr>
            <p:ph type="ftr" sz="quarter" idx="11"/>
          </p:nvPr>
        </p:nvSpPr>
        <p:spPr/>
        <p:txBody>
          <a:bodyPr/>
          <a:lstStyle/>
          <a:p>
            <a:endParaRPr lang="nl-NL"/>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12851704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nl-NL" smtClean="0"/>
              <a:t>Klik om de stijl te bewerken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45A671F0-E07F-41CF-949F-3FBFA6864F63}" type="datetimeFigureOut">
              <a:rPr lang="nl-NL" smtClean="0"/>
              <a:t>23-2-2016</a:t>
            </a:fld>
            <a:endParaRPr lang="nl-NL"/>
          </a:p>
        </p:txBody>
      </p:sp>
      <p:sp>
        <p:nvSpPr>
          <p:cNvPr id="5" name="Footer Placeholder 4"/>
          <p:cNvSpPr>
            <a:spLocks noGrp="1"/>
          </p:cNvSpPr>
          <p:nvPr>
            <p:ph type="ftr" sz="quarter" idx="11"/>
          </p:nvPr>
        </p:nvSpPr>
        <p:spPr/>
        <p:txBody>
          <a:bodyPr/>
          <a:lstStyle/>
          <a:p>
            <a:endParaRPr lang="nl-NL"/>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6452755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45A671F0-E07F-41CF-949F-3FBFA6864F63}" type="datetimeFigureOut">
              <a:rPr lang="nl-NL" smtClean="0"/>
              <a:t>23-2-2016</a:t>
            </a:fld>
            <a:endParaRPr lang="nl-NL"/>
          </a:p>
        </p:txBody>
      </p:sp>
      <p:sp>
        <p:nvSpPr>
          <p:cNvPr id="5" name="Footer Placeholder 4"/>
          <p:cNvSpPr>
            <a:spLocks noGrp="1"/>
          </p:cNvSpPr>
          <p:nvPr>
            <p:ph type="ftr" sz="quarter" idx="11"/>
          </p:nvPr>
        </p:nvSpPr>
        <p:spPr/>
        <p:txBody>
          <a:bodyPr/>
          <a:lstStyle/>
          <a:p>
            <a:endParaRPr lang="nl-NL"/>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12871210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smtClean="0"/>
              <a:t>Klik om de stijl te bewerken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5A671F0-E07F-41CF-949F-3FBFA6864F63}" type="datetimeFigureOut">
              <a:rPr lang="nl-NL" smtClean="0"/>
              <a:t>23-2-2016</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3330657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smtClean="0"/>
              <a:t>Klik om de stijl te bewerken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5A671F0-E07F-41CF-949F-3FBFA6864F63}" type="datetimeFigureOut">
              <a:rPr lang="nl-NL" smtClean="0"/>
              <a:t>23-2-2016</a:t>
            </a:fld>
            <a:endParaRPr lang="nl-NL"/>
          </a:p>
        </p:txBody>
      </p:sp>
      <p:sp>
        <p:nvSpPr>
          <p:cNvPr id="8" name="Footer Placeholder 7"/>
          <p:cNvSpPr>
            <a:spLocks noGrp="1"/>
          </p:cNvSpPr>
          <p:nvPr>
            <p:ph type="ftr" sz="quarter" idx="11"/>
          </p:nvPr>
        </p:nvSpPr>
        <p:spPr>
          <a:xfrm>
            <a:off x="561111" y="6391838"/>
            <a:ext cx="3644282" cy="304801"/>
          </a:xfrm>
        </p:spPr>
        <p:txBody>
          <a:bodyPr/>
          <a:lstStyle/>
          <a:p>
            <a:endParaRPr lang="nl-NL"/>
          </a:p>
        </p:txBody>
      </p:sp>
      <p:sp>
        <p:nvSpPr>
          <p:cNvPr id="9" name="Slide Number Placeholder 8"/>
          <p:cNvSpPr>
            <a:spLocks noGrp="1"/>
          </p:cNvSpPr>
          <p:nvPr>
            <p:ph type="sldNum" sz="quarter" idx="12"/>
          </p:nvPr>
        </p:nvSpPr>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15277541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45A671F0-E07F-41CF-949F-3FBFA6864F63}" type="datetimeFigureOut">
              <a:rPr lang="nl-NL" smtClean="0"/>
              <a:t>23-2-2016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8945529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nl-NL" smtClean="0"/>
              <a:t>Klik om de stijl te bewerken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45A671F0-E07F-41CF-949F-3FBFA6864F63}" type="datetimeFigureOut">
              <a:rPr lang="nl-NL" smtClean="0"/>
              <a:t>23-2-2016</a:t>
            </a:fld>
            <a:endParaRPr lang="nl-NL"/>
          </a:p>
        </p:txBody>
      </p:sp>
      <p:sp>
        <p:nvSpPr>
          <p:cNvPr id="5" name="Footer Placeholder 4"/>
          <p:cNvSpPr>
            <a:spLocks noGrp="1"/>
          </p:cNvSpPr>
          <p:nvPr>
            <p:ph type="ftr" sz="quarter" idx="11"/>
          </p:nvPr>
        </p:nvSpPr>
        <p:spPr/>
        <p:txBody>
          <a:bodyPr/>
          <a:lstStyle/>
          <a:p>
            <a:endParaRPr lang="nl-NL"/>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212436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5A671F0-E07F-41CF-949F-3FBFA6864F63}" type="datetimeFigureOut">
              <a:rPr lang="nl-NL" smtClean="0"/>
              <a:t>23-2-2016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211733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45A671F0-E07F-41CF-949F-3FBFA6864F63}" type="datetimeFigureOut">
              <a:rPr lang="nl-NL" smtClean="0"/>
              <a:t>23-2-2016</a:t>
            </a:fld>
            <a:endParaRPr lang="nl-NL"/>
          </a:p>
        </p:txBody>
      </p:sp>
      <p:sp>
        <p:nvSpPr>
          <p:cNvPr id="5" name="Footer Placeholder 4"/>
          <p:cNvSpPr>
            <a:spLocks noGrp="1"/>
          </p:cNvSpPr>
          <p:nvPr>
            <p:ph type="ftr" sz="quarter" idx="11"/>
          </p:nvPr>
        </p:nvSpPr>
        <p:spPr/>
        <p:txBody>
          <a:bodyPr/>
          <a:lstStyle/>
          <a:p>
            <a:endParaRPr lang="nl-NL"/>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25604719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5A671F0-E07F-41CF-949F-3FBFA6864F63}" type="datetimeFigureOut">
              <a:rPr lang="nl-NL" smtClean="0"/>
              <a:t>23-2-2016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4068194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45A671F0-E07F-41CF-949F-3FBFA6864F63}" type="datetimeFigureOut">
              <a:rPr lang="nl-NL" smtClean="0"/>
              <a:t>23-2-2016</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566568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45A671F0-E07F-41CF-949F-3FBFA6864F63}" type="datetimeFigureOut">
              <a:rPr lang="nl-NL" smtClean="0"/>
              <a:t>23-2-2016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4249958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A671F0-E07F-41CF-949F-3FBFA6864F63}" type="datetimeFigureOut">
              <a:rPr lang="nl-NL" smtClean="0"/>
              <a:t>23-2-2016</a:t>
            </a:fld>
            <a:endParaRPr lang="nl-NL"/>
          </a:p>
        </p:txBody>
      </p:sp>
      <p:sp>
        <p:nvSpPr>
          <p:cNvPr id="3" name="Footer Placeholder 2"/>
          <p:cNvSpPr>
            <a:spLocks noGrp="1"/>
          </p:cNvSpPr>
          <p:nvPr>
            <p:ph type="ftr" sz="quarter" idx="11"/>
          </p:nvPr>
        </p:nvSpPr>
        <p:spPr/>
        <p:txBody>
          <a:bodyPr/>
          <a:lstStyle/>
          <a:p>
            <a:endParaRPr lang="nl-NL"/>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454224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nl-NL" smtClean="0"/>
              <a:t>Klik om de stijl te bewerken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5A671F0-E07F-41CF-949F-3FBFA6864F63}" type="datetimeFigureOut">
              <a:rPr lang="nl-NL" smtClean="0"/>
              <a:t>23-2-2016</a:t>
            </a:fld>
            <a:endParaRPr lang="nl-NL"/>
          </a:p>
        </p:txBody>
      </p:sp>
      <p:sp>
        <p:nvSpPr>
          <p:cNvPr id="6" name="Footer Placeholder 5"/>
          <p:cNvSpPr>
            <a:spLocks noGrp="1"/>
          </p:cNvSpPr>
          <p:nvPr>
            <p:ph type="ftr" sz="quarter" idx="11"/>
          </p:nvPr>
        </p:nvSpPr>
        <p:spPr/>
        <p:txBody>
          <a:bodyPr/>
          <a:lstStyle/>
          <a:p>
            <a:endParaRPr lang="nl-NL"/>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3274986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nl-NL" smtClean="0"/>
              <a:t>Klik op het pictogram als u een afbeelding wilt toevoegen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5A671F0-E07F-41CF-949F-3FBFA6864F63}" type="datetimeFigureOut">
              <a:rPr lang="nl-NL" smtClean="0"/>
              <a:t>23-2-2016</a:t>
            </a:fld>
            <a:endParaRPr lang="nl-NL"/>
          </a:p>
        </p:txBody>
      </p:sp>
      <p:sp>
        <p:nvSpPr>
          <p:cNvPr id="6" name="Footer Placeholder 5"/>
          <p:cNvSpPr>
            <a:spLocks noGrp="1"/>
          </p:cNvSpPr>
          <p:nvPr>
            <p:ph type="ftr" sz="quarter" idx="11"/>
          </p:nvPr>
        </p:nvSpPr>
        <p:spPr/>
        <p:txBody>
          <a:bodyPr/>
          <a:lstStyle/>
          <a:p>
            <a:endParaRPr lang="nl-NL"/>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B253DF2-96F5-4734-8C0B-D96D9B9EB8A1}" type="slidenum">
              <a:rPr lang="nl-NL" smtClean="0"/>
              <a:t>‹nr.›</a:t>
            </a:fld>
            <a:endParaRPr lang="nl-NL"/>
          </a:p>
        </p:txBody>
      </p:sp>
    </p:spTree>
    <p:extLst>
      <p:ext uri="{BB962C8B-B14F-4D97-AF65-F5344CB8AC3E}">
        <p14:creationId xmlns:p14="http://schemas.microsoft.com/office/powerpoint/2010/main" val="2278387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nl-NL" smtClean="0"/>
              <a:t>Klik om de stijl te bewerken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45A671F0-E07F-41CF-949F-3FBFA6864F63}" type="datetimeFigureOut">
              <a:rPr lang="nl-NL" smtClean="0"/>
              <a:t>23-2-2016</a:t>
            </a:fld>
            <a:endParaRPr lang="nl-NL"/>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nl-NL"/>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6B253DF2-96F5-4734-8C0B-D96D9B9EB8A1}" type="slidenum">
              <a:rPr lang="nl-NL" smtClean="0"/>
              <a:t>‹nr.›</a:t>
            </a:fld>
            <a:endParaRPr lang="nl-NL"/>
          </a:p>
        </p:txBody>
      </p:sp>
    </p:spTree>
    <p:extLst>
      <p:ext uri="{BB962C8B-B14F-4D97-AF65-F5344CB8AC3E}">
        <p14:creationId xmlns:p14="http://schemas.microsoft.com/office/powerpoint/2010/main" val="9523752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z="7200" dirty="0" smtClean="0"/>
              <a:t>Produceren</a:t>
            </a:r>
            <a:endParaRPr lang="nl-NL" sz="7200"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724562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Produceren</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2000" dirty="0" smtClean="0"/>
              <a:t>Het maken van goederen en het leveren van diensten.</a:t>
            </a:r>
          </a:p>
          <a:p>
            <a:pPr marL="0" indent="0">
              <a:buNone/>
            </a:pPr>
            <a:endParaRPr lang="nl-NL" sz="2000" dirty="0"/>
          </a:p>
          <a:p>
            <a:pPr marL="0" indent="0">
              <a:buNone/>
            </a:pPr>
            <a:r>
              <a:rPr lang="nl-NL" sz="2000" dirty="0" smtClean="0"/>
              <a:t>Om te kunnen produceren heb je productiefactoren nodig.</a:t>
            </a:r>
            <a:endParaRPr lang="nl-NL" sz="2000" dirty="0"/>
          </a:p>
        </p:txBody>
      </p:sp>
    </p:spTree>
    <p:extLst>
      <p:ext uri="{BB962C8B-B14F-4D97-AF65-F5344CB8AC3E}">
        <p14:creationId xmlns:p14="http://schemas.microsoft.com/office/powerpoint/2010/main" val="1600794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Productiefactoren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099437547"/>
              </p:ext>
            </p:extLst>
          </p:nvPr>
        </p:nvGraphicFramePr>
        <p:xfrm>
          <a:off x="1155700" y="2476500"/>
          <a:ext cx="9766299" cy="4140200"/>
        </p:xfrm>
        <a:graphic>
          <a:graphicData uri="http://schemas.openxmlformats.org/drawingml/2006/table">
            <a:tbl>
              <a:tblPr firstRow="1" bandRow="1">
                <a:tableStyleId>{5C22544A-7EE6-4342-B048-85BDC9FD1C3A}</a:tableStyleId>
              </a:tblPr>
              <a:tblGrid>
                <a:gridCol w="577957"/>
                <a:gridCol w="2559525"/>
                <a:gridCol w="4187242"/>
                <a:gridCol w="2441575"/>
              </a:tblGrid>
              <a:tr h="647940">
                <a:tc gridSpan="2">
                  <a:txBody>
                    <a:bodyPr/>
                    <a:lstStyle/>
                    <a:p>
                      <a:r>
                        <a:rPr lang="nl-NL" dirty="0" smtClean="0"/>
                        <a:t>Productiefactor</a:t>
                      </a:r>
                      <a:endParaRPr lang="nl-NL" dirty="0"/>
                    </a:p>
                  </a:txBody>
                  <a:tcPr marL="76738" marR="76738"/>
                </a:tc>
                <a:tc hMerge="1">
                  <a:txBody>
                    <a:bodyPr/>
                    <a:lstStyle/>
                    <a:p>
                      <a:endParaRPr lang="nl-NL" dirty="0"/>
                    </a:p>
                  </a:txBody>
                  <a:tcPr/>
                </a:tc>
                <a:tc>
                  <a:txBody>
                    <a:bodyPr/>
                    <a:lstStyle/>
                    <a:p>
                      <a:r>
                        <a:rPr lang="nl-NL" dirty="0" smtClean="0"/>
                        <a:t>Omschrijving</a:t>
                      </a:r>
                      <a:endParaRPr lang="nl-NL" dirty="0"/>
                    </a:p>
                  </a:txBody>
                  <a:tcPr marL="76738" marR="76738"/>
                </a:tc>
                <a:tc>
                  <a:txBody>
                    <a:bodyPr/>
                    <a:lstStyle/>
                    <a:p>
                      <a:r>
                        <a:rPr lang="nl-NL" dirty="0" smtClean="0"/>
                        <a:t>Beloning</a:t>
                      </a:r>
                      <a:endParaRPr lang="nl-NL" dirty="0"/>
                    </a:p>
                  </a:txBody>
                  <a:tcPr marL="76738" marR="76738"/>
                </a:tc>
              </a:tr>
              <a:tr h="873065">
                <a:tc>
                  <a:txBody>
                    <a:bodyPr/>
                    <a:lstStyle/>
                    <a:p>
                      <a:pPr algn="ctr"/>
                      <a:r>
                        <a:rPr lang="nl-NL" sz="4400" i="1" dirty="0" smtClean="0"/>
                        <a:t>K</a:t>
                      </a:r>
                      <a:endParaRPr lang="nl-NL" sz="4400" i="1" dirty="0"/>
                    </a:p>
                  </a:txBody>
                  <a:tcPr marL="76738" marR="76738"/>
                </a:tc>
                <a:tc>
                  <a:txBody>
                    <a:bodyPr/>
                    <a:lstStyle/>
                    <a:p>
                      <a:pPr algn="ctr"/>
                      <a:r>
                        <a:rPr lang="nl-NL" sz="2000" dirty="0" smtClean="0"/>
                        <a:t>Kapitaal</a:t>
                      </a:r>
                      <a:endParaRPr lang="nl-NL" sz="2000" dirty="0"/>
                    </a:p>
                  </a:txBody>
                  <a:tcPr marL="76738" marR="76738"/>
                </a:tc>
                <a:tc>
                  <a:txBody>
                    <a:bodyPr/>
                    <a:lstStyle/>
                    <a:p>
                      <a:pPr algn="ctr"/>
                      <a:r>
                        <a:rPr lang="nl-NL" sz="2000" dirty="0" smtClean="0"/>
                        <a:t>Gebouwen, machines, gereedschap</a:t>
                      </a:r>
                      <a:endParaRPr lang="nl-NL" sz="2000" dirty="0"/>
                    </a:p>
                  </a:txBody>
                  <a:tcPr marL="76738" marR="76738"/>
                </a:tc>
                <a:tc>
                  <a:txBody>
                    <a:bodyPr/>
                    <a:lstStyle/>
                    <a:p>
                      <a:pPr algn="ctr"/>
                      <a:r>
                        <a:rPr lang="nl-NL" sz="2000" dirty="0" smtClean="0"/>
                        <a:t>Rente, huur</a:t>
                      </a:r>
                      <a:endParaRPr lang="nl-NL" sz="2000" dirty="0"/>
                    </a:p>
                  </a:txBody>
                  <a:tcPr marL="76738" marR="76738"/>
                </a:tc>
              </a:tr>
              <a:tr h="873065">
                <a:tc>
                  <a:txBody>
                    <a:bodyPr/>
                    <a:lstStyle/>
                    <a:p>
                      <a:pPr algn="ctr"/>
                      <a:r>
                        <a:rPr lang="nl-NL" sz="4400" i="1" dirty="0" smtClean="0"/>
                        <a:t>A</a:t>
                      </a:r>
                      <a:endParaRPr lang="nl-NL" sz="4400" i="1" dirty="0"/>
                    </a:p>
                  </a:txBody>
                  <a:tcPr marL="76738" marR="76738"/>
                </a:tc>
                <a:tc>
                  <a:txBody>
                    <a:bodyPr/>
                    <a:lstStyle/>
                    <a:p>
                      <a:pPr algn="ctr"/>
                      <a:r>
                        <a:rPr lang="nl-NL" sz="2000" dirty="0" smtClean="0"/>
                        <a:t>Arbeid</a:t>
                      </a:r>
                      <a:endParaRPr lang="nl-NL" sz="2000" dirty="0"/>
                    </a:p>
                  </a:txBody>
                  <a:tcPr marL="76738" marR="76738"/>
                </a:tc>
                <a:tc>
                  <a:txBody>
                    <a:bodyPr/>
                    <a:lstStyle/>
                    <a:p>
                      <a:pPr algn="ctr"/>
                      <a:r>
                        <a:rPr lang="nl-NL" sz="2000" dirty="0" smtClean="0"/>
                        <a:t>Werknemers/ arbeiders</a:t>
                      </a:r>
                      <a:endParaRPr lang="nl-NL" sz="2000" dirty="0"/>
                    </a:p>
                  </a:txBody>
                  <a:tcPr marL="76738" marR="76738"/>
                </a:tc>
                <a:tc>
                  <a:txBody>
                    <a:bodyPr/>
                    <a:lstStyle/>
                    <a:p>
                      <a:pPr algn="ctr"/>
                      <a:r>
                        <a:rPr lang="nl-NL" sz="2000" dirty="0" smtClean="0"/>
                        <a:t>Loon</a:t>
                      </a:r>
                      <a:endParaRPr lang="nl-NL" sz="2000" dirty="0"/>
                    </a:p>
                  </a:txBody>
                  <a:tcPr marL="76738" marR="76738"/>
                </a:tc>
              </a:tr>
              <a:tr h="873065">
                <a:tc>
                  <a:txBody>
                    <a:bodyPr/>
                    <a:lstStyle/>
                    <a:p>
                      <a:pPr algn="ctr"/>
                      <a:r>
                        <a:rPr lang="nl-NL" sz="4400" i="1" dirty="0" smtClean="0"/>
                        <a:t>N</a:t>
                      </a:r>
                      <a:endParaRPr lang="nl-NL" sz="4400" i="1" dirty="0"/>
                    </a:p>
                  </a:txBody>
                  <a:tcPr marL="76738" marR="76738"/>
                </a:tc>
                <a:tc>
                  <a:txBody>
                    <a:bodyPr/>
                    <a:lstStyle/>
                    <a:p>
                      <a:pPr algn="ctr"/>
                      <a:r>
                        <a:rPr lang="nl-NL" sz="2000" dirty="0" smtClean="0"/>
                        <a:t>Natuur</a:t>
                      </a:r>
                      <a:endParaRPr lang="nl-NL" sz="2000" dirty="0"/>
                    </a:p>
                  </a:txBody>
                  <a:tcPr marL="76738" marR="76738"/>
                </a:tc>
                <a:tc>
                  <a:txBody>
                    <a:bodyPr/>
                    <a:lstStyle/>
                    <a:p>
                      <a:pPr algn="ctr"/>
                      <a:r>
                        <a:rPr lang="nl-NL" sz="2000" dirty="0" smtClean="0"/>
                        <a:t>Grond</a:t>
                      </a:r>
                      <a:r>
                        <a:rPr lang="nl-NL" sz="2000" baseline="0" dirty="0" smtClean="0"/>
                        <a:t> of grondstoffen</a:t>
                      </a:r>
                      <a:endParaRPr lang="nl-NL" sz="2000" dirty="0"/>
                    </a:p>
                  </a:txBody>
                  <a:tcPr marL="76738" marR="76738"/>
                </a:tc>
                <a:tc>
                  <a:txBody>
                    <a:bodyPr/>
                    <a:lstStyle/>
                    <a:p>
                      <a:pPr algn="ctr"/>
                      <a:r>
                        <a:rPr lang="nl-NL" sz="2000" dirty="0" smtClean="0"/>
                        <a:t>Pacht</a:t>
                      </a:r>
                      <a:endParaRPr lang="nl-NL" sz="2000" dirty="0"/>
                    </a:p>
                  </a:txBody>
                  <a:tcPr marL="76738" marR="76738"/>
                </a:tc>
              </a:tr>
              <a:tr h="873065">
                <a:tc>
                  <a:txBody>
                    <a:bodyPr/>
                    <a:lstStyle/>
                    <a:p>
                      <a:pPr algn="ctr"/>
                      <a:r>
                        <a:rPr lang="nl-NL" sz="4400" i="1" dirty="0" smtClean="0"/>
                        <a:t>O</a:t>
                      </a:r>
                      <a:endParaRPr lang="nl-NL" sz="4400" i="1" dirty="0"/>
                    </a:p>
                  </a:txBody>
                  <a:tcPr marL="76738" marR="76738"/>
                </a:tc>
                <a:tc>
                  <a:txBody>
                    <a:bodyPr/>
                    <a:lstStyle/>
                    <a:p>
                      <a:pPr algn="ctr"/>
                      <a:r>
                        <a:rPr lang="nl-NL" sz="2000" dirty="0" smtClean="0"/>
                        <a:t>Ondernemerschap</a:t>
                      </a:r>
                      <a:endParaRPr lang="nl-NL" sz="2000" dirty="0"/>
                    </a:p>
                  </a:txBody>
                  <a:tcPr marL="76738" marR="76738"/>
                </a:tc>
                <a:tc>
                  <a:txBody>
                    <a:bodyPr/>
                    <a:lstStyle/>
                    <a:p>
                      <a:pPr algn="ctr"/>
                      <a:r>
                        <a:rPr lang="nl-NL" sz="2000" dirty="0" smtClean="0"/>
                        <a:t>Lef en risico van de eigenaar</a:t>
                      </a:r>
                      <a:endParaRPr lang="nl-NL" sz="2000" dirty="0"/>
                    </a:p>
                  </a:txBody>
                  <a:tcPr marL="76738" marR="76738"/>
                </a:tc>
                <a:tc>
                  <a:txBody>
                    <a:bodyPr/>
                    <a:lstStyle/>
                    <a:p>
                      <a:pPr algn="ctr"/>
                      <a:r>
                        <a:rPr lang="nl-NL" sz="2000" dirty="0" smtClean="0"/>
                        <a:t>Winst</a:t>
                      </a:r>
                      <a:endParaRPr lang="nl-NL" sz="2000" dirty="0"/>
                    </a:p>
                  </a:txBody>
                  <a:tcPr marL="76738" marR="76738"/>
                </a:tc>
              </a:tr>
            </a:tbl>
          </a:graphicData>
        </a:graphic>
      </p:graphicFrame>
    </p:spTree>
    <p:extLst>
      <p:ext uri="{BB962C8B-B14F-4D97-AF65-F5344CB8AC3E}">
        <p14:creationId xmlns:p14="http://schemas.microsoft.com/office/powerpoint/2010/main" val="556897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Kapitaalintensief</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2000" dirty="0" smtClean="0"/>
              <a:t>Het bedrijf besteed in verhouding meer geld aan kapitaal (rente, huur) dan aan arbeid (loon).</a:t>
            </a:r>
          </a:p>
          <a:p>
            <a:pPr marL="0" indent="0">
              <a:buNone/>
            </a:pPr>
            <a:r>
              <a:rPr lang="nl-NL" sz="2000" dirty="0" smtClean="0"/>
              <a:t>De loonkosten zijn dus minder belangrijk voor het bedrijf. Het grootste deel van de productie gebeurt m.b.v. machines.</a:t>
            </a:r>
          </a:p>
          <a:p>
            <a:pPr marL="0" indent="0">
              <a:buNone/>
            </a:pPr>
            <a:endParaRPr lang="nl-NL" sz="2000" dirty="0"/>
          </a:p>
          <a:p>
            <a:pPr marL="0" indent="0">
              <a:buNone/>
            </a:pPr>
            <a:r>
              <a:rPr lang="nl-NL" sz="2000" dirty="0" smtClean="0"/>
              <a:t>Vb. Autofabriek (werken vaak met een robotstraat)</a:t>
            </a:r>
            <a:endParaRPr lang="nl-NL" sz="2000" dirty="0"/>
          </a:p>
        </p:txBody>
      </p:sp>
    </p:spTree>
    <p:extLst>
      <p:ext uri="{BB962C8B-B14F-4D97-AF65-F5344CB8AC3E}">
        <p14:creationId xmlns:p14="http://schemas.microsoft.com/office/powerpoint/2010/main" val="4143703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Arbeidsintensief</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2000" dirty="0" smtClean="0"/>
              <a:t>Het bedrijf besteed in verhouding meer geld aan arbeid (loon) dan aan kapitaal (rente, huur).</a:t>
            </a:r>
          </a:p>
          <a:p>
            <a:pPr marL="0" indent="0">
              <a:buNone/>
            </a:pPr>
            <a:r>
              <a:rPr lang="nl-NL" sz="2000" dirty="0" smtClean="0"/>
              <a:t>De loonkosten zijn dus erg belangrijk voor het bedrijf. Het grootste deel van de productie gebeurt m.b.v. arbeidskrachten. Als de loonkosten blijven stijgen, is er een kans dat het bedrijf vertrekt naar een lagelonenland.</a:t>
            </a:r>
          </a:p>
          <a:p>
            <a:pPr marL="0" indent="0">
              <a:buNone/>
            </a:pPr>
            <a:endParaRPr lang="nl-NL" sz="2000" dirty="0" smtClean="0"/>
          </a:p>
          <a:p>
            <a:pPr marL="0" indent="0">
              <a:buNone/>
            </a:pPr>
            <a:r>
              <a:rPr lang="nl-NL" sz="2000" dirty="0" smtClean="0"/>
              <a:t>Vb. Kapper </a:t>
            </a:r>
            <a:endParaRPr lang="nl-NL" sz="2000" dirty="0"/>
          </a:p>
        </p:txBody>
      </p:sp>
    </p:spTree>
    <p:extLst>
      <p:ext uri="{BB962C8B-B14F-4D97-AF65-F5344CB8AC3E}">
        <p14:creationId xmlns:p14="http://schemas.microsoft.com/office/powerpoint/2010/main" val="7837615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Sectoren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622195882"/>
              </p:ext>
            </p:extLst>
          </p:nvPr>
        </p:nvGraphicFramePr>
        <p:xfrm>
          <a:off x="1155700" y="2603500"/>
          <a:ext cx="10477500" cy="3644900"/>
        </p:xfrm>
        <a:graphic>
          <a:graphicData uri="http://schemas.openxmlformats.org/drawingml/2006/table">
            <a:tbl>
              <a:tblPr firstRow="1" bandRow="1">
                <a:tableStyleId>{5C22544A-7EE6-4342-B048-85BDC9FD1C3A}</a:tableStyleId>
              </a:tblPr>
              <a:tblGrid>
                <a:gridCol w="2311400"/>
                <a:gridCol w="4673600"/>
                <a:gridCol w="3492500"/>
              </a:tblGrid>
              <a:tr h="461140">
                <a:tc>
                  <a:txBody>
                    <a:bodyPr/>
                    <a:lstStyle/>
                    <a:p>
                      <a:r>
                        <a:rPr lang="nl-NL" dirty="0" smtClean="0"/>
                        <a:t>Naam</a:t>
                      </a:r>
                      <a:endParaRPr lang="nl-NL" dirty="0"/>
                    </a:p>
                  </a:txBody>
                  <a:tcPr/>
                </a:tc>
                <a:tc>
                  <a:txBody>
                    <a:bodyPr/>
                    <a:lstStyle/>
                    <a:p>
                      <a:r>
                        <a:rPr lang="nl-NL" dirty="0" smtClean="0"/>
                        <a:t>Omschrijving</a:t>
                      </a:r>
                      <a:endParaRPr lang="nl-NL" dirty="0"/>
                    </a:p>
                  </a:txBody>
                  <a:tcPr/>
                </a:tc>
                <a:tc>
                  <a:txBody>
                    <a:bodyPr/>
                    <a:lstStyle/>
                    <a:p>
                      <a:r>
                        <a:rPr lang="nl-NL" dirty="0" smtClean="0"/>
                        <a:t>Voorbeeld</a:t>
                      </a:r>
                      <a:endParaRPr lang="nl-NL" dirty="0"/>
                    </a:p>
                  </a:txBody>
                  <a:tcPr/>
                </a:tc>
              </a:tr>
              <a:tr h="795940">
                <a:tc>
                  <a:txBody>
                    <a:bodyPr/>
                    <a:lstStyle/>
                    <a:p>
                      <a:r>
                        <a:rPr lang="nl-NL" dirty="0" smtClean="0"/>
                        <a:t>Primaire sector</a:t>
                      </a:r>
                      <a:endParaRPr lang="nl-NL" dirty="0"/>
                    </a:p>
                  </a:txBody>
                  <a:tcPr/>
                </a:tc>
                <a:tc>
                  <a:txBody>
                    <a:bodyPr/>
                    <a:lstStyle/>
                    <a:p>
                      <a:r>
                        <a:rPr lang="nl-NL" dirty="0" smtClean="0"/>
                        <a:t>Halen</a:t>
                      </a:r>
                      <a:r>
                        <a:rPr lang="nl-NL" baseline="0" dirty="0" smtClean="0"/>
                        <a:t> grondstof uit de natuur</a:t>
                      </a:r>
                      <a:endParaRPr lang="nl-NL" dirty="0"/>
                    </a:p>
                  </a:txBody>
                  <a:tcPr/>
                </a:tc>
                <a:tc>
                  <a:txBody>
                    <a:bodyPr/>
                    <a:lstStyle/>
                    <a:p>
                      <a:r>
                        <a:rPr lang="nl-NL" dirty="0" smtClean="0"/>
                        <a:t>Visserij,</a:t>
                      </a:r>
                      <a:r>
                        <a:rPr lang="nl-NL" baseline="0" dirty="0" smtClean="0"/>
                        <a:t> landbouw, mijnbouw</a:t>
                      </a:r>
                      <a:endParaRPr lang="nl-NL" dirty="0"/>
                    </a:p>
                  </a:txBody>
                  <a:tcPr/>
                </a:tc>
              </a:tr>
              <a:tr h="795940">
                <a:tc>
                  <a:txBody>
                    <a:bodyPr/>
                    <a:lstStyle/>
                    <a:p>
                      <a:r>
                        <a:rPr lang="nl-NL" dirty="0" smtClean="0"/>
                        <a:t>Secundaire sector</a:t>
                      </a:r>
                      <a:endParaRPr lang="nl-NL" dirty="0"/>
                    </a:p>
                  </a:txBody>
                  <a:tcPr/>
                </a:tc>
                <a:tc>
                  <a:txBody>
                    <a:bodyPr/>
                    <a:lstStyle/>
                    <a:p>
                      <a:r>
                        <a:rPr lang="nl-NL" dirty="0" smtClean="0"/>
                        <a:t>Verwerken grondstof tot eindproduct</a:t>
                      </a:r>
                      <a:endParaRPr lang="nl-NL" dirty="0"/>
                    </a:p>
                  </a:txBody>
                  <a:tcPr/>
                </a:tc>
                <a:tc>
                  <a:txBody>
                    <a:bodyPr/>
                    <a:lstStyle/>
                    <a:p>
                      <a:r>
                        <a:rPr lang="nl-NL" dirty="0" smtClean="0"/>
                        <a:t>Fabrieken (bakkerij, fietsfabriek, houtzagerij)</a:t>
                      </a:r>
                      <a:endParaRPr lang="nl-NL" dirty="0"/>
                    </a:p>
                  </a:txBody>
                  <a:tcPr/>
                </a:tc>
              </a:tr>
              <a:tr h="795940">
                <a:tc>
                  <a:txBody>
                    <a:bodyPr/>
                    <a:lstStyle/>
                    <a:p>
                      <a:r>
                        <a:rPr lang="nl-NL" dirty="0" smtClean="0"/>
                        <a:t>Tertiaire</a:t>
                      </a:r>
                      <a:r>
                        <a:rPr lang="nl-NL" baseline="0" dirty="0" smtClean="0"/>
                        <a:t> sector</a:t>
                      </a:r>
                      <a:endParaRPr lang="nl-NL" dirty="0"/>
                    </a:p>
                  </a:txBody>
                  <a:tcPr/>
                </a:tc>
                <a:tc>
                  <a:txBody>
                    <a:bodyPr/>
                    <a:lstStyle/>
                    <a:p>
                      <a:r>
                        <a:rPr lang="nl-NL" dirty="0" smtClean="0"/>
                        <a:t>Dienstverlening met winst doelstelling</a:t>
                      </a:r>
                      <a:endParaRPr lang="nl-NL" dirty="0"/>
                    </a:p>
                  </a:txBody>
                  <a:tcPr/>
                </a:tc>
                <a:tc>
                  <a:txBody>
                    <a:bodyPr/>
                    <a:lstStyle/>
                    <a:p>
                      <a:r>
                        <a:rPr lang="nl-NL" dirty="0" smtClean="0"/>
                        <a:t>Winkel,</a:t>
                      </a:r>
                      <a:r>
                        <a:rPr lang="nl-NL" baseline="0" dirty="0" smtClean="0"/>
                        <a:t> transportbedrijf</a:t>
                      </a:r>
                      <a:endParaRPr lang="nl-NL" dirty="0"/>
                    </a:p>
                  </a:txBody>
                  <a:tcPr/>
                </a:tc>
              </a:tr>
              <a:tr h="795940">
                <a:tc>
                  <a:txBody>
                    <a:bodyPr/>
                    <a:lstStyle/>
                    <a:p>
                      <a:r>
                        <a:rPr lang="nl-NL" dirty="0" smtClean="0"/>
                        <a:t>Quartaire</a:t>
                      </a:r>
                      <a:r>
                        <a:rPr lang="nl-NL" baseline="0" dirty="0" smtClean="0"/>
                        <a:t> sector</a:t>
                      </a:r>
                      <a:endParaRPr lang="nl-NL" dirty="0"/>
                    </a:p>
                  </a:txBody>
                  <a:tcPr/>
                </a:tc>
                <a:tc>
                  <a:txBody>
                    <a:bodyPr/>
                    <a:lstStyle/>
                    <a:p>
                      <a:r>
                        <a:rPr lang="nl-NL" dirty="0" smtClean="0"/>
                        <a:t>Dienstverlening</a:t>
                      </a:r>
                      <a:r>
                        <a:rPr lang="nl-NL" baseline="0" dirty="0" smtClean="0"/>
                        <a:t> zonder winst doelstelling</a:t>
                      </a:r>
                      <a:endParaRPr lang="nl-NL" dirty="0"/>
                    </a:p>
                  </a:txBody>
                  <a:tcPr/>
                </a:tc>
                <a:tc>
                  <a:txBody>
                    <a:bodyPr/>
                    <a:lstStyle/>
                    <a:p>
                      <a:r>
                        <a:rPr lang="nl-NL" dirty="0" smtClean="0"/>
                        <a:t>Overheid, scholen, UWV</a:t>
                      </a:r>
                      <a:endParaRPr lang="nl-NL" dirty="0"/>
                    </a:p>
                  </a:txBody>
                  <a:tcPr/>
                </a:tc>
              </a:tr>
            </a:tbl>
          </a:graphicData>
        </a:graphic>
      </p:graphicFrame>
    </p:spTree>
    <p:extLst>
      <p:ext uri="{BB962C8B-B14F-4D97-AF65-F5344CB8AC3E}">
        <p14:creationId xmlns:p14="http://schemas.microsoft.com/office/powerpoint/2010/main" val="35823530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directiekamer">
  <a:themeElements>
    <a:clrScheme name="Ion-directiekamer">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directiekamer">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directiekamer">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9</TotalTime>
  <Words>221</Words>
  <Application>Microsoft Office PowerPoint</Application>
  <PresentationFormat>Breedbeeld</PresentationFormat>
  <Paragraphs>51</Paragraphs>
  <Slides>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Arial</vt:lpstr>
      <vt:lpstr>Century Gothic</vt:lpstr>
      <vt:lpstr>Wingdings 3</vt:lpstr>
      <vt:lpstr>Ion-directiekamer</vt:lpstr>
      <vt:lpstr>Produceren</vt:lpstr>
      <vt:lpstr>Produceren</vt:lpstr>
      <vt:lpstr>Productiefactoren</vt:lpstr>
      <vt:lpstr>Kapitaalintensief</vt:lpstr>
      <vt:lpstr>Arbeidsintensief</vt:lpstr>
      <vt:lpstr>Sectoren</vt:lpstr>
    </vt:vector>
  </TitlesOfParts>
  <Company>Het Hooghuis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Produceren</dc:title>
  <dc:creator>Bernhard Seelen</dc:creator>
  <cp:lastModifiedBy>Bernhard Seelen </cp:lastModifiedBy>
  <cp:revision>3</cp:revision>
  <dcterms:created xsi:type="dcterms:W3CDTF">2016-02-23T12:02:22Z</dcterms:created>
  <dcterms:modified xsi:type="dcterms:W3CDTF">2016-02-23T12:12:01Z</dcterms:modified>
</cp:coreProperties>
</file>