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7" r:id="rId5"/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104A3-AFB4-4683-B01E-6086B0681FF4}" type="datetimeFigureOut">
              <a:rPr lang="nl-NL" smtClean="0"/>
              <a:pPr/>
              <a:t>12-12-2013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1FBB7-0B1B-4778-83BB-7A6D6E25734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nl-NL" sz="7200" dirty="0" smtClean="0"/>
              <a:t>Werkloosheid</a:t>
            </a:r>
            <a:endParaRPr lang="nl-NL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werkloos5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204864"/>
            <a:ext cx="4313193" cy="286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Structurele werkloosheid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Ontstaat doordat het aantal arbeidsplaatsen bij bedrijven afneemt</a:t>
            </a:r>
          </a:p>
          <a:p>
            <a:r>
              <a:rPr lang="nl-NL" dirty="0" smtClean="0"/>
              <a:t>Is van langere duur (meer dan een jaar)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Bijvoorbeeld door:</a:t>
            </a:r>
            <a:endParaRPr lang="nl-NL" sz="2400" dirty="0"/>
          </a:p>
          <a:p>
            <a:r>
              <a:rPr lang="nl-NL" sz="2400" dirty="0" smtClean="0"/>
              <a:t>Mensen worden vervangen door machines</a:t>
            </a:r>
          </a:p>
          <a:p>
            <a:r>
              <a:rPr lang="nl-NL" sz="2400" dirty="0" smtClean="0"/>
              <a:t>Werk verdwijnt naar lage lonen landen</a:t>
            </a:r>
          </a:p>
          <a:p>
            <a:r>
              <a:rPr lang="nl-NL" sz="2400" dirty="0" smtClean="0"/>
              <a:t>Reorganisatie / fusie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AutoShape 2" descr="data:image/jpeg;base64,/9j/4AAQSkZJRgABAQAAAQABAAD/2wCEAAkGBxQTEhUUExQWFRUXGB4bGRcYGBgYHBwfHRsfHBsaIBsgHyggHCAlHB8hIjEhJSorLi4uGx8zODMsNygtLisBCgoKDg0OGhAQGzQmICQ0LzQyLywsLSwsLCwsLCw0LCwsLCwsLCwsLCwsLCwsLCwsLCwsLCwsLCwsLCwsLCwsLP/AABEIAL0BCwMBIgACEQEDEQH/xAAbAAADAAMBAQAAAAAAAAAAAAAEBQYCAwcBAP/EAEgQAAIBAgQEAwUFAwkHAwUAAAECEQMhAAQSMQUiQVEGE2EycYGRoSNCUrHBBxTRFTNicoKSorLwJFOTwtLh8RZDY2Rzg6Oz/8QAGQEAAgMBAAAAAAAAAAAAAAAAAgMAAQQF/8QAMREAAgIBAwIDBQgDAQAAAAAAAAECEQMSITEEQRMiURRhkeHwI0JicZKhwdEysfFS/9oADAMBAAIRAxEAPwCd4SIq/wBk/muGvELo3wwrySxVPu/hhu6SpHuw5f4hLncV0nZboxVkQmVJBBAMN7/XGeTD5iqiO7PNhqYmJ989vpg05S1eBfyyPmuMvDtErmqZjqP8uKRQr4NTBqpIU+jCR8RhW1K/uI/PDvhCxWX0b/mwJWoGXP4T/wAwH64uPBRjwqkPMI3EHf342ZlIn0P6428OOiqxImNQ+uM80oN9pP54FkNr09VJbwQwI2vAaRJIi0m0kkARfH1GhJ93XHkxpBMCYEzdoJAsDc3AwJmOLRU8qhpeqe/sJe5cjsJsJv8AAGnuRDtaJZlopIZyASFZyB30qCx+AO2NFbLmiStQMrj7rgqe+0Wn9cAcG8R1KGZVkfVTp6TUZgCrbI72BO03EntaAK7xRRbM1cvVFTWKyBFJQqQFMmbwbsTG4gYiyJy0LgNwqOpkhnQTSLHq1u1p+W/0xr4PlgMv5YcEqGWSCN7jaehHU4btWSnSokgVCjMWQ2FyAvNe4PyK4+oJSzLv5YKVQ0+SkS4Kamc25iTIgKYiSbjAtfaNIY98adCvTVUQlekojY02bb1tA+GF1XLc0mpT1MWnlrRLAG0UyLEMfkMH8UoNTqBfJqNzD7z31bTpEESDaSRpIgbYTnMU3JNTUjDWSJPKVQldM1F1EtIIsBI3NsHKKkqFxcoO0DVODOJPnoFi4BzFhMwPsdpG2KDg1NsvRbVUSxLyEdiOUT2PTt/DCnJqJDySWHMCXg20gz9eY9xhlw5hfUsiNEM7WMTqAJ3+EfLEr0Kp9zCsWIUhpIap6ff+P+vfg/L1xUQLUjUdr3tsdt+tp/TBOYzPm8gRFCgwVF47b7Tf34G4RwkVhVuQ1JSwAEkwCY69QLx1GKxpaFX1uHlb1vV9bGvL5d1b2WcbSFJ9T8Rv/wCcYcRyw0lgQYB2M9IIOKfxRWfLZKllUqM7VgWBan5RjUpAAMgNGqZM3BFwMc7CDyiyStancAEw6TcEbWk3Hf1OIp26YLjtaKKnZfj+kYEyq7+/G/IVBWp6lttKmDEX/wBHB/CMpM+jR9BiwBdn8sYkCwA+Ez/DGGZ4WUMykz7MGRzACZXTBnoT64octQ8zLVW5t6Q5oP4+wHfBfFKZNRiAPunYTPm0+sd8GnuURtTLkKD3bp8T+uPqFImD6EfX/vhxxbLgU6Udb/4Vxjw2jyT6H81xRYNUyM1WH9fb0DmPpjcuU0ikwm5E/wB+MNa2XPnmB92t+VbH1XLkU8vvIif+I364NIhNlPtG/rn8zg7IZLV8EQ/3nUT9D8sfCj9tHd/+Y4dcKpDS97+SgiP6Vj8TPujCO5O4D4npCi1NAY/2VTpmJJqvPzj6Ym+N0NOYqqBs5H1xd+PM6A9KgEdmekkQyqohmJm0mfeMTXiBj+81vsS3Ob6iJ/xYqEtNtoOpSqka8mh85vcfy/7YoMtRkr6xhdToRVPchrf2Wk/l88PKSwisOgU4NAmH7v8Azl91+sgYE4YhFdD/AFT/AIJODg0kx3UfNk/jgTLmHHoB9KeKi3e5GK8ksVyTsGY/JsY1afLWI9P864KCfbVf/wAn+c40Osqw7/xnBwBZnkKE5ioPWp9Cce1KfL74wVwpguZqk/8Ay/rj6mk0x0MD9MAyyW8VcZCKtKleoplm30QpFj+KG+FjhVw3NaaTUgigkgs8sWIAjQQbC89J6YLymUOXzVTU5hQyalAJPmUpNjb797+4zjVV4aabMqurqwDI4OnUCYsDcMCCCvcdRBK56+EhuNQ5Y2oZQ0KZZhzPTWoglfZM6CD01G1+2KnwS/2VWjVd201dVMPGvVoKkpJgALBCnlgGx6c8emaldMqjVPLBI1MsME9p5XadzGxJ9ThjkOJvSqVFVtYcka2nULmCWOo2JsQdW0EHBaowqJHGUvOW2Q8KV8xTdCUy6U2OlqnmPrAPKFJafuwWuOgBjEnkVC5rUWZXUHQUMENoIJ1C8QDtv7pxRcJqVmptUOY85CUapRYltOptCAIWnlAiWgRtrKnG3+SKTGU10GZ+TSTUiz61KmBpCsBE6tU7jC4qfiXLgZKUfD0rkBrZxkecwutNi0SQSBvsDIuR3vhXx3LBDTqIgId+Y3i59IgwSBfpi+yvAKK06v7yxqGZOnVom6lgNS7j1t674UcYyuSNDTRlipUqsv8Ajki9VoMT0xqpNbGdSdkjXyXK2rqJW531CwHWRONOV5ZA95+UfrivzmTgUSwhHKsrjobwDFx0H9o4U57gxE6QugAWWSbib9I5W6GFFzhWJ+XfkblpT9wgbOurQCBccxmIuDIG4gnofS8YvOC0crRQ1mrU6hdSrANIVBqDGLapIvMR5ZAk2xFcZyNWmobySiNUKmoxkluqBSZWBM20yLHuRky+Wp+Y3MGVgkmABqMwlwZYSCRE3F7icKgZeZ6jd4l42371XqKWqlmYX20hQGIWDsgUbD2vfCJ6uuWVNLkk6Lgi5GmOgMHAVfiFb2haWYqAIEkySth7iRucXPDPDSrk2qVKuk1SCrlCH9lmUBJtdrydnPUYHJuklyXi2u+CJoZtkmrSQIAAXQMStzAhSZuSeUGBaIm9f4M48GZqNSAxqEoQIBNhpiT2t7yO2IvjPD9DhNOrSeQqwgzEEgr7hFu2LPwNwdPLWs66nDagSpEG0kbahO0ixBgkRg9Vi2qKThKA5MkdTR/zNjdWpkliQdMpG8fzizHywB4brf7Gyn7tamvyJP6420696kE+0v0qTglywRVxOoHp046IPfcDp2MWxnw5QKV4HKdyB1GCOJrNMeir/lGBdIFFZ7H88SPJY2ejNU2mErEj4VR8Lnf1GCQaa0aYZZJWFi+kyxHXv1wJxjM5ima37vW8uQ7MI3CM7Rq6b2tuTfEjxTifEKA1VWJUiQ5CVQPWTJXrvHXDFVblDl0jMD+tP1OG/DWQ03idXlNPKR7Ps3IjcG35Ygcr4vLMGemrkdQdE/5l3vsMP+HeKMstFl01FOlxEarsAoMzsBf4bTbAaGSyg8a0Q2Yy8x/M9R+Fh/H64U8Q4GtSq7+Yg1MTB0zv/WwZx7OrXr0WpEVEFOCVvBLoYPbb6YUcRoVDVcgCNRjmj6Tglstw4q+Bk6fbj+19UfDjJgFFBEiB37jtfCuuPtlPQzG34X/jhllGhB7h+YwpFGxqCqJG/moOn+8QduwGMK1FF0yunmILWFtHeP8AUY35TLHMKwp1aYdal0OqeVgbzBEx+HC3iXAMxTCVWao5VtUoZWBeRFx77YJplANGP3hybqWc97ayfjbBFaiQ1YKtOLlWNxBEgKNIv/di4wtoZkGsxPUPJJ9CTJw3YjVVHdB/kGKiRgWXpFq5MRqe/a7Cfhvhr5QGoLeLCL9e+E+bQlmIMbbb9Lj1w4ZtQMiP1spn5ziEIDxrnlOaKQy6FXX01EKGsZtyEbjptg3J8Prmj5b0EqOTTfS8pYrVVoIZRuQSLxI64Q0crURxUzCTVFwWbUSscpKyTYWB6RG4MOOHVHVDVLaYUuOb8I1AztuB9MZsmdxlRqw4FKNhHDOG11quwoVFDUphaeY0qZCgaqkydN7MQA0WggOPC/hymA5r0mDBkifMT2jpO2mTBB6wYOEeTzlOtmXakL1tTBAGJgNfmA0ttNu+wuBd8IY+RTiNusdCuDUbyNv0BlJrEkvU0eB8inn5sHQ2mo6JCqCioxQAsLgmSt7toYmZws49lv3arpp3UNqBcsxBOkMWaJYQJu1veb4cI4oKOYzymoVd676dALwoqNJISQLGSTMRe84uBw6lUK+Ys1HKsJPMCoVl2EbiSDAPUFTBYkuBDe9gFPhv7slP95zdHUF1FKmkqSWYnc6iCSbgjb4Yz/lXI1FBavlSJbSab1FBPXZj3HXD+hkFACq0qqhNJZQAALQAvwv2xpqcMpTq00Z78n56cNTAJfiHBKFeoUpZqmhC6hTJ1QNMyZOqIvN7ThHwtGaowcuCCZVibgDa4BF4MemOitTpABS2X0mxBqIBcGbFYPu9cCZ/I5anFR0tUYqaiaLT7ILKJEiwN/eLYmxdi7x1SVsq2oSVKsvoQ6qT/dYj445vW4WzGoyhqoLKVZEY2g8piwYAgEH2SovBv0HxjVFSiz0zKiFdJPLLAqYIG+m8WB+eI+pRJylPTFqrG/uOM7Vzp+hojtj1L1F/CuDt5iLVy8INRZyuZWQd0EuFOrqNMXa0bvfEfE1IS4gKTa+59Num8YD4bRFKi1QwNUktsIBIAn5n44V8SzNdAtXLAakGmoYEKFJMlpgBgReVMjl7hccv2z9239jJ4qwp+u/9Cvj+XZWZqo1Ui2mJAjTHLyme3N69Zx0LgFVTQplVKIQIU2IW0YgcsoOVIdRLuYQACIN4CnYXgdNVogYfeDcyfJgJyjYLc/0RvvFo3nE9ojdP1qwfZpVa9LH5oeSlVAQS1dGEXtpH5dcAUsxWCD7OTImFboSb+lvyxv4nRKLQlp1KrknqzsW+ggCegwpqgFAIERPxnf8AP540oyjXMA+W0jbSNwRYQYIsb4zpKTTCgAtoB0neDJBA/XAKtFOrJvrB+JUE4N4VQksCTBSnYwV9gm6sCp6m4O+LjsyBPiHOLSFd3UFQtTe03jTMjeffhPw79omULprSql4LFVIFj1D9yLxtOFXjIuMoPMfWXbcgSrSC0SfvAXjpPc4gKSF2VSREQLRYSY/P/vi3Ki0i6zFfJ5iuxqroTQFU6BJbmuWQFgJ0gXHwwFnfDaaqRy9dSrsyMQ2rQwBZViZ5wIAZt+uF1TM6ANKKahuzNzQD7KhTYGLzc8wgi4xjl80xcalkmwKDS4PQjTe2/wAMZo5GuR8sSvYN4hwXN5Z4IDxB1AgRIkSSQB8CcaD4jzIsS4I6MxB+MicGZrxBXcheWtVDRIAd2VbBYW3S8QSAZ6nC6u1Z2LNUytMk3QwxHoSFa/x+W2NMZSYlpI6Rl8muinXNWXcLNOAYk7TuPpP0wyyR5B0gb9oO+BaanRTTST7E3ELpP1tYfHBGQRhqVgI0mJI3jbA0yCTiOWVnqPTqaK6tGtSCbfiTZh6EdIxpynjatkqvk5klgD/PUlgdPbpsNE33BkALbvB0szVq1gKm4Ymo7gQAHlnuARAMQ0mY6mMdA4XSy+bZ/Jqo1UAzpQ06hF5OloVxfqOpvhOXqPCrn+h2LB4ibT+ZXJmspxBXek2X8wqCr6JdfxahZoIkSwi/Xqs45RfKg1KqqaZAAdAjajpiJIkXHUbdDtiTzvhlEZOby3LfZ1UbRsrcppE8pDASV2hp0i+BV4nnatBqVR1zNJm0rD02MowIqBgdRIO4k2N9xLMeRT3QueNwdMveH5vKZu2XcUqsfzVZKcPHZoMGOlxbpvjX5zLKuoBCmRoQQQNtrXxzPMUnouAw0tYi/wAjbFxwfji5pQrOBXUQSzKgcAAKxLEAkSFjcjpbDJICjHxNqGZRKaUtOmWLUKFQgFqgN3ptF1Bifzx5k8+rVDSPkqoKqSaOXVZMHywdIIYpYR1KgdSu3xbnKVGoKtTeCiraTDFrXiJZZPrhCKJK5EHSfOdHZfvE1WDTGoESGYDsQYNsZZRlLJvwvqzTGUY467v6o3eJatKlmc0adELVpMppmTGysVVRAQXuOsk4a5zxEaK5c048uq1VXBUMCoAM3Fubr64x494cGYda9HTGhTmEYaaiNpIA02g2ChTe69BOAMjxylRVaTZdKlInTUQO7BgWLKykmdY2JH3gpG2J4Tt783+5FlVJVxX7f9GuT4ZSDGodT1a7mvOkgKHbUqKZvyyL9wbWBqabh6igOhgmm2neYiT1Nn02tAHTCrLUnSlzUoArN/MjTrVyrJVUvGtirC95aoo3DYdcOzCU6YT91zhMk6nNEtf3VomwvHTGqG0TNJ2z3i/iOll6FF2BIRvLdQgc6xTBAvY8t5B6j1xPt46yTAli5LE8py66hAIGxIHvnt2s1z9fLVWbzcvWaD96hSbofvJUiYYj44Fy1Hh5JH7i8kdcsvfYkMYv1JA9cWgRlwDxLlKqPUp0qq0lRnc1FNwkXW5DdjB9L2xlWCvQqvo5Kg1IjC4hgyEwSoIeDG9uuBcvnckh0JlApnbykFx/QNQHcdVvbcRhq3FUqKB5FWFMgRRToRaanaTv0xNyCCpmUak1IuGIjUAsGKssCTpANh63C7XxNcQmhlwGkMrllIaAeUmfjit4nmaOtZpZlWAC6Ay+XMgAkBzcHaO5wCnh1s6tFagZaYYywvqixQNcCZYz0wOSCasZjnp27E14M8QsxoU3KySzOIN1FCoyz3bVaB222wx4jxau1dtC1PKBKIqKAS6MQwJKNA6GJ+7AIk430MhRylapUFOjopo3lNV1gs8aluSA9MU/wmASpmajaQs/QeuaTeWaqFWKqwJIszGmGYs3KhBhryxBMgDCFBRtr6sY566T+qNCcYzH7yqVZpqANhBtAn2SQ3Xe8Hthzk8y4YrrJBupIAMX9BsQR8Mc8rZrycxQZKekjURvEMrL0YDeb++9iMdFp5XlputanUADXUjoxLGATYMWAPUAd8K6i3jbQ3A0sulmzNZp/MoieVmUe8auYfUfAgdMDcdzDo5CGBAsI6s0nb0wWpR1XUHV1qKVBFpF46zIkSDAYC52wm8X1qdOoalW0KIi7EanMKOpJxo6ZylBJ8ic8VGbrgJy9LM1QxpBmGqAQBE6VtJt3w4o8MNFGfNV0UlQAoO3clouY6C3riK4Z4yzLMmW8gj7QCmNRgIPaUsQ2oSDLGdN5jTZZUrU8woq1a5rs0kU2ZqdNQLkuzQxA7Lex6XwUpqPIEYOWyNv7UeM0MwlJcuq6Ud+YKZYgKDLMZIGo7Aj1xFcOZmqMzb6TJj1A6WGG3EaHnOTSakRRXUYp6FYzcKIOvZfbMm82gYEyHDagl9DFQouoLATBuQIEbGYvgJSTiwoKpI94hV+1LsbPzSe+xHzx9rC0warMA91o04FSoOhdr6EO4WCW3gAhsMK+SHlL59NwJMSpBixkCR1J+WFmQfVUeo0liZB+ItG4t9ABhcHUW/Qbki3JR9TBq1Qgpaih3p0wRPo15b+2Wjtj4MfxN8GYfQGPlhzW4K7OzASDqYAaiYEzYC5sbDAn7n/APHU/wCHV/6cU5Te9FrHBOjoLLagexH54L40AKNcklZSqgI3lwUUCSBdiBuN8CVDy0vR4+oP643eKUY0WVBLNUiNupJNz/qca6vYykNwzhlMDRXduYKT5UEKVBABDDnkwzQRfaYxhV4fWpVadOm9OKp0rXWSD3UggFWg3UjbaRfDDM8GqpSFZtKoTC6joZrxyo4Vmjew2E7XwNQzIIZCJDD6i6sD0IuPcSOpxU4JJuPIUJO1F8A2dzWaostIVswrHSCrtyliYOiIUrsZ9cEZyqadElq3mZhiIDBSBpIIbTcBfwlrkjYRhn4j4sKT0mqIailZUEC5gBxr+7Db7tBW0EYjaiuautILVPa0SBzjm9wOog9BcXEYVhm/DTk92NzRiptR4DOG5o12CPqLsxLtMtP4r2AgQfd6AYM4Xnmy2bKnmNMztGtSLkAmxgyN7/HD7wzlaYISmutzOotqjuzmCJHsgKCsmJmJwd4xyWUoLSqNTepmDIWHWnyj2iYQjdrW79rZ11f2lLge+lrHb5Fv7SVBenmFZWyxqKIANiaKNtaxXoIv3sRRZeklTKJUOhVyj0gZbTNOpRp3UblgwstpE77GeydY5nLDLUwammp5tJGCloJ0OhkQSjXmw0vMDYEZ/PmqTTqadag+yAByzC2sLFiIiSoHUDDJ5LlwJjjaV2NfCHGKClFqnSqg061SQodSqimzt7R0adM6rKYO2FnjXPZQLOVIdlqgVAoZFkmodWoqAzdSR+HeTeeztcqS1MQzIQbaQsAHUD0uNeoEcxsIjAfDvLaFlnAK2DUqCKb/AH3VtQ78nQdMN53FNUdH8Cn96qpXFYKctSZatF11rWpPJCiTpUgzO8RSkWx0wMDGkSBEWkQQCChP3fd2xxjM+Wqoy+anmsFVVflDEghVtLA7c1oJ2IEUXhXi70arvVrLTy7OS6VTq0sRC6WmVOu15BURvEP8OlswGU2S4sYqaKq/zjalGhXABIDNIMAlWg9Y6wcBDilNnOrNUmM8oGZozsAYues7d8ck8WAPmqzBywNdyqySPaY6xe3bb49ML24jWQaVqOBEcp026iQAYnA6kiUdyy2fyhZRVq5br5pNSm2sRa2omS0e4T6Y31c1Qp+UU8qm5qqPskHMCwUAgiVH35t7G4nHBKbNUUIWYjYBmkTM9fZNx22GHnhJKFHMZVwzhvNU1QU5QA4ClGG9txBNtwMVqslHd62Zp00dnZUVfa1QBeIkbNMi0G+ATxCpmqdajlT5ZZYSswshKkagoafZFuxIPQjEH4o0ZmoMzQqrVRGi1l5Yn2hE7STbpjRxSpWVcslUeUEVgrSyudR2dpOlb3BN45rxgnBUiJGXHMyMtlaS02arUy55GEsWqmymIvT1kEKB7NNLWw3/AJZQIrFEp5imi86MolQoaHsRK+ySCbrM6ZGEXi+gaFWm6VQwSH9sKRUKsKJcgAIhqgHmCghY7HCd9PlLSbVUXQAzKZ1QQDzTN73G/ScK4LNfEeAGrm6JUqFJCw5iJaA2qI0gmYOwWxJx0XxH5lMstNjTYOwGk6dXKhtt94k9gScc/wAyrakZDTWjJncQokgRAAVRPWxItY4ocnnC6IyVqtM0RLr+JbAk2kRyiCZgBYkWTnnphZo6eDnOjLP8faiNb1anKwhRUP2h/DpmSD7rEfNTR8M5jPE1s4WQ1VlJ1TSG6NBMGY06SDAPQ+zd8M4gK9DzKqIBNi6q+oAnS4MfEQMTp8U6XqJTWwGoAwNNiWMbAWn4nGf2qSjpxrf37/A0+zxk7m/4Eo8JVMmhq+dOidLBYIG4UknS8fhI+cAYL8PeJ6GXzPmZhV8rNoyVWjVpqUwG1CZOipTqLqG5Jk9cTXifP1M0SC5ClwwnaQCBbtzH6Y+o0xTCUqv2vlV6eh6T6bmdiUJ0mSpkL7FO46vwSlXmd/wZuojFOoqhdnc5QWtVp5afJk+UHUK2kwYJB5hvBJkgAnDLw2zIorOqrTYypYkPU06tOgAE6QxuSNJgiTdR8eG1GV9ajQ0GpB1AKpm0CAe1/XbcbOZo1HLHr06AbBR6AWHuxpxq7vgzypLYccSzRrZdGliabsrB2BYazrLR+EuxWw6Cd8RnCiJcDvh3QO8mxBB90HHlfPVs0wY0UVULAGkpvsTMkkkR0jfAZcdaqHY52432LrgueqLlpSvVQLrhVqMq+zqmNQG5n34wHGK9/wDbam5/917XNvb6bYE4AJy7gghlFhcQdLKQRBI2jvgxeHUzeatyfv8Ar/8AbwXTO4IHqFWRk4virLnSpq8iy0rTcvqmwAICkR3IvGFVTxnXNWqtDSPNYQ9RQz7ACzu1JCepA+OJfNKFbTGkrKm5uQTzX26W9MbqOWaqxZQoBPQQB3AA2F7D+BxbyUvQWk26RqyJAaTMyI/vCZ6xpn4xh5+8FWHUb7/SMYLwqmCCZJneSJPaBe0Tbubm0bcxw7MGq7CnUKgA3BEQADYxH+u+FwzRboZLDJKyhZf3rKtlwAXYhqZYwVcbgdJZeWCYmO2B/CngyvVbSFZIMO7iI7hF3n1NvqDc+C/AmhVq5ltRMMEWdI6gzuTEHtM774f+IPEtHKKVQBqn4BsJ2LHp7tz9cZNLimr8pt1Rm1KvMA0OGZXhlGWgk9yNTn1PaT7hNsc58QcSTNVHripRZRCkVHelpgE2QL5joDbkvMTGB+P8eas3mVCXk2H4zPsgD7vQx7hfZHWTW4ne3IIKIB9wb2Bn9ZJJw7HhjBa57Xwu797F5Zyfli/r0QbRIIilUoh5JGio4BLAKRFVFNwI9ozOxwyo5M5jPHy1eioMtFmRSN9RsZiJIMseoiJbNcPUmiKZaXBD6hZWB5iCo9mOaIkC17Yu/C2Vq5VmBr+bRemsLBUyQGDQSY0gkW73jGlxxySrYyamm7EnGRVXMAPTFMshIpioGVVLMoL6VjUxB2k7GxvjXwrh1PzlRnidMAhB1EbiTJ7fGwxc8TpUS2s011sq88avZ2swZZgxcdcJPEOXaq9B6f2lVGCxEFgzSZhQAAxJkAQCxxVVuTVfJScV8PtmssVoGmhpcwZhpW06uYS0BSREG8dsb6mUoVaTCuyMKbgVGANINVSdXMTMajZY3/FIxUcJpAUdCktrXdFFQABjqLXAGpgV3mVaJg4V0eC00rNVqZt11U9DUmNAUyLkcgLAaTcEXB6xOCm3u0Cnez4IBjwouTXzNfzGkvTpy6gkyOY5aSbzb1B9dVCrwhBpp1M8dtmdZPSQFWT02xfp4eyZYsMzWb3VKGkelqX+ox7W4VSnlq1DHd6Y9/8A7WM7yPvX6vkO8Ndm/wBPzIKnm+EpVWoy5uoyx7WpwQOh1dP9WOCaGa4TUqmohzaOG1aQI6yIBRgLwN5264tF4XRt9tUjtK/9APzxqzmTy6gsXcASS3nILC83BG3pi1OTdLT+r5E8OPL1fp+YLwbMZdanlZQlFu13ZnFRjfkemLEXkPvNsfcSyBzGYEZinKFVcFWHM4JUAyytbddhrBJAIGMVOWKstOoymqvtrmsvr0zcpNIhZ2JWLTg/guTSnTFOmXIWNBNbKObX0iGVvh6Ww+n3E3XBOZqs3D6eYp1Qho1OV6USraxoBX76wt4B2Xa2MRwqhXo0fLqE1GBatUGzSSSdJ9kliQoGwUjoMU3jvhK5qiGIak+sLFSAZMm0GHVlmNJN5/DGJ5c0iL5QQBFMCSDYWHT3H4YHTvfYlqgnxDwWk1I+UNJlRKywAjSJW4AsB0vecStB8zkar05k1AOYAsGHtNpJEzJGo77Yf0w3lVhQkuTTJA0k6RU57ERETOHjZhgTpPbpIPIvpgMuJSGYsrgSFKnma9RQ76ZPUhmjsBPrt0k4c+J6WXydPTSpJ572NQrqcDqdRuLdupHrigSsEBZgIXbb88c14vnTXrNUJtsvu/77/HGHJFRelHQxtzWpiuqpYjf3d/1xR5bKJCh0puykENykgwDvq+WM/DOS1VNZFkGrbr934zf+zjKgjcrHzIsTymbAiI8qen/jGrpltZl6p+ajZ4krxQiwm0dubpfEXq3xVeN6jLTpqR7VwTMWO4gC8EiD0aYtJjK5dUDaDpcwr/dJvaZ9D8sbNVIxUGZGqxd9LMAKTSASAQRBB7i/XCfNcSqK700bVTNtJVYb1iLz0bciL42cDzBDVS9TRyHZgpJkQAeu23pjOlSdswj6k1BgVUyQo1bWidPb0uRhGvzuhteVIsMj4zQ6EfQWOhHfUFUA2ZwSJYAbAmd8WNXI1AYUU2Xow1AHrMEY4blaIaqZYFVlixBghRNwCDc2sZvghePVxs8C9onr63+eGRmu4DHdKlTYBwqywmYE3F5/I/HGS7gbe7GvLqEOgGQRqWxU3gkaSAV9oW9Sdr4yNFjU5RJHrjmZE1KmdODTimgzLLLE9jA9Ixq8QVmZUQk6ZLESYkQFMeknDXJ5UARhJ4jqMpVkggysdeh+Xc+7FYrcthmZKOPcoOE+N8xTyS0A3sEgVCebRYhQTMRJAPaO2JziOdM3kudl3YzeW6gfU+gwPRNVlulGmfunzArD10M56CxgRuMagvlvpkSb6yQS17j0HUHY9743RhGHmlvLsuxjeW1S2XcouH+Cs5WSlWQKwqNpL6lApgdL7ctrD0thbn8maFTl1aSToLKVJHYgjcSAR3+GHXhjj4pHR5hai8EyCulo6rJ2MgxI6jD3xxTZsvqYlqdNSwQBZVulQNEkdGUmNMkFSL43nlOenJy+/wDA/wAGo64Pb0/kiclVQsoqLqUtzCdPcWPQwTeDvsdsXdOghanQVKqUnDNUC6Nb07LTdHBmBpPLMyROOa+YIDDY3Ft7x+YI+GLDhHEwKdMuqVCeQMwJ03LBdwdwPSSMNhPS6YmcNatcotq2Xp5pmq0iFom6nRAACqSLGFg7jpjXwenS1wh1HUNVTsN4APWBqJ/oxtdsaOX/ANjHKENbSNKiORRAEmTYiIBiGAPXGihSKUn0C4pu3XqpMWBJPli3q2OhCO1mI94vV8ym5J5H5ROlxSAELSpqAAsEg2ubyTaIerkalXMtQZgZVqo1hNVgNQFRxKbEe0FGmMX3g7gBFEVnYBKjg66j63ZmYKCSPvEnRLGQTBAi05xHL0qiuKpZXRTcezBWRKRpm0zt6GcXdXRADg+TeuAGYjyddNgjKIPQzOloN+UmDuO7bL+H1UgvVAURqLNTYRNyQCCYHQEE4ocvTypVU56SgQAjIAPhoMfD5YfcT4yKtCrSIs9MqSpNlaVLTp0ggSfhtjLHHlT7UaJTx6Vy39fmc2qcMR6hWmZUzpfWoFjAGgqSJCzLPIkSMbuG8PGXqMSVIdCp56RiepAMkQOgJ9MUnhMCilKtVD66aMBpfUoRmZwIVAx9rr2E2GH/ABfNUGUpUWCSJ0AL8CSuLnilJaXx+/8AsGGVR37/AF7jk/CahOZp1BTVqctTVSSNAHKsooLXXVA0RLDaJD/imWpnMVVphvL9lQYKkKwmCTee0H2xONnF8jk2r6xS0inTViERF1mX5iVTcwL/AMBBvAMouYSxVNWjRq2ILEBQAdUyJJN4RtwBD4quRUnZlk6Pku0VWYU2CvTNYOCuqFJWJBvbVN12vjP+Rw9TkZRqkxHSbweu4MT1+OF3HOEnL5ipTC3qnzamlpEM5GuwBBLFva3AaNrbuHZla9FWYXEPAJUk7OoO6gmTIOwGDauIKKPK8DSkGZSxJQzIAHfCnN8OZ0LAgKApPeNMG8W39cemhlrxTrT61MwPzEG/+own/fl0aWEVFfSG1tzALzcpO5iesAYwe1Y3GTg7a9zNGPC3JKXc88RZsmmtNfvW+HWfft88T+Y4bUpRrQqGuD0Pxw8y1anmnNJtS06UBmU6Sxa+iReIvY9RjLifEsjw5QupmDExTUKSb3IFlF+tvjjHXl539Dqakn7kMOE8NZKYWwLpqM/0iQPoV+uPKfhesADqo/JgOv8AHC3gfifh1ZilBK1NmMmk5ENMaihUwCQPZtczvfDGpxHKhioyebe8Er5m/qNc9d/4TjpYaapdjk5bb1epP/tB4fVRKJYoV1OAOgcoTT90spHa/rhL42FNRlyukl6YYsp5WEkpAkxZmn/ti9z2QoZim1MZPNIHUjW2rlP3WguZvH8BM45ZxnIhKCj94WpUp1CqookadwdR6ST0sTHSzKoAByCU0aoapTUsxTbXcgydFRPZcEQDdTPbGhl0EMQwDaiFYnWFb2WLaQrzNmG+k2FsLqgOC+FqC6kCNIJN5k3g+m4HwwuUqRcVboa0WXUKgTUYIBiwYqYnt6/lOF7cKfuBN4AsPTDWhSGPncTcgfHGVZmtka3hT3Ye6oaAqr7Wo6pUTIsRqmdJ0zEfew1yfDinO/tt0/CO0dPX5dMMKfBvLZQ86aUhUkQWknUQOxJPqTNoGM6hk4HqZLaKH9HjdamA5uroQnr0xFcRqAsCbkep69LEH1/84oPEWdAt2sPU4la9NvL8z7pfQDIktGo23sCL+oxfTQvzC+tyfdPnWUZ4MAwNonqATcwZ+EY3JelJHsMpHzuPrMd5wvq0ghE3MTYx+mN1LN8jA2kQANunTv63/XGuTMMQhMwwYosD13xR8N4/VdDl6pVqTIyFohlBUixG8e7EzQqqGBcxaRYnrB2Hphz4ayRzNUpTkCOep+FZg6R+IzEnbtjPkxqTpI048rirsDylUaNBgMhhe7AklhaRytf1DneMPPC+apCsqVhqpzqMDVBAMSsGQZgiOow8zfhihVRFH2JS2tYnSIs073O5vPyxOZzhObQlVWuwJIRqaEhlkROn2TsSG2OHTwxk93QEMsonR6nEVqKiU3LKg0AnpN+w9lf8ox9WPKCQOYF4PSTpX5D9e2JzhPDGymXHmtztqqVRIbTPJpkHogE9jO+KBczkqtL7aulNiCpIzNNbapWx9kwBaQd5vjVBKMUhE5apNjbI1Zy1Smtw58tFn7zEuWkm0ET7ziWqI6NXqDn5iGARXJBaLEjcAwD2GKahXyxopTTOUIRgysGoNsCtyKoM33keoOGdBUN6dSmxI3imZ6zZ7+/ri7QBM5XiAdFco0gQFhQRFoKiOon64MfPEgibCd6kenbFRRzVUEamQjsAP+rHtbiKi/lA+6mD+uJuQlMrxI04U7gASrgnoPh8ThnS46wSEDCZuYOzXuSe/wAsMP5fVdqRHupdfngSpxRGliMyGi0Va6KPennaTf0xGn6EEWTOYzQr1KilRAUcgUMoZ9tQLTfcQL+mBOAU2oaCSOSp2CxyMpaAB063JMnrilXi1aADUi25Six/xVNR+OFedemQoqZhVg7FaCj1t5oBkCOuLSrkgXxmuH1MIJgyfa6ED5GMTXDXCALMXIjvsI+v54cDitBi7NWXMMZIJrU6ek6SsjcEwdjI2tbCXNNQ0kLp1qSUPmPUbUbbU0CkRO4j6YJMg6pZVvKDh9l7LPKGkfzfp674geLs5zWWCrqZqlXSswC5VQon3kD4nacVnCeJq1OoHOlr2YabwRHMJkmN/XCLjeTPkrmUjXlsxqBPSQhDH+iHRQewcnpjnrpceNtxXI7xZOr7Cjhue8sOVPtOWnvqAP02+GBeG8aFLiLV6gDlacUlZSwLMoVRABMcxMjrh/4ur8PaK1Gt5dSpzOmlnUTPtlJFNp/CDq3i+ox9TS4FQe2g1LcDbmAM736b4VGHhzt9zRPJ4mPSux0BPHlfzE10QlMtdjSqU1MAmA5DNNtgh/PCriPj7MpVbTZSxZQrCNLEkc+kMfioNogYE8L06ecSr++5ipRhgEFJFPQlmJIJ2IAE9Thw/grhrIF/lCpbYmkSR9NsaYvI+V8DN5a94HU4vn6yBgVGsKRNVjZhOwH62wHkK7+ZmHYX0+Sgb8JdiW7MRoC6toMDbDCt4Hy5AVeMtpAgK1GpAjp7YAGJX95TnyrPHluyUswsqI1kwwB9knUwJnSajTaCsxKcb1FSeoGylEVatUrdZMWsBqtHw2HrjFaJEaSFJ31GAYJHrG0/HBORy60zoBaY5jE8wUtUgi0KBvJ3wV4ezGqvTVtSM/sEfdBmOs7DE0W6LUmeUByT3G36Y0jJ0KnO8BiSSATAM7CXxQNwb7VQ51gEgqrEE+zsdJvzdjthpUyUGPLdYAEEgmAABJNOSY64CGCSe46eaLQ38QH7Vh6zhFnq+hfU7Yd+JGC1WJ2t+QxCcczx2BgtMegG7fAfpjFli5ZnFHQxZFDApMVZ3Ouah8tiDdRBgH8UjYr0g23xs8R5gaaNJUC01YuoHZzBke9d/XpjVkaMjXFtkHYd/j/HvjPitSl9nrV2I/AwW3rKt1/I42QklJQXCOdKLcXOXLNed4d5rSDEKFgAfdET03MnHlDgsizEe4f98OuDeEK2crjyT5dJ21S1RRUCaochRdtJBvAB5TacdFq/soyyIzNmc7AFwKyX7D+bxJRk7plRnBcxON18joGh0YiSUdYnpII7fLrvig8DcIc5pX1pTSgQzfaLqJuUBg3Ejb3gxOJ7ivB6tAqawOly2glg0hSLmCY3G8YJ4Rl2qakQsk31KSLj7s7Ge2CjJOOqwNm6SOl5uqUBIudZg7/EfAfXFBl6LBFmxi+4uQPTvhNw/LHVSWpTcALqDNKiVAsQRzTbY98UFPKrUZVLpDMFPMJgwDbvGNAAbxXw9OQreXS1ZisjaLgczLCgsYCgjfVAkm98TtLhVSmwooKOYzI3FR1qMBpBZVpkhacG28kCT0x0TjfEKdJ6VJg5ZyWVUA2pgSTNgBqH0xP1OJUhTjLLTojcGloUkSRcKppkSD7U9euJFyBYqyGQYvpzdGiBtp8lAzG+xIgARHUmxgTZdxbhWUqVFy4yWioSSG0IBYTzCBIIBAInmIt2Y/ylUBJZgYP3h9daTPyXCXN5iqaiuBRmozw61ai1IVGepCTpI0zJIBM9bYZW5QS37PaY/naVJf6zUh+uBX8H5JTpGkMBPIqt6biBM+vzxv4SjgtNPWJ9o6vluL+m+C6mUqa/5uoQUiQrd+42OCZEjGp4Uy9TLs3mMpAgam1vIIgarESQLARc9zic/wDTFRaip5dIEqYLUqaSFG5NwSfVp6mL4phk3kFaVRCLz9qZj0ZiJ922+Dai1awWmVqKWYCdNlO2vVuPd6e7ApEZIUadRTH7kpPXSyAfK5HuN8N8ktSpy1KL0QbLDKsn0JRge0R1F8OVdRygjcACASegjHniDiBNXL0UFAoRqPmMRqcMNKpBAc7ct7/1cFN0VRN8W4RVEJQompUJIKu9Nrbk2IgiQCD3wBW4NmcoFfM06VIPYMxMKezOD5am/wB5riYk46LWzDA6pWnq6qJYnqCTAH99vdjKlVakvmDmJ/3jDqY2Glfdv78BqbLoX+G/DNN6NTzUpebUlw6OaohmLI2sGCP6IEGAZM4T+HqJArI6z9oysu/3VBBEXH0xVcP4mq1EDIV1ckiAsnmG4A3EWn2sA+JeI0srX9kE1V1nmI6BQ0BSLgR/ZOFyTumEmc48d+D6NBP3iif3dQQHXnILFjBAg9zyiBANsQZUyCNB2vTqBCf7D3B9ygemOr+LOMrXTQcua1MrU0pOomrp+zIHKwCguCVuNQgY43m6BU6XVlbswKn5HCLUm0uwxpxW6KTK8RamshHabwRJHS5UAbeg336Y2jxCf92L9v8Azib4WoBZvwKSPf7I+pn4YHpVWB9ojtfF1LsytS7orl46JvTPzwgyeSNaoR01rqMxvM49yeZaZaXXqthP9qJHfBfhuoQ1Q30wfdJsv0DfI4knKONthwUZTSNrLrqOxkap1KIjt7wesfmMOeB0V8+k27AwCdwACABew92BXo2DSL/P0wTwo/7RlxO5dj7gjBfmdX93CcUpOaX5DpwiouQ/pya6wAT5hgGADddyelsNBkKxuFUCTYNT7+/CfKZ3yqq1bcjFrzFmO8X6Ye5bx0Avt5cXJhjUBuSb82NmSLbu6MsZV2FHj2rpqD3T8lT9Mc7INVwska95+6kyPnv8Ri1/aZJeiBMFGmImwpfEzMQL3wn8M+HqlWn53n0kSod4Z3hSRGm0QRbfphDxtSlJcsZrTUYvhAmYBFgIAEAQOnpgHMoGprrJEO7TBMgLTEC1oMntzb4a5syxHqRgXNgMUoqVBLASTszsFMjtCzb0wnpn5zR1CSiVHgnjdWl5nk1LQsMyKTpkwIbVpBiYHzMCKDiPiPMVV0VX1KdNgqLfm/ConAGS4XWFKlT8qoWp0xKaecCVAld+oMdBJ2BOCHybKxlbrBjUu8E3v0BnGyCWkxvklkFerVK+S9cq7Aa6XmgX+6agIAsNj0GKbKeH8zVKmqlPLx+IwwFx7CkzYm0x6WwVkqtSympM2C+apv2jV9MMqNQruCI3kEe/CPZ4pjvHlVI0ZirToMtAEtpWRq3gkkn5j6Y1tWVrhQI62t/q+Bc+BUzDP7Q0KqwYvLaj7ogDDrheX9mwBncE/r/q+NaWwgCq+MWqVGL5elVA1iWZtW49lhGgEaZEHYX7IeDeNk86pl3ppl+d0psslAdRADTfe9zeTcdWCUEPnP8AaGaldQwVCoCuRLEuCLr90NA3xGcQ8Lu1Z6jPTFOo5YaSWaGM7RF+8ke/EQJ1D9zOlAxBmJK2APUgH7p6j5Rtjl/ivMaKzK2peSxT2hzarbdvlOLPw1mWp6aRM0jyguTKm9iT6Dae3pEL46UeesyZRZH1N/f+WLk9ilyD1/FUhUVDCKFDFzqJUWa2xJ9SRe+8jUOL252qFifa1uB8tY+uFXlcxgFVtvP0Bufjg3KcLaqQoZEuRzFhcLqvAO4t78L8RoLTYyzvFUYL5e/3tcX9wCnr67RgRs8j70yrDcrqZWj2eUuunbpM9sbKfhlyAfPpi1M71Nqh0/h6Hf6TgSvlWpSGaeZlsWIOhtJF4t1Hu6YHW2XVDHJeJ2pBopDm66jaB2II7fLrgvLcdd1GnWCag9qoWMrpIA5QAoIED6YUUSVdHpkEiGEgWItfUNLX7iD88MRmvNzGvSF1MkhUpiTaSqUwFuegkmdyTgk3YJ2/L0FB8yqwBJAWT1/M/wDnCfxr43y+SpjTFeswOlAeURuXPQD8IufTcfeL6zpljpWSXEmfYEaZI/pXW/4scpznhpTUOmro1ywDiWPVoM3j6dcE03wUi0qeOc2AAUy5M+0abahzCwh4G9oE2G+NOdr1czmqNQkAKUXQQQQmoPBBvcN6b4Vsis0s2lCZLGByhuYjrYEmYxZZPg6muXdirL0tBKm195m3aDtiSiEjS/hbQ2vL1Sh6LUXzAB2De0B75wDxbgmcrshqeUyqIinUsBJJbSw9o2n+qI6zXZklVkKzkkAKu5kgT6ATJPQAnCniObdUM0WJ0m9J1fTa0zpb1lVaIvGESwwb4HRzzSqyA4tlKQ+wYimlmJ+8xOzyEjlUlYki5sLkq34Rl6Lq9HMiuBMo1KpSN1IsxUgwT2ExinzmZoZhIqtS1TsK6Ft9+VdEnuIJ64VLwjL8wFZ0IEgCpSqyYJChSFJJi3MJg3G+BeJpNRZbyRl/khDn/LJkL5QCn2UXmboIBECATqvfp1G7hIU0VVJ1Etr/AK0gD4advj64z41lqYQmlW1Qwim66XCsga5B0kjUAY9e2DHrUdGX8hdBFFRU551VNMVHieUyPoDgMiccSiw8KXibcA6IZt+h+mKxPCdBKi5lOIJWdBHk6QDzArpXmkBdRbYzB9+J3h2aLMYGwlu1gSJn/V8D+Ds271hrdiYckE+kbdN9hidOt7ZOpa2SKfh2TarVVE0lmYwGLAWdyRK8wsOnWMA5n9lOfLtopUWUEhSTVmF5RNuwxr4tVK0nIIBgRIkc1Vht8cITn6gsGpiwsPOHTspAxpyXexlRWeOsv5lXKIRILDV6qBLD4hfoMFUIUBVAVVsALAYI8SUpq0W/CpI+bL+RwqzNeBAwVFom83WirVi4VmPbrP5fngHKEtWL02lgQwLBBDTOqCSDHp6G22COJU9IqEbN9JtjRwjIa0JDAN5ioBvvzFjBFggJt+HGeMHGLHSnbR0PgPHw7Vnzb1KqKEWmXBdQ582YUCAY0mYtbCKhUrs5c1E1EhnqQJlrs0lZmTJLH2hv3Eor5VKoGCqTVpjXq1BgiVSTeIjV19e04DpKaiSq6jEhGsIO41HlLQdpmRgkmopC5NOTY6z3Eq0AtXFYAxpcK1h8LDpYg3w3/wDU9OpS0fu1OnU0QoRCqSJuzF1iIskGTEkgnEdU0zEhnB7FbABlgmG2mxEDpONq69MhKgEWPIR3mb2ifXF6qZKOkZyrSo1aiik4KBJCBSpmmrErqfVGqQOU+ycaOFeI0qVtKKwRKfmO7nTpAE+yV2I0mQ0QwOIHO8Tq6FCVXVIC6PMKKWksfvWMEWiIAnfAwHkVGcPSq2IqKajNrEg/f0tIKhtSTsLkSMF4j2JpOlZSil2AUTqANgdLMWCjrF50j1wqoUgVe3MhIDagpAmSNZEwT0wpfjmZWkjtw+nFMBhUaqJAI0ggEyp5gO/TDvhlCrmKTMoSm7rqvJXtIO83mbYapJi6NFHjOUynNmFJ82dJEsAEgbRMksd56WF8R/jzO+dmXdAQgSmEBXSdOgMZHQl2Yx64f8W4b54pBswoagXBMky+rT1Oq0Ed772xF+JMwhdghJcOFZgbFRTRdpj2g2AmyIApZltJGiZFmvI92NfmMOhH0xrOZaRJ2EDpYbbYxaoTucLCCqecqARLdva7XHyx9VzdR41sWFzBPVtz8cCaseyfXEIPuMeIPMp01FBKbKo8yosTVMe0YURO5HUzgfK1eSSLf6/TCvUx5SSQYtPaQPlJ+eCBm2ARFULC6SYBLHUxmSDBghbfhGInRDsWc/aTTNGhl61B3rVqaCoxAKMW5Q3tg8w0t6avdhFm00U3ECZItq2mPvC89wSMT/CkouKNWrVZWpqoCAKCGRrMTrB9bDrMm4xQJl3LAkAprLOAYKiLRvJ1XkjbDYugaPhpgrI1AbTe4IFu1j8sbuPcZqJWSpQzJprUSSnlipzoVGnYlNSkmSNJ079R9n8mFRqi1SSoBgUxdQQW3MzpmB1OJnxflFRkZarVCw5SZAHWLKBcdDEfTEnLYJDzi/HUdSxr1aqgaQDosxIaBCLFluTba1sIc9xKvXWTan+FdjFpY/fNvdIsBhaDYCIBiw0gEiVmw3jr1mb49Opd2aCIiTp+Ww64DX2IbaeYhQoRG3uAuq5O8r62g9MF5OioCMHDMHU6dBkdYmbjrM9MBr5bMaZJUDdo5h1IGlZg2g3iD3sSmSppTqP5hMgKNTLNz90NB2BOxNtsUl6EFvGiZLaYBYQ0WMLEg9cbeFmace8H1/0LYbcccHLsJ9khkKmRMgKRFoIb64H8N06dWnzrLq0FhIkG4kje8+63fFZMblGg8c9MrHXh3JE065UamIVQDF+YFhJ9FHzxu4VkUWoXWkEI1KWHcWK/PDXIgIoVRAGNr0FDFxYt7UbEjYkd4tO8QDsIuGKqvsVOep2JMzlxUUq0wVWYj8RYb23wF/6aptfU1/Sj/wBGGWXyprNTQLr1NTJSVXUFhyJJA6e/tJjFh/IeoAnzpIE/7TmB07Bo+WGS5BQo8Qtdf7Q+TticzGKXxEPZ97f5j/HE3XxZET/EsyIdewM4D4Pmxl65DFSskSCSB2qDuCNjGzHvgmvlw9VlOxxReIfD9OoraC6aNRALGpvc3Y6r++PTFU2QxqRCs4DLUJbaRCBdN9upt7vWAcpnqicyKF1kkBTfmvBY+m5A6W9VWf460shRfMg0zUEgQDpkJ0bSIkk/MAgrhJ8wGkfuqCD1joPeIsfdgbsgYEVtTVJLiSSzFgAd4BgAXg+pN7xii/ePsNXKQaYJJgLdQQNiCveQRc9BgXwmNT1la7KE5hAkNNo723+gw7qUwPfEyfn+ZxThqrcsiDRepVJAVgs31GCVNyDF/aUagIIFpGGvDsglPUVJ5nJIJsYJi3SPSNhM4OrnnJP3UJ+ZNv8ADjTTBCi/S9upufqcWo7lA/irON5Om0MwHXpLfmB88VnhNxqFMAgCkYkRZSg2Pv8AriF4pVLV8uh21hv8W3+HFn4Xac6vpRqj5vSP/Lim9yHPOKVFXOVxUClBmaoMqCQNbbGJwbXyOXfXoQ6gATEKBuBuQOh+WE/ic/7bnB/9TV//AKkY2wAgbc+WJ9SHdZ+QGB6jAqUk6/Ibhy15Wk/zBWp5dTDqwNiRc294OGNOrkNtNT/9n8cB8GyaedlQyhhUrU1YEbgssj4gkY783hHI2jJ5aJv9iht6drx36+8K8K/vP4kWWvur4HEQcj/u6vv5/wDrx9ryI+5V/wAf/XjuI8LZIAgZTLgMII8pLiQYNu4B+AxrPhTI9Mnlv+DTP6YngfifxL8f8K+BxAVMkxCrSqyTAJYgfEmpbDTh3CqLvCqsgTeoW6gbSZueuOo8U8EZKvRal+70qRaPtKNOmjiCDytpMTEHexOFmS/ZflUMrWzIOnTOqlt/w8U8D/8AT+Jaz/hXwRx/xBXWXWnCqOUgBQDBIJEbg+vyx0HxgPKei6WLhp94C3+v0wl/aP8As6Xh1IVaeYaojMAEZAGH9sGD/dGDv2kViBlI/wDk/KnjU1FJKPAhycm2xv4Py61aTmqiufNIBJcQNKmIDAbk/PCvxfwuktVFVFWmUkoNRkywtJOnoSRckDDb9ndQnL1J/wB6f8iYx8ZUuZXvIUD0uzYlIruQfGMoqeWysZJACm53HN0AAJAuQLjDHNeCc0qgsKAim1QqrOSqgi7HTpJJJ0wTJDdAxGriFMFqYa4qTRI9Hhgw9QV+uKTwr4iZqeYougYpl0p65gsqGppmQfu1AN9wx+9YJLcsiK+U0l20NrI9vWhWZkzOnSOktNsD8UzEqoojX9zzIbexhbAdDe/w6n08x+8VGpxopqTIFy2kxBboL7COoM9GOgAQLAbAWxaITQyOZqCG0qAfZNh8IBEenv74pOC5Ty1C2nckdT1OPQME5bfBkHuWINuuDMzl9NMH1/TANIkU3IJDaGgjcHSYI9Rvid8HcUr1qdTzqz1AolQxmCxMmdzt3gSe+LT3KHvh5iKghNZinaVH+7vzMo9Inr8RV5fiHIs5ZwYEjTTPT0dh9ffBtia8LVymaXT+Fv8ABlzUH1QY7BSDaRcbD7p7e/AT5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148" name="AutoShape 4" descr="data:image/jpeg;base64,/9j/4AAQSkZJRgABAQAAAQABAAD/2wCEAAkGBxQTEhUUExQWFRUXGB4bGRcYGBgYHBwfHRsfHBsaIBsgHyggHCAlHB8hIjEhJSorLi4uGx8zODMsNygtLisBCgoKDg0OGhAQGzQmICQ0LzQyLywsLSwsLCwsLCw0LCwsLCwsLCwsLCwsLCwsLCwsLCwsLCwsLCwsLCwsLCwsLP/AABEIAL0BCwMBIgACEQEDEQH/xAAbAAADAAMBAQAAAAAAAAAAAAAEBQYCAwcBAP/EAEgQAAIBAgQEAwUFAwkHAwUAAAECEQMhAAQSMQUiQVEGE2EycYGRoSNCUrHBBxTRFTNicoKSorLwJFOTwtLh8RZDY2Rzg6Oz/8QAGQEAAgMBAAAAAAAAAAAAAAAAAgMAAQQF/8QAMREAAgIBAwIDBQgDAQAAAAAAAAECEQMSITEEQRMiURRhkeHwI0JicZKhwdEysfFS/9oADAMBAAIRAxEAPwCd4SIq/wBk/muGvELo3wwrySxVPu/hhu6SpHuw5f4hLncV0nZboxVkQmVJBBAMN7/XGeTD5iqiO7PNhqYmJ989vpg05S1eBfyyPmuMvDtErmqZjqP8uKRQr4NTBqpIU+jCR8RhW1K/uI/PDvhCxWX0b/mwJWoGXP4T/wAwH64uPBRjwqkPMI3EHf342ZlIn0P6428OOiqxImNQ+uM80oN9pP54FkNr09VJbwQwI2vAaRJIi0m0kkARfH1GhJ93XHkxpBMCYEzdoJAsDc3AwJmOLRU8qhpeqe/sJe5cjsJsJv8AAGnuRDtaJZlopIZyASFZyB30qCx+AO2NFbLmiStQMrj7rgqe+0Wn9cAcG8R1KGZVkfVTp6TUZgCrbI72BO03EntaAK7xRRbM1cvVFTWKyBFJQqQFMmbwbsTG4gYiyJy0LgNwqOpkhnQTSLHq1u1p+W/0xr4PlgMv5YcEqGWSCN7jaehHU4btWSnSokgVCjMWQ2FyAvNe4PyK4+oJSzLv5YKVQ0+SkS4Kamc25iTIgKYiSbjAtfaNIY98adCvTVUQlekojY02bb1tA+GF1XLc0mpT1MWnlrRLAG0UyLEMfkMH8UoNTqBfJqNzD7z31bTpEESDaSRpIgbYTnMU3JNTUjDWSJPKVQldM1F1EtIIsBI3NsHKKkqFxcoO0DVODOJPnoFi4BzFhMwPsdpG2KDg1NsvRbVUSxLyEdiOUT2PTt/DCnJqJDySWHMCXg20gz9eY9xhlw5hfUsiNEM7WMTqAJ3+EfLEr0Kp9zCsWIUhpIap6ff+P+vfg/L1xUQLUjUdr3tsdt+tp/TBOYzPm8gRFCgwVF47b7Tf34G4RwkVhVuQ1JSwAEkwCY69QLx1GKxpaFX1uHlb1vV9bGvL5d1b2WcbSFJ9T8Rv/wCcYcRyw0lgQYB2M9IIOKfxRWfLZKllUqM7VgWBan5RjUpAAMgNGqZM3BFwMc7CDyiyStancAEw6TcEbWk3Hf1OIp26YLjtaKKnZfj+kYEyq7+/G/IVBWp6lttKmDEX/wBHB/CMpM+jR9BiwBdn8sYkCwA+Ez/DGGZ4WUMykz7MGRzACZXTBnoT64octQ8zLVW5t6Q5oP4+wHfBfFKZNRiAPunYTPm0+sd8GnuURtTLkKD3bp8T+uPqFImD6EfX/vhxxbLgU6Udb/4Vxjw2jyT6H81xRYNUyM1WH9fb0DmPpjcuU0ikwm5E/wB+MNa2XPnmB92t+VbH1XLkU8vvIif+I364NIhNlPtG/rn8zg7IZLV8EQ/3nUT9D8sfCj9tHd/+Y4dcKpDS97+SgiP6Vj8TPujCO5O4D4npCi1NAY/2VTpmJJqvPzj6Ym+N0NOYqqBs5H1xd+PM6A9KgEdmekkQyqohmJm0mfeMTXiBj+81vsS3Ob6iJ/xYqEtNtoOpSqka8mh85vcfy/7YoMtRkr6xhdToRVPchrf2Wk/l88PKSwisOgU4NAmH7v8Azl91+sgYE4YhFdD/AFT/AIJODg0kx3UfNk/jgTLmHHoB9KeKi3e5GK8ksVyTsGY/JsY1afLWI9P864KCfbVf/wAn+c40Osqw7/xnBwBZnkKE5ioPWp9Cce1KfL74wVwpguZqk/8Ay/rj6mk0x0MD9MAyyW8VcZCKtKleoplm30QpFj+KG+FjhVw3NaaTUgigkgs8sWIAjQQbC89J6YLymUOXzVTU5hQyalAJPmUpNjb797+4zjVV4aabMqurqwDI4OnUCYsDcMCCCvcdRBK56+EhuNQ5Y2oZQ0KZZhzPTWoglfZM6CD01G1+2KnwS/2VWjVd201dVMPGvVoKkpJgALBCnlgGx6c8emaldMqjVPLBI1MsME9p5XadzGxJ9ThjkOJvSqVFVtYcka2nULmCWOo2JsQdW0EHBaowqJHGUvOW2Q8KV8xTdCUy6U2OlqnmPrAPKFJafuwWuOgBjEnkVC5rUWZXUHQUMENoIJ1C8QDtv7pxRcJqVmptUOY85CUapRYltOptCAIWnlAiWgRtrKnG3+SKTGU10GZ+TSTUiz61KmBpCsBE6tU7jC4qfiXLgZKUfD0rkBrZxkecwutNi0SQSBvsDIuR3vhXx3LBDTqIgId+Y3i59IgwSBfpi+yvAKK06v7yxqGZOnVom6lgNS7j1t674UcYyuSNDTRlipUqsv8Ajki9VoMT0xqpNbGdSdkjXyXK2rqJW531CwHWRONOV5ZA95+UfrivzmTgUSwhHKsrjobwDFx0H9o4U57gxE6QugAWWSbib9I5W6GFFzhWJ+XfkblpT9wgbOurQCBccxmIuDIG4gnofS8YvOC0crRQ1mrU6hdSrANIVBqDGLapIvMR5ZAk2xFcZyNWmobySiNUKmoxkluqBSZWBM20yLHuRky+Wp+Y3MGVgkmABqMwlwZYSCRE3F7icKgZeZ6jd4l42371XqKWqlmYX20hQGIWDsgUbD2vfCJ6uuWVNLkk6Lgi5GmOgMHAVfiFb2haWYqAIEkySth7iRucXPDPDSrk2qVKuk1SCrlCH9lmUBJtdrydnPUYHJuklyXi2u+CJoZtkmrSQIAAXQMStzAhSZuSeUGBaIm9f4M48GZqNSAxqEoQIBNhpiT2t7yO2IvjPD9DhNOrSeQqwgzEEgr7hFu2LPwNwdPLWs66nDagSpEG0kbahO0ixBgkRg9Vi2qKThKA5MkdTR/zNjdWpkliQdMpG8fzizHywB4brf7Gyn7tamvyJP6420696kE+0v0qTglywRVxOoHp046IPfcDp2MWxnw5QKV4HKdyB1GCOJrNMeir/lGBdIFFZ7H88SPJY2ejNU2mErEj4VR8Lnf1GCQaa0aYZZJWFi+kyxHXv1wJxjM5ima37vW8uQ7MI3CM7Rq6b2tuTfEjxTifEKA1VWJUiQ5CVQPWTJXrvHXDFVblDl0jMD+tP1OG/DWQ03idXlNPKR7Ps3IjcG35Ygcr4vLMGemrkdQdE/5l3vsMP+HeKMstFl01FOlxEarsAoMzsBf4bTbAaGSyg8a0Q2Yy8x/M9R+Fh/H64U8Q4GtSq7+Yg1MTB0zv/WwZx7OrXr0WpEVEFOCVvBLoYPbb6YUcRoVDVcgCNRjmj6Tglstw4q+Bk6fbj+19UfDjJgFFBEiB37jtfCuuPtlPQzG34X/jhllGhB7h+YwpFGxqCqJG/moOn+8QduwGMK1FF0yunmILWFtHeP8AUY35TLHMKwp1aYdal0OqeVgbzBEx+HC3iXAMxTCVWao5VtUoZWBeRFx77YJplANGP3hybqWc97ayfjbBFaiQ1YKtOLlWNxBEgKNIv/di4wtoZkGsxPUPJJ9CTJw3YjVVHdB/kGKiRgWXpFq5MRqe/a7Cfhvhr5QGoLeLCL9e+E+bQlmIMbbb9Lj1w4ZtQMiP1spn5ziEIDxrnlOaKQy6FXX01EKGsZtyEbjptg3J8Prmj5b0EqOTTfS8pYrVVoIZRuQSLxI64Q0crURxUzCTVFwWbUSscpKyTYWB6RG4MOOHVHVDVLaYUuOb8I1AztuB9MZsmdxlRqw4FKNhHDOG11quwoVFDUphaeY0qZCgaqkydN7MQA0WggOPC/hymA5r0mDBkifMT2jpO2mTBB6wYOEeTzlOtmXakL1tTBAGJgNfmA0ttNu+wuBd8IY+RTiNusdCuDUbyNv0BlJrEkvU0eB8inn5sHQ2mo6JCqCioxQAsLgmSt7toYmZws49lv3arpp3UNqBcsxBOkMWaJYQJu1veb4cI4oKOYzymoVd676dALwoqNJISQLGSTMRe84uBw6lUK+Ys1HKsJPMCoVl2EbiSDAPUFTBYkuBDe9gFPhv7slP95zdHUF1FKmkqSWYnc6iCSbgjb4Yz/lXI1FBavlSJbSab1FBPXZj3HXD+hkFACq0qqhNJZQAALQAvwv2xpqcMpTq00Z78n56cNTAJfiHBKFeoUpZqmhC6hTJ1QNMyZOqIvN7ThHwtGaowcuCCZVibgDa4BF4MemOitTpABS2X0mxBqIBcGbFYPu9cCZ/I5anFR0tUYqaiaLT7ILKJEiwN/eLYmxdi7x1SVsq2oSVKsvoQ6qT/dYj445vW4WzGoyhqoLKVZEY2g8piwYAgEH2SovBv0HxjVFSiz0zKiFdJPLLAqYIG+m8WB+eI+pRJylPTFqrG/uOM7Vzp+hojtj1L1F/CuDt5iLVy8INRZyuZWQd0EuFOrqNMXa0bvfEfE1IS4gKTa+59Num8YD4bRFKi1QwNUktsIBIAn5n44V8SzNdAtXLAakGmoYEKFJMlpgBgReVMjl7hccv2z9239jJ4qwp+u/9Cvj+XZWZqo1Ui2mJAjTHLyme3N69Zx0LgFVTQplVKIQIU2IW0YgcsoOVIdRLuYQACIN4CnYXgdNVogYfeDcyfJgJyjYLc/0RvvFo3nE9ojdP1qwfZpVa9LH5oeSlVAQS1dGEXtpH5dcAUsxWCD7OTImFboSb+lvyxv4nRKLQlp1KrknqzsW+ggCegwpqgFAIERPxnf8AP540oyjXMA+W0jbSNwRYQYIsb4zpKTTCgAtoB0neDJBA/XAKtFOrJvrB+JUE4N4VQksCTBSnYwV9gm6sCp6m4O+LjsyBPiHOLSFd3UFQtTe03jTMjeffhPw79omULprSql4LFVIFj1D9yLxtOFXjIuMoPMfWXbcgSrSC0SfvAXjpPc4gKSF2VSREQLRYSY/P/vi3Ki0i6zFfJ5iuxqroTQFU6BJbmuWQFgJ0gXHwwFnfDaaqRy9dSrsyMQ2rQwBZViZ5wIAZt+uF1TM6ANKKahuzNzQD7KhTYGLzc8wgi4xjl80xcalkmwKDS4PQjTe2/wAMZo5GuR8sSvYN4hwXN5Z4IDxB1AgRIkSSQB8CcaD4jzIsS4I6MxB+MicGZrxBXcheWtVDRIAd2VbBYW3S8QSAZ6nC6u1Z2LNUytMk3QwxHoSFa/x+W2NMZSYlpI6Rl8muinXNWXcLNOAYk7TuPpP0wyyR5B0gb9oO+BaanRTTST7E3ELpP1tYfHBGQRhqVgI0mJI3jbA0yCTiOWVnqPTqaK6tGtSCbfiTZh6EdIxpynjatkqvk5klgD/PUlgdPbpsNE33BkALbvB0szVq1gKm4Ymo7gQAHlnuARAMQ0mY6mMdA4XSy+bZ/Jqo1UAzpQ06hF5OloVxfqOpvhOXqPCrn+h2LB4ibT+ZXJmspxBXek2X8wqCr6JdfxahZoIkSwi/Xqs45RfKg1KqqaZAAdAjajpiJIkXHUbdDtiTzvhlEZOby3LfZ1UbRsrcppE8pDASV2hp0i+BV4nnatBqVR1zNJm0rD02MowIqBgdRIO4k2N9xLMeRT3QueNwdMveH5vKZu2XcUqsfzVZKcPHZoMGOlxbpvjX5zLKuoBCmRoQQQNtrXxzPMUnouAw0tYi/wAjbFxwfji5pQrOBXUQSzKgcAAKxLEAkSFjcjpbDJICjHxNqGZRKaUtOmWLUKFQgFqgN3ptF1Bifzx5k8+rVDSPkqoKqSaOXVZMHywdIIYpYR1KgdSu3xbnKVGoKtTeCiraTDFrXiJZZPrhCKJK5EHSfOdHZfvE1WDTGoESGYDsQYNsZZRlLJvwvqzTGUY467v6o3eJatKlmc0adELVpMppmTGysVVRAQXuOsk4a5zxEaK5c048uq1VXBUMCoAM3Fubr64x494cGYda9HTGhTmEYaaiNpIA02g2ChTe69BOAMjxylRVaTZdKlInTUQO7BgWLKykmdY2JH3gpG2J4Tt783+5FlVJVxX7f9GuT4ZSDGodT1a7mvOkgKHbUqKZvyyL9wbWBqabh6igOhgmm2neYiT1Nn02tAHTCrLUnSlzUoArN/MjTrVyrJVUvGtirC95aoo3DYdcOzCU6YT91zhMk6nNEtf3VomwvHTGqG0TNJ2z3i/iOll6FF2BIRvLdQgc6xTBAvY8t5B6j1xPt46yTAli5LE8py66hAIGxIHvnt2s1z9fLVWbzcvWaD96hSbofvJUiYYj44Fy1Hh5JH7i8kdcsvfYkMYv1JA9cWgRlwDxLlKqPUp0qq0lRnc1FNwkXW5DdjB9L2xlWCvQqvo5Kg1IjC4hgyEwSoIeDG9uuBcvnckh0JlApnbykFx/QNQHcdVvbcRhq3FUqKB5FWFMgRRToRaanaTv0xNyCCpmUak1IuGIjUAsGKssCTpANh63C7XxNcQmhlwGkMrllIaAeUmfjit4nmaOtZpZlWAC6Ay+XMgAkBzcHaO5wCnh1s6tFagZaYYywvqixQNcCZYz0wOSCasZjnp27E14M8QsxoU3KySzOIN1FCoyz3bVaB222wx4jxau1dtC1PKBKIqKAS6MQwJKNA6GJ+7AIk430MhRylapUFOjopo3lNV1gs8aluSA9MU/wmASpmajaQs/QeuaTeWaqFWKqwJIszGmGYs3KhBhryxBMgDCFBRtr6sY566T+qNCcYzH7yqVZpqANhBtAn2SQ3Xe8Hthzk8y4YrrJBupIAMX9BsQR8Mc8rZrycxQZKekjURvEMrL0YDeb++9iMdFp5XlputanUADXUjoxLGATYMWAPUAd8K6i3jbQ3A0sulmzNZp/MoieVmUe8auYfUfAgdMDcdzDo5CGBAsI6s0nb0wWpR1XUHV1qKVBFpF46zIkSDAYC52wm8X1qdOoalW0KIi7EanMKOpJxo6ZylBJ8ic8VGbrgJy9LM1QxpBmGqAQBE6VtJt3w4o8MNFGfNV0UlQAoO3clouY6C3riK4Z4yzLMmW8gj7QCmNRgIPaUsQ2oSDLGdN5jTZZUrU8woq1a5rs0kU2ZqdNQLkuzQxA7Lex6XwUpqPIEYOWyNv7UeM0MwlJcuq6Ud+YKZYgKDLMZIGo7Aj1xFcOZmqMzb6TJj1A6WGG3EaHnOTSakRRXUYp6FYzcKIOvZfbMm82gYEyHDagl9DFQouoLATBuQIEbGYvgJSTiwoKpI94hV+1LsbPzSe+xHzx9rC0warMA91o04FSoOhdr6EO4WCW3gAhsMK+SHlL59NwJMSpBixkCR1J+WFmQfVUeo0liZB+ItG4t9ABhcHUW/Qbki3JR9TBq1Qgpaih3p0wRPo15b+2Wjtj4MfxN8GYfQGPlhzW4K7OzASDqYAaiYEzYC5sbDAn7n/APHU/wCHV/6cU5Te9FrHBOjoLLagexH54L40AKNcklZSqgI3lwUUCSBdiBuN8CVDy0vR4+oP643eKUY0WVBLNUiNupJNz/qca6vYykNwzhlMDRXduYKT5UEKVBABDDnkwzQRfaYxhV4fWpVadOm9OKp0rXWSD3UggFWg3UjbaRfDDM8GqpSFZtKoTC6joZrxyo4Vmjew2E7XwNQzIIZCJDD6i6sD0IuPcSOpxU4JJuPIUJO1F8A2dzWaostIVswrHSCrtyliYOiIUrsZ9cEZyqadElq3mZhiIDBSBpIIbTcBfwlrkjYRhn4j4sKT0mqIailZUEC5gBxr+7Db7tBW0EYjaiuautILVPa0SBzjm9wOog9BcXEYVhm/DTk92NzRiptR4DOG5o12CPqLsxLtMtP4r2AgQfd6AYM4Xnmy2bKnmNMztGtSLkAmxgyN7/HD7wzlaYISmutzOotqjuzmCJHsgKCsmJmJwd4xyWUoLSqNTepmDIWHWnyj2iYQjdrW79rZ11f2lLge+lrHb5Fv7SVBenmFZWyxqKIANiaKNtaxXoIv3sRRZeklTKJUOhVyj0gZbTNOpRp3UblgwstpE77GeydY5nLDLUwammp5tJGCloJ0OhkQSjXmw0vMDYEZ/PmqTTqadag+yAByzC2sLFiIiSoHUDDJ5LlwJjjaV2NfCHGKClFqnSqg061SQodSqimzt7R0adM6rKYO2FnjXPZQLOVIdlqgVAoZFkmodWoqAzdSR+HeTeeztcqS1MQzIQbaQsAHUD0uNeoEcxsIjAfDvLaFlnAK2DUqCKb/AH3VtQ78nQdMN53FNUdH8Cn96qpXFYKctSZatF11rWpPJCiTpUgzO8RSkWx0wMDGkSBEWkQQCChP3fd2xxjM+Wqoy+anmsFVVflDEghVtLA7c1oJ2IEUXhXi70arvVrLTy7OS6VTq0sRC6WmVOu15BURvEP8OlswGU2S4sYqaKq/zjalGhXABIDNIMAlWg9Y6wcBDilNnOrNUmM8oGZozsAYues7d8ck8WAPmqzBywNdyqySPaY6xe3bb49ML24jWQaVqOBEcp026iQAYnA6kiUdyy2fyhZRVq5br5pNSm2sRa2omS0e4T6Y31c1Qp+UU8qm5qqPskHMCwUAgiVH35t7G4nHBKbNUUIWYjYBmkTM9fZNx22GHnhJKFHMZVwzhvNU1QU5QA4ClGG9txBNtwMVqslHd62Zp00dnZUVfa1QBeIkbNMi0G+ATxCpmqdajlT5ZZYSswshKkagoafZFuxIPQjEH4o0ZmoMzQqrVRGi1l5Yn2hE7STbpjRxSpWVcslUeUEVgrSyudR2dpOlb3BN45rxgnBUiJGXHMyMtlaS02arUy55GEsWqmymIvT1kEKB7NNLWw3/AJZQIrFEp5imi86MolQoaHsRK+ySCbrM6ZGEXi+gaFWm6VQwSH9sKRUKsKJcgAIhqgHmCghY7HCd9PlLSbVUXQAzKZ1QQDzTN73G/ScK4LNfEeAGrm6JUqFJCw5iJaA2qI0gmYOwWxJx0XxH5lMstNjTYOwGk6dXKhtt94k9gScc/wAyrakZDTWjJncQokgRAAVRPWxItY4ocnnC6IyVqtM0RLr+JbAk2kRyiCZgBYkWTnnphZo6eDnOjLP8faiNb1anKwhRUP2h/DpmSD7rEfNTR8M5jPE1s4WQ1VlJ1TSG6NBMGY06SDAPQ+zd8M4gK9DzKqIBNi6q+oAnS4MfEQMTp8U6XqJTWwGoAwNNiWMbAWn4nGf2qSjpxrf37/A0+zxk7m/4Eo8JVMmhq+dOidLBYIG4UknS8fhI+cAYL8PeJ6GXzPmZhV8rNoyVWjVpqUwG1CZOipTqLqG5Jk9cTXifP1M0SC5ClwwnaQCBbtzH6Y+o0xTCUqv2vlV6eh6T6bmdiUJ0mSpkL7FO46vwSlXmd/wZuojFOoqhdnc5QWtVp5afJk+UHUK2kwYJB5hvBJkgAnDLw2zIorOqrTYypYkPU06tOgAE6QxuSNJgiTdR8eG1GV9ajQ0GpB1AKpm0CAe1/XbcbOZo1HLHr06AbBR6AWHuxpxq7vgzypLYccSzRrZdGliabsrB2BYazrLR+EuxWw6Cd8RnCiJcDvh3QO8mxBB90HHlfPVs0wY0UVULAGkpvsTMkkkR0jfAZcdaqHY52432LrgueqLlpSvVQLrhVqMq+zqmNQG5n34wHGK9/wDbam5/917XNvb6bYE4AJy7gghlFhcQdLKQRBI2jvgxeHUzeatyfv8Ar/8AbwXTO4IHqFWRk4virLnSpq8iy0rTcvqmwAICkR3IvGFVTxnXNWqtDSPNYQ9RQz7ACzu1JCepA+OJfNKFbTGkrKm5uQTzX26W9MbqOWaqxZQoBPQQB3AA2F7D+BxbyUvQWk26RqyJAaTMyI/vCZ6xpn4xh5+8FWHUb7/SMYLwqmCCZJneSJPaBe0Tbubm0bcxw7MGq7CnUKgA3BEQADYxH+u+FwzRboZLDJKyhZf3rKtlwAXYhqZYwVcbgdJZeWCYmO2B/CngyvVbSFZIMO7iI7hF3n1NvqDc+C/AmhVq5ltRMMEWdI6gzuTEHtM774f+IPEtHKKVQBqn4BsJ2LHp7tz9cZNLimr8pt1Rm1KvMA0OGZXhlGWgk9yNTn1PaT7hNsc58QcSTNVHripRZRCkVHelpgE2QL5joDbkvMTGB+P8eas3mVCXk2H4zPsgD7vQx7hfZHWTW4ne3IIKIB9wb2Bn9ZJJw7HhjBa57Xwu797F5Zyfli/r0QbRIIilUoh5JGio4BLAKRFVFNwI9ozOxwyo5M5jPHy1eioMtFmRSN9RsZiJIMseoiJbNcPUmiKZaXBD6hZWB5iCo9mOaIkC17Yu/C2Vq5VmBr+bRemsLBUyQGDQSY0gkW73jGlxxySrYyamm7EnGRVXMAPTFMshIpioGVVLMoL6VjUxB2k7GxvjXwrh1PzlRnidMAhB1EbiTJ7fGwxc8TpUS2s011sq88avZ2swZZgxcdcJPEOXaq9B6f2lVGCxEFgzSZhQAAxJkAQCxxVVuTVfJScV8PtmssVoGmhpcwZhpW06uYS0BSREG8dsb6mUoVaTCuyMKbgVGANINVSdXMTMajZY3/FIxUcJpAUdCktrXdFFQABjqLXAGpgV3mVaJg4V0eC00rNVqZt11U9DUmNAUyLkcgLAaTcEXB6xOCm3u0Cnez4IBjwouTXzNfzGkvTpy6gkyOY5aSbzb1B9dVCrwhBpp1M8dtmdZPSQFWT02xfp4eyZYsMzWb3VKGkelqX+ox7W4VSnlq1DHd6Y9/8A7WM7yPvX6vkO8Ndm/wBPzIKnm+EpVWoy5uoyx7WpwQOh1dP9WOCaGa4TUqmohzaOG1aQI6yIBRgLwN5264tF4XRt9tUjtK/9APzxqzmTy6gsXcASS3nILC83BG3pi1OTdLT+r5E8OPL1fp+YLwbMZdanlZQlFu13ZnFRjfkemLEXkPvNsfcSyBzGYEZinKFVcFWHM4JUAyytbddhrBJAIGMVOWKstOoymqvtrmsvr0zcpNIhZ2JWLTg/guTSnTFOmXIWNBNbKObX0iGVvh6Ww+n3E3XBOZqs3D6eYp1Qho1OV6USraxoBX76wt4B2Xa2MRwqhXo0fLqE1GBatUGzSSSdJ9kliQoGwUjoMU3jvhK5qiGIak+sLFSAZMm0GHVlmNJN5/DGJ5c0iL5QQBFMCSDYWHT3H4YHTvfYlqgnxDwWk1I+UNJlRKywAjSJW4AsB0vecStB8zkar05k1AOYAsGHtNpJEzJGo77Yf0w3lVhQkuTTJA0k6RU57ERETOHjZhgTpPbpIPIvpgMuJSGYsrgSFKnma9RQ76ZPUhmjsBPrt0k4c+J6WXydPTSpJ572NQrqcDqdRuLdupHrigSsEBZgIXbb88c14vnTXrNUJtsvu/77/HGHJFRelHQxtzWpiuqpYjf3d/1xR5bKJCh0puykENykgwDvq+WM/DOS1VNZFkGrbr934zf+zjKgjcrHzIsTymbAiI8qen/jGrpltZl6p+ajZ4krxQiwm0dubpfEXq3xVeN6jLTpqR7VwTMWO4gC8EiD0aYtJjK5dUDaDpcwr/dJvaZ9D8sbNVIxUGZGqxd9LMAKTSASAQRBB7i/XCfNcSqK700bVTNtJVYb1iLz0bciL42cDzBDVS9TRyHZgpJkQAeu23pjOlSdswj6k1BgVUyQo1bWidPb0uRhGvzuhteVIsMj4zQ6EfQWOhHfUFUA2ZwSJYAbAmd8WNXI1AYUU2Xow1AHrMEY4blaIaqZYFVlixBghRNwCDc2sZvghePVxs8C9onr63+eGRmu4DHdKlTYBwqywmYE3F5/I/HGS7gbe7GvLqEOgGQRqWxU3gkaSAV9oW9Sdr4yNFjU5RJHrjmZE1KmdODTimgzLLLE9jA9Ixq8QVmZUQk6ZLESYkQFMeknDXJ5UARhJ4jqMpVkggysdeh+Xc+7FYrcthmZKOPcoOE+N8xTyS0A3sEgVCebRYhQTMRJAPaO2JziOdM3kudl3YzeW6gfU+gwPRNVlulGmfunzArD10M56CxgRuMagvlvpkSb6yQS17j0HUHY9743RhGHmlvLsuxjeW1S2XcouH+Cs5WSlWQKwqNpL6lApgdL7ctrD0thbn8maFTl1aSToLKVJHYgjcSAR3+GHXhjj4pHR5hai8EyCulo6rJ2MgxI6jD3xxTZsvqYlqdNSwQBZVulQNEkdGUmNMkFSL43nlOenJy+/wDA/wAGo64Pb0/kiclVQsoqLqUtzCdPcWPQwTeDvsdsXdOghanQVKqUnDNUC6Nb07LTdHBmBpPLMyROOa+YIDDY3Ft7x+YI+GLDhHEwKdMuqVCeQMwJ03LBdwdwPSSMNhPS6YmcNatcotq2Xp5pmq0iFom6nRAACqSLGFg7jpjXwenS1wh1HUNVTsN4APWBqJ/oxtdsaOX/ANjHKENbSNKiORRAEmTYiIBiGAPXGihSKUn0C4pu3XqpMWBJPli3q2OhCO1mI94vV8ym5J5H5ROlxSAELSpqAAsEg2ubyTaIerkalXMtQZgZVqo1hNVgNQFRxKbEe0FGmMX3g7gBFEVnYBKjg66j63ZmYKCSPvEnRLGQTBAi05xHL0qiuKpZXRTcezBWRKRpm0zt6GcXdXRADg+TeuAGYjyddNgjKIPQzOloN+UmDuO7bL+H1UgvVAURqLNTYRNyQCCYHQEE4ocvTypVU56SgQAjIAPhoMfD5YfcT4yKtCrSIs9MqSpNlaVLTp0ggSfhtjLHHlT7UaJTx6Vy39fmc2qcMR6hWmZUzpfWoFjAGgqSJCzLPIkSMbuG8PGXqMSVIdCp56RiepAMkQOgJ9MUnhMCilKtVD66aMBpfUoRmZwIVAx9rr2E2GH/ABfNUGUpUWCSJ0AL8CSuLnilJaXx+/8AsGGVR37/AF7jk/CahOZp1BTVqctTVSSNAHKsooLXXVA0RLDaJD/imWpnMVVphvL9lQYKkKwmCTee0H2xONnF8jk2r6xS0inTViERF1mX5iVTcwL/AMBBvAMouYSxVNWjRq2ILEBQAdUyJJN4RtwBD4quRUnZlk6Pku0VWYU2CvTNYOCuqFJWJBvbVN12vjP+Rw9TkZRqkxHSbweu4MT1+OF3HOEnL5ipTC3qnzamlpEM5GuwBBLFva3AaNrbuHZla9FWYXEPAJUk7OoO6gmTIOwGDauIKKPK8DSkGZSxJQzIAHfCnN8OZ0LAgKApPeNMG8W39cemhlrxTrT61MwPzEG/+own/fl0aWEVFfSG1tzALzcpO5iesAYwe1Y3GTg7a9zNGPC3JKXc88RZsmmtNfvW+HWfft88T+Y4bUpRrQqGuD0Pxw8y1anmnNJtS06UBmU6Sxa+iReIvY9RjLifEsjw5QupmDExTUKSb3IFlF+tvjjHXl539Dqakn7kMOE8NZKYWwLpqM/0iQPoV+uPKfhesADqo/JgOv8AHC3gfifh1ZilBK1NmMmk5ENMaihUwCQPZtczvfDGpxHKhioyebe8Er5m/qNc9d/4TjpYaapdjk5bb1epP/tB4fVRKJYoV1OAOgcoTT90spHa/rhL42FNRlyukl6YYsp5WEkpAkxZmn/ti9z2QoZim1MZPNIHUjW2rlP3WguZvH8BM45ZxnIhKCj94WpUp1CqookadwdR6ST0sTHSzKoAByCU0aoapTUsxTbXcgydFRPZcEQDdTPbGhl0EMQwDaiFYnWFb2WLaQrzNmG+k2FsLqgOC+FqC6kCNIJN5k3g+m4HwwuUqRcVboa0WXUKgTUYIBiwYqYnt6/lOF7cKfuBN4AsPTDWhSGPncTcgfHGVZmtka3hT3Ye6oaAqr7Wo6pUTIsRqmdJ0zEfew1yfDinO/tt0/CO0dPX5dMMKfBvLZQ86aUhUkQWknUQOxJPqTNoGM6hk4HqZLaKH9HjdamA5uroQnr0xFcRqAsCbkep69LEH1/84oPEWdAt2sPU4la9NvL8z7pfQDIktGo23sCL+oxfTQvzC+tyfdPnWUZ4MAwNonqATcwZ+EY3JelJHsMpHzuPrMd5wvq0ghE3MTYx+mN1LN8jA2kQANunTv63/XGuTMMQhMwwYosD13xR8N4/VdDl6pVqTIyFohlBUixG8e7EzQqqGBcxaRYnrB2Hphz4ayRzNUpTkCOep+FZg6R+IzEnbtjPkxqTpI048rirsDylUaNBgMhhe7AklhaRytf1DneMPPC+apCsqVhqpzqMDVBAMSsGQZgiOow8zfhihVRFH2JS2tYnSIs073O5vPyxOZzhObQlVWuwJIRqaEhlkROn2TsSG2OHTwxk93QEMsonR6nEVqKiU3LKg0AnpN+w9lf8ox9WPKCQOYF4PSTpX5D9e2JzhPDGymXHmtztqqVRIbTPJpkHogE9jO+KBczkqtL7aulNiCpIzNNbapWx9kwBaQd5vjVBKMUhE5apNjbI1Zy1Smtw58tFn7zEuWkm0ET7ziWqI6NXqDn5iGARXJBaLEjcAwD2GKahXyxopTTOUIRgysGoNsCtyKoM33keoOGdBUN6dSmxI3imZ6zZ7+/ri7QBM5XiAdFco0gQFhQRFoKiOon64MfPEgibCd6kenbFRRzVUEamQjsAP+rHtbiKi/lA+6mD+uJuQlMrxI04U7gASrgnoPh8ThnS46wSEDCZuYOzXuSe/wAsMP5fVdqRHupdfngSpxRGliMyGi0Va6KPennaTf0xGn6EEWTOYzQr1KilRAUcgUMoZ9tQLTfcQL+mBOAU2oaCSOSp2CxyMpaAB063JMnrilXi1aADUi25Six/xVNR+OFedemQoqZhVg7FaCj1t5oBkCOuLSrkgXxmuH1MIJgyfa6ED5GMTXDXCALMXIjvsI+v54cDitBi7NWXMMZIJrU6ek6SsjcEwdjI2tbCXNNQ0kLp1qSUPmPUbUbbU0CkRO4j6YJMg6pZVvKDh9l7LPKGkfzfp674geLs5zWWCrqZqlXSswC5VQon3kD4nacVnCeJq1OoHOlr2YabwRHMJkmN/XCLjeTPkrmUjXlsxqBPSQhDH+iHRQewcnpjnrpceNtxXI7xZOr7Cjhue8sOVPtOWnvqAP02+GBeG8aFLiLV6gDlacUlZSwLMoVRABMcxMjrh/4ur8PaK1Gt5dSpzOmlnUTPtlJFNp/CDq3i+ox9TS4FQe2g1LcDbmAM736b4VGHhzt9zRPJ4mPSux0BPHlfzE10QlMtdjSqU1MAmA5DNNtgh/PCriPj7MpVbTZSxZQrCNLEkc+kMfioNogYE8L06ecSr++5ipRhgEFJFPQlmJIJ2IAE9Thw/grhrIF/lCpbYmkSR9NsaYvI+V8DN5a94HU4vn6yBgVGsKRNVjZhOwH62wHkK7+ZmHYX0+Sgb8JdiW7MRoC6toMDbDCt4Hy5AVeMtpAgK1GpAjp7YAGJX95TnyrPHluyUswsqI1kwwB9knUwJnSajTaCsxKcb1FSeoGylEVatUrdZMWsBqtHw2HrjFaJEaSFJ31GAYJHrG0/HBORy60zoBaY5jE8wUtUgi0KBvJ3wV4ezGqvTVtSM/sEfdBmOs7DE0W6LUmeUByT3G36Y0jJ0KnO8BiSSATAM7CXxQNwb7VQ51gEgqrEE+zsdJvzdjthpUyUGPLdYAEEgmAABJNOSY64CGCSe46eaLQ38QH7Vh6zhFnq+hfU7Yd+JGC1WJ2t+QxCcczx2BgtMegG7fAfpjFli5ZnFHQxZFDApMVZ3Ouah8tiDdRBgH8UjYr0g23xs8R5gaaNJUC01YuoHZzBke9d/XpjVkaMjXFtkHYd/j/HvjPitSl9nrV2I/AwW3rKt1/I42QklJQXCOdKLcXOXLNed4d5rSDEKFgAfdET03MnHlDgsizEe4f98OuDeEK2crjyT5dJ21S1RRUCaochRdtJBvAB5TacdFq/soyyIzNmc7AFwKyX7D+bxJRk7plRnBcxON18joGh0YiSUdYnpII7fLrvig8DcIc5pX1pTSgQzfaLqJuUBg3Ejb3gxOJ7ivB6tAqawOly2glg0hSLmCY3G8YJ4Rl2qakQsk31KSLj7s7Ge2CjJOOqwNm6SOl5uqUBIudZg7/EfAfXFBl6LBFmxi+4uQPTvhNw/LHVSWpTcALqDNKiVAsQRzTbY98UFPKrUZVLpDMFPMJgwDbvGNAAbxXw9OQreXS1ZisjaLgczLCgsYCgjfVAkm98TtLhVSmwooKOYzI3FR1qMBpBZVpkhacG28kCT0x0TjfEKdJ6VJg5ZyWVUA2pgSTNgBqH0xP1OJUhTjLLTojcGloUkSRcKppkSD7U9euJFyBYqyGQYvpzdGiBtp8lAzG+xIgARHUmxgTZdxbhWUqVFy4yWioSSG0IBYTzCBIIBAInmIt2Y/ylUBJZgYP3h9daTPyXCXN5iqaiuBRmozw61ai1IVGepCTpI0zJIBM9bYZW5QS37PaY/naVJf6zUh+uBX8H5JTpGkMBPIqt6biBM+vzxv4SjgtNPWJ9o6vluL+m+C6mUqa/5uoQUiQrd+42OCZEjGp4Uy9TLs3mMpAgam1vIIgarESQLARc9zic/wDTFRaip5dIEqYLUqaSFG5NwSfVp6mL4phk3kFaVRCLz9qZj0ZiJ922+Dai1awWmVqKWYCdNlO2vVuPd6e7ApEZIUadRTH7kpPXSyAfK5HuN8N8ktSpy1KL0QbLDKsn0JRge0R1F8OVdRygjcACASegjHniDiBNXL0UFAoRqPmMRqcMNKpBAc7ct7/1cFN0VRN8W4RVEJQompUJIKu9Nrbk2IgiQCD3wBW4NmcoFfM06VIPYMxMKezOD5am/wB5riYk46LWzDA6pWnq6qJYnqCTAH99vdjKlVakvmDmJ/3jDqY2Glfdv78BqbLoX+G/DNN6NTzUpebUlw6OaohmLI2sGCP6IEGAZM4T+HqJArI6z9oysu/3VBBEXH0xVcP4mq1EDIV1ckiAsnmG4A3EWn2sA+JeI0srX9kE1V1nmI6BQ0BSLgR/ZOFyTumEmc48d+D6NBP3iif3dQQHXnILFjBAg9zyiBANsQZUyCNB2vTqBCf7D3B9ygemOr+LOMrXTQcua1MrU0pOomrp+zIHKwCguCVuNQgY43m6BU6XVlbswKn5HCLUm0uwxpxW6KTK8RamshHabwRJHS5UAbeg336Y2jxCf92L9v8Azib4WoBZvwKSPf7I+pn4YHpVWB9ojtfF1LsytS7orl46JvTPzwgyeSNaoR01rqMxvM49yeZaZaXXqthP9qJHfBfhuoQ1Q30wfdJsv0DfI4knKONthwUZTSNrLrqOxkap1KIjt7wesfmMOeB0V8+k27AwCdwACABew92BXo2DSL/P0wTwo/7RlxO5dj7gjBfmdX93CcUpOaX5DpwiouQ/pya6wAT5hgGADddyelsNBkKxuFUCTYNT7+/CfKZ3yqq1bcjFrzFmO8X6Ye5bx0Avt5cXJhjUBuSb82NmSLbu6MsZV2FHj2rpqD3T8lT9Mc7INVwska95+6kyPnv8Ri1/aZJeiBMFGmImwpfEzMQL3wn8M+HqlWn53n0kSod4Z3hSRGm0QRbfphDxtSlJcsZrTUYvhAmYBFgIAEAQOnpgHMoGprrJEO7TBMgLTEC1oMntzb4a5syxHqRgXNgMUoqVBLASTszsFMjtCzb0wnpn5zR1CSiVHgnjdWl5nk1LQsMyKTpkwIbVpBiYHzMCKDiPiPMVV0VX1KdNgqLfm/ConAGS4XWFKlT8qoWp0xKaecCVAld+oMdBJ2BOCHybKxlbrBjUu8E3v0BnGyCWkxvklkFerVK+S9cq7Aa6XmgX+6agIAsNj0GKbKeH8zVKmqlPLx+IwwFx7CkzYm0x6WwVkqtSympM2C+apv2jV9MMqNQruCI3kEe/CPZ4pjvHlVI0ZirToMtAEtpWRq3gkkn5j6Y1tWVrhQI62t/q+Bc+BUzDP7Q0KqwYvLaj7ogDDrheX9mwBncE/r/q+NaWwgCq+MWqVGL5elVA1iWZtW49lhGgEaZEHYX7IeDeNk86pl3ppl+d0psslAdRADTfe9zeTcdWCUEPnP8AaGaldQwVCoCuRLEuCLr90NA3xGcQ8Lu1Z6jPTFOo5YaSWaGM7RF+8ke/EQJ1D9zOlAxBmJK2APUgH7p6j5Rtjl/ivMaKzK2peSxT2hzarbdvlOLPw1mWp6aRM0jyguTKm9iT6Dae3pEL46UeesyZRZH1N/f+WLk9ilyD1/FUhUVDCKFDFzqJUWa2xJ9SRe+8jUOL252qFifa1uB8tY+uFXlcxgFVtvP0Bufjg3KcLaqQoZEuRzFhcLqvAO4t78L8RoLTYyzvFUYL5e/3tcX9wCnr67RgRs8j70yrDcrqZWj2eUuunbpM9sbKfhlyAfPpi1M71Nqh0/h6Hf6TgSvlWpSGaeZlsWIOhtJF4t1Hu6YHW2XVDHJeJ2pBopDm66jaB2II7fLrgvLcdd1GnWCag9qoWMrpIA5QAoIED6YUUSVdHpkEiGEgWItfUNLX7iD88MRmvNzGvSF1MkhUpiTaSqUwFuegkmdyTgk3YJ2/L0FB8yqwBJAWT1/M/wDnCfxr43y+SpjTFeswOlAeURuXPQD8IufTcfeL6zpljpWSXEmfYEaZI/pXW/4scpznhpTUOmro1ywDiWPVoM3j6dcE03wUi0qeOc2AAUy5M+0abahzCwh4G9oE2G+NOdr1czmqNQkAKUXQQQQmoPBBvcN6b4Vsis0s2lCZLGByhuYjrYEmYxZZPg6muXdirL0tBKm195m3aDtiSiEjS/hbQ2vL1Sh6LUXzAB2De0B75wDxbgmcrshqeUyqIinUsBJJbSw9o2n+qI6zXZklVkKzkkAKu5kgT6ATJPQAnCniObdUM0WJ0m9J1fTa0zpb1lVaIvGESwwb4HRzzSqyA4tlKQ+wYimlmJ+8xOzyEjlUlYki5sLkq34Rl6Lq9HMiuBMo1KpSN1IsxUgwT2ExinzmZoZhIqtS1TsK6Ft9+VdEnuIJ64VLwjL8wFZ0IEgCpSqyYJChSFJJi3MJg3G+BeJpNRZbyRl/khDn/LJkL5QCn2UXmboIBECATqvfp1G7hIU0VVJ1Etr/AK0gD4advj64z41lqYQmlW1Qwim66XCsga5B0kjUAY9e2DHrUdGX8hdBFFRU551VNMVHieUyPoDgMiccSiw8KXibcA6IZt+h+mKxPCdBKi5lOIJWdBHk6QDzArpXmkBdRbYzB9+J3h2aLMYGwlu1gSJn/V8D+Ds271hrdiYckE+kbdN9hidOt7ZOpa2SKfh2TarVVE0lmYwGLAWdyRK8wsOnWMA5n9lOfLtopUWUEhSTVmF5RNuwxr4tVK0nIIBgRIkc1Vht8cITn6gsGpiwsPOHTspAxpyXexlRWeOsv5lXKIRILDV6qBLD4hfoMFUIUBVAVVsALAYI8SUpq0W/CpI+bL+RwqzNeBAwVFom83WirVi4VmPbrP5fngHKEtWL02lgQwLBBDTOqCSDHp6G22COJU9IqEbN9JtjRwjIa0JDAN5ioBvvzFjBFggJt+HGeMHGLHSnbR0PgPHw7Vnzb1KqKEWmXBdQ582YUCAY0mYtbCKhUrs5c1E1EhnqQJlrs0lZmTJLH2hv3Eor5VKoGCqTVpjXq1BgiVSTeIjV19e04DpKaiSq6jEhGsIO41HlLQdpmRgkmopC5NOTY6z3Eq0AtXFYAxpcK1h8LDpYg3w3/wDU9OpS0fu1OnU0QoRCqSJuzF1iIskGTEkgnEdU0zEhnB7FbABlgmG2mxEDpONq69MhKgEWPIR3mb2ifXF6qZKOkZyrSo1aiik4KBJCBSpmmrErqfVGqQOU+ycaOFeI0qVtKKwRKfmO7nTpAE+yV2I0mQ0QwOIHO8Tq6FCVXVIC6PMKKWksfvWMEWiIAnfAwHkVGcPSq2IqKajNrEg/f0tIKhtSTsLkSMF4j2JpOlZSil2AUTqANgdLMWCjrF50j1wqoUgVe3MhIDagpAmSNZEwT0wpfjmZWkjtw+nFMBhUaqJAI0ggEyp5gO/TDvhlCrmKTMoSm7rqvJXtIO83mbYapJi6NFHjOUynNmFJ82dJEsAEgbRMksd56WF8R/jzO+dmXdAQgSmEBXSdOgMZHQl2Yx64f8W4b54pBswoagXBMky+rT1Oq0Ed772xF+JMwhdghJcOFZgbFRTRdpj2g2AmyIApZltJGiZFmvI92NfmMOhH0xrOZaRJ2EDpYbbYxaoTucLCCqecqARLdva7XHyx9VzdR41sWFzBPVtz8cCaseyfXEIPuMeIPMp01FBKbKo8yosTVMe0YURO5HUzgfK1eSSLf6/TCvUx5SSQYtPaQPlJ+eCBm2ARFULC6SYBLHUxmSDBghbfhGInRDsWc/aTTNGhl61B3rVqaCoxAKMW5Q3tg8w0t6avdhFm00U3ECZItq2mPvC89wSMT/CkouKNWrVZWpqoCAKCGRrMTrB9bDrMm4xQJl3LAkAprLOAYKiLRvJ1XkjbDYugaPhpgrI1AbTe4IFu1j8sbuPcZqJWSpQzJprUSSnlipzoVGnYlNSkmSNJ079R9n8mFRqi1SSoBgUxdQQW3MzpmB1OJnxflFRkZarVCw5SZAHWLKBcdDEfTEnLYJDzi/HUdSxr1aqgaQDosxIaBCLFluTba1sIc9xKvXWTan+FdjFpY/fNvdIsBhaDYCIBiw0gEiVmw3jr1mb49Opd2aCIiTp+Ww64DX2IbaeYhQoRG3uAuq5O8r62g9MF5OioCMHDMHU6dBkdYmbjrM9MBr5bMaZJUDdo5h1IGlZg2g3iD3sSmSppTqP5hMgKNTLNz90NB2BOxNtsUl6EFvGiZLaYBYQ0WMLEg9cbeFmace8H1/0LYbcccHLsJ9khkKmRMgKRFoIb64H8N06dWnzrLq0FhIkG4kje8+63fFZMblGg8c9MrHXh3JE065UamIVQDF+YFhJ9FHzxu4VkUWoXWkEI1KWHcWK/PDXIgIoVRAGNr0FDFxYt7UbEjYkd4tO8QDsIuGKqvsVOep2JMzlxUUq0wVWYj8RYb23wF/6aptfU1/Sj/wBGGWXyprNTQLr1NTJSVXUFhyJJA6e/tJjFh/IeoAnzpIE/7TmB07Bo+WGS5BQo8Qtdf7Q+TticzGKXxEPZ97f5j/HE3XxZET/EsyIdewM4D4Pmxl65DFSskSCSB2qDuCNjGzHvgmvlw9VlOxxReIfD9OoraC6aNRALGpvc3Y6r++PTFU2QxqRCs4DLUJbaRCBdN9upt7vWAcpnqicyKF1kkBTfmvBY+m5A6W9VWf460shRfMg0zUEgQDpkJ0bSIkk/MAgrhJ8wGkfuqCD1joPeIsfdgbsgYEVtTVJLiSSzFgAd4BgAXg+pN7xii/ePsNXKQaYJJgLdQQNiCveQRc9BgXwmNT1la7KE5hAkNNo723+gw7qUwPfEyfn+ZxThqrcsiDRepVJAVgs31GCVNyDF/aUagIIFpGGvDsglPUVJ5nJIJsYJi3SPSNhM4OrnnJP3UJ+ZNv8ADjTTBCi/S9upufqcWo7lA/irON5Om0MwHXpLfmB88VnhNxqFMAgCkYkRZSg2Pv8AriF4pVLV8uh21hv8W3+HFn4Xac6vpRqj5vSP/Lim9yHPOKVFXOVxUClBmaoMqCQNbbGJwbXyOXfXoQ6gATEKBuBuQOh+WE/ic/7bnB/9TV//AKkY2wAgbc+WJ9SHdZ+QGB6jAqUk6/Ibhy15Wk/zBWp5dTDqwNiRc294OGNOrkNtNT/9n8cB8GyaedlQyhhUrU1YEbgssj4gkY783hHI2jJ5aJv9iht6drx36+8K8K/vP4kWWvur4HEQcj/u6vv5/wDrx9ryI+5V/wAf/XjuI8LZIAgZTLgMII8pLiQYNu4B+AxrPhTI9Mnlv+DTP6YngfifxL8f8K+BxAVMkxCrSqyTAJYgfEmpbDTh3CqLvCqsgTeoW6gbSZueuOo8U8EZKvRal+70qRaPtKNOmjiCDytpMTEHexOFmS/ZflUMrWzIOnTOqlt/w8U8D/8AT+Jaz/hXwRx/xBXWXWnCqOUgBQDBIJEbg+vyx0HxgPKei6WLhp94C3+v0wl/aP8As6Xh1IVaeYaojMAEZAGH9sGD/dGDv2kViBlI/wDk/KnjU1FJKPAhycm2xv4Py61aTmqiufNIBJcQNKmIDAbk/PCvxfwuktVFVFWmUkoNRkywtJOnoSRckDDb9ndQnL1J/wB6f8iYx8ZUuZXvIUD0uzYlIruQfGMoqeWysZJACm53HN0AAJAuQLjDHNeCc0qgsKAim1QqrOSqgi7HTpJJJ0wTJDdAxGriFMFqYa4qTRI9Hhgw9QV+uKTwr4iZqeYougYpl0p65gsqGppmQfu1AN9wx+9YJLcsiK+U0l20NrI9vWhWZkzOnSOktNsD8UzEqoojX9zzIbexhbAdDe/w6n08x+8VGpxopqTIFy2kxBboL7COoM9GOgAQLAbAWxaITQyOZqCG0qAfZNh8IBEenv74pOC5Ty1C2nckdT1OPQME5bfBkHuWINuuDMzl9NMH1/TANIkU3IJDaGgjcHSYI9Rvid8HcUr1qdTzqz1AolQxmCxMmdzt3gSe+LT3KHvh5iKghNZinaVH+7vzMo9Inr8RV5fiHIs5ZwYEjTTPT0dh9ffBtia8LVymaXT+Fv8ABlzUH1QY7BSDaRcbD7p7e/AT5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0" name="Picture 6" descr="http://technologie.blog.nl/files/2010/11/Robot-Coca-C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56992"/>
            <a:ext cx="2395716" cy="179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Conjuncturele werkloosheid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Ontstaat als er (tijdelijk) niet genoeg producten worden gekocht</a:t>
            </a:r>
          </a:p>
          <a:p>
            <a:r>
              <a:rPr lang="nl-NL" dirty="0" smtClean="0"/>
              <a:t>Is meestal van korte duur (minder dan 1 jaar)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400" dirty="0" smtClean="0"/>
              <a:t>Bijvoorbeeld door:</a:t>
            </a:r>
          </a:p>
          <a:p>
            <a:r>
              <a:rPr lang="nl-NL" sz="2400" dirty="0" smtClean="0"/>
              <a:t>Minder consumeren</a:t>
            </a:r>
          </a:p>
          <a:p>
            <a:r>
              <a:rPr lang="nl-NL" sz="2400" dirty="0" smtClean="0"/>
              <a:t>Minder overheidsbestedingen</a:t>
            </a:r>
          </a:p>
          <a:p>
            <a:r>
              <a:rPr lang="nl-NL" sz="2400" dirty="0" smtClean="0"/>
              <a:t>Minder export</a:t>
            </a:r>
            <a:endParaRPr lang="nl-NL" sz="2400" dirty="0"/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4" descr="data:image/jpeg;base64,/9j/4AAQSkZJRgABAQAAAQABAAD/2wCEAAkGBxQQEA8UEBAQDw8QEA8QEBAVEBAUEBUVFhQWGBUUFBcYHCkgGBolHhQUITEhJTUrLi4uFx8zODMsNygtLisBCgoKDg0OGxAQGywmHyQsLCwsLCwsLCwsLCwsLCwsLCwsLCwsLCwsLCwsLCwsLCwsLCwsLCwsLCwsLCwsLCwsLP/AABEIAMIBBAMBIgACEQEDEQH/xAAbAAACAgMBAAAAAAAAAAAAAAAAAQIFAwQGB//EADwQAAEDAgQCCAUCBAYDAQAAAAEAAhEDIQQFEjFBUQYTImFxgZGhMrHB0fAUQiNicvEWM1KCouEVg7IH/8QAGQEBAAMBAQAAAAAAAAAAAAAAAAECAwQF/8QAIhEBAQACAgICAwEBAAAAAAAAAAECEQMhEjETQVFhcQRC/9oADAMBAAIRAxEAPwD2BCEwqLBNCEAmhNQBMITQCaEIGhCakCEJoBCE1IE0gmEAhAQgEimgoIqJUikgikVJJVEUipEKJUhFJNIokkk0igSEIQSTQhEAJoTQCaEKAwmEk0AmgIUhoQmpAhCEDQkmEAmhCAQhCASTSQIpFSSQJJNJAioqRSKgRSKkUkSikVJRKkJCEKBJNJNEBNCaATQmoAmkmpAmhNAk0JFwQBMbqjx3SRrCAxuqTAMwD4LBn+agnq2E6YJe4R6e/uvNukeNIqhs2Jkk235+qw5OX6jo4+LfdemUek4/cyLXhwKssHnFOps6DyK8UbmBabkiIMzPkCrnJ801QLl3jM+PsFScuTTLgj2IJrjcp6QOAP7gIlpdf82Pge5dRgseyqOyb8RxW+HJMnNlhcW0hCFooEIQgSSaSBIKaSBKJUklARUVJJBFIqSRUpRQmhA00k1CDQhNQBNCEDQlKakNNKVpY/MBT7Iu87Dl3lRbJ7TJtmxeKFMSfRc1jcfUqTJLRBhs38YWHMMYdQm889u+Bx8ly+cZ6GSAYtGoGxHPdcuedyrq4+ORY46uBPA7l02nnbyt4bQvPc1zIGq4y3c8T+cFdYnPg6i97j8LSed4gRyXHZVh21SS4/ETOmkXEA79p1gqz1tr+o2Rj231OiLCSJWSjmrWEaSCAbi30XOZphQ2ppphzu0bC7vZY/0UWOpjuAdb32Ws4sbNqXky9aeo5fm2t0yO0ARbj+GPBdRgsyNM6mEkifOJEeM2jw5rxHL80dQ7LiTBs6ZIHLwXedG85FQDU643vPP/ALHp3KmWFxJlMntGU5kKzQdnRcKwXn2CxpbBDvh4iBa+w8x5FdfleZCpYmHBbcfJvqsOTj13FkkhNbMSQhCBJJpIEUFCFASRTSQJRKkkgihNCJNMJKQUICaSaASQhAIlBVBnubR2GEHg47+SrllpbHG5NvH5w1stZ2nbTwCpqlSO0T2nbd3etWgYDnus1t5PstZznPBJ7MmZPARbw5rmyzuVdOOExivzvGhos7hwN/y6806VZj1jmsYT2STPftHeF6bicDSdqLw6oZECdLOdtl5Z0iwgbinMJ+AkbaYHBs93MK2E1e1sruaZ8syWvXZ2g7qgQSSdLZ8fVWdHL6QLaXWawSNZY9xAAN4d9lt9HMVRpgAM654+EdqpwIuACdjzCtc5zKpoAbQeGtBI7DmiORnhKxtyyq0kxihq9HeuqEUGinh2u7VR0jyA47/creo9E6bRZznz/qYNHs5dV0db1lGnruAzSf6gZcfGZV3SoMbsAAO0RHHgFrjNxW5+NeJZ/wBHXUqji8NaCdTCJ0uFtUciPqtbBUHUHNqMcH0nSDBkRxHcQvSOn1WmWUg6C7W6oGj4iACIHiSPQ8lw+BqNbSBr0XsL5Ae0Sx0H+X6gq8zuu0Tjl7dnlGPB0yQ5sSJnlEec/kLqsDjoDXBw5jcE8ZjwK8fw+OOHc4XfRMkCO008x3LrMgzhrzLXSDA32iI9Le6zyxsW6r2rLsWKrARvsRyK21xfR3H6HATLXb8uYN+N12crp48txyZ4+NCEJLRQIQhAkkykgEihCgJRKkkUEShNCBphJNQBCEIBCwYvFtpCXHvj6lUjukTi6GUy4EwDwUbitykZOluOdSptDQ7S8kOeJt3H39FzDaw3mQR8Xdz7lf5hmJq0yx7dBMGYdb5rn6+DLyNJDgAbAwsc5bW/HyY60y5jVDcOwyC0y/8AqM2+io6GPLpLnWdqNxI4aTHEcIW10ma/9M1oY8lsbCbeX5dcy0VGNbNJ4BNzDhHlwWem+99x19LEh1xyF7xHC/Fu+1uC8+6b5aG4htYB7hUb2yGdmWwJ342XVZa8uAJ3EkwC7hwHHwW9i6DToc8amCQ4c2Os7yi/HZV8telpN+3DZVmTm9lrH2uAXtbwN4A7+fFYq+Dr1y51bEPFMGAxr3loHKx/JWWqwtxL2U6DK9ai91Mvdp09km7Wj4vLmoY7Na9ZpY7W+DAZPU0GCTIFNt3f7uStJ+E2zayynMnUA3RUc0f6S6xPgd7q5q9I6hbZrQedz6Lh8vyQtOt4073Lob5SVuS9ohj9pOswWR4ndJhJ6q179xu5lR65xqVC7XwfJtG0DaO5VH6xzC5lZrho7eoA6Be4PIT6SrXoU39ViC/EP/g4bTUI2a5wMgf8T7K36U4xrq72Uw1z6lSjQgnU2wdUrGeUuaP9qmzV8apLvuJ9DMip41/WuAfh2RqH+p/BpHC0k+XNel5plgqtphjaYFOIZoaGkDZthZUHR/LRl2VUmsbD3RUf/XUM38BA8lcYbJxVY19Sq97ntDt7CbwF2YYyRHu+VOlQYyNWFqUyOLHFzVbtzZsW1250yq7/AMLovTqvaeXD2UA906KjrRJdxi/2VvHH6Z5SVdYTMdXxt6s/tBcO0OYW2KgXKVjJkP2kabGw28FGnULC297njBPH5pqK/E69JUlHNXNklhcNgA48DeAtulmjHTLHNgSbbKNM7hYsELWpYtjoh5uRAM+l1svso0qSFrjFtJABkn8lZTUFr7mE0jVOElJIqBFCcJIJIQhQBQrVA1pcdgJU1q5g6G+JUW6g56rqxFQgmB+4/IBW+FyOkGgOZq43JmTxssGXW34kuKy4qsSdzHKVTD81njhtldkdP9rqrO4PJHo6VW5plbaTS4vbbmyHHhEtIklWmAqESCbcLqpxtT9RiS0/5VDccC78keqnPLU6a4cct3fUUGOw1RrQ8tc2mSI7Um/IEz5qeCwdIiatM1TwaGzA/m5lXmfNmlqv2DtwE2mPbzK1sFmNPSAHBhAjSbX4+KzjPk5ssr+J+FZicNh9UhrqJ5FnZHf2TIWX/wATradD2Oa4ETqfF+EGfRbeZY+nodqLXyDDQQTPDbZaeHqOw2HFpq1Hdhn8xH0ET4qLJVMeTL6rlsZ0WqYau6t+ppEudrNNwfqPmPsuf6Y4d4LsQ1gc10dbcuj+be3yXe1sI1gLq73Pquu7jC06+Cbolr9TDZzTGx8eCTGe3VjzZydvOcmqVapLg2lTYP3uoscRPKeKs3V9Ti1pNR0jtVNJAPCBtPgPulmeH/S9Y1vwXc3lBH02VNQxJmIPf6ST8go1La68LldbrojSbSBL6oquqbsbTpnba8E81iyTD68XQaJIdV2MS3USXH0J9AqVuKO95d38OXzXQdCO3jKf7dLajp8BH1VsMZtpZ09czB7Xs0OIgx2bTHMLQp0cRQP8J2tnAWPq07eSrKTw7G9p2rRTkXEfnaW/meaua5tOleo682JA4ee/outnJZ03mZrXNnU4P9Dh9UxV+Nz/AIo0ATsT/dVhxFemJedfO4P9vJYjUe4y3Sdd2gm9ufJUyzmOj49+lmWM1COfPks4py3UKjQTfSYlUdNzw4BzC3mQTF9uJWEvM7uaSbwbc1OWfin47ft0Bw1QiBDtJgweXJSZRPEubqJFzYRxuq5mNLbB+wHGNxKyfqS8DXqgAXF/wKzK45NsA03A6y7TeeM8FYuxjtAl5Do3IESeKrm09MNs7W9jRHdBPzIVlUpUz8THNHacbkiAO4nmFKmWkcspDVUduAGsby5/ZbLDNVreQLj9Fhy0AUhH7iXeu3yWXAiatQ8hpH55Jb0rksUk0lmxJCaEEUJwkoGtj8YKTSTvC5TEZ4+ofi0t4fkWWbpdV7WkkgEwfID7rn/0piWu4wJkRwXJllbb+nbhhJjP2v8AC48iCHaiZ3I0/KfNaWeYoyA2szXE6GyfUzAUKutlEvJBdIYxpAc3eBBsReVhwGWkNDnsLyTqBDwHeJB4rP5cdNsOHGTzraynFV2gmoKjm2iGOt91iybFvaauuQXVXm9jvus9Kq5ztIqPa4EdlwIIHOeKniazJ0Buvm5xJNt/BWtt/jHLGWWSa2sG4sEX48FpVsnpPMjUzuBEe4WXDYVrhFIOe4XedQFME/tBIMlTw9TtlkPDxuIDgPEtS2xyXgrHhskpsMjU5w2LiDHktKvUOt7ztSBZTnnxI9ld1QWXdAHiFzmJBcwtmC4uvxkz/wBKcLbe1PDSirY5zqsTLSHW5xxN1bYENNMF+xDmje+6pMFgi+psbCGm2537wusrZeaFKkLag0l3v9/ZddnSuPvbi85wdOrZ5NOW9k6gNrcbLm3ZIQ4FlVrrjdpnvmJVj0uZVfWYGva3QyIvcmTe/gqKk+o2qG4i1OLG8LH+V2YZdSLKlkoBOqsI/lZJ7+Kuej3U0nuDCC4scA4kEm4nw24KGFoCHOFPrWxIgFwHf2dvNV1WnUa5zmNsXS0CQRz8VEv2126/qj1hfTcNTgAQR4fULPQq1W4hr6jdgRqEadivOsb0rr0nFpkC0CwcPMLYwXTl4jWQ6DMOAPyhbXyuPS+PJhvVeqV8VqpvJEAggX9Fq0eshuggCJjSDxuefJcvl/TWi+RUimDyDvayusL0iwzgf4jO7wG0KZeuzc/5Wpr1eLaTvJzfuk7EGe1SuZuHtJvvuqo5xSJs/wByUHMQQSHTAgT3/gWkqZFk/Q4HVTqMdYatBPrptwWJlRkt/iFoa4CTb1mIWrgcY4k7uAi2rj+WW8cwiJaRB4i2xVc8fJabi1o4ppcwy2Gh7jDhdxuL+a3sXiAKdTS5/wDlhoBBIJcTN/ABcxiajXhjtDBJIsNPqsdRpDXadWwiHEiZEcYV5Z6ZXi9WuvYdLWgW0tA9AtvIW9hzju53y/uVR4Z5FFmoku0CSTJk/wB10GWnTSYO6fW6m+nPy9TTfQsYqKQcqMDQhCgRTRCRUDneluXF7dbRJbuPz8suXLyIMbEHjC77GUS8WdC5rMqNWkDoYHTvaWnxCwz43ThydaUmPzGWU2ubAY4k3ngfur/DZjTcBDhsLGx91zONxTHscKmHNKpFnsJLP9zTt7oyvCmqyGVGGo2zqbuy497eBC5c/wDPL6dfnvD+N/8AUdvWBdxJPhwHuPRbOCp/qHxsN3XvErVLHU6fabB1R5cIKzvyd7mMfTfDy0OAuN72IWsmppnav8we5jG06DCC46QQOywcSUmxQYGM+J1y4+7itDJswc8OZUnradnTuRzPeqvpTjy2nVg3cW0ge7j9VW+9Hj0ni84pSQ0da79z3CR5Tv5e6VFrKjCaZgi8d/eOC4+leLkEbEGCCuo6M1Osc21yyXG3AxB9SrekXHeLPkWYUabn9a14qC7WwNPk77iUs5zWdT3bWOkezQqirjv41Row9ZxZUe0FumDBiRJst2rkVeswvqtGHoNBe4PdwAkkgblbXK66ceOE3244YoVXVXF0u1doNExIFvBaGJYHOLajew53ZdvAPONle419BkDD0qggEPe4ga++BMcVTPa0iI8DN45GAufWq9DCddrnBYVlIBrHEQPiLjq9T9EV2OdSeOtqQ61nHfvVLSr1aIsG1mg/C69uTTurB+LrRbBvpyJLy1+gA8eXJV8MvcRdTquOzTJnsfc6y64MQSD3LL/hwgAlwaYBgi6uKrHzrLtT97iwjYALdo4lj/jJpP4yDp9Qt/lyZ/Fjvdcw/JiN6nsVjOWGZBOkcQ6SPYQu1r4GlGp1ZhBG8uj5LVdhgAeqDqpIs4jSy/IuiVf5Jr2jwjlHdYxpcyoXBsEixhTw3Sao0XAO3GFauyNx3aJ7nN+6MD0abXqlji6lU0FzexZxAkjxhWx5JTKZY9ys2WdLgHdoESe5dPSz8Oa0snczy2Xnz8tcNtPmwSt3K3VqGotdvHBv2VvOLzLL7d23MAQ3S7Se0XkNkXNp5LdZj3aNI6omDcAgnxBXKZZnri9ratJjg4ga2i4nmOK6ejTpyLOEGYDnRPgmOt7i15OtV1TLwOZAXQNeOCoMskw51uVrq4pFa27cfJd1ttWWmFjpMlbDWqrI0JwhEBCE1Ag5qwOpLZKjCipipxuVMqAywTzi65TNehZfem+HDYiWkea9BhQLFFxlXxzuN6eUuoY3DCHudWZyeNXo4XW1hOlpaA2rSLYAFu7vC9Gq4cHhKqMd0dpVJlgB5iyyvHW85ZfbmsLmrK2JY6kDDmlj9vEG3gFr9KcO5zXhu4IqAc43Hz9FsY3oS4HVQeWkbEEtd6hYHYXGtGiow12jYubD47nN+qzuF21meOnNZeC5wHVuM8rr0Lo/haNBpMNZULZLYhxHAf2WrlWS1t+rqU+9z2D6Sujw2TgAa3TF4GxPMk3KtjjbWWec11WTLcPTAljACdzHa9VsY3C9bTew7PaWnzELOymAIAgKYC6HK8sx3QrE0ydFNtdk201GtdHg+3uq3EdFsQDbCvB37Trf8RHovZoRCzvFK3n+jKPF8N0OxVVwLqREGzY0t8SXb+q9HwvR6cCMNWMktIJF4kyBfeF0MIhWxwkVz5rk8oxH/wCd16Z/hPLmz+17f/mpAWq7oNjHHZ4HOMM35FexQlCi8UTOfJ4ziOgJw4FauGvcHABsl5HHUeHBTa1u8xM8CvXsRhm1GlrxIPBUuI6KUnGQY7i1p/7WfJxW+l8Oafbzk0mkhYKtc0CKlMw5tmuIBEkRtzuvRh0RbMg0x/6yfaVL/BlB2nrXPqlk6b6Wif5RY+crPHiz/DT5sHkrsW9xlwY6TPwNj0Vr0fwbMViGU6lNjdeoamtIEgE3AIjaPML0Op0IwxM9tvcCI+Ssct6O0MO7UxhL+DiZjw4LScN32nPnw10p8H0IoUzMDwDY9ySVdsyumNmN9ArGEwF0Y4zH05Lnb7aTcA3lC2KeFAWcBMBWU2iGqUJwiEQSE0IEiEJoIlKFJJQFCUKSFGhGEaVOEQmkselMNUoRCaNowmAnCaaEYThNClBQkpIQJCaEChCaFISE0IFCITQgSIUkkChCkhAkwE4TQJCaECQmhBFNCaCKE0IEhNCBITRCBJKSEEUKSECQmkgSE4RCBICcIhAIQmgSE0IEhNCBITQgSE0IBMITQJCaECQmkgEIQgSEIQCE0IBCEIBJNCBIQhAIQhAJJoQIJoQgEJoQJCEIBCEIGkE0IBCEIBCEIGhCEAUkI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Picture 7" descr="ge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501008"/>
            <a:ext cx="2476500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5400" dirty="0" smtClean="0"/>
              <a:t>Seizoenswerkloosheid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Ontstaat doordat bepaald werk maar een deel van het jaar beschikbaar is</a:t>
            </a:r>
          </a:p>
          <a:p>
            <a:endParaRPr lang="nl-NL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Bijvoorbeeld</a:t>
            </a:r>
          </a:p>
          <a:p>
            <a:r>
              <a:rPr lang="nl-NL" sz="2400" dirty="0" smtClean="0"/>
              <a:t>Kok in een strandtent</a:t>
            </a:r>
          </a:p>
          <a:p>
            <a:r>
              <a:rPr lang="nl-NL" sz="2400" dirty="0" smtClean="0"/>
              <a:t>Veel werk op campings</a:t>
            </a:r>
          </a:p>
          <a:p>
            <a:r>
              <a:rPr lang="nl-NL" sz="2400" dirty="0" smtClean="0"/>
              <a:t>Landbouw (aspergesteken, fruitpluk, graanoogst)</a:t>
            </a:r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static-spitsnieuws.nl/sites/default/files/imagecache/article_image_node_main/seizoenswerk0704_gr.jpg.crop_displ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852936"/>
            <a:ext cx="3608090" cy="2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Regionale werkloosheid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zijn veel mensen werkloos in een bepaald </a:t>
            </a:r>
            <a:r>
              <a:rPr lang="nl-NL" dirty="0" smtClean="0"/>
              <a:t>deel </a:t>
            </a:r>
            <a:r>
              <a:rPr lang="nl-NL" dirty="0"/>
              <a:t>van Nederland. 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pPr>
              <a:buNone/>
            </a:pPr>
            <a:r>
              <a:rPr lang="nl-NL" sz="2400" dirty="0" smtClean="0"/>
              <a:t>Bijvoorbeeld: </a:t>
            </a:r>
          </a:p>
          <a:p>
            <a:r>
              <a:rPr lang="nl-NL" sz="2400" dirty="0" smtClean="0"/>
              <a:t>Als </a:t>
            </a:r>
            <a:r>
              <a:rPr lang="nl-NL" sz="2400" dirty="0" err="1"/>
              <a:t>Unox</a:t>
            </a:r>
            <a:r>
              <a:rPr lang="nl-NL" sz="2400" dirty="0"/>
              <a:t> en MSD uit Oss </a:t>
            </a:r>
            <a:r>
              <a:rPr lang="nl-NL" sz="2400" dirty="0" smtClean="0"/>
              <a:t>weggaan,</a:t>
            </a:r>
          </a:p>
          <a:p>
            <a:pPr>
              <a:buNone/>
            </a:pPr>
            <a:r>
              <a:rPr lang="nl-NL" sz="2400" dirty="0" smtClean="0"/>
              <a:t>dan </a:t>
            </a:r>
            <a:r>
              <a:rPr lang="nl-NL" sz="2400" dirty="0"/>
              <a:t>zijn er veel mensen in de </a:t>
            </a:r>
            <a:r>
              <a:rPr lang="nl-NL" sz="2400" dirty="0" smtClean="0"/>
              <a:t>omgeving</a:t>
            </a:r>
          </a:p>
          <a:p>
            <a:pPr>
              <a:buNone/>
            </a:pPr>
            <a:r>
              <a:rPr lang="nl-NL" sz="2400" dirty="0" smtClean="0"/>
              <a:t>van </a:t>
            </a:r>
            <a:r>
              <a:rPr lang="nl-NL" sz="2400" dirty="0"/>
              <a:t>Oss werkloos</a:t>
            </a:r>
            <a:r>
              <a:rPr lang="nl-NL" sz="2400" dirty="0" smtClean="0"/>
              <a:t>.</a:t>
            </a:r>
          </a:p>
          <a:p>
            <a:pPr>
              <a:buNone/>
            </a:pPr>
            <a:endParaRPr lang="nl-NL" sz="2400" dirty="0"/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Werkloosheid naar provincie in 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04864"/>
            <a:ext cx="2982094" cy="356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Verborgen werkloosheid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Als je wel wilt werken maar </a:t>
            </a:r>
            <a:r>
              <a:rPr lang="nl-NL" u="sng" dirty="0" smtClean="0"/>
              <a:t>niet</a:t>
            </a:r>
            <a:r>
              <a:rPr lang="nl-NL" dirty="0" smtClean="0"/>
              <a:t> staat ingeschreven als werkzoekend bij UWV Werkbedrijf (</a:t>
            </a:r>
            <a:r>
              <a:rPr lang="nl-NL" smtClean="0"/>
              <a:t>niet geregistreerd)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400" dirty="0" smtClean="0"/>
              <a:t>Bijvoorbeeld</a:t>
            </a:r>
          </a:p>
          <a:p>
            <a:r>
              <a:rPr lang="nl-NL" sz="2400" dirty="0" smtClean="0"/>
              <a:t>Je staat niet ingeschreven omdat je ouder bent dan 55 jaar en het UWV aangeeft je niet te kunnen helpen</a:t>
            </a:r>
          </a:p>
          <a:p>
            <a:r>
              <a:rPr lang="nl-NL" sz="2400" dirty="0" smtClean="0"/>
              <a:t>Je hebt wel werk maar zoekt nog meer voor een dag per week</a:t>
            </a:r>
            <a:endParaRPr lang="nl-NL" sz="2400" dirty="0"/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Samenvatting</a:t>
            </a:r>
            <a:endParaRPr lang="nl-NL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5 soorten werkloosheid:</a:t>
            </a:r>
          </a:p>
          <a:p>
            <a:r>
              <a:rPr lang="nl-NL" sz="2800" dirty="0" smtClean="0"/>
              <a:t>Conjunctureel</a:t>
            </a:r>
          </a:p>
          <a:p>
            <a:r>
              <a:rPr lang="nl-NL" sz="2800" dirty="0" smtClean="0"/>
              <a:t>Structureel</a:t>
            </a:r>
          </a:p>
          <a:p>
            <a:r>
              <a:rPr lang="nl-NL" sz="2800" dirty="0" smtClean="0"/>
              <a:t>Seizoen</a:t>
            </a:r>
          </a:p>
          <a:p>
            <a:r>
              <a:rPr lang="nl-NL" sz="2800" dirty="0" smtClean="0"/>
              <a:t>Frictie</a:t>
            </a:r>
          </a:p>
          <a:p>
            <a:r>
              <a:rPr lang="nl-NL" sz="2800" dirty="0" smtClean="0"/>
              <a:t>Regionaal</a:t>
            </a:r>
          </a:p>
          <a:p>
            <a:pPr>
              <a:buNone/>
            </a:pPr>
            <a:endParaRPr lang="nl-NL" sz="2800" dirty="0" smtClean="0"/>
          </a:p>
          <a:p>
            <a:r>
              <a:rPr lang="nl-NL" sz="2800" dirty="0" smtClean="0"/>
              <a:t>Verborgen 		Geregistreerd</a:t>
            </a:r>
          </a:p>
        </p:txBody>
      </p:sp>
      <p:pic>
        <p:nvPicPr>
          <p:cNvPr id="4" name="Picture 20" descr="het hooghuis logo de goe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05264"/>
            <a:ext cx="26273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Left-Right Arrow 25"/>
          <p:cNvSpPr/>
          <p:nvPr/>
        </p:nvSpPr>
        <p:spPr>
          <a:xfrm flipV="1">
            <a:off x="2771800" y="5373216"/>
            <a:ext cx="1152128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30" name="Picture 6" descr="http://bronsdom.files.wordpress.com/2011/07/cartoon-fokkesukke-vrezen-ba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17209"/>
            <a:ext cx="3827537" cy="3346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202</Words>
  <Application>Microsoft Office PowerPoint</Application>
  <PresentationFormat>Diavoorstelling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 Theme</vt:lpstr>
      <vt:lpstr>Werkloosheid</vt:lpstr>
      <vt:lpstr>Structurele werkloosheid</vt:lpstr>
      <vt:lpstr>Conjuncturele werkloosheid</vt:lpstr>
      <vt:lpstr>Seizoenswerkloosheid</vt:lpstr>
      <vt:lpstr>Regionale werkloosheid</vt:lpstr>
      <vt:lpstr>Verborgen werkloosheid</vt:lpstr>
      <vt:lpstr>Samenvatting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WERKLOOSHEID</dc:title>
  <dc:creator>pwesterveld</dc:creator>
  <cp:lastModifiedBy>Bernhard Seelen </cp:lastModifiedBy>
  <cp:revision>39</cp:revision>
  <dcterms:created xsi:type="dcterms:W3CDTF">2013-12-10T21:10:02Z</dcterms:created>
  <dcterms:modified xsi:type="dcterms:W3CDTF">2013-12-12T08:54:20Z</dcterms:modified>
</cp:coreProperties>
</file>