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5" r:id="rId4"/>
    <p:sldId id="258" r:id="rId5"/>
    <p:sldId id="267" r:id="rId6"/>
    <p:sldId id="259" r:id="rId7"/>
    <p:sldId id="260" r:id="rId8"/>
    <p:sldId id="261" r:id="rId9"/>
    <p:sldId id="262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40" autoAdjust="0"/>
    <p:restoredTop sz="94660"/>
  </p:normalViewPr>
  <p:slideViewPr>
    <p:cSldViewPr snapToGrid="0">
      <p:cViewPr>
        <p:scale>
          <a:sx n="75" d="100"/>
          <a:sy n="75" d="100"/>
        </p:scale>
        <p:origin x="-18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PRODUCEREN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OMZET</a:t>
            </a:r>
            <a:r>
              <a:rPr lang="nl-NL" dirty="0" smtClean="0"/>
              <a:t>, AFZET, WINST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031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Samenvatting formules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0934" y="2058989"/>
            <a:ext cx="11057466" cy="3880773"/>
          </a:xfrm>
        </p:spPr>
        <p:txBody>
          <a:bodyPr/>
          <a:lstStyle/>
          <a:p>
            <a:pPr marL="0" indent="0">
              <a:buNone/>
            </a:pPr>
            <a:r>
              <a:rPr lang="nl-NL" sz="2400" dirty="0" smtClean="0"/>
              <a:t>Afzet x verkoopprijs per stuk </a:t>
            </a:r>
            <a:r>
              <a:rPr lang="nl-NL" sz="2400" dirty="0" smtClean="0"/>
              <a:t>=</a:t>
            </a:r>
            <a:r>
              <a:rPr lang="nl-NL" sz="2400" dirty="0" smtClean="0"/>
              <a:t>	</a:t>
            </a:r>
            <a:r>
              <a:rPr lang="nl-NL" sz="2400" b="1" dirty="0" smtClean="0"/>
              <a:t>Omzet	</a:t>
            </a:r>
            <a:r>
              <a:rPr lang="nl-NL" sz="2400" dirty="0" smtClean="0"/>
              <a:t>   (=verkoopwaarde OF opbrengst)</a:t>
            </a: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/>
              <a:t>Afzet x inkoopprijs per stuk =	</a:t>
            </a:r>
            <a:r>
              <a:rPr lang="nl-NL" sz="2400" dirty="0" smtClean="0"/>
              <a:t>	</a:t>
            </a:r>
            <a:r>
              <a:rPr lang="nl-NL" sz="2400" b="1" u="sng" dirty="0" smtClean="0"/>
              <a:t>Inkoopwaarde  </a:t>
            </a:r>
            <a:r>
              <a:rPr lang="nl-NL" sz="2400" b="1" u="sng" dirty="0" smtClean="0"/>
              <a:t>-</a:t>
            </a:r>
          </a:p>
          <a:p>
            <a:pPr marL="0" indent="0">
              <a:buNone/>
            </a:pPr>
            <a:r>
              <a:rPr lang="nl-NL" sz="2400" dirty="0" smtClean="0"/>
              <a:t>Afzet x toegevoegde waarde </a:t>
            </a:r>
            <a:r>
              <a:rPr lang="nl-NL" sz="2400" dirty="0" smtClean="0"/>
              <a:t>=</a:t>
            </a:r>
            <a:r>
              <a:rPr lang="nl-NL" sz="2400" dirty="0" smtClean="0"/>
              <a:t>	</a:t>
            </a:r>
            <a:r>
              <a:rPr lang="nl-NL" sz="2400" b="1" dirty="0" smtClean="0"/>
              <a:t>Brutowinst</a:t>
            </a:r>
          </a:p>
          <a:p>
            <a:pPr marL="0" indent="0">
              <a:buNone/>
            </a:pPr>
            <a:r>
              <a:rPr lang="nl-NL" sz="2400" dirty="0"/>
              <a:t>	</a:t>
            </a:r>
            <a:r>
              <a:rPr lang="nl-NL" sz="2400" dirty="0" smtClean="0"/>
              <a:t>							</a:t>
            </a:r>
            <a:r>
              <a:rPr lang="nl-NL" sz="2400" dirty="0" smtClean="0"/>
              <a:t>		</a:t>
            </a:r>
            <a:r>
              <a:rPr lang="nl-NL" sz="2400" b="1" u="sng" dirty="0" smtClean="0"/>
              <a:t>Bedrijfskosten  </a:t>
            </a:r>
            <a:r>
              <a:rPr lang="nl-NL" sz="2400" b="1" u="sng" dirty="0" smtClean="0"/>
              <a:t>-</a:t>
            </a:r>
          </a:p>
          <a:p>
            <a:pPr marL="0" indent="0">
              <a:buNone/>
            </a:pPr>
            <a:r>
              <a:rPr lang="nl-NL" sz="2400" dirty="0"/>
              <a:t>	</a:t>
            </a:r>
            <a:r>
              <a:rPr lang="nl-NL" sz="2400" dirty="0" smtClean="0"/>
              <a:t>							</a:t>
            </a:r>
            <a:r>
              <a:rPr lang="nl-NL" sz="2400" dirty="0" smtClean="0"/>
              <a:t>		</a:t>
            </a:r>
            <a:r>
              <a:rPr lang="nl-NL" sz="2400" b="1" dirty="0" smtClean="0"/>
              <a:t>Nettoresultaat</a:t>
            </a:r>
            <a:r>
              <a:rPr lang="nl-NL" sz="2400" dirty="0" smtClean="0"/>
              <a:t>	(nettowinst of –verlies)</a:t>
            </a:r>
            <a:r>
              <a:rPr lang="nl-NL" dirty="0" smtClean="0"/>
              <a:t>						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212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Een handelaar in rekenmachines koopt in voor € 5 p.st. De verkoopprijs (exclusief 21% btw) is € 9 p.st. 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Vorige maand zijn er 150 rekenmachines verkocht. De bedrijfskosten voor die maand zijn berekend op € 550.</a:t>
            </a:r>
          </a:p>
          <a:p>
            <a:pPr marL="0" indent="0">
              <a:buNone/>
            </a:pPr>
            <a:r>
              <a:rPr lang="nl-NL" dirty="0" smtClean="0"/>
              <a:t>Bereken het nettoresultaat voor deze handelaar</a:t>
            </a:r>
          </a:p>
          <a:p>
            <a:pPr marL="0" indent="0">
              <a:buNone/>
            </a:pPr>
            <a:r>
              <a:rPr lang="nl-NL" dirty="0" smtClean="0"/>
              <a:t>Omzet				150 x € 9	€ 1.350 </a:t>
            </a:r>
          </a:p>
          <a:p>
            <a:pPr marL="0" indent="0">
              <a:buNone/>
            </a:pPr>
            <a:r>
              <a:rPr lang="nl-NL" u="sng" dirty="0" smtClean="0"/>
              <a:t>Inkoopwaarde -</a:t>
            </a:r>
            <a:r>
              <a:rPr lang="nl-NL" dirty="0" smtClean="0"/>
              <a:t>		150 x € 5	</a:t>
            </a:r>
            <a:r>
              <a:rPr lang="nl-NL" u="sng" dirty="0" smtClean="0"/>
              <a:t>€    750 -</a:t>
            </a:r>
          </a:p>
          <a:p>
            <a:pPr marL="0" indent="0">
              <a:buNone/>
            </a:pPr>
            <a:r>
              <a:rPr lang="nl-NL" dirty="0" smtClean="0"/>
              <a:t>Brutowinst			</a:t>
            </a:r>
            <a:r>
              <a:rPr lang="nl-NL" i="1" dirty="0" smtClean="0">
                <a:solidFill>
                  <a:schemeClr val="accent1">
                    <a:lumMod val="75000"/>
                  </a:schemeClr>
                </a:solidFill>
              </a:rPr>
              <a:t>150 x € 4	</a:t>
            </a:r>
            <a:r>
              <a:rPr lang="nl-NL" dirty="0" smtClean="0">
                <a:solidFill>
                  <a:schemeClr val="tx2"/>
                </a:solidFill>
              </a:rPr>
              <a:t>€    600</a:t>
            </a:r>
            <a:endParaRPr lang="nl-NL" i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nl-NL" u="sng" dirty="0" smtClean="0"/>
              <a:t>Bedrijfskosten - </a:t>
            </a:r>
            <a:r>
              <a:rPr lang="nl-NL" dirty="0" smtClean="0"/>
              <a:t>					</a:t>
            </a:r>
            <a:r>
              <a:rPr lang="nl-NL" u="sng" dirty="0" smtClean="0"/>
              <a:t>€    550 -</a:t>
            </a:r>
          </a:p>
          <a:p>
            <a:pPr marL="0" indent="0">
              <a:buNone/>
            </a:pPr>
            <a:r>
              <a:rPr lang="nl-NL" dirty="0" smtClean="0"/>
              <a:t>Nettoresultaat					€     50 Nettowinst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359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Afzet = Aantal verkochte producten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Het gaat dus om een aantal eenheden.</a:t>
            </a:r>
          </a:p>
          <a:p>
            <a:pPr marL="0" indent="0">
              <a:buNone/>
            </a:pPr>
            <a:r>
              <a:rPr lang="nl-NL" dirty="0" smtClean="0"/>
              <a:t>De afzet kan dus zijn het aantal zakken chips dat er vorige maand is verkocht.</a:t>
            </a:r>
          </a:p>
          <a:p>
            <a:pPr marL="0" indent="0">
              <a:buNone/>
            </a:pPr>
            <a:r>
              <a:rPr lang="nl-NL" dirty="0" smtClean="0"/>
              <a:t>Vergeet dan ook niet om er bij te zetten waar het om gaat: stuks, liters, zakken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VB: In maart zijn er 200 fietsen verkocht voor gemiddeld € 500 per stuk.</a:t>
            </a:r>
          </a:p>
          <a:p>
            <a:pPr marL="0" indent="0">
              <a:buNone/>
            </a:pPr>
            <a:r>
              <a:rPr lang="nl-NL" dirty="0" smtClean="0"/>
              <a:t>Wat is de afzet voor de maand maart?</a:t>
            </a:r>
          </a:p>
          <a:p>
            <a:pPr marL="0" indent="0">
              <a:buNone/>
            </a:pPr>
            <a:r>
              <a:rPr lang="nl-NL" dirty="0" smtClean="0"/>
              <a:t>200 fietsen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570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-461707" y="-2005805"/>
            <a:ext cx="12653707" cy="107260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691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AA</a:t>
            </a:r>
            <a:endParaRPr lang="nl-NL" sz="691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7556500" y="4432300"/>
            <a:ext cx="223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b="1" dirty="0" smtClean="0"/>
              <a:t>AANTAL</a:t>
            </a:r>
            <a:endParaRPr lang="nl-NL" sz="4400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2120900" y="4432300"/>
            <a:ext cx="223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b="1" dirty="0"/>
              <a:t>AFZET</a:t>
            </a:r>
            <a:endParaRPr lang="nl-NL" sz="4400" b="1" dirty="0"/>
          </a:p>
        </p:txBody>
      </p:sp>
    </p:spTree>
    <p:extLst>
      <p:ext uri="{BB962C8B-B14F-4D97-AF65-F5344CB8AC3E}">
        <p14:creationId xmlns:p14="http://schemas.microsoft.com/office/powerpoint/2010/main" val="69983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Omzet = De verkoopwaarde van de afzet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omzet bereken je door de afzet x verkoopprijs te doen.</a:t>
            </a:r>
          </a:p>
          <a:p>
            <a:r>
              <a:rPr lang="nl-NL" dirty="0" smtClean="0"/>
              <a:t>De verkoopprijs is altijd de prijs zonder btw.</a:t>
            </a:r>
          </a:p>
          <a:p>
            <a:r>
              <a:rPr lang="nl-NL" dirty="0" smtClean="0"/>
              <a:t>Een ander woord voor omzet is verkoopwaarde.</a:t>
            </a:r>
          </a:p>
          <a:p>
            <a:r>
              <a:rPr lang="nl-NL" dirty="0" smtClean="0"/>
              <a:t>Een ander woord voor omzet is opbrengst verkopen.</a:t>
            </a:r>
          </a:p>
          <a:p>
            <a:r>
              <a:rPr lang="nl-NL" dirty="0" smtClean="0"/>
              <a:t>Formule: Omzet = Afzet x prijs p.st</a:t>
            </a:r>
          </a:p>
          <a:p>
            <a:r>
              <a:rPr lang="nl-NL" dirty="0" smtClean="0"/>
              <a:t>Het antwoord is dan ook in geld, vergeet het euroteken niet!</a:t>
            </a:r>
          </a:p>
          <a:p>
            <a:pPr marL="0" indent="0">
              <a:buNone/>
            </a:pPr>
            <a:r>
              <a:rPr lang="nl-NL" dirty="0"/>
              <a:t>VB: In maart zijn er 200 fietsen verkocht voor gemiddeld € 500 per stuk.</a:t>
            </a:r>
          </a:p>
          <a:p>
            <a:pPr marL="0" indent="0">
              <a:buNone/>
            </a:pPr>
            <a:r>
              <a:rPr lang="nl-NL" dirty="0"/>
              <a:t>Wat is de </a:t>
            </a:r>
            <a:r>
              <a:rPr lang="nl-NL" dirty="0" smtClean="0"/>
              <a:t>omzet </a:t>
            </a:r>
            <a:r>
              <a:rPr lang="nl-NL" dirty="0"/>
              <a:t>voor de maand maart?</a:t>
            </a:r>
          </a:p>
          <a:p>
            <a:pPr marL="0" indent="0">
              <a:buNone/>
            </a:pPr>
            <a:r>
              <a:rPr lang="nl-NL" dirty="0"/>
              <a:t>200 </a:t>
            </a:r>
            <a:r>
              <a:rPr lang="nl-NL" dirty="0" smtClean="0"/>
              <a:t>fietsen x € 500 = € 100.000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189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-461707" y="-2005805"/>
            <a:ext cx="12653707" cy="107260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691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0€</a:t>
            </a:r>
            <a:endParaRPr lang="nl-NL" sz="691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7823200" y="5656641"/>
            <a:ext cx="2692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b="1" dirty="0" smtClean="0"/>
              <a:t>WAARDE</a:t>
            </a:r>
            <a:endParaRPr lang="nl-NL" sz="4400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2336800" y="5656641"/>
            <a:ext cx="223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b="1" dirty="0" smtClean="0"/>
              <a:t>OMZET</a:t>
            </a:r>
            <a:endParaRPr lang="nl-NL" sz="4400" b="1" dirty="0"/>
          </a:p>
        </p:txBody>
      </p:sp>
    </p:spTree>
    <p:extLst>
      <p:ext uri="{BB962C8B-B14F-4D97-AF65-F5344CB8AC3E}">
        <p14:creationId xmlns:p14="http://schemas.microsoft.com/office/powerpoint/2010/main" val="2871008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Inkoopwaarde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verkochte producten zijn natuurlijk ook (als grondstof) ingekocht. De totale prijs die ingekocht is noem je inkoopwaarde</a:t>
            </a:r>
          </a:p>
          <a:p>
            <a:r>
              <a:rPr lang="nl-NL" dirty="0" smtClean="0"/>
              <a:t>Formule: Inkoopwaarde = Afzet x inkoopprijs p.st.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VB: In maart zijn er 200 fietsen verkocht voor gemiddeld € 500 per stuk</a:t>
            </a:r>
            <a:r>
              <a:rPr lang="nl-NL" dirty="0" smtClean="0"/>
              <a:t>. De inkoopprijs van de fietsen was € 400 per stuk.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Wat is de </a:t>
            </a:r>
            <a:r>
              <a:rPr lang="nl-NL" dirty="0" smtClean="0"/>
              <a:t>inkoopwaarde voor </a:t>
            </a:r>
            <a:r>
              <a:rPr lang="nl-NL" dirty="0"/>
              <a:t>de maand maart?</a:t>
            </a:r>
          </a:p>
          <a:p>
            <a:pPr marL="0" indent="0">
              <a:buNone/>
            </a:pPr>
            <a:r>
              <a:rPr lang="nl-NL" dirty="0"/>
              <a:t>200 fietsen x € </a:t>
            </a:r>
            <a:r>
              <a:rPr lang="nl-NL" dirty="0" smtClean="0"/>
              <a:t>400 </a:t>
            </a:r>
            <a:r>
              <a:rPr lang="nl-NL" dirty="0"/>
              <a:t>= € </a:t>
            </a:r>
            <a:r>
              <a:rPr lang="nl-NL" dirty="0" smtClean="0"/>
              <a:t>80.000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318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Brutowinst = Toegevoegde waarde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verschil tussen de verkoopprijs en inkoopprijs noem je toegevoegde waarde.</a:t>
            </a:r>
          </a:p>
          <a:p>
            <a:r>
              <a:rPr lang="nl-NL" dirty="0" smtClean="0"/>
              <a:t>Bij brutowinst kijk je naar de totale toegevoegde waarde in een periode</a:t>
            </a:r>
          </a:p>
          <a:p>
            <a:pPr marL="0" indent="0">
              <a:buNone/>
            </a:pPr>
            <a:r>
              <a:rPr lang="nl-NL" dirty="0"/>
              <a:t>VB: In maart zijn er 200 fietsen verkocht voor gemiddeld € 500 per stuk. De inkoopprijs van de fietsen was € 400 per stuk.</a:t>
            </a:r>
          </a:p>
          <a:p>
            <a:pPr>
              <a:buAutoNum type="alphaLcParenR"/>
            </a:pPr>
            <a:r>
              <a:rPr lang="nl-NL" dirty="0" smtClean="0"/>
              <a:t>Wat </a:t>
            </a:r>
            <a:r>
              <a:rPr lang="nl-NL" dirty="0"/>
              <a:t>is </a:t>
            </a:r>
            <a:r>
              <a:rPr lang="nl-NL" dirty="0" smtClean="0"/>
              <a:t>de toegevoegde waarde door de handelaar?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€ 500 - € 400 = € 100 per fiets toegevoegd</a:t>
            </a:r>
          </a:p>
          <a:p>
            <a:pPr>
              <a:buAutoNum type="alphaLcParenR" startAt="2"/>
            </a:pPr>
            <a:r>
              <a:rPr lang="nl-NL" dirty="0" smtClean="0"/>
              <a:t>Wat is de brutowinst voor de maand maart?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€ 100 x 200 fietsen = € 20.000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of € 100.000 - € 80.000 = € 20.000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7066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Bedrijfskosten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Alle kosten die gemaakt moeten worden om de producten te kunnen maken en verkopen. Alleen de inkoopkosten horen hier niet bij.</a:t>
            </a:r>
          </a:p>
          <a:p>
            <a:r>
              <a:rPr lang="nl-NL" dirty="0" smtClean="0"/>
              <a:t>Denk aan: Loonkosten, huur bedrijfspand, afschrijving machines, energiekosten, rente van leningen, pacht, verzekeringen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 smtClean="0"/>
              <a:t>Vb</a:t>
            </a:r>
            <a:r>
              <a:rPr lang="nl-NL" dirty="0" smtClean="0"/>
              <a:t>: De fietshandelaar heeft in maart voor € 8.000 aan loonkosten gehad, € 2.500 huur betaald voor het pand en € 2.000 overige kosten.</a:t>
            </a:r>
          </a:p>
          <a:p>
            <a:pPr marL="0" indent="0">
              <a:buNone/>
            </a:pPr>
            <a:r>
              <a:rPr lang="nl-NL" dirty="0" smtClean="0"/>
              <a:t>Bereken de bedrijfskosten voor de maand maart?</a:t>
            </a:r>
          </a:p>
          <a:p>
            <a:pPr marL="0" indent="0">
              <a:buNone/>
            </a:pPr>
            <a:r>
              <a:rPr lang="nl-NL" dirty="0" smtClean="0"/>
              <a:t>€ 8.000 + € 2.500 + € 2.000 = € 12.500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9667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Nettoresultaat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blijft er uiteindelijk over voor de eigenaar van het bedrijf.</a:t>
            </a:r>
          </a:p>
          <a:p>
            <a:r>
              <a:rPr lang="nl-NL" dirty="0" smtClean="0"/>
              <a:t>Dit kan een nettowinst of een nettoverlies zijn.</a:t>
            </a:r>
          </a:p>
          <a:p>
            <a:r>
              <a:rPr lang="nl-NL" dirty="0" smtClean="0"/>
              <a:t>Formule: Nettoresultaat = Brutowinst – Bedrijfskosten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Vb</a:t>
            </a:r>
            <a:r>
              <a:rPr lang="nl-NL" dirty="0" smtClean="0"/>
              <a:t> Een handelaar heeft een brutowinst van € 20.000 en voor € 12.500 aan bedrijfskosten gemaakt. Bereken het nettoresultaat en geef ook aan of het gaat om een nettowinst of nettoverlies.</a:t>
            </a:r>
          </a:p>
          <a:p>
            <a:pPr marL="0" indent="0">
              <a:buNone/>
            </a:pPr>
            <a:r>
              <a:rPr lang="nl-NL" dirty="0" smtClean="0"/>
              <a:t>€ 20.000 - € 12.500 = € 7.500</a:t>
            </a:r>
          </a:p>
          <a:p>
            <a:pPr marL="0" indent="0">
              <a:buNone/>
            </a:pPr>
            <a:r>
              <a:rPr lang="nl-NL" dirty="0" smtClean="0"/>
              <a:t>Het gaat hier om een nettowinst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6526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</TotalTime>
  <Words>551</Words>
  <Application>Microsoft Office PowerPoint</Application>
  <PresentationFormat>Breedbeeld</PresentationFormat>
  <Paragraphs>72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PRODUCEREN</vt:lpstr>
      <vt:lpstr>Afzet = Aantal verkochte producten</vt:lpstr>
      <vt:lpstr>PowerPoint-presentatie</vt:lpstr>
      <vt:lpstr>Omzet = De verkoopwaarde van de afzet</vt:lpstr>
      <vt:lpstr>PowerPoint-presentatie</vt:lpstr>
      <vt:lpstr>Inkoopwaarde</vt:lpstr>
      <vt:lpstr>Brutowinst = Toegevoegde waarde</vt:lpstr>
      <vt:lpstr>Bedrijfskosten</vt:lpstr>
      <vt:lpstr>Nettoresultaat</vt:lpstr>
      <vt:lpstr>Samenvatting formules</vt:lpstr>
      <vt:lpstr>Voorbeeldopgave</vt:lpstr>
    </vt:vector>
  </TitlesOfParts>
  <Company>Het Hooghuis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KOPEN EN VERKOPEN</dc:title>
  <dc:creator>Bernhard Seelen</dc:creator>
  <cp:lastModifiedBy>Bernhard Seelen </cp:lastModifiedBy>
  <cp:revision>6</cp:revision>
  <dcterms:created xsi:type="dcterms:W3CDTF">2015-03-26T10:06:35Z</dcterms:created>
  <dcterms:modified xsi:type="dcterms:W3CDTF">2015-03-27T11:34:25Z</dcterms:modified>
</cp:coreProperties>
</file>