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5" r:id="rId8"/>
    <p:sldId id="261" r:id="rId9"/>
    <p:sldId id="262" r:id="rId10"/>
    <p:sldId id="263" r:id="rId11"/>
    <p:sldId id="264" r:id="rId12"/>
    <p:sldId id="266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9" d="100"/>
          <a:sy n="69" d="100"/>
        </p:scale>
        <p:origin x="60" y="4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6/8/2015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6/8/2015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6/8/2015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6/8/2015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6/8/2015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6/8/2015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6/8/2015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6/8/2015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6/8/2015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6/8/2015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6/8/2015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6/8/2015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535920" cy="3566160"/>
          </a:xfrm>
        </p:spPr>
        <p:txBody>
          <a:bodyPr>
            <a:normAutofit/>
          </a:bodyPr>
          <a:lstStyle/>
          <a:p>
            <a:r>
              <a:rPr lang="nl-NL" sz="9600" b="1" dirty="0" smtClean="0"/>
              <a:t>Ontwikkelingslanden</a:t>
            </a:r>
            <a:endParaRPr lang="nl-NL" sz="9600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Buitenland  -  economie leerjaar 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1797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Scheve inkomensverdeling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inkomen van het land is niet eerlijk verdeeld.</a:t>
            </a:r>
          </a:p>
          <a:p>
            <a:r>
              <a:rPr lang="nl-NL" dirty="0"/>
              <a:t>8</a:t>
            </a:r>
            <a:r>
              <a:rPr lang="nl-NL" dirty="0" smtClean="0"/>
              <a:t>0% van de bevolking moet het doen met slechts 20% van het geld.</a:t>
            </a:r>
          </a:p>
          <a:p>
            <a:r>
              <a:rPr lang="nl-NL" dirty="0" smtClean="0"/>
              <a:t>Het grootste deel van de bevolking is dus heel arm, er is een klein clubje rijken.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6934200" y="5168900"/>
            <a:ext cx="5257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Oplossing?</a:t>
            </a:r>
            <a:r>
              <a:rPr lang="nl-NL" dirty="0" smtClean="0"/>
              <a:t> </a:t>
            </a:r>
            <a:r>
              <a:rPr lang="nl-NL" dirty="0" smtClean="0">
                <a:sym typeface="Wingdings" panose="05000000000000000000" pitchFamily="2" charset="2"/>
              </a:rPr>
              <a:t>  minimumloon, belastingdruk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28192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Oorlog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bevolking is ontevreden en voelt zich uitgebuit. </a:t>
            </a:r>
          </a:p>
          <a:p>
            <a:r>
              <a:rPr lang="nl-NL" dirty="0" smtClean="0"/>
              <a:t>Zij komen in opstand en willen een nieuwe regering die de problemen oplossen.</a:t>
            </a:r>
          </a:p>
          <a:p>
            <a:r>
              <a:rPr lang="nl-NL" dirty="0" smtClean="0"/>
              <a:t>De regering zal het leger inzetten (kost geld) om de bevolking te kalmeren.</a:t>
            </a:r>
          </a:p>
          <a:p>
            <a:r>
              <a:rPr lang="nl-NL" dirty="0" smtClean="0"/>
              <a:t>Projecten voor langere termijn worden gesaboteerd.</a:t>
            </a:r>
          </a:p>
          <a:p>
            <a:r>
              <a:rPr lang="nl-NL" dirty="0" smtClean="0"/>
              <a:t>Overheid is corrupt, ontwikkelingshulp komt niet op de </a:t>
            </a:r>
            <a:r>
              <a:rPr lang="nl-NL" smtClean="0"/>
              <a:t>juiste plaats aan.</a:t>
            </a:r>
            <a:endParaRPr lang="nl-NL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6934200" y="5168900"/>
            <a:ext cx="5257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Oplossing?</a:t>
            </a:r>
            <a:r>
              <a:rPr lang="nl-NL" dirty="0" smtClean="0"/>
              <a:t> </a:t>
            </a:r>
            <a:r>
              <a:rPr lang="nl-NL" dirty="0" smtClean="0">
                <a:sym typeface="Wingdings" panose="05000000000000000000" pitchFamily="2" charset="2"/>
              </a:rPr>
              <a:t>  humanitaire missie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73495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Vicieuze cirkel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ontwikkelingen blijven elkaar opvolgen.</a:t>
            </a:r>
          </a:p>
          <a:p>
            <a:r>
              <a:rPr lang="nl-NL" dirty="0" smtClean="0"/>
              <a:t>Zonder hulp van buitenaf kan de neerwaartse spiraal niet doorbroken worden.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688" y="2632364"/>
            <a:ext cx="6023440" cy="4131437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6587836" y="5127337"/>
            <a:ext cx="52578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Oplossing?</a:t>
            </a:r>
            <a:r>
              <a:rPr lang="nl-NL" dirty="0" smtClean="0"/>
              <a:t> </a:t>
            </a:r>
            <a:r>
              <a:rPr lang="nl-NL" dirty="0" smtClean="0">
                <a:sym typeface="Wingdings" panose="05000000000000000000" pitchFamily="2" charset="2"/>
              </a:rPr>
              <a:t> op elk onderdeel is hulp </a:t>
            </a:r>
            <a:r>
              <a:rPr lang="nl-NL" dirty="0" smtClean="0">
                <a:sym typeface="Wingdings" panose="05000000000000000000" pitchFamily="2" charset="2"/>
              </a:rPr>
              <a:t>nodig, belangrijk is “Trade </a:t>
            </a:r>
            <a:r>
              <a:rPr lang="nl-NL" dirty="0" err="1">
                <a:sym typeface="Wingdings" panose="05000000000000000000" pitchFamily="2" charset="2"/>
              </a:rPr>
              <a:t>N</a:t>
            </a:r>
            <a:r>
              <a:rPr lang="nl-NL" dirty="0" err="1" smtClean="0">
                <a:sym typeface="Wingdings" panose="05000000000000000000" pitchFamily="2" charset="2"/>
              </a:rPr>
              <a:t>ot</a:t>
            </a:r>
            <a:r>
              <a:rPr lang="nl-NL" dirty="0" smtClean="0">
                <a:sym typeface="Wingdings" panose="05000000000000000000" pitchFamily="2" charset="2"/>
              </a:rPr>
              <a:t> </a:t>
            </a:r>
            <a:r>
              <a:rPr lang="nl-NL" dirty="0" err="1" smtClean="0">
                <a:sym typeface="Wingdings" panose="05000000000000000000" pitchFamily="2" charset="2"/>
              </a:rPr>
              <a:t>Aid</a:t>
            </a:r>
            <a:r>
              <a:rPr lang="nl-NL" dirty="0" smtClean="0">
                <a:sym typeface="Wingdings" panose="05000000000000000000" pitchFamily="2" charset="2"/>
              </a:rPr>
              <a:t>”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48834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Helpen van ontwikkelingslanden</a:t>
            </a:r>
            <a:endParaRPr lang="nl-NL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7030A0"/>
                </a:solidFill>
              </a:rPr>
              <a:t>Noodhulp:</a:t>
            </a:r>
            <a:r>
              <a:rPr lang="nl-NL" dirty="0" smtClean="0"/>
              <a:t>		Op korte termijn </a:t>
            </a:r>
            <a:r>
              <a:rPr lang="nl-NL" dirty="0" err="1" smtClean="0"/>
              <a:t>a.g.v.</a:t>
            </a:r>
            <a:r>
              <a:rPr lang="nl-NL" dirty="0" smtClean="0"/>
              <a:t> een milieuramp </a:t>
            </a:r>
          </a:p>
          <a:p>
            <a:r>
              <a:rPr lang="nl-NL" dirty="0"/>
              <a:t> </a:t>
            </a:r>
            <a:r>
              <a:rPr lang="nl-NL" dirty="0" smtClean="0"/>
              <a:t>			zoals overstroming, orkaan, aardbeving.</a:t>
            </a:r>
          </a:p>
          <a:p>
            <a:r>
              <a:rPr lang="nl-NL" dirty="0"/>
              <a:t> </a:t>
            </a:r>
            <a:r>
              <a:rPr lang="nl-NL" dirty="0" smtClean="0"/>
              <a:t>			Meestal gaat het om voeding, onderdak en medicijnen.</a:t>
            </a:r>
          </a:p>
          <a:p>
            <a:endParaRPr lang="nl-NL" dirty="0"/>
          </a:p>
          <a:p>
            <a:r>
              <a:rPr lang="nl-NL" b="1" dirty="0" smtClean="0">
                <a:solidFill>
                  <a:srgbClr val="7030A0"/>
                </a:solidFill>
              </a:rPr>
              <a:t>Structurele hulp	</a:t>
            </a:r>
            <a:r>
              <a:rPr lang="nl-NL" dirty="0" smtClean="0"/>
              <a:t>	Op lange termijn zodat het land uiteindelijk voor zichzelf kan zorgen.</a:t>
            </a:r>
          </a:p>
          <a:p>
            <a:r>
              <a:rPr lang="nl-NL" dirty="0"/>
              <a:t> </a:t>
            </a:r>
            <a:r>
              <a:rPr lang="nl-NL" dirty="0" smtClean="0"/>
              <a:t>			Zorgen voor goede infrastructuur, onderwijs</a:t>
            </a:r>
            <a:r>
              <a:rPr lang="nl-NL" dirty="0"/>
              <a:t> </a:t>
            </a:r>
            <a:r>
              <a:rPr lang="nl-NL" dirty="0" smtClean="0"/>
              <a:t>en gezondheidzorg.</a:t>
            </a:r>
          </a:p>
          <a:p>
            <a:r>
              <a:rPr lang="nl-NL" dirty="0"/>
              <a:t> </a:t>
            </a:r>
            <a:r>
              <a:rPr lang="nl-NL" dirty="0" smtClean="0"/>
              <a:t>			De hulp kan in goederen, diensten en financieel zijn.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2304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Kenmerken ontwikkelingslanden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Monocultuur</a:t>
            </a:r>
          </a:p>
          <a:p>
            <a:r>
              <a:rPr lang="nl-NL" dirty="0" smtClean="0"/>
              <a:t>Onvoldoende scholing</a:t>
            </a:r>
          </a:p>
          <a:p>
            <a:r>
              <a:rPr lang="nl-NL" dirty="0" smtClean="0"/>
              <a:t>Onvoldoende medische zorg</a:t>
            </a:r>
          </a:p>
          <a:p>
            <a:r>
              <a:rPr lang="nl-NL" dirty="0" smtClean="0"/>
              <a:t>Slechte infrastructuur</a:t>
            </a:r>
          </a:p>
          <a:p>
            <a:r>
              <a:rPr lang="nl-NL" dirty="0" smtClean="0"/>
              <a:t>Laag inkomen</a:t>
            </a:r>
          </a:p>
          <a:p>
            <a:r>
              <a:rPr lang="nl-NL" dirty="0" smtClean="0"/>
              <a:t>Scheve inkomensverdeling</a:t>
            </a:r>
          </a:p>
          <a:p>
            <a:r>
              <a:rPr lang="nl-NL" dirty="0" smtClean="0"/>
              <a:t>Oorlog</a:t>
            </a:r>
          </a:p>
          <a:p>
            <a:r>
              <a:rPr lang="nl-NL" dirty="0" smtClean="0"/>
              <a:t>Vicieuze cirkel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6475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Monocultuur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land is afhankelijk van een of enkele exportproducten.</a:t>
            </a:r>
          </a:p>
          <a:p>
            <a:r>
              <a:rPr lang="nl-NL" dirty="0" smtClean="0"/>
              <a:t>Meestal gaat het om landbouwproducten zoals koffie.</a:t>
            </a:r>
          </a:p>
          <a:p>
            <a:r>
              <a:rPr lang="nl-NL" dirty="0" smtClean="0"/>
              <a:t>Als de oogst mislukt dan heeft het land geen andere inkomstenbron.</a:t>
            </a:r>
          </a:p>
          <a:p>
            <a:r>
              <a:rPr lang="nl-NL" dirty="0" smtClean="0"/>
              <a:t>Als er veel landen een goede oogst hebben, daalt de prijs op de wereldmarkt.</a:t>
            </a:r>
          </a:p>
          <a:p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6934200" y="5168900"/>
            <a:ext cx="5257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Oplossing?</a:t>
            </a:r>
            <a:r>
              <a:rPr lang="nl-NL" dirty="0" smtClean="0"/>
              <a:t> </a:t>
            </a:r>
            <a:r>
              <a:rPr lang="nl-NL" dirty="0" smtClean="0">
                <a:sym typeface="Wingdings" panose="05000000000000000000" pitchFamily="2" charset="2"/>
              </a:rPr>
              <a:t>  buffervoorraad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8138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Buffervoorraad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Bij een goede oogst worden producten opgeslagen.</a:t>
            </a:r>
          </a:p>
          <a:p>
            <a:r>
              <a:rPr lang="nl-NL" dirty="0" smtClean="0"/>
              <a:t>Bij een slechte oogst worden producten uit de voorraad gehaald.</a:t>
            </a:r>
          </a:p>
          <a:p>
            <a:r>
              <a:rPr lang="nl-NL" dirty="0" smtClean="0"/>
              <a:t>Het doel is een stabiel aanbod op de wereldmarkt.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39388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Onvoldoende scholing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Kinderen kunnen vaak niet naar school:</a:t>
            </a:r>
          </a:p>
          <a:p>
            <a:r>
              <a:rPr lang="nl-NL" dirty="0" smtClean="0"/>
              <a:t># er zijn onvoldoende scholen, boeken en docenten</a:t>
            </a:r>
          </a:p>
          <a:p>
            <a:r>
              <a:rPr lang="nl-NL" dirty="0" smtClean="0"/>
              <a:t># kinderen zijn nodig voor het gezinsinkomen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5626100" y="5168900"/>
            <a:ext cx="6565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Oplossing?</a:t>
            </a:r>
            <a:r>
              <a:rPr lang="nl-NL" dirty="0" smtClean="0"/>
              <a:t> </a:t>
            </a:r>
            <a:r>
              <a:rPr lang="nl-NL" dirty="0" smtClean="0">
                <a:sym typeface="Wingdings" panose="05000000000000000000" pitchFamily="2" charset="2"/>
              </a:rPr>
              <a:t>  geld voor scholen/ leermiddelen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4435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Onvoldoende medische zorg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Er is een hoog kindersterftecijfer.</a:t>
            </a:r>
          </a:p>
          <a:p>
            <a:r>
              <a:rPr lang="nl-NL" dirty="0" smtClean="0"/>
              <a:t>De gemiddelde levensverwachting is niet erg hoog.</a:t>
            </a:r>
          </a:p>
          <a:p>
            <a:r>
              <a:rPr lang="nl-NL" dirty="0" smtClean="0"/>
              <a:t>Mensen moeten vaak ver reizen/ lang wachten voor medische hulp.</a:t>
            </a:r>
          </a:p>
          <a:p>
            <a:r>
              <a:rPr lang="nl-NL" dirty="0" smtClean="0"/>
              <a:t>Na uitbraak van een epidemie sterven veel mensen wegens gebrek aan medicijnen.</a:t>
            </a:r>
          </a:p>
          <a:p>
            <a:r>
              <a:rPr lang="nl-NL" dirty="0"/>
              <a:t>Er is onvoldoende medische kennis om ziekten te bestrijden.</a:t>
            </a:r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6934200" y="5168900"/>
            <a:ext cx="5257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Oplossing?</a:t>
            </a:r>
            <a:r>
              <a:rPr lang="nl-NL" dirty="0" smtClean="0"/>
              <a:t> </a:t>
            </a:r>
            <a:r>
              <a:rPr lang="nl-NL" dirty="0" smtClean="0">
                <a:sym typeface="Wingdings" panose="05000000000000000000" pitchFamily="2" charset="2"/>
              </a:rPr>
              <a:t>  geld voor medicijnen, artsen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16386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Slechte infrastructuur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Er zijn geen voorzieningen voor de bevolking (stromend water, elektriciteit)</a:t>
            </a:r>
          </a:p>
          <a:p>
            <a:r>
              <a:rPr lang="nl-NL" dirty="0" smtClean="0"/>
              <a:t>Er zijn geen voorzieningen om te kunnen werken (internet, overslagcentrale, bedrijventerrein)</a:t>
            </a:r>
          </a:p>
          <a:p>
            <a:r>
              <a:rPr lang="nl-NL" dirty="0" smtClean="0"/>
              <a:t>Er zijn geen voorzieningen voor transport (verharde wegen, luchthavens, aansluitingen spoor)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6934200" y="5168900"/>
            <a:ext cx="5257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Oplossing?</a:t>
            </a:r>
            <a:r>
              <a:rPr lang="nl-NL" dirty="0" smtClean="0"/>
              <a:t> </a:t>
            </a:r>
            <a:r>
              <a:rPr lang="nl-NL" dirty="0" smtClean="0">
                <a:sym typeface="Wingdings" panose="05000000000000000000" pitchFamily="2" charset="2"/>
              </a:rPr>
              <a:t>  geld voor aanleg wegen </a:t>
            </a:r>
            <a:r>
              <a:rPr lang="nl-NL" dirty="0" err="1" smtClean="0">
                <a:sym typeface="Wingdings" panose="05000000000000000000" pitchFamily="2" charset="2"/>
              </a:rPr>
              <a:t>etc</a:t>
            </a:r>
            <a:r>
              <a:rPr lang="nl-NL" dirty="0" smtClean="0">
                <a:sym typeface="Wingdings" panose="05000000000000000000" pitchFamily="2" charset="2"/>
              </a:rPr>
              <a:t>…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26173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Laag inkomen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inkomen per persoon is erg laag.</a:t>
            </a:r>
          </a:p>
          <a:p>
            <a:r>
              <a:rPr lang="nl-NL" dirty="0" smtClean="0"/>
              <a:t>Neem het totale inkomen van het land en deel dat door het aantal inwoners.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6934200" y="5168900"/>
            <a:ext cx="5257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Oplossing?</a:t>
            </a:r>
            <a:r>
              <a:rPr lang="nl-NL" dirty="0" smtClean="0"/>
              <a:t> </a:t>
            </a:r>
            <a:r>
              <a:rPr lang="nl-NL" dirty="0" smtClean="0">
                <a:sym typeface="Wingdings" panose="05000000000000000000" pitchFamily="2" charset="2"/>
              </a:rPr>
              <a:t>  verhogen productie en export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49946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theme/theme1.xml><?xml version="1.0" encoding="utf-8"?>
<a:theme xmlns:a="http://schemas.openxmlformats.org/drawingml/2006/main" name="Terugblik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32</TotalTime>
  <Words>442</Words>
  <Application>Microsoft Office PowerPoint</Application>
  <PresentationFormat>Breedbeeld</PresentationFormat>
  <Paragraphs>66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Calibri</vt:lpstr>
      <vt:lpstr>Calibri Light</vt:lpstr>
      <vt:lpstr>Wingdings</vt:lpstr>
      <vt:lpstr>Terugblik</vt:lpstr>
      <vt:lpstr>Ontwikkelingslanden</vt:lpstr>
      <vt:lpstr>Helpen van ontwikkelingslanden</vt:lpstr>
      <vt:lpstr>Kenmerken ontwikkelingslanden</vt:lpstr>
      <vt:lpstr>Monocultuur</vt:lpstr>
      <vt:lpstr>Buffervoorraad</vt:lpstr>
      <vt:lpstr>Onvoldoende scholing</vt:lpstr>
      <vt:lpstr>Onvoldoende medische zorg</vt:lpstr>
      <vt:lpstr>Slechte infrastructuur</vt:lpstr>
      <vt:lpstr>Laag inkomen</vt:lpstr>
      <vt:lpstr>Scheve inkomensverdeling</vt:lpstr>
      <vt:lpstr>Oorlog</vt:lpstr>
      <vt:lpstr>Vicieuze cirkel</vt:lpstr>
    </vt:vector>
  </TitlesOfParts>
  <Company>Het Hooghuis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Ontwikkelingslanden</dc:title>
  <dc:creator>Bernhard Seelen</dc:creator>
  <cp:lastModifiedBy>Bernhard Seelen </cp:lastModifiedBy>
  <cp:revision>6</cp:revision>
  <dcterms:created xsi:type="dcterms:W3CDTF">2015-06-08T10:33:32Z</dcterms:created>
  <dcterms:modified xsi:type="dcterms:W3CDTF">2015-06-08T12:17:40Z</dcterms:modified>
</cp:coreProperties>
</file>