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42" autoAdjust="0"/>
    <p:restoredTop sz="94660"/>
  </p:normalViewPr>
  <p:slideViewPr>
    <p:cSldViewPr snapToGrid="0">
      <p:cViewPr varScale="1">
        <p:scale>
          <a:sx n="76" d="100"/>
          <a:sy n="76" d="100"/>
        </p:scale>
        <p:origin x="132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499CD-1E73-45B8-B7A6-A610CC201AB0}" type="datetimeFigureOut">
              <a:rPr lang="nl-NL" smtClean="0"/>
              <a:t>5-1-2016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49291-A190-407B-B9A0-F13EF92D22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7260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499CD-1E73-45B8-B7A6-A610CC201AB0}" type="datetimeFigureOut">
              <a:rPr lang="nl-NL" smtClean="0"/>
              <a:t>5-1-2016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49291-A190-407B-B9A0-F13EF92D22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202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499CD-1E73-45B8-B7A6-A610CC201AB0}" type="datetimeFigureOut">
              <a:rPr lang="nl-NL" smtClean="0"/>
              <a:t>5-1-2016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49291-A190-407B-B9A0-F13EF92D22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9000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499CD-1E73-45B8-B7A6-A610CC201AB0}" type="datetimeFigureOut">
              <a:rPr lang="nl-NL" smtClean="0"/>
              <a:t>5-1-2016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49291-A190-407B-B9A0-F13EF92D22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7499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499CD-1E73-45B8-B7A6-A610CC201AB0}" type="datetimeFigureOut">
              <a:rPr lang="nl-NL" smtClean="0"/>
              <a:t>5-1-2016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49291-A190-407B-B9A0-F13EF92D22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9448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499CD-1E73-45B8-B7A6-A610CC201AB0}" type="datetimeFigureOut">
              <a:rPr lang="nl-NL" smtClean="0"/>
              <a:t>5-1-2016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49291-A190-407B-B9A0-F13EF92D22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8350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499CD-1E73-45B8-B7A6-A610CC201AB0}" type="datetimeFigureOut">
              <a:rPr lang="nl-NL" smtClean="0"/>
              <a:t>5-1-2016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49291-A190-407B-B9A0-F13EF92D22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9205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499CD-1E73-45B8-B7A6-A610CC201AB0}" type="datetimeFigureOut">
              <a:rPr lang="nl-NL" smtClean="0"/>
              <a:t>5-1-2016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49291-A190-407B-B9A0-F13EF92D22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1572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499CD-1E73-45B8-B7A6-A610CC201AB0}" type="datetimeFigureOut">
              <a:rPr lang="nl-NL" smtClean="0"/>
              <a:t>5-1-2016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49291-A190-407B-B9A0-F13EF92D22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7858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499CD-1E73-45B8-B7A6-A610CC201AB0}" type="datetimeFigureOut">
              <a:rPr lang="nl-NL" smtClean="0"/>
              <a:t>5-1-2016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49291-A190-407B-B9A0-F13EF92D22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1536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499CD-1E73-45B8-B7A6-A610CC201AB0}" type="datetimeFigureOut">
              <a:rPr lang="nl-NL" smtClean="0"/>
              <a:t>5-1-2016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49291-A190-407B-B9A0-F13EF92D22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7956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A499CD-1E73-45B8-B7A6-A610CC201AB0}" type="datetimeFigureOut">
              <a:rPr lang="nl-NL" smtClean="0"/>
              <a:t>5-1-2016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49291-A190-407B-B9A0-F13EF92D22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2245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715124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82600" y="1122362"/>
            <a:ext cx="11252200" cy="2979737"/>
          </a:xfrm>
        </p:spPr>
        <p:txBody>
          <a:bodyPr>
            <a:noAutofit/>
          </a:bodyPr>
          <a:lstStyle/>
          <a:p>
            <a:r>
              <a:rPr lang="nl-NL" sz="16600" b="1" dirty="0" smtClean="0">
                <a:solidFill>
                  <a:srgbClr val="FF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Produceren</a:t>
            </a:r>
            <a:endParaRPr lang="nl-NL" sz="16600" b="1" dirty="0">
              <a:solidFill>
                <a:srgbClr val="FF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4418585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nl-NL" sz="5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Het maken van goederen en </a:t>
            </a:r>
          </a:p>
          <a:p>
            <a:r>
              <a:rPr lang="nl-NL" sz="5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het leveren van diensten</a:t>
            </a:r>
            <a:endParaRPr lang="nl-NL" sz="5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771257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76400" y="352425"/>
            <a:ext cx="10515600" cy="1325563"/>
          </a:xfrm>
        </p:spPr>
        <p:txBody>
          <a:bodyPr>
            <a:normAutofit/>
          </a:bodyPr>
          <a:lstStyle/>
          <a:p>
            <a:r>
              <a:rPr lang="nl-NL" sz="6600" b="1" i="1" dirty="0" smtClean="0">
                <a:solidFill>
                  <a:schemeClr val="accent1">
                    <a:lumMod val="75000"/>
                  </a:schemeClr>
                </a:solidFill>
              </a:rPr>
              <a:t>Produceren:</a:t>
            </a:r>
            <a:endParaRPr lang="nl-NL" sz="66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549400" y="2447131"/>
            <a:ext cx="10515600" cy="4351338"/>
          </a:xfrm>
        </p:spPr>
        <p:txBody>
          <a:bodyPr/>
          <a:lstStyle/>
          <a:p>
            <a:r>
              <a:rPr lang="nl-NL" sz="4000" dirty="0" smtClean="0">
                <a:solidFill>
                  <a:schemeClr val="accent1">
                    <a:lumMod val="75000"/>
                  </a:schemeClr>
                </a:solidFill>
              </a:rPr>
              <a:t>Formele productie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productie door bedrijf of overheid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sz="4000" dirty="0" smtClean="0">
                <a:solidFill>
                  <a:schemeClr val="accent1">
                    <a:lumMod val="75000"/>
                  </a:schemeClr>
                </a:solidFill>
              </a:rPr>
              <a:t>Informele productie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u="sng" dirty="0" smtClean="0"/>
              <a:t>niet betaalde</a:t>
            </a:r>
            <a:r>
              <a:rPr lang="nl-NL" dirty="0" smtClean="0"/>
              <a:t>  of  </a:t>
            </a:r>
            <a:r>
              <a:rPr lang="nl-NL" u="sng" dirty="0" smtClean="0"/>
              <a:t>niet geregistreerde </a:t>
            </a:r>
            <a:r>
              <a:rPr lang="nl-NL" dirty="0" smtClean="0"/>
              <a:t>productie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	huishouden, zorgtaak, </a:t>
            </a:r>
            <a:r>
              <a:rPr lang="nl-NL" dirty="0" smtClean="0"/>
              <a:t>vrijwilligerswerk </a:t>
            </a:r>
            <a:r>
              <a:rPr lang="nl-NL" dirty="0" smtClean="0"/>
              <a:t>	zwart werken</a:t>
            </a:r>
          </a:p>
        </p:txBody>
      </p:sp>
      <p:cxnSp>
        <p:nvCxnSpPr>
          <p:cNvPr id="5" name="Rechte verbindingslijn met pijl 4"/>
          <p:cNvCxnSpPr/>
          <p:nvPr/>
        </p:nvCxnSpPr>
        <p:spPr>
          <a:xfrm flipH="1">
            <a:off x="3405982" y="5219700"/>
            <a:ext cx="65087" cy="5969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6" name="Rechte verbindingslijn met pijl 5"/>
          <p:cNvCxnSpPr/>
          <p:nvPr/>
        </p:nvCxnSpPr>
        <p:spPr>
          <a:xfrm>
            <a:off x="6350000" y="5219700"/>
            <a:ext cx="2819400" cy="685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0" name="Rechte verbindingslijn met pijl 9"/>
          <p:cNvCxnSpPr/>
          <p:nvPr/>
        </p:nvCxnSpPr>
        <p:spPr>
          <a:xfrm>
            <a:off x="3516313" y="5219700"/>
            <a:ext cx="1457325" cy="5969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2" name="Rechte verbindingslijn met pijl 11"/>
          <p:cNvCxnSpPr/>
          <p:nvPr/>
        </p:nvCxnSpPr>
        <p:spPr>
          <a:xfrm>
            <a:off x="3606800" y="5219700"/>
            <a:ext cx="2832100" cy="5969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1026" name="Picture 2" descr="http://img0.bladna.nl/IMG/local/cache-gd2/ec28f280bea37914f5b9bf66307eb25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011"/>
          <a:stretch/>
        </p:blipFill>
        <p:spPr bwMode="auto">
          <a:xfrm>
            <a:off x="0" y="0"/>
            <a:ext cx="1168400" cy="6860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itel 1"/>
          <p:cNvSpPr txBox="1">
            <a:spLocks/>
          </p:cNvSpPr>
          <p:nvPr/>
        </p:nvSpPr>
        <p:spPr>
          <a:xfrm>
            <a:off x="1828800" y="5048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nl-NL" sz="66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" name="Ondertitel 2"/>
          <p:cNvSpPr txBox="1">
            <a:spLocks/>
          </p:cNvSpPr>
          <p:nvPr/>
        </p:nvSpPr>
        <p:spPr>
          <a:xfrm>
            <a:off x="5975350" y="550069"/>
            <a:ext cx="5626100" cy="12350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i="1" dirty="0" smtClean="0"/>
              <a:t>Het maken van goederen en </a:t>
            </a:r>
          </a:p>
          <a:p>
            <a:pPr marL="0" indent="0">
              <a:buNone/>
            </a:pPr>
            <a:r>
              <a:rPr lang="nl-NL" i="1" dirty="0" smtClean="0"/>
              <a:t>het leveren van diensten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5794911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2" descr="http://img0.bladna.nl/IMG/local/cache-gd2/ec28f280bea37914f5b9bf66307eb25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011"/>
          <a:stretch/>
        </p:blipFill>
        <p:spPr bwMode="auto">
          <a:xfrm>
            <a:off x="0" y="0"/>
            <a:ext cx="1168400" cy="6860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317500" y="3370491"/>
            <a:ext cx="2070100" cy="400110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nl-NL" dirty="0" smtClean="0"/>
              <a:t>Formele </a:t>
            </a:r>
            <a:r>
              <a:rPr lang="nl-NL" sz="2000" b="1" dirty="0" smtClean="0">
                <a:solidFill>
                  <a:srgbClr val="FFFF00"/>
                </a:solidFill>
              </a:rPr>
              <a:t>productie</a:t>
            </a:r>
            <a:endParaRPr lang="nl-NL" sz="2000" b="1" dirty="0">
              <a:solidFill>
                <a:srgbClr val="FFFF00"/>
              </a:solidFill>
            </a:endParaRPr>
          </a:p>
        </p:txBody>
      </p:sp>
      <p:sp>
        <p:nvSpPr>
          <p:cNvPr id="5" name="Tekstvak 4"/>
          <p:cNvSpPr txBox="1"/>
          <p:nvPr/>
        </p:nvSpPr>
        <p:spPr>
          <a:xfrm>
            <a:off x="2832100" y="1993900"/>
            <a:ext cx="2209800" cy="677108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nl-NL" sz="2000" b="1" dirty="0" smtClean="0">
                <a:solidFill>
                  <a:srgbClr val="FFFF00"/>
                </a:solidFill>
              </a:rPr>
              <a:t>Particuliere sector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i="1" dirty="0" smtClean="0">
                <a:sym typeface="Wingdings" panose="05000000000000000000" pitchFamily="2" charset="2"/>
              </a:rPr>
              <a:t>Winstdoelstelling</a:t>
            </a:r>
            <a:endParaRPr lang="nl-NL" i="1" dirty="0"/>
          </a:p>
        </p:txBody>
      </p:sp>
      <p:sp>
        <p:nvSpPr>
          <p:cNvPr id="6" name="Tekstvak 5"/>
          <p:cNvSpPr txBox="1"/>
          <p:nvPr/>
        </p:nvSpPr>
        <p:spPr>
          <a:xfrm>
            <a:off x="2832100" y="4658411"/>
            <a:ext cx="2070100" cy="677108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nl-NL" sz="2000" b="1" dirty="0" smtClean="0">
                <a:solidFill>
                  <a:srgbClr val="FFFF00"/>
                </a:solidFill>
              </a:rPr>
              <a:t>Collectieve sector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b="1" i="1" u="sng" dirty="0" smtClean="0">
                <a:sym typeface="Wingdings" panose="05000000000000000000" pitchFamily="2" charset="2"/>
              </a:rPr>
              <a:t>Geen</a:t>
            </a:r>
            <a:r>
              <a:rPr lang="nl-NL" i="1" dirty="0" smtClean="0">
                <a:sym typeface="Wingdings" panose="05000000000000000000" pitchFamily="2" charset="2"/>
              </a:rPr>
              <a:t> winst</a:t>
            </a:r>
            <a:endParaRPr lang="nl-NL" i="1" dirty="0"/>
          </a:p>
        </p:txBody>
      </p:sp>
      <p:sp>
        <p:nvSpPr>
          <p:cNvPr id="7" name="Tekstvak 6"/>
          <p:cNvSpPr txBox="1"/>
          <p:nvPr/>
        </p:nvSpPr>
        <p:spPr>
          <a:xfrm>
            <a:off x="5359400" y="1168400"/>
            <a:ext cx="2070100" cy="369332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C000"/>
                </a:solidFill>
              </a:rPr>
              <a:t>Primaire sector</a:t>
            </a:r>
            <a:endParaRPr lang="nl-NL" b="1" dirty="0">
              <a:solidFill>
                <a:srgbClr val="FFC000"/>
              </a:solidFill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5372100" y="2066433"/>
            <a:ext cx="2070100" cy="369332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C000"/>
                </a:solidFill>
              </a:rPr>
              <a:t>Secundaire sector</a:t>
            </a:r>
            <a:endParaRPr lang="nl-NL" b="1" dirty="0">
              <a:solidFill>
                <a:srgbClr val="FFC000"/>
              </a:solidFill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5359400" y="2812534"/>
            <a:ext cx="2070100" cy="369332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nl-NL" b="1" dirty="0" err="1" smtClean="0">
                <a:solidFill>
                  <a:srgbClr val="FFC000"/>
                </a:solidFill>
              </a:rPr>
              <a:t>Tertiairie</a:t>
            </a:r>
            <a:r>
              <a:rPr lang="nl-NL" b="1" dirty="0" smtClean="0">
                <a:solidFill>
                  <a:srgbClr val="FFC000"/>
                </a:solidFill>
              </a:rPr>
              <a:t> sector</a:t>
            </a:r>
            <a:endParaRPr lang="nl-NL" b="1" dirty="0">
              <a:solidFill>
                <a:srgbClr val="FFC000"/>
              </a:solidFill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5359400" y="4020066"/>
            <a:ext cx="2070100" cy="923330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Instellingen die zorgen voor de sociale zekerheid</a:t>
            </a:r>
            <a:endParaRPr lang="nl-NL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5359400" y="5467866"/>
            <a:ext cx="2070100" cy="369332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Overheid</a:t>
            </a:r>
            <a:endParaRPr lang="nl-NL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7886700" y="4020066"/>
            <a:ext cx="4013200" cy="646331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nl-NL" dirty="0" smtClean="0"/>
              <a:t>Worden gefinancierd door de overheid.</a:t>
            </a:r>
          </a:p>
          <a:p>
            <a:r>
              <a:rPr lang="nl-NL" dirty="0" smtClean="0"/>
              <a:t>Vb. school, </a:t>
            </a:r>
            <a:r>
              <a:rPr lang="nl-NL" dirty="0" err="1" smtClean="0"/>
              <a:t>uwv</a:t>
            </a:r>
            <a:r>
              <a:rPr lang="nl-NL" dirty="0" smtClean="0"/>
              <a:t>, rechtbank</a:t>
            </a:r>
            <a:endParaRPr lang="nl-NL" dirty="0"/>
          </a:p>
        </p:txBody>
      </p:sp>
      <p:sp>
        <p:nvSpPr>
          <p:cNvPr id="13" name="Tekstvak 12"/>
          <p:cNvSpPr txBox="1"/>
          <p:nvPr/>
        </p:nvSpPr>
        <p:spPr>
          <a:xfrm>
            <a:off x="7886700" y="5060434"/>
            <a:ext cx="2070100" cy="369332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CCFF"/>
                </a:solidFill>
              </a:rPr>
              <a:t>Gemeente</a:t>
            </a:r>
            <a:endParaRPr lang="nl-NL" b="1" dirty="0">
              <a:solidFill>
                <a:srgbClr val="FFCCFF"/>
              </a:solidFill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7899400" y="5467866"/>
            <a:ext cx="2070100" cy="369332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CCFF"/>
                </a:solidFill>
              </a:rPr>
              <a:t>Provincie</a:t>
            </a:r>
            <a:endParaRPr lang="nl-NL" b="1" dirty="0">
              <a:solidFill>
                <a:srgbClr val="FFCCFF"/>
              </a:solidFill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7886700" y="5916136"/>
            <a:ext cx="2070100" cy="369332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CCFF"/>
                </a:solidFill>
              </a:rPr>
              <a:t>Rijk</a:t>
            </a:r>
            <a:endParaRPr lang="nl-NL" b="1" dirty="0">
              <a:solidFill>
                <a:srgbClr val="FFCCFF"/>
              </a:solidFill>
            </a:endParaRPr>
          </a:p>
        </p:txBody>
      </p:sp>
      <p:sp>
        <p:nvSpPr>
          <p:cNvPr id="16" name="Tekstvak 15"/>
          <p:cNvSpPr txBox="1"/>
          <p:nvPr/>
        </p:nvSpPr>
        <p:spPr>
          <a:xfrm>
            <a:off x="7886700" y="1005354"/>
            <a:ext cx="4013200" cy="646331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nl-NL" dirty="0" smtClean="0"/>
              <a:t>Halen grondstoffen uit de natuur.</a:t>
            </a:r>
          </a:p>
          <a:p>
            <a:r>
              <a:rPr lang="nl-NL" dirty="0" smtClean="0"/>
              <a:t>Vb. boer, visserij</a:t>
            </a:r>
            <a:endParaRPr lang="nl-NL" dirty="0"/>
          </a:p>
        </p:txBody>
      </p:sp>
      <p:sp>
        <p:nvSpPr>
          <p:cNvPr id="17" name="Tekstvak 16"/>
          <p:cNvSpPr txBox="1"/>
          <p:nvPr/>
        </p:nvSpPr>
        <p:spPr>
          <a:xfrm>
            <a:off x="7886700" y="1855917"/>
            <a:ext cx="4013200" cy="646331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nl-NL" dirty="0" smtClean="0"/>
              <a:t>Verwerken grondstof tot eindproduct</a:t>
            </a:r>
          </a:p>
          <a:p>
            <a:r>
              <a:rPr lang="nl-NL" dirty="0" smtClean="0"/>
              <a:t>Vb. fabriek</a:t>
            </a:r>
            <a:endParaRPr lang="nl-NL" dirty="0"/>
          </a:p>
        </p:txBody>
      </p:sp>
      <p:sp>
        <p:nvSpPr>
          <p:cNvPr id="18" name="Tekstvak 17"/>
          <p:cNvSpPr txBox="1"/>
          <p:nvPr/>
        </p:nvSpPr>
        <p:spPr>
          <a:xfrm>
            <a:off x="7886700" y="2724160"/>
            <a:ext cx="4013200" cy="646331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nl-NL" dirty="0" smtClean="0"/>
              <a:t>Verkopen/ leveren van producten</a:t>
            </a:r>
          </a:p>
          <a:p>
            <a:r>
              <a:rPr lang="nl-NL" dirty="0" smtClean="0"/>
              <a:t>Vb. Winkel, transportbedrijf</a:t>
            </a:r>
            <a:endParaRPr lang="nl-NL" dirty="0"/>
          </a:p>
        </p:txBody>
      </p:sp>
      <p:cxnSp>
        <p:nvCxnSpPr>
          <p:cNvPr id="20" name="Rechte verbindingslijn 19"/>
          <p:cNvCxnSpPr>
            <a:stCxn id="4" idx="3"/>
            <a:endCxn id="5" idx="1"/>
          </p:cNvCxnSpPr>
          <p:nvPr/>
        </p:nvCxnSpPr>
        <p:spPr>
          <a:xfrm flipV="1">
            <a:off x="2387600" y="2332454"/>
            <a:ext cx="444500" cy="12380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Rechte verbindingslijn 21"/>
          <p:cNvCxnSpPr>
            <a:stCxn id="5" idx="3"/>
          </p:cNvCxnSpPr>
          <p:nvPr/>
        </p:nvCxnSpPr>
        <p:spPr>
          <a:xfrm flipV="1">
            <a:off x="5041900" y="1307589"/>
            <a:ext cx="317500" cy="10248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Rechte verbindingslijn 23"/>
          <p:cNvCxnSpPr>
            <a:stCxn id="5" idx="3"/>
            <a:endCxn id="8" idx="1"/>
          </p:cNvCxnSpPr>
          <p:nvPr/>
        </p:nvCxnSpPr>
        <p:spPr>
          <a:xfrm flipV="1">
            <a:off x="5041900" y="2251099"/>
            <a:ext cx="330200" cy="813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/>
          <p:cNvCxnSpPr>
            <a:endCxn id="10" idx="1"/>
          </p:cNvCxnSpPr>
          <p:nvPr/>
        </p:nvCxnSpPr>
        <p:spPr>
          <a:xfrm flipV="1">
            <a:off x="4902200" y="4481731"/>
            <a:ext cx="457200" cy="4998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Rechte verbindingslijn 27"/>
          <p:cNvCxnSpPr>
            <a:endCxn id="13" idx="1"/>
          </p:cNvCxnSpPr>
          <p:nvPr/>
        </p:nvCxnSpPr>
        <p:spPr>
          <a:xfrm flipV="1">
            <a:off x="7429500" y="5245100"/>
            <a:ext cx="457200" cy="4354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Rechte verbindingslijn 29"/>
          <p:cNvCxnSpPr/>
          <p:nvPr/>
        </p:nvCxnSpPr>
        <p:spPr>
          <a:xfrm flipV="1">
            <a:off x="7429500" y="1364438"/>
            <a:ext cx="457200" cy="163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Rechte verbindingslijn 30"/>
          <p:cNvCxnSpPr/>
          <p:nvPr/>
        </p:nvCxnSpPr>
        <p:spPr>
          <a:xfrm flipV="1">
            <a:off x="7429500" y="2212886"/>
            <a:ext cx="457200" cy="163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Rechte verbindingslijn 31"/>
          <p:cNvCxnSpPr>
            <a:stCxn id="9" idx="3"/>
          </p:cNvCxnSpPr>
          <p:nvPr/>
        </p:nvCxnSpPr>
        <p:spPr>
          <a:xfrm>
            <a:off x="7429500" y="2997200"/>
            <a:ext cx="457200" cy="189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Rechte verbindingslijn 32"/>
          <p:cNvCxnSpPr/>
          <p:nvPr/>
        </p:nvCxnSpPr>
        <p:spPr>
          <a:xfrm flipV="1">
            <a:off x="7429500" y="4425429"/>
            <a:ext cx="457200" cy="163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Rechte verbindingslijn 33"/>
          <p:cNvCxnSpPr/>
          <p:nvPr/>
        </p:nvCxnSpPr>
        <p:spPr>
          <a:xfrm flipV="1">
            <a:off x="7429500" y="5695476"/>
            <a:ext cx="457200" cy="163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Rechte verbindingslijn 34"/>
          <p:cNvCxnSpPr>
            <a:stCxn id="4" idx="3"/>
          </p:cNvCxnSpPr>
          <p:nvPr/>
        </p:nvCxnSpPr>
        <p:spPr>
          <a:xfrm>
            <a:off x="2387600" y="3570546"/>
            <a:ext cx="457200" cy="14898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Rechte verbindingslijn 36"/>
          <p:cNvCxnSpPr>
            <a:endCxn id="11" idx="1"/>
          </p:cNvCxnSpPr>
          <p:nvPr/>
        </p:nvCxnSpPr>
        <p:spPr>
          <a:xfrm>
            <a:off x="4902200" y="4931678"/>
            <a:ext cx="457200" cy="7208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Rechte verbindingslijn 38"/>
          <p:cNvCxnSpPr>
            <a:endCxn id="9" idx="1"/>
          </p:cNvCxnSpPr>
          <p:nvPr/>
        </p:nvCxnSpPr>
        <p:spPr>
          <a:xfrm>
            <a:off x="5029200" y="2328684"/>
            <a:ext cx="330200" cy="6685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Rechte verbindingslijn 40"/>
          <p:cNvCxnSpPr>
            <a:endCxn id="15" idx="1"/>
          </p:cNvCxnSpPr>
          <p:nvPr/>
        </p:nvCxnSpPr>
        <p:spPr>
          <a:xfrm>
            <a:off x="7442200" y="5729246"/>
            <a:ext cx="444500" cy="3715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37349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09700" y="365125"/>
            <a:ext cx="9944100" cy="1325563"/>
          </a:xfrm>
        </p:spPr>
        <p:txBody>
          <a:bodyPr/>
          <a:lstStyle/>
          <a:p>
            <a:r>
              <a:rPr lang="nl-NL" sz="6600" b="1" i="1" dirty="0" smtClean="0">
                <a:solidFill>
                  <a:schemeClr val="accent5">
                    <a:lumMod val="75000"/>
                  </a:schemeClr>
                </a:solidFill>
              </a:rPr>
              <a:t>Ambtenaar</a:t>
            </a:r>
            <a:endParaRPr lang="nl-NL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09700" y="1825625"/>
            <a:ext cx="9944100" cy="4351338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Werknemers die in loondienst zijn van de overheid (gemeente, provincie of rijk) noem je een ambtenaar.</a:t>
            </a:r>
          </a:p>
        </p:txBody>
      </p:sp>
      <p:pic>
        <p:nvPicPr>
          <p:cNvPr id="4" name="Picture 2" descr="http://img0.bladna.nl/IMG/local/cache-gd2/ec28f280bea37914f5b9bf66307eb25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011"/>
          <a:stretch/>
        </p:blipFill>
        <p:spPr bwMode="auto">
          <a:xfrm>
            <a:off x="0" y="0"/>
            <a:ext cx="1168400" cy="6860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5700" y="3430363"/>
            <a:ext cx="4191000" cy="275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77734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113</Words>
  <Application>Microsoft Office PowerPoint</Application>
  <PresentationFormat>Breedbeeld</PresentationFormat>
  <Paragraphs>36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Kantoorthema</vt:lpstr>
      <vt:lpstr>Produceren</vt:lpstr>
      <vt:lpstr>Produceren:</vt:lpstr>
      <vt:lpstr>PowerPoint-presentatie</vt:lpstr>
      <vt:lpstr>Ambtenaar</vt:lpstr>
    </vt:vector>
  </TitlesOfParts>
  <Company>Het Hooghuis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Produceren</dc:title>
  <dc:creator>Bernhard Seelen</dc:creator>
  <cp:lastModifiedBy>Bernhard Seelen </cp:lastModifiedBy>
  <cp:revision>6</cp:revision>
  <dcterms:created xsi:type="dcterms:W3CDTF">2016-01-05T11:46:16Z</dcterms:created>
  <dcterms:modified xsi:type="dcterms:W3CDTF">2016-01-05T12:19:34Z</dcterms:modified>
</cp:coreProperties>
</file>