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4" r:id="rId3"/>
    <p:sldId id="262" r:id="rId4"/>
    <p:sldId id="263" r:id="rId5"/>
    <p:sldId id="265" r:id="rId6"/>
    <p:sldId id="267" r:id="rId7"/>
    <p:sldId id="264" r:id="rId8"/>
    <p:sldId id="257" r:id="rId9"/>
    <p:sldId id="258" r:id="rId10"/>
    <p:sldId id="259" r:id="rId11"/>
    <p:sldId id="260" r:id="rId12"/>
    <p:sldId id="275" r:id="rId13"/>
    <p:sldId id="269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2B39"/>
    <a:srgbClr val="B6D3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D857D28-96C1-4275-ABAB-3E91D766B3D6}" v="5" dt="2021-07-06T12:25:39.05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40" autoAdjust="0"/>
    <p:restoredTop sz="94660"/>
  </p:normalViewPr>
  <p:slideViewPr>
    <p:cSldViewPr>
      <p:cViewPr varScale="1">
        <p:scale>
          <a:sx n="59" d="100"/>
          <a:sy n="59" d="100"/>
        </p:scale>
        <p:origin x="162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elen, BMJG (Bernhard)" userId="8c651d8e-946e-4948-8a64-4c10bca0126f" providerId="ADAL" clId="{6D857D28-96C1-4275-ABAB-3E91D766B3D6}"/>
    <pc:docChg chg="custSel modSld">
      <pc:chgData name="Seelen, BMJG (Bernhard)" userId="8c651d8e-946e-4948-8a64-4c10bca0126f" providerId="ADAL" clId="{6D857D28-96C1-4275-ABAB-3E91D766B3D6}" dt="2021-07-06T12:25:58.999" v="51" actId="20577"/>
      <pc:docMkLst>
        <pc:docMk/>
      </pc:docMkLst>
      <pc:sldChg chg="addSp delSp modSp mod">
        <pc:chgData name="Seelen, BMJG (Bernhard)" userId="8c651d8e-946e-4948-8a64-4c10bca0126f" providerId="ADAL" clId="{6D857D28-96C1-4275-ABAB-3E91D766B3D6}" dt="2021-07-06T12:25:58.999" v="51" actId="20577"/>
        <pc:sldMkLst>
          <pc:docMk/>
          <pc:sldMk cId="449122682" sldId="260"/>
        </pc:sldMkLst>
        <pc:spChg chg="mod">
          <ac:chgData name="Seelen, BMJG (Bernhard)" userId="8c651d8e-946e-4948-8a64-4c10bca0126f" providerId="ADAL" clId="{6D857D28-96C1-4275-ABAB-3E91D766B3D6}" dt="2021-07-06T12:25:58.999" v="51" actId="20577"/>
          <ac:spMkLst>
            <pc:docMk/>
            <pc:sldMk cId="449122682" sldId="260"/>
            <ac:spMk id="2" creationId="{00000000-0000-0000-0000-000000000000}"/>
          </ac:spMkLst>
        </pc:spChg>
        <pc:picChg chg="add mod">
          <ac:chgData name="Seelen, BMJG (Bernhard)" userId="8c651d8e-946e-4948-8a64-4c10bca0126f" providerId="ADAL" clId="{6D857D28-96C1-4275-ABAB-3E91D766B3D6}" dt="2021-07-06T12:25:45.915" v="29" actId="1076"/>
          <ac:picMkLst>
            <pc:docMk/>
            <pc:sldMk cId="449122682" sldId="260"/>
            <ac:picMk id="47" creationId="{B086BFF0-5016-4222-A296-4D20C93ECD48}"/>
          </ac:picMkLst>
        </pc:picChg>
        <pc:picChg chg="del">
          <ac:chgData name="Seelen, BMJG (Bernhard)" userId="8c651d8e-946e-4948-8a64-4c10bca0126f" providerId="ADAL" clId="{6D857D28-96C1-4275-ABAB-3E91D766B3D6}" dt="2021-07-06T12:25:38.527" v="26" actId="478"/>
          <ac:picMkLst>
            <pc:docMk/>
            <pc:sldMk cId="449122682" sldId="260"/>
            <ac:picMk id="3074" creationId="{00000000-0000-0000-0000-000000000000}"/>
          </ac:picMkLst>
        </pc:picChg>
      </pc:sldChg>
      <pc:sldChg chg="addSp delSp modSp mod">
        <pc:chgData name="Seelen, BMJG (Bernhard)" userId="8c651d8e-946e-4948-8a64-4c10bca0126f" providerId="ADAL" clId="{6D857D28-96C1-4275-ABAB-3E91D766B3D6}" dt="2021-07-06T12:25:24.575" v="25" actId="14100"/>
        <pc:sldMkLst>
          <pc:docMk/>
          <pc:sldMk cId="2795394604" sldId="264"/>
        </pc:sldMkLst>
        <pc:spChg chg="mod">
          <ac:chgData name="Seelen, BMJG (Bernhard)" userId="8c651d8e-946e-4948-8a64-4c10bca0126f" providerId="ADAL" clId="{6D857D28-96C1-4275-ABAB-3E91D766B3D6}" dt="2021-07-06T12:24:25.407" v="18" actId="20577"/>
          <ac:spMkLst>
            <pc:docMk/>
            <pc:sldMk cId="2795394604" sldId="264"/>
            <ac:spMk id="3" creationId="{00000000-0000-0000-0000-000000000000}"/>
          </ac:spMkLst>
        </pc:spChg>
        <pc:picChg chg="add del">
          <ac:chgData name="Seelen, BMJG (Bernhard)" userId="8c651d8e-946e-4948-8a64-4c10bca0126f" providerId="ADAL" clId="{6D857D28-96C1-4275-ABAB-3E91D766B3D6}" dt="2021-07-06T12:25:13.670" v="22" actId="478"/>
          <ac:picMkLst>
            <pc:docMk/>
            <pc:sldMk cId="2795394604" sldId="264"/>
            <ac:picMk id="2" creationId="{300CD5A1-40B5-486A-BCB6-3ACE57204F30}"/>
          </ac:picMkLst>
        </pc:picChg>
        <pc:picChg chg="del">
          <ac:chgData name="Seelen, BMJG (Bernhard)" userId="8c651d8e-946e-4948-8a64-4c10bca0126f" providerId="ADAL" clId="{6D857D28-96C1-4275-ABAB-3E91D766B3D6}" dt="2021-07-06T12:24:14.947" v="12" actId="478"/>
          <ac:picMkLst>
            <pc:docMk/>
            <pc:sldMk cId="2795394604" sldId="264"/>
            <ac:picMk id="7" creationId="{00000000-0000-0000-0000-000000000000}"/>
          </ac:picMkLst>
        </pc:picChg>
        <pc:picChg chg="add mod modCrop">
          <ac:chgData name="Seelen, BMJG (Bernhard)" userId="8c651d8e-946e-4948-8a64-4c10bca0126f" providerId="ADAL" clId="{6D857D28-96C1-4275-ABAB-3E91D766B3D6}" dt="2021-07-06T12:25:24.575" v="25" actId="14100"/>
          <ac:picMkLst>
            <pc:docMk/>
            <pc:sldMk cId="2795394604" sldId="264"/>
            <ac:picMk id="8" creationId="{49A091ED-D130-446E-8811-BAA61779E295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hthoek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hthoek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hthoek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hthoek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hthoek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Afgeronde rechthoek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Afgeronde rechthoek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hthoek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hthoek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/>
              <a:t>Klik om de ondertitelstijl van het model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9680D348-6C38-4079-9746-AE95DE4A3E0B}" type="datetimeFigureOut">
              <a:rPr lang="nl-NL" smtClean="0"/>
              <a:t>6-7-2021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06E5D9FB-6ED2-4861-A7FD-E8870D517FE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0D348-6C38-4079-9746-AE95DE4A3E0B}" type="datetimeFigureOut">
              <a:rPr lang="nl-NL" smtClean="0"/>
              <a:t>6-7-2021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5D9FB-6ED2-4861-A7FD-E8870D517FE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0D348-6C38-4079-9746-AE95DE4A3E0B}" type="datetimeFigureOut">
              <a:rPr lang="nl-NL" smtClean="0"/>
              <a:t>6-7-2021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5D9FB-6ED2-4861-A7FD-E8870D517FE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0D348-6C38-4079-9746-AE95DE4A3E0B}" type="datetimeFigureOut">
              <a:rPr lang="nl-NL" smtClean="0"/>
              <a:t>6-7-2021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5D9FB-6ED2-4861-A7FD-E8870D517FE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0D348-6C38-4079-9746-AE95DE4A3E0B}" type="datetimeFigureOut">
              <a:rPr lang="nl-NL" smtClean="0"/>
              <a:t>6-7-2021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5D9FB-6ED2-4861-A7FD-E8870D517FE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0D348-6C38-4079-9746-AE95DE4A3E0B}" type="datetimeFigureOut">
              <a:rPr lang="nl-NL" smtClean="0"/>
              <a:t>6-7-2021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5D9FB-6ED2-4861-A7FD-E8870D517FE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26" name="Tijdelijke aanduiding voor datum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680D348-6C38-4079-9746-AE95DE4A3E0B}" type="datetimeFigureOut">
              <a:rPr lang="nl-NL" smtClean="0"/>
              <a:t>6-7-2021</a:t>
            </a:fld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6E5D9FB-6ED2-4861-A7FD-E8870D517FE1}" type="slidenum">
              <a:rPr lang="nl-NL" smtClean="0"/>
              <a:t>‹nr.›</a:t>
            </a:fld>
            <a:endParaRPr lang="nl-NL"/>
          </a:p>
        </p:txBody>
      </p:sp>
      <p:sp>
        <p:nvSpPr>
          <p:cNvPr id="28" name="Tijdelijke aanduiding voor voettekst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9680D348-6C38-4079-9746-AE95DE4A3E0B}" type="datetimeFigureOut">
              <a:rPr lang="nl-NL" smtClean="0"/>
              <a:t>6-7-2021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06E5D9FB-6ED2-4861-A7FD-E8870D517FE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0D348-6C38-4079-9746-AE95DE4A3E0B}" type="datetimeFigureOut">
              <a:rPr lang="nl-NL" smtClean="0"/>
              <a:t>6-7-2021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5D9FB-6ED2-4861-A7FD-E8870D517FE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0D348-6C38-4079-9746-AE95DE4A3E0B}" type="datetimeFigureOut">
              <a:rPr lang="nl-NL" smtClean="0"/>
              <a:t>6-7-2021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5D9FB-6ED2-4861-A7FD-E8870D517FE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0D348-6C38-4079-9746-AE95DE4A3E0B}" type="datetimeFigureOut">
              <a:rPr lang="nl-NL" smtClean="0"/>
              <a:t>6-7-2021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5D9FB-6ED2-4861-A7FD-E8870D517FE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hthoek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hthoek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hthoek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hthoek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hthoek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Afgeronde rechthoek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Afgeronde rechthoek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hthoek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hthoek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hthoek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hthoek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hthoek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hthoek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9680D348-6C38-4079-9746-AE95DE4A3E0B}" type="datetimeFigureOut">
              <a:rPr lang="nl-NL" smtClean="0"/>
              <a:t>6-7-2021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nl-NL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06E5D9FB-6ED2-4861-A7FD-E8870D517FE1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5" Type="http://schemas.openxmlformats.org/officeDocument/2006/relationships/image" Target="../media/image13.png"/><Relationship Id="rId4" Type="http://schemas.microsoft.com/office/2007/relationships/hdphoto" Target="../media/hdphoto5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5" Type="http://schemas.openxmlformats.org/officeDocument/2006/relationships/image" Target="../media/image14.png"/><Relationship Id="rId4" Type="http://schemas.microsoft.com/office/2007/relationships/hdphoto" Target="../media/hdphoto5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5" Type="http://schemas.openxmlformats.org/officeDocument/2006/relationships/image" Target="../media/image20.png"/><Relationship Id="rId4" Type="http://schemas.microsoft.com/office/2007/relationships/hdphoto" Target="../media/hdphoto3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5" Type="http://schemas.openxmlformats.org/officeDocument/2006/relationships/image" Target="../media/image21.png"/><Relationship Id="rId4" Type="http://schemas.microsoft.com/office/2007/relationships/hdphoto" Target="../media/hdphoto3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5" Type="http://schemas.openxmlformats.org/officeDocument/2006/relationships/image" Target="../media/image18.png"/><Relationship Id="rId4" Type="http://schemas.microsoft.com/office/2007/relationships/hdphoto" Target="../media/hdphoto3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5" Type="http://schemas.openxmlformats.org/officeDocument/2006/relationships/image" Target="../media/image22.png"/><Relationship Id="rId4" Type="http://schemas.microsoft.com/office/2007/relationships/hdphoto" Target="../media/hdphoto3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5" Type="http://schemas.openxmlformats.org/officeDocument/2006/relationships/image" Target="../media/image7.png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microsoft.com/office/2007/relationships/hdphoto" Target="../media/hdphoto4.wdp"/><Relationship Id="rId5" Type="http://schemas.openxmlformats.org/officeDocument/2006/relationships/image" Target="../media/image9.png"/><Relationship Id="rId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microsoft.com/office/2007/relationships/hdphoto" Target="../media/hdphoto3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5" Type="http://schemas.openxmlformats.org/officeDocument/2006/relationships/image" Target="../media/image5.png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5" Type="http://schemas.microsoft.com/office/2007/relationships/hdphoto" Target="../media/hdphoto5.wdp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5" Type="http://schemas.openxmlformats.org/officeDocument/2006/relationships/image" Target="../media/image16.png"/><Relationship Id="rId4" Type="http://schemas.microsoft.com/office/2007/relationships/hdphoto" Target="../media/hdphoto5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8000" dirty="0"/>
              <a:t>Procenten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467544" y="4005064"/>
            <a:ext cx="4953000" cy="648072"/>
          </a:xfrm>
        </p:spPr>
        <p:txBody>
          <a:bodyPr>
            <a:normAutofit fontScale="85000" lnSpcReduction="10000"/>
          </a:bodyPr>
          <a:lstStyle/>
          <a:p>
            <a:r>
              <a:rPr lang="nl-NL" sz="2800" b="1" dirty="0"/>
              <a:t>Oefenopdrachten met uitleg</a:t>
            </a:r>
          </a:p>
        </p:txBody>
      </p:sp>
    </p:spTree>
    <p:extLst>
      <p:ext uri="{BB962C8B-B14F-4D97-AF65-F5344CB8AC3E}">
        <p14:creationId xmlns:p14="http://schemas.microsoft.com/office/powerpoint/2010/main" val="3247996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021"/>
    </mc:Choice>
    <mc:Fallback xmlns="">
      <p:transition spd="slow" advTm="2302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91865" y="980728"/>
            <a:ext cx="6851537" cy="1066800"/>
          </a:xfrm>
        </p:spPr>
        <p:txBody>
          <a:bodyPr>
            <a:normAutofit fontScale="90000"/>
          </a:bodyPr>
          <a:lstStyle/>
          <a:p>
            <a:r>
              <a:rPr lang="nl-NL" sz="2200" dirty="0"/>
              <a:t>In 2005 moest je voor een fles Coca Cola € 1,19 betalen.</a:t>
            </a:r>
            <a:br>
              <a:rPr lang="nl-NL" sz="2200" dirty="0"/>
            </a:br>
            <a:r>
              <a:rPr lang="nl-NL" sz="2200" dirty="0"/>
              <a:t>In supermarkten is de 1,5 literfles nu voor € 1,79 te koop</a:t>
            </a:r>
            <a:br>
              <a:rPr lang="nl-NL" sz="2200" dirty="0"/>
            </a:br>
            <a:r>
              <a:rPr lang="nl-NL" sz="2200" dirty="0"/>
              <a:t>Hoeveel procent zijn de prijzen gestegen?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/>
          </a:p>
        </p:txBody>
      </p:sp>
      <p:cxnSp>
        <p:nvCxnSpPr>
          <p:cNvPr id="6" name="Rechte verbindingslijn 5"/>
          <p:cNvCxnSpPr/>
          <p:nvPr/>
        </p:nvCxnSpPr>
        <p:spPr>
          <a:xfrm>
            <a:off x="1619672" y="3789040"/>
            <a:ext cx="3816424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7"/>
          <p:cNvCxnSpPr/>
          <p:nvPr/>
        </p:nvCxnSpPr>
        <p:spPr>
          <a:xfrm>
            <a:off x="2987824" y="3145160"/>
            <a:ext cx="0" cy="128776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9"/>
          <p:cNvCxnSpPr/>
          <p:nvPr/>
        </p:nvCxnSpPr>
        <p:spPr>
          <a:xfrm>
            <a:off x="4283968" y="3145160"/>
            <a:ext cx="0" cy="128776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kstvak 11"/>
          <p:cNvSpPr txBox="1"/>
          <p:nvPr/>
        </p:nvSpPr>
        <p:spPr>
          <a:xfrm>
            <a:off x="1763688" y="3269015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€ 1,19</a:t>
            </a:r>
          </a:p>
        </p:txBody>
      </p:sp>
      <p:sp>
        <p:nvSpPr>
          <p:cNvPr id="14" name="Tekstvak 13"/>
          <p:cNvSpPr txBox="1"/>
          <p:nvPr/>
        </p:nvSpPr>
        <p:spPr>
          <a:xfrm>
            <a:off x="1763688" y="3933056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100 %</a:t>
            </a:r>
          </a:p>
        </p:txBody>
      </p:sp>
      <p:sp>
        <p:nvSpPr>
          <p:cNvPr id="15" name="Tekstvak 14"/>
          <p:cNvSpPr txBox="1"/>
          <p:nvPr/>
        </p:nvSpPr>
        <p:spPr>
          <a:xfrm>
            <a:off x="3347864" y="3269015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€ 1</a:t>
            </a:r>
          </a:p>
        </p:txBody>
      </p:sp>
      <p:sp>
        <p:nvSpPr>
          <p:cNvPr id="16" name="Tekstvak 15"/>
          <p:cNvSpPr txBox="1"/>
          <p:nvPr/>
        </p:nvSpPr>
        <p:spPr>
          <a:xfrm>
            <a:off x="4427984" y="3269015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€ 0,60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3401870" y="3933056"/>
            <a:ext cx="5400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…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4427984" y="3933056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50,420%</a:t>
            </a:r>
          </a:p>
        </p:txBody>
      </p:sp>
      <p:sp>
        <p:nvSpPr>
          <p:cNvPr id="17" name="Gekromde PIJL-OMHOOG 16"/>
          <p:cNvSpPr/>
          <p:nvPr/>
        </p:nvSpPr>
        <p:spPr>
          <a:xfrm>
            <a:off x="2276229" y="4432920"/>
            <a:ext cx="1224136" cy="28803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1" name="Gekromde PIJL-OMHOOG 20"/>
          <p:cNvSpPr/>
          <p:nvPr/>
        </p:nvSpPr>
        <p:spPr>
          <a:xfrm>
            <a:off x="3743908" y="4457126"/>
            <a:ext cx="1224136" cy="28803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2" name="Gekromde PIJL-OMHOOG 21"/>
          <p:cNvSpPr/>
          <p:nvPr/>
        </p:nvSpPr>
        <p:spPr>
          <a:xfrm flipV="1">
            <a:off x="3763178" y="2868800"/>
            <a:ext cx="1224136" cy="27636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3" name="Gekromde PIJL-OMHOOG 22"/>
          <p:cNvSpPr/>
          <p:nvPr/>
        </p:nvSpPr>
        <p:spPr>
          <a:xfrm flipV="1">
            <a:off x="2308886" y="2858566"/>
            <a:ext cx="1224136" cy="27636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2380894" y="2390288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: 1,19</a:t>
            </a:r>
          </a:p>
        </p:txBody>
      </p:sp>
      <p:sp>
        <p:nvSpPr>
          <p:cNvPr id="25" name="Tekstvak 24"/>
          <p:cNvSpPr txBox="1"/>
          <p:nvPr/>
        </p:nvSpPr>
        <p:spPr>
          <a:xfrm>
            <a:off x="2442405" y="4869160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: 1,19</a:t>
            </a:r>
          </a:p>
        </p:txBody>
      </p:sp>
      <p:sp>
        <p:nvSpPr>
          <p:cNvPr id="26" name="Tekstvak 25"/>
          <p:cNvSpPr txBox="1"/>
          <p:nvPr/>
        </p:nvSpPr>
        <p:spPr>
          <a:xfrm>
            <a:off x="3887924" y="2458456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x 0,60</a:t>
            </a:r>
          </a:p>
        </p:txBody>
      </p:sp>
      <p:sp>
        <p:nvSpPr>
          <p:cNvPr id="27" name="Tekstvak 26"/>
          <p:cNvSpPr txBox="1"/>
          <p:nvPr/>
        </p:nvSpPr>
        <p:spPr>
          <a:xfrm>
            <a:off x="3941930" y="4868703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x 0,60</a:t>
            </a:r>
          </a:p>
        </p:txBody>
      </p:sp>
      <p:sp>
        <p:nvSpPr>
          <p:cNvPr id="20" name="Ovale toelichting 19"/>
          <p:cNvSpPr/>
          <p:nvPr/>
        </p:nvSpPr>
        <p:spPr>
          <a:xfrm>
            <a:off x="323528" y="2444643"/>
            <a:ext cx="1800200" cy="810559"/>
          </a:xfrm>
          <a:prstGeom prst="wedgeEllipseCallout">
            <a:avLst>
              <a:gd name="adj1" fmla="val 40476"/>
              <a:gd name="adj2" fmla="val 62500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Ovale toelichting 28"/>
          <p:cNvSpPr/>
          <p:nvPr/>
        </p:nvSpPr>
        <p:spPr>
          <a:xfrm>
            <a:off x="107503" y="4432920"/>
            <a:ext cx="2168725" cy="1196218"/>
          </a:xfrm>
          <a:prstGeom prst="wedgeEllipseCallout">
            <a:avLst>
              <a:gd name="adj1" fmla="val 44089"/>
              <a:gd name="adj2" fmla="val -62369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" name="Ovale toelichting 29"/>
          <p:cNvSpPr/>
          <p:nvPr/>
        </p:nvSpPr>
        <p:spPr>
          <a:xfrm>
            <a:off x="5051984" y="2317334"/>
            <a:ext cx="2187524" cy="810559"/>
          </a:xfrm>
          <a:prstGeom prst="wedgeEllipseCallout">
            <a:avLst>
              <a:gd name="adj1" fmla="val -42669"/>
              <a:gd name="adj2" fmla="val 66529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Ovale toelichting 30"/>
          <p:cNvSpPr/>
          <p:nvPr/>
        </p:nvSpPr>
        <p:spPr>
          <a:xfrm>
            <a:off x="5096002" y="4868702"/>
            <a:ext cx="2356318" cy="638095"/>
          </a:xfrm>
          <a:prstGeom prst="wedgeEllipseCallout">
            <a:avLst>
              <a:gd name="adj1" fmla="val -46734"/>
              <a:gd name="adj2" fmla="val -132669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2" name="Tekstvak 31"/>
          <p:cNvSpPr txBox="1"/>
          <p:nvPr/>
        </p:nvSpPr>
        <p:spPr>
          <a:xfrm>
            <a:off x="5194041" y="2444643"/>
            <a:ext cx="1947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Beantwoord  de vraag</a:t>
            </a:r>
          </a:p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maar dan in euro </a:t>
            </a:r>
          </a:p>
        </p:txBody>
      </p:sp>
      <p:sp>
        <p:nvSpPr>
          <p:cNvPr id="33" name="Tekstvak 32"/>
          <p:cNvSpPr txBox="1"/>
          <p:nvPr/>
        </p:nvSpPr>
        <p:spPr>
          <a:xfrm>
            <a:off x="5194040" y="4890474"/>
            <a:ext cx="22582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Procenten mag je</a:t>
            </a:r>
          </a:p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afronden op 1 decimaal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4338" r="9059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3496" y="4765856"/>
            <a:ext cx="956808" cy="1085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kstvak 34"/>
          <p:cNvSpPr txBox="1"/>
          <p:nvPr/>
        </p:nvSpPr>
        <p:spPr>
          <a:xfrm>
            <a:off x="227449" y="2709086"/>
            <a:ext cx="1947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Welk getal weet je?</a:t>
            </a:r>
          </a:p>
        </p:txBody>
      </p:sp>
      <p:sp>
        <p:nvSpPr>
          <p:cNvPr id="36" name="Tekstvak 35"/>
          <p:cNvSpPr txBox="1"/>
          <p:nvPr/>
        </p:nvSpPr>
        <p:spPr>
          <a:xfrm>
            <a:off x="227449" y="4552691"/>
            <a:ext cx="19474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Oude, gehele,  normale, totale getal of na van/ dan is 100%</a:t>
            </a:r>
          </a:p>
        </p:txBody>
      </p:sp>
      <p:sp>
        <p:nvSpPr>
          <p:cNvPr id="37" name="Ovale toelichting 36"/>
          <p:cNvSpPr/>
          <p:nvPr/>
        </p:nvSpPr>
        <p:spPr>
          <a:xfrm>
            <a:off x="2855387" y="2218097"/>
            <a:ext cx="1500589" cy="307777"/>
          </a:xfrm>
          <a:prstGeom prst="wedgeEllipseCallout">
            <a:avLst>
              <a:gd name="adj1" fmla="val 2988"/>
              <a:gd name="adj2" fmla="val 210802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9" name="Tekstvak 38"/>
          <p:cNvSpPr txBox="1"/>
          <p:nvPr/>
        </p:nvSpPr>
        <p:spPr>
          <a:xfrm>
            <a:off x="2631968" y="2218097"/>
            <a:ext cx="1947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1 in het midden</a:t>
            </a:r>
          </a:p>
        </p:txBody>
      </p:sp>
      <p:sp>
        <p:nvSpPr>
          <p:cNvPr id="40" name="Ovale toelichting 39"/>
          <p:cNvSpPr/>
          <p:nvPr/>
        </p:nvSpPr>
        <p:spPr>
          <a:xfrm>
            <a:off x="5687084" y="4063588"/>
            <a:ext cx="2356318" cy="537554"/>
          </a:xfrm>
          <a:prstGeom prst="wedgeEllipseCallout">
            <a:avLst>
              <a:gd name="adj1" fmla="val -61516"/>
              <a:gd name="adj2" fmla="val -26396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1" name="Tekstvak 40"/>
          <p:cNvSpPr txBox="1"/>
          <p:nvPr/>
        </p:nvSpPr>
        <p:spPr>
          <a:xfrm>
            <a:off x="5785123" y="4063588"/>
            <a:ext cx="1947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Hier komt straks je antwoord</a:t>
            </a:r>
          </a:p>
        </p:txBody>
      </p:sp>
      <p:sp>
        <p:nvSpPr>
          <p:cNvPr id="44" name="Tekstvak 43"/>
          <p:cNvSpPr txBox="1"/>
          <p:nvPr/>
        </p:nvSpPr>
        <p:spPr>
          <a:xfrm>
            <a:off x="5346439" y="5629138"/>
            <a:ext cx="26969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>
                <a:solidFill>
                  <a:srgbClr val="002060"/>
                </a:solidFill>
                <a:latin typeface="+mj-lt"/>
              </a:rPr>
              <a:t>De stijging is 50,4%</a:t>
            </a:r>
          </a:p>
        </p:txBody>
      </p:sp>
      <p:sp>
        <p:nvSpPr>
          <p:cNvPr id="45" name="Ovale toelichting 44"/>
          <p:cNvSpPr/>
          <p:nvPr/>
        </p:nvSpPr>
        <p:spPr>
          <a:xfrm>
            <a:off x="3200805" y="5829340"/>
            <a:ext cx="2356318" cy="407972"/>
          </a:xfrm>
          <a:prstGeom prst="wedgeEllipseCallout">
            <a:avLst>
              <a:gd name="adj1" fmla="val -31950"/>
              <a:gd name="adj2" fmla="val -100650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6" name="Tekstvak 45"/>
          <p:cNvSpPr txBox="1"/>
          <p:nvPr/>
        </p:nvSpPr>
        <p:spPr>
          <a:xfrm>
            <a:off x="3298844" y="5859572"/>
            <a:ext cx="22582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100 : 1,19 x 0,60 =</a:t>
            </a:r>
          </a:p>
        </p:txBody>
      </p:sp>
      <p:pic>
        <p:nvPicPr>
          <p:cNvPr id="3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4338" r="9059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6844" y="2247770"/>
            <a:ext cx="956808" cy="1085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Ovale toelichting 41"/>
          <p:cNvSpPr/>
          <p:nvPr/>
        </p:nvSpPr>
        <p:spPr>
          <a:xfrm>
            <a:off x="7043430" y="3284949"/>
            <a:ext cx="1633026" cy="407972"/>
          </a:xfrm>
          <a:prstGeom prst="wedgeEllipseCallout">
            <a:avLst>
              <a:gd name="adj1" fmla="val -14044"/>
              <a:gd name="adj2" fmla="val -73968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3" name="Tekstvak 42"/>
          <p:cNvSpPr txBox="1"/>
          <p:nvPr/>
        </p:nvSpPr>
        <p:spPr>
          <a:xfrm>
            <a:off x="6949785" y="3315181"/>
            <a:ext cx="19474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1,79 – 1,19 =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30" t="5647" r="25222" b="9857"/>
          <a:stretch/>
        </p:blipFill>
        <p:spPr bwMode="auto">
          <a:xfrm rot="20731248">
            <a:off x="8074099" y="655876"/>
            <a:ext cx="704931" cy="198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31470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5187"/>
    </mc:Choice>
    <mc:Fallback xmlns="">
      <p:transition spd="slow" advTm="5518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7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7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8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8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119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12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12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13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13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15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168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17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183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19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20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21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22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23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24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26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26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309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309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3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108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1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11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6" grpId="0"/>
      <p:bldP spid="18" grpId="0"/>
      <p:bldP spid="19" grpId="0"/>
      <p:bldP spid="17" grpId="0" animBg="1"/>
      <p:bldP spid="21" grpId="0" animBg="1"/>
      <p:bldP spid="22" grpId="0" animBg="1"/>
      <p:bldP spid="23" grpId="0" animBg="1"/>
      <p:bldP spid="24" grpId="0"/>
      <p:bldP spid="25" grpId="0"/>
      <p:bldP spid="26" grpId="0"/>
      <p:bldP spid="27" grpId="0"/>
      <p:bldP spid="20" grpId="0" animBg="1"/>
      <p:bldP spid="29" grpId="0" animBg="1"/>
      <p:bldP spid="30" grpId="0" animBg="1"/>
      <p:bldP spid="31" grpId="0" animBg="1"/>
      <p:bldP spid="32" grpId="0"/>
      <p:bldP spid="33" grpId="0"/>
      <p:bldP spid="35" grpId="0"/>
      <p:bldP spid="36" grpId="0"/>
      <p:bldP spid="37" grpId="0" animBg="1"/>
      <p:bldP spid="39" grpId="0"/>
      <p:bldP spid="40" grpId="0" animBg="1"/>
      <p:bldP spid="41" grpId="0"/>
      <p:bldP spid="44" grpId="0"/>
      <p:bldP spid="45" grpId="0" animBg="1"/>
      <p:bldP spid="46" grpId="0"/>
      <p:bldP spid="42" grpId="0" animBg="1"/>
      <p:bldP spid="4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91865" y="836712"/>
            <a:ext cx="6851537" cy="1210816"/>
          </a:xfrm>
        </p:spPr>
        <p:txBody>
          <a:bodyPr>
            <a:normAutofit fontScale="90000"/>
          </a:bodyPr>
          <a:lstStyle/>
          <a:p>
            <a:r>
              <a:rPr lang="nl-NL" sz="2200" dirty="0" err="1"/>
              <a:t>Brawl</a:t>
            </a:r>
            <a:r>
              <a:rPr lang="nl-NL" sz="2200" dirty="0"/>
              <a:t> Stars is een winstgevend spel. </a:t>
            </a:r>
            <a:br>
              <a:rPr lang="nl-NL" sz="2200" dirty="0"/>
            </a:br>
            <a:r>
              <a:rPr lang="nl-NL" sz="2200" dirty="0"/>
              <a:t>In 2016 was de winst nog € 160 miljoen. </a:t>
            </a:r>
            <a:br>
              <a:rPr lang="nl-NL" sz="2200" dirty="0"/>
            </a:br>
            <a:r>
              <a:rPr lang="nl-NL" sz="2200" dirty="0"/>
              <a:t>In 2020 was de winst gestegen naar € 982 miljoen</a:t>
            </a:r>
            <a:br>
              <a:rPr lang="nl-NL" sz="2200" dirty="0"/>
            </a:br>
            <a:r>
              <a:rPr lang="nl-NL" sz="2200" dirty="0"/>
              <a:t>Hoeveel procent is de winst gestegen?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/>
          </a:p>
        </p:txBody>
      </p:sp>
      <p:cxnSp>
        <p:nvCxnSpPr>
          <p:cNvPr id="6" name="Rechte verbindingslijn 5"/>
          <p:cNvCxnSpPr/>
          <p:nvPr/>
        </p:nvCxnSpPr>
        <p:spPr>
          <a:xfrm>
            <a:off x="1619672" y="3789040"/>
            <a:ext cx="3816424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7"/>
          <p:cNvCxnSpPr/>
          <p:nvPr/>
        </p:nvCxnSpPr>
        <p:spPr>
          <a:xfrm>
            <a:off x="2987824" y="3145160"/>
            <a:ext cx="0" cy="128776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9"/>
          <p:cNvCxnSpPr/>
          <p:nvPr/>
        </p:nvCxnSpPr>
        <p:spPr>
          <a:xfrm>
            <a:off x="4283968" y="3145160"/>
            <a:ext cx="0" cy="128776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kstvak 11"/>
          <p:cNvSpPr txBox="1"/>
          <p:nvPr/>
        </p:nvSpPr>
        <p:spPr>
          <a:xfrm>
            <a:off x="1763688" y="3269015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€ 160</a:t>
            </a:r>
          </a:p>
        </p:txBody>
      </p:sp>
      <p:sp>
        <p:nvSpPr>
          <p:cNvPr id="14" name="Tekstvak 13"/>
          <p:cNvSpPr txBox="1"/>
          <p:nvPr/>
        </p:nvSpPr>
        <p:spPr>
          <a:xfrm>
            <a:off x="1763688" y="3933056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100 %</a:t>
            </a:r>
          </a:p>
        </p:txBody>
      </p:sp>
      <p:sp>
        <p:nvSpPr>
          <p:cNvPr id="15" name="Tekstvak 14"/>
          <p:cNvSpPr txBox="1"/>
          <p:nvPr/>
        </p:nvSpPr>
        <p:spPr>
          <a:xfrm>
            <a:off x="3347864" y="3269015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€ 1</a:t>
            </a:r>
          </a:p>
        </p:txBody>
      </p:sp>
      <p:sp>
        <p:nvSpPr>
          <p:cNvPr id="16" name="Tekstvak 15"/>
          <p:cNvSpPr txBox="1"/>
          <p:nvPr/>
        </p:nvSpPr>
        <p:spPr>
          <a:xfrm>
            <a:off x="4427984" y="3269015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€ 822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3401870" y="3933056"/>
            <a:ext cx="5400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…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4427984" y="3933056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513,75%</a:t>
            </a:r>
          </a:p>
        </p:txBody>
      </p:sp>
      <p:sp>
        <p:nvSpPr>
          <p:cNvPr id="17" name="Gekromde PIJL-OMHOOG 16"/>
          <p:cNvSpPr/>
          <p:nvPr/>
        </p:nvSpPr>
        <p:spPr>
          <a:xfrm>
            <a:off x="2276229" y="4432920"/>
            <a:ext cx="1224136" cy="28803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1" name="Gekromde PIJL-OMHOOG 20"/>
          <p:cNvSpPr/>
          <p:nvPr/>
        </p:nvSpPr>
        <p:spPr>
          <a:xfrm>
            <a:off x="3743908" y="4457126"/>
            <a:ext cx="1224136" cy="28803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2" name="Gekromde PIJL-OMHOOG 21"/>
          <p:cNvSpPr/>
          <p:nvPr/>
        </p:nvSpPr>
        <p:spPr>
          <a:xfrm flipV="1">
            <a:off x="3763178" y="2868800"/>
            <a:ext cx="1224136" cy="27636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3" name="Gekromde PIJL-OMHOOG 22"/>
          <p:cNvSpPr/>
          <p:nvPr/>
        </p:nvSpPr>
        <p:spPr>
          <a:xfrm flipV="1">
            <a:off x="2308886" y="2858566"/>
            <a:ext cx="1224136" cy="27636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2380894" y="2390288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: 160</a:t>
            </a:r>
          </a:p>
        </p:txBody>
      </p:sp>
      <p:sp>
        <p:nvSpPr>
          <p:cNvPr id="25" name="Tekstvak 24"/>
          <p:cNvSpPr txBox="1"/>
          <p:nvPr/>
        </p:nvSpPr>
        <p:spPr>
          <a:xfrm>
            <a:off x="2442405" y="4869160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: 160</a:t>
            </a:r>
          </a:p>
        </p:txBody>
      </p:sp>
      <p:sp>
        <p:nvSpPr>
          <p:cNvPr id="26" name="Tekstvak 25"/>
          <p:cNvSpPr txBox="1"/>
          <p:nvPr/>
        </p:nvSpPr>
        <p:spPr>
          <a:xfrm>
            <a:off x="3887924" y="2458456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x 822</a:t>
            </a:r>
          </a:p>
        </p:txBody>
      </p:sp>
      <p:sp>
        <p:nvSpPr>
          <p:cNvPr id="27" name="Tekstvak 26"/>
          <p:cNvSpPr txBox="1"/>
          <p:nvPr/>
        </p:nvSpPr>
        <p:spPr>
          <a:xfrm>
            <a:off x="3941930" y="4868703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x 822</a:t>
            </a:r>
          </a:p>
        </p:txBody>
      </p:sp>
      <p:sp>
        <p:nvSpPr>
          <p:cNvPr id="20" name="Ovale toelichting 19"/>
          <p:cNvSpPr/>
          <p:nvPr/>
        </p:nvSpPr>
        <p:spPr>
          <a:xfrm>
            <a:off x="323528" y="2444643"/>
            <a:ext cx="1800200" cy="888383"/>
          </a:xfrm>
          <a:prstGeom prst="wedgeEllipseCallout">
            <a:avLst>
              <a:gd name="adj1" fmla="val 45918"/>
              <a:gd name="adj2" fmla="val 49022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Ovale toelichting 28"/>
          <p:cNvSpPr/>
          <p:nvPr/>
        </p:nvSpPr>
        <p:spPr>
          <a:xfrm>
            <a:off x="107503" y="4432920"/>
            <a:ext cx="2168725" cy="1196218"/>
          </a:xfrm>
          <a:prstGeom prst="wedgeEllipseCallout">
            <a:avLst>
              <a:gd name="adj1" fmla="val 44089"/>
              <a:gd name="adj2" fmla="val -62369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" name="Ovale toelichting 29"/>
          <p:cNvSpPr/>
          <p:nvPr/>
        </p:nvSpPr>
        <p:spPr>
          <a:xfrm>
            <a:off x="5051984" y="2317334"/>
            <a:ext cx="2187524" cy="810559"/>
          </a:xfrm>
          <a:prstGeom prst="wedgeEllipseCallout">
            <a:avLst>
              <a:gd name="adj1" fmla="val -42669"/>
              <a:gd name="adj2" fmla="val 66529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Ovale toelichting 30"/>
          <p:cNvSpPr/>
          <p:nvPr/>
        </p:nvSpPr>
        <p:spPr>
          <a:xfrm>
            <a:off x="5096002" y="4868702"/>
            <a:ext cx="2356318" cy="638095"/>
          </a:xfrm>
          <a:prstGeom prst="wedgeEllipseCallout">
            <a:avLst>
              <a:gd name="adj1" fmla="val -46734"/>
              <a:gd name="adj2" fmla="val -132669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2" name="Tekstvak 31"/>
          <p:cNvSpPr txBox="1"/>
          <p:nvPr/>
        </p:nvSpPr>
        <p:spPr>
          <a:xfrm>
            <a:off x="5194041" y="2444643"/>
            <a:ext cx="1947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Beantwoord  de vraag</a:t>
            </a:r>
          </a:p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maar dan in euro </a:t>
            </a:r>
          </a:p>
        </p:txBody>
      </p:sp>
      <p:sp>
        <p:nvSpPr>
          <p:cNvPr id="33" name="Tekstvak 32"/>
          <p:cNvSpPr txBox="1"/>
          <p:nvPr/>
        </p:nvSpPr>
        <p:spPr>
          <a:xfrm>
            <a:off x="5194040" y="4890474"/>
            <a:ext cx="22582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Procenten mag je</a:t>
            </a:r>
          </a:p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afronden op 1 decimaal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4338" r="9059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3496" y="4765856"/>
            <a:ext cx="956808" cy="1085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kstvak 34"/>
          <p:cNvSpPr txBox="1"/>
          <p:nvPr/>
        </p:nvSpPr>
        <p:spPr>
          <a:xfrm>
            <a:off x="248611" y="2576517"/>
            <a:ext cx="1947428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Alles in miljoenen!</a:t>
            </a:r>
          </a:p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Laat de 000.000 dan even weg</a:t>
            </a:r>
          </a:p>
        </p:txBody>
      </p:sp>
      <p:sp>
        <p:nvSpPr>
          <p:cNvPr id="36" name="Tekstvak 35"/>
          <p:cNvSpPr txBox="1"/>
          <p:nvPr/>
        </p:nvSpPr>
        <p:spPr>
          <a:xfrm>
            <a:off x="227449" y="4552691"/>
            <a:ext cx="19474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Oude, gehele,  normale, totale getal of na van/ dan is 100%</a:t>
            </a:r>
          </a:p>
        </p:txBody>
      </p:sp>
      <p:sp>
        <p:nvSpPr>
          <p:cNvPr id="37" name="Ovale toelichting 36"/>
          <p:cNvSpPr/>
          <p:nvPr/>
        </p:nvSpPr>
        <p:spPr>
          <a:xfrm>
            <a:off x="2855387" y="2218097"/>
            <a:ext cx="1500589" cy="307777"/>
          </a:xfrm>
          <a:prstGeom prst="wedgeEllipseCallout">
            <a:avLst>
              <a:gd name="adj1" fmla="val 2988"/>
              <a:gd name="adj2" fmla="val 210802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9" name="Tekstvak 38"/>
          <p:cNvSpPr txBox="1"/>
          <p:nvPr/>
        </p:nvSpPr>
        <p:spPr>
          <a:xfrm>
            <a:off x="2631968" y="2218097"/>
            <a:ext cx="1947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1 in het midden</a:t>
            </a:r>
          </a:p>
        </p:txBody>
      </p:sp>
      <p:sp>
        <p:nvSpPr>
          <p:cNvPr id="40" name="Ovale toelichting 39"/>
          <p:cNvSpPr/>
          <p:nvPr/>
        </p:nvSpPr>
        <p:spPr>
          <a:xfrm>
            <a:off x="5687084" y="4063588"/>
            <a:ext cx="2356318" cy="537554"/>
          </a:xfrm>
          <a:prstGeom prst="wedgeEllipseCallout">
            <a:avLst>
              <a:gd name="adj1" fmla="val -61516"/>
              <a:gd name="adj2" fmla="val -26396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1" name="Tekstvak 40"/>
          <p:cNvSpPr txBox="1"/>
          <p:nvPr/>
        </p:nvSpPr>
        <p:spPr>
          <a:xfrm>
            <a:off x="5785123" y="4063588"/>
            <a:ext cx="1947428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Hier komt straks je antwoord</a:t>
            </a:r>
          </a:p>
        </p:txBody>
      </p:sp>
      <p:sp>
        <p:nvSpPr>
          <p:cNvPr id="44" name="Tekstvak 43"/>
          <p:cNvSpPr txBox="1"/>
          <p:nvPr/>
        </p:nvSpPr>
        <p:spPr>
          <a:xfrm>
            <a:off x="5502230" y="5613350"/>
            <a:ext cx="26969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>
                <a:solidFill>
                  <a:srgbClr val="002060"/>
                </a:solidFill>
                <a:latin typeface="+mj-lt"/>
              </a:rPr>
              <a:t>De stijging is 513,8%</a:t>
            </a:r>
          </a:p>
        </p:txBody>
      </p:sp>
      <p:sp>
        <p:nvSpPr>
          <p:cNvPr id="45" name="Ovale toelichting 44"/>
          <p:cNvSpPr/>
          <p:nvPr/>
        </p:nvSpPr>
        <p:spPr>
          <a:xfrm>
            <a:off x="3200805" y="5829340"/>
            <a:ext cx="2356318" cy="407972"/>
          </a:xfrm>
          <a:prstGeom prst="wedgeEllipseCallout">
            <a:avLst>
              <a:gd name="adj1" fmla="val -31950"/>
              <a:gd name="adj2" fmla="val -100650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6" name="Tekstvak 45"/>
          <p:cNvSpPr txBox="1"/>
          <p:nvPr/>
        </p:nvSpPr>
        <p:spPr>
          <a:xfrm>
            <a:off x="3298844" y="5859572"/>
            <a:ext cx="22582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100 : 160 x 822 =</a:t>
            </a:r>
          </a:p>
        </p:txBody>
      </p:sp>
      <p:pic>
        <p:nvPicPr>
          <p:cNvPr id="3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4338" r="9059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6844" y="2247770"/>
            <a:ext cx="956808" cy="1085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Ovale toelichting 41"/>
          <p:cNvSpPr/>
          <p:nvPr/>
        </p:nvSpPr>
        <p:spPr>
          <a:xfrm>
            <a:off x="7043430" y="3284949"/>
            <a:ext cx="1633026" cy="407972"/>
          </a:xfrm>
          <a:prstGeom prst="wedgeEllipseCallout">
            <a:avLst>
              <a:gd name="adj1" fmla="val -12711"/>
              <a:gd name="adj2" fmla="val -100651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3" name="Tekstvak 42"/>
          <p:cNvSpPr txBox="1"/>
          <p:nvPr/>
        </p:nvSpPr>
        <p:spPr>
          <a:xfrm>
            <a:off x="6949785" y="3315181"/>
            <a:ext cx="19474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982 – 160 =</a:t>
            </a:r>
          </a:p>
        </p:txBody>
      </p:sp>
      <p:pic>
        <p:nvPicPr>
          <p:cNvPr id="47" name="Afbeelding 46">
            <a:extLst>
              <a:ext uri="{FF2B5EF4-FFF2-40B4-BE49-F238E27FC236}">
                <a16:creationId xmlns:a16="http://schemas.microsoft.com/office/drawing/2014/main" id="{B086BFF0-5016-4222-A296-4D20C93ECD4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5022" b="15530"/>
          <a:stretch/>
        </p:blipFill>
        <p:spPr>
          <a:xfrm>
            <a:off x="7388266" y="597612"/>
            <a:ext cx="1530771" cy="141926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49122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180"/>
    </mc:Choice>
    <mc:Fallback xmlns="">
      <p:transition spd="slow" advTm="9018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7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7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8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8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119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12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12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13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13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15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168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17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183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19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20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21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22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23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24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26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26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309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309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3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108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1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11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6" grpId="0"/>
      <p:bldP spid="18" grpId="0"/>
      <p:bldP spid="19" grpId="0"/>
      <p:bldP spid="17" grpId="0" animBg="1"/>
      <p:bldP spid="21" grpId="0" animBg="1"/>
      <p:bldP spid="22" grpId="0" animBg="1"/>
      <p:bldP spid="23" grpId="0" animBg="1"/>
      <p:bldP spid="24" grpId="0"/>
      <p:bldP spid="25" grpId="0"/>
      <p:bldP spid="26" grpId="0"/>
      <p:bldP spid="27" grpId="0"/>
      <p:bldP spid="20" grpId="0" animBg="1"/>
      <p:bldP spid="29" grpId="0" animBg="1"/>
      <p:bldP spid="30" grpId="0" animBg="1"/>
      <p:bldP spid="31" grpId="0" animBg="1"/>
      <p:bldP spid="32" grpId="0"/>
      <p:bldP spid="33" grpId="0"/>
      <p:bldP spid="35" grpId="0"/>
      <p:bldP spid="36" grpId="0"/>
      <p:bldP spid="37" grpId="0" animBg="1"/>
      <p:bldP spid="39" grpId="0"/>
      <p:bldP spid="40" grpId="0" animBg="1"/>
      <p:bldP spid="41" grpId="0"/>
      <p:bldP spid="44" grpId="0"/>
      <p:bldP spid="45" grpId="0" animBg="1"/>
      <p:bldP spid="46" grpId="0"/>
      <p:bldP spid="42" grpId="0" animBg="1"/>
      <p:bldP spid="4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836712"/>
            <a:ext cx="6563072" cy="5737824"/>
          </a:xfrm>
        </p:spPr>
        <p:txBody>
          <a:bodyPr>
            <a:normAutofit fontScale="70000" lnSpcReduction="20000"/>
          </a:bodyPr>
          <a:lstStyle/>
          <a:p>
            <a:pPr marL="624078" indent="-514350">
              <a:buFont typeface="+mj-lt"/>
              <a:buAutoNum type="arabicPeriod" startAt="9"/>
            </a:pPr>
            <a:r>
              <a:rPr lang="nl-NL" dirty="0">
                <a:latin typeface="+mj-lt"/>
              </a:rPr>
              <a:t>Door een mislukte aardappeloogst is friet 20% duurder geworden. Nu moet je bij de snackbar voor een kilo friet € 5,25 betalen. </a:t>
            </a:r>
            <a:br>
              <a:rPr lang="nl-NL" dirty="0">
                <a:latin typeface="+mj-lt"/>
              </a:rPr>
            </a:br>
            <a:r>
              <a:rPr lang="nl-NL" dirty="0">
                <a:latin typeface="+mj-lt"/>
              </a:rPr>
              <a:t>Wat moest je voor een kilo friet betalen voor de prijsverhoging?</a:t>
            </a:r>
          </a:p>
          <a:p>
            <a:pPr marL="624078" indent="-514350">
              <a:buFont typeface="+mj-lt"/>
              <a:buAutoNum type="arabicPeriod" startAt="9"/>
            </a:pPr>
            <a:endParaRPr lang="nl-NL" dirty="0">
              <a:latin typeface="+mj-lt"/>
            </a:endParaRPr>
          </a:p>
          <a:p>
            <a:pPr marL="624078" indent="-514350">
              <a:buFont typeface="+mj-lt"/>
              <a:buAutoNum type="arabicPeriod" startAt="9"/>
            </a:pPr>
            <a:r>
              <a:rPr lang="nl-NL" dirty="0">
                <a:latin typeface="+mj-lt"/>
              </a:rPr>
              <a:t>De consument betaalt naast de verkoopprijs ook 21% btw bij aankoop van een spelcomputer. De consumentenprijs van een spelcomputer is € 289. </a:t>
            </a:r>
            <a:br>
              <a:rPr lang="nl-NL" dirty="0">
                <a:latin typeface="+mj-lt"/>
              </a:rPr>
            </a:br>
            <a:r>
              <a:rPr lang="nl-NL" dirty="0">
                <a:latin typeface="+mj-lt"/>
              </a:rPr>
              <a:t>Hoeveel btw betaalt de consument?</a:t>
            </a:r>
          </a:p>
          <a:p>
            <a:pPr marL="624078" indent="-514350">
              <a:buFont typeface="+mj-lt"/>
              <a:buAutoNum type="arabicPeriod" startAt="9"/>
            </a:pPr>
            <a:endParaRPr lang="nl-NL" dirty="0">
              <a:latin typeface="+mj-lt"/>
            </a:endParaRPr>
          </a:p>
          <a:p>
            <a:pPr marL="624078" indent="-514350">
              <a:buFont typeface="+mj-lt"/>
              <a:buAutoNum type="arabicPeriod" startAt="9"/>
            </a:pPr>
            <a:r>
              <a:rPr lang="nl-NL" dirty="0">
                <a:latin typeface="+mj-lt"/>
              </a:rPr>
              <a:t>Dankzij een 40% bijdrage van de overheid hoef jij maar € 3,50 te betalen voor een toegangskaartje voor een museum. </a:t>
            </a:r>
            <a:br>
              <a:rPr lang="nl-NL" dirty="0">
                <a:latin typeface="+mj-lt"/>
              </a:rPr>
            </a:br>
            <a:r>
              <a:rPr lang="nl-NL" dirty="0">
                <a:latin typeface="+mj-lt"/>
              </a:rPr>
              <a:t>Wat zou je moeten betalen als de overheid niets zou bijdragen?</a:t>
            </a:r>
          </a:p>
          <a:p>
            <a:pPr marL="624078" indent="-514350">
              <a:buFont typeface="+mj-lt"/>
              <a:buAutoNum type="arabicPeriod" startAt="9"/>
            </a:pPr>
            <a:endParaRPr lang="nl-NL" dirty="0">
              <a:latin typeface="+mj-lt"/>
            </a:endParaRPr>
          </a:p>
          <a:p>
            <a:pPr marL="624078" indent="-514350">
              <a:buFont typeface="+mj-lt"/>
              <a:buAutoNum type="arabicPeriod" startAt="9"/>
            </a:pPr>
            <a:r>
              <a:rPr lang="nl-NL" dirty="0">
                <a:latin typeface="+mj-lt"/>
              </a:rPr>
              <a:t>Na inlevering van deze bon hoef je voor een accuschroefmachine nog maar € 97,46 te betalen.</a:t>
            </a:r>
            <a:br>
              <a:rPr lang="nl-NL" dirty="0">
                <a:latin typeface="+mj-lt"/>
              </a:rPr>
            </a:br>
            <a:r>
              <a:rPr lang="nl-NL" dirty="0">
                <a:latin typeface="+mj-lt"/>
              </a:rPr>
              <a:t>Wat is de normale prijs van deze accuschroefmachine?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86" b="4709"/>
          <a:stretch/>
        </p:blipFill>
        <p:spPr bwMode="auto">
          <a:xfrm>
            <a:off x="6933449" y="5010149"/>
            <a:ext cx="2155041" cy="1658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898" y="3501008"/>
            <a:ext cx="133350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8" t="24632" r="4718" b="6994"/>
          <a:stretch/>
        </p:blipFill>
        <p:spPr bwMode="auto">
          <a:xfrm>
            <a:off x="6933449" y="2204864"/>
            <a:ext cx="2177422" cy="1119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8609" y="862258"/>
            <a:ext cx="1816591" cy="1210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2117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086"/>
    </mc:Choice>
    <mc:Fallback xmlns="">
      <p:transition spd="slow" advTm="18086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2723" y="942734"/>
            <a:ext cx="6851537" cy="1066800"/>
          </a:xfrm>
        </p:spPr>
        <p:txBody>
          <a:bodyPr>
            <a:normAutofit fontScale="90000"/>
          </a:bodyPr>
          <a:lstStyle/>
          <a:p>
            <a:r>
              <a:rPr lang="nl-NL" sz="2000" dirty="0"/>
              <a:t>Door een mislukte aardappeloogst is friet 20% duurder geworden. Nu moet je voor een kilo friet € 5,25 betalen. </a:t>
            </a:r>
            <a:br>
              <a:rPr lang="nl-NL" sz="2000" dirty="0"/>
            </a:br>
            <a:r>
              <a:rPr lang="nl-NL" sz="2000" dirty="0"/>
              <a:t>Wat moest je voor een kilo friet betalen voor de prijsverhoging?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dirty="0"/>
              <a:t> </a:t>
            </a:r>
          </a:p>
        </p:txBody>
      </p:sp>
      <p:cxnSp>
        <p:nvCxnSpPr>
          <p:cNvPr id="6" name="Rechte verbindingslijn 5"/>
          <p:cNvCxnSpPr/>
          <p:nvPr/>
        </p:nvCxnSpPr>
        <p:spPr>
          <a:xfrm>
            <a:off x="1619672" y="3789040"/>
            <a:ext cx="3816424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7"/>
          <p:cNvCxnSpPr/>
          <p:nvPr/>
        </p:nvCxnSpPr>
        <p:spPr>
          <a:xfrm>
            <a:off x="2987824" y="3145160"/>
            <a:ext cx="0" cy="128776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9"/>
          <p:cNvCxnSpPr/>
          <p:nvPr/>
        </p:nvCxnSpPr>
        <p:spPr>
          <a:xfrm>
            <a:off x="4283968" y="3145160"/>
            <a:ext cx="0" cy="128776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kstvak 11"/>
          <p:cNvSpPr txBox="1"/>
          <p:nvPr/>
        </p:nvSpPr>
        <p:spPr>
          <a:xfrm>
            <a:off x="1763688" y="3269015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€ 5,25</a:t>
            </a:r>
          </a:p>
        </p:txBody>
      </p:sp>
      <p:sp>
        <p:nvSpPr>
          <p:cNvPr id="14" name="Tekstvak 13"/>
          <p:cNvSpPr txBox="1"/>
          <p:nvPr/>
        </p:nvSpPr>
        <p:spPr>
          <a:xfrm>
            <a:off x="1763688" y="3933056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120 %</a:t>
            </a:r>
          </a:p>
        </p:txBody>
      </p:sp>
      <p:sp>
        <p:nvSpPr>
          <p:cNvPr id="15" name="Tekstvak 14"/>
          <p:cNvSpPr txBox="1"/>
          <p:nvPr/>
        </p:nvSpPr>
        <p:spPr>
          <a:xfrm>
            <a:off x="3347864" y="3939670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 1%</a:t>
            </a:r>
          </a:p>
        </p:txBody>
      </p:sp>
      <p:sp>
        <p:nvSpPr>
          <p:cNvPr id="16" name="Tekstvak 15"/>
          <p:cNvSpPr txBox="1"/>
          <p:nvPr/>
        </p:nvSpPr>
        <p:spPr>
          <a:xfrm>
            <a:off x="4440526" y="4009552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100%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3401870" y="3255202"/>
            <a:ext cx="5400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…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4427984" y="3255202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€ 4,375</a:t>
            </a:r>
          </a:p>
        </p:txBody>
      </p:sp>
      <p:sp>
        <p:nvSpPr>
          <p:cNvPr id="17" name="Gekromde PIJL-OMHOOG 16"/>
          <p:cNvSpPr/>
          <p:nvPr/>
        </p:nvSpPr>
        <p:spPr>
          <a:xfrm flipV="1">
            <a:off x="2259984" y="2849922"/>
            <a:ext cx="1224136" cy="299809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1" name="Gekromde PIJL-OMHOOG 20"/>
          <p:cNvSpPr/>
          <p:nvPr/>
        </p:nvSpPr>
        <p:spPr>
          <a:xfrm flipV="1">
            <a:off x="3719635" y="2827759"/>
            <a:ext cx="1224136" cy="317401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2" name="Gekromde PIJL-OMHOOG 21"/>
          <p:cNvSpPr/>
          <p:nvPr/>
        </p:nvSpPr>
        <p:spPr>
          <a:xfrm>
            <a:off x="3743908" y="4409662"/>
            <a:ext cx="1224136" cy="310097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3" name="Gekromde PIJL-OMHOOG 22"/>
          <p:cNvSpPr/>
          <p:nvPr/>
        </p:nvSpPr>
        <p:spPr>
          <a:xfrm>
            <a:off x="2276228" y="4432920"/>
            <a:ext cx="1224136" cy="317401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2380894" y="4787639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: 120</a:t>
            </a:r>
          </a:p>
        </p:txBody>
      </p:sp>
      <p:sp>
        <p:nvSpPr>
          <p:cNvPr id="25" name="Tekstvak 24"/>
          <p:cNvSpPr txBox="1"/>
          <p:nvPr/>
        </p:nvSpPr>
        <p:spPr>
          <a:xfrm>
            <a:off x="2326888" y="2456999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: 120</a:t>
            </a:r>
          </a:p>
        </p:txBody>
      </p:sp>
      <p:sp>
        <p:nvSpPr>
          <p:cNvPr id="26" name="Tekstvak 25"/>
          <p:cNvSpPr txBox="1"/>
          <p:nvPr/>
        </p:nvSpPr>
        <p:spPr>
          <a:xfrm>
            <a:off x="3828492" y="4750321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x 100</a:t>
            </a:r>
          </a:p>
        </p:txBody>
      </p:sp>
      <p:sp>
        <p:nvSpPr>
          <p:cNvPr id="27" name="Tekstvak 26"/>
          <p:cNvSpPr txBox="1"/>
          <p:nvPr/>
        </p:nvSpPr>
        <p:spPr>
          <a:xfrm>
            <a:off x="3913445" y="2427649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x 100</a:t>
            </a:r>
          </a:p>
        </p:txBody>
      </p:sp>
      <p:sp>
        <p:nvSpPr>
          <p:cNvPr id="20" name="Ovale toelichting 19"/>
          <p:cNvSpPr/>
          <p:nvPr/>
        </p:nvSpPr>
        <p:spPr>
          <a:xfrm>
            <a:off x="323528" y="2444643"/>
            <a:ext cx="1800200" cy="810559"/>
          </a:xfrm>
          <a:prstGeom prst="wedgeEllipseCallout">
            <a:avLst>
              <a:gd name="adj1" fmla="val 40476"/>
              <a:gd name="adj2" fmla="val 62500"/>
            </a:avLst>
          </a:prstGeom>
          <a:solidFill>
            <a:srgbClr val="FFC000"/>
          </a:solidFill>
          <a:ln>
            <a:solidFill>
              <a:srgbClr val="B6D3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Ovale toelichting 28"/>
          <p:cNvSpPr/>
          <p:nvPr/>
        </p:nvSpPr>
        <p:spPr>
          <a:xfrm>
            <a:off x="107503" y="4432920"/>
            <a:ext cx="2168725" cy="1196218"/>
          </a:xfrm>
          <a:prstGeom prst="wedgeEllipseCallout">
            <a:avLst>
              <a:gd name="adj1" fmla="val 41077"/>
              <a:gd name="adj2" fmla="val -63279"/>
            </a:avLst>
          </a:prstGeom>
          <a:solidFill>
            <a:srgbClr val="FFC000"/>
          </a:solidFill>
          <a:ln>
            <a:solidFill>
              <a:srgbClr val="B6D3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" name="Ovale toelichting 29"/>
          <p:cNvSpPr/>
          <p:nvPr/>
        </p:nvSpPr>
        <p:spPr>
          <a:xfrm>
            <a:off x="5436096" y="4304912"/>
            <a:ext cx="2187524" cy="810559"/>
          </a:xfrm>
          <a:prstGeom prst="wedgeEllipseCallout">
            <a:avLst>
              <a:gd name="adj1" fmla="val -67053"/>
              <a:gd name="adj2" fmla="val -40910"/>
            </a:avLst>
          </a:prstGeom>
          <a:solidFill>
            <a:srgbClr val="FFC000"/>
          </a:solidFill>
          <a:ln>
            <a:solidFill>
              <a:srgbClr val="B6D3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Ovale toelichting 30"/>
          <p:cNvSpPr/>
          <p:nvPr/>
        </p:nvSpPr>
        <p:spPr>
          <a:xfrm>
            <a:off x="5637668" y="2543926"/>
            <a:ext cx="2356318" cy="638095"/>
          </a:xfrm>
          <a:prstGeom prst="wedgeEllipseCallout">
            <a:avLst>
              <a:gd name="adj1" fmla="val -57822"/>
              <a:gd name="adj2" fmla="val 70341"/>
            </a:avLst>
          </a:prstGeom>
          <a:solidFill>
            <a:srgbClr val="FFC000"/>
          </a:solidFill>
          <a:ln>
            <a:solidFill>
              <a:srgbClr val="B6D3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2" name="Tekstvak 31"/>
          <p:cNvSpPr txBox="1"/>
          <p:nvPr/>
        </p:nvSpPr>
        <p:spPr>
          <a:xfrm>
            <a:off x="5495058" y="4448581"/>
            <a:ext cx="21435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Beantwoord  de vraag</a:t>
            </a:r>
          </a:p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maar dan in procenten </a:t>
            </a:r>
          </a:p>
        </p:txBody>
      </p:sp>
      <p:sp>
        <p:nvSpPr>
          <p:cNvPr id="33" name="Tekstvak 32"/>
          <p:cNvSpPr txBox="1"/>
          <p:nvPr/>
        </p:nvSpPr>
        <p:spPr>
          <a:xfrm>
            <a:off x="5724737" y="2568937"/>
            <a:ext cx="22582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Geld altijd</a:t>
            </a:r>
          </a:p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afronden op 2 decimalen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4338" r="9059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97422">
            <a:off x="3209329" y="2347104"/>
            <a:ext cx="925141" cy="104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kstvak 34"/>
          <p:cNvSpPr txBox="1"/>
          <p:nvPr/>
        </p:nvSpPr>
        <p:spPr>
          <a:xfrm>
            <a:off x="227449" y="2709086"/>
            <a:ext cx="1947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Welk getal weet je?</a:t>
            </a:r>
          </a:p>
        </p:txBody>
      </p:sp>
      <p:sp>
        <p:nvSpPr>
          <p:cNvPr id="36" name="Tekstvak 35"/>
          <p:cNvSpPr txBox="1"/>
          <p:nvPr/>
        </p:nvSpPr>
        <p:spPr>
          <a:xfrm>
            <a:off x="227449" y="4552691"/>
            <a:ext cx="19474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Het oude getal is </a:t>
            </a:r>
          </a:p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100%. Je weet dat de nieuwe prijs 20% hoger is.</a:t>
            </a:r>
          </a:p>
        </p:txBody>
      </p:sp>
      <p:sp>
        <p:nvSpPr>
          <p:cNvPr id="37" name="Ovale toelichting 36"/>
          <p:cNvSpPr/>
          <p:nvPr/>
        </p:nvSpPr>
        <p:spPr>
          <a:xfrm>
            <a:off x="2698186" y="5187749"/>
            <a:ext cx="1755319" cy="307777"/>
          </a:xfrm>
          <a:prstGeom prst="wedgeEllipseCallout">
            <a:avLst>
              <a:gd name="adj1" fmla="val -639"/>
              <a:gd name="adj2" fmla="val -323267"/>
            </a:avLst>
          </a:prstGeom>
          <a:solidFill>
            <a:srgbClr val="FFC000"/>
          </a:solidFill>
          <a:ln>
            <a:solidFill>
              <a:srgbClr val="B6D3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9" name="Tekstvak 38"/>
          <p:cNvSpPr txBox="1"/>
          <p:nvPr/>
        </p:nvSpPr>
        <p:spPr>
          <a:xfrm>
            <a:off x="2698186" y="5182152"/>
            <a:ext cx="19458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1 in het midden</a:t>
            </a:r>
          </a:p>
        </p:txBody>
      </p:sp>
      <p:sp>
        <p:nvSpPr>
          <p:cNvPr id="40" name="Ovale toelichting 39"/>
          <p:cNvSpPr/>
          <p:nvPr/>
        </p:nvSpPr>
        <p:spPr>
          <a:xfrm>
            <a:off x="5724128" y="3370111"/>
            <a:ext cx="2356318" cy="537554"/>
          </a:xfrm>
          <a:prstGeom prst="wedgeEllipseCallout">
            <a:avLst>
              <a:gd name="adj1" fmla="val -61516"/>
              <a:gd name="adj2" fmla="val -26396"/>
            </a:avLst>
          </a:prstGeom>
          <a:solidFill>
            <a:srgbClr val="FFC000"/>
          </a:solidFill>
          <a:ln>
            <a:solidFill>
              <a:srgbClr val="B6D3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1" name="Tekstvak 40"/>
          <p:cNvSpPr txBox="1"/>
          <p:nvPr/>
        </p:nvSpPr>
        <p:spPr>
          <a:xfrm>
            <a:off x="6035588" y="3407515"/>
            <a:ext cx="1947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Hier komt straks je antwoord</a:t>
            </a:r>
          </a:p>
        </p:txBody>
      </p:sp>
      <p:sp>
        <p:nvSpPr>
          <p:cNvPr id="44" name="Tekstvak 43"/>
          <p:cNvSpPr txBox="1"/>
          <p:nvPr/>
        </p:nvSpPr>
        <p:spPr>
          <a:xfrm>
            <a:off x="5346439" y="5629138"/>
            <a:ext cx="30419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>
                <a:solidFill>
                  <a:srgbClr val="002060"/>
                </a:solidFill>
                <a:latin typeface="+mj-lt"/>
              </a:rPr>
              <a:t>De prijs was € 4,38</a:t>
            </a:r>
          </a:p>
        </p:txBody>
      </p:sp>
      <p:sp>
        <p:nvSpPr>
          <p:cNvPr id="45" name="Ovale toelichting 44"/>
          <p:cNvSpPr/>
          <p:nvPr/>
        </p:nvSpPr>
        <p:spPr>
          <a:xfrm>
            <a:off x="2901819" y="2022465"/>
            <a:ext cx="2356318" cy="357874"/>
          </a:xfrm>
          <a:prstGeom prst="wedgeEllipseCallout">
            <a:avLst>
              <a:gd name="adj1" fmla="val -16243"/>
              <a:gd name="adj2" fmla="val 94132"/>
            </a:avLst>
          </a:prstGeom>
          <a:solidFill>
            <a:srgbClr val="FFC000"/>
          </a:solidFill>
          <a:ln>
            <a:solidFill>
              <a:srgbClr val="B6D3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6" name="Tekstvak 45"/>
          <p:cNvSpPr txBox="1"/>
          <p:nvPr/>
        </p:nvSpPr>
        <p:spPr>
          <a:xfrm>
            <a:off x="3054725" y="2072562"/>
            <a:ext cx="22582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5,25 : 120 x 100 =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8609" y="862258"/>
            <a:ext cx="1816591" cy="1210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80281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633"/>
    </mc:Choice>
    <mc:Fallback xmlns="">
      <p:transition spd="slow" advTm="5963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7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7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8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8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11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12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12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13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13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15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168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17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183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19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20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21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22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23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24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26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26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309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309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3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6" grpId="0"/>
      <p:bldP spid="18" grpId="0"/>
      <p:bldP spid="19" grpId="0"/>
      <p:bldP spid="17" grpId="0" animBg="1"/>
      <p:bldP spid="21" grpId="0" animBg="1"/>
      <p:bldP spid="22" grpId="0" animBg="1"/>
      <p:bldP spid="23" grpId="0" animBg="1"/>
      <p:bldP spid="24" grpId="0"/>
      <p:bldP spid="25" grpId="0"/>
      <p:bldP spid="26" grpId="0"/>
      <p:bldP spid="27" grpId="0"/>
      <p:bldP spid="20" grpId="0" animBg="1"/>
      <p:bldP spid="29" grpId="0" animBg="1"/>
      <p:bldP spid="30" grpId="0" animBg="1"/>
      <p:bldP spid="31" grpId="0" animBg="1"/>
      <p:bldP spid="32" grpId="0"/>
      <p:bldP spid="33" grpId="0"/>
      <p:bldP spid="35" grpId="0"/>
      <p:bldP spid="36" grpId="0"/>
      <p:bldP spid="37" grpId="0" animBg="1"/>
      <p:bldP spid="39" grpId="0"/>
      <p:bldP spid="40" grpId="0" animBg="1"/>
      <p:bldP spid="41" grpId="0"/>
      <p:bldP spid="44" grpId="0"/>
      <p:bldP spid="45" grpId="0" animBg="1"/>
      <p:bldP spid="4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2723" y="942734"/>
            <a:ext cx="6164087" cy="1066800"/>
          </a:xfrm>
        </p:spPr>
        <p:txBody>
          <a:bodyPr>
            <a:normAutofit fontScale="90000"/>
          </a:bodyPr>
          <a:lstStyle/>
          <a:p>
            <a:r>
              <a:rPr lang="nl-NL" sz="2000" dirty="0"/>
              <a:t>De consument betaalt naast de verkoopprijs ook 21% btw bij aankoop van een spelcomputer. De consumentenprijs van een spelcomputer is € 289. </a:t>
            </a:r>
            <a:br>
              <a:rPr lang="nl-NL" sz="2000" dirty="0"/>
            </a:br>
            <a:r>
              <a:rPr lang="nl-NL" sz="2000" dirty="0"/>
              <a:t>Hoeveel btw betaalt de consument?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dirty="0"/>
              <a:t> </a:t>
            </a:r>
          </a:p>
        </p:txBody>
      </p:sp>
      <p:cxnSp>
        <p:nvCxnSpPr>
          <p:cNvPr id="6" name="Rechte verbindingslijn 5"/>
          <p:cNvCxnSpPr/>
          <p:nvPr/>
        </p:nvCxnSpPr>
        <p:spPr>
          <a:xfrm>
            <a:off x="1619672" y="3789040"/>
            <a:ext cx="3816424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7"/>
          <p:cNvCxnSpPr/>
          <p:nvPr/>
        </p:nvCxnSpPr>
        <p:spPr>
          <a:xfrm>
            <a:off x="2987824" y="3145160"/>
            <a:ext cx="0" cy="128776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9"/>
          <p:cNvCxnSpPr/>
          <p:nvPr/>
        </p:nvCxnSpPr>
        <p:spPr>
          <a:xfrm>
            <a:off x="4283968" y="3145160"/>
            <a:ext cx="0" cy="128776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kstvak 11"/>
          <p:cNvSpPr txBox="1"/>
          <p:nvPr/>
        </p:nvSpPr>
        <p:spPr>
          <a:xfrm>
            <a:off x="1763688" y="3269015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€ 289</a:t>
            </a:r>
          </a:p>
        </p:txBody>
      </p:sp>
      <p:sp>
        <p:nvSpPr>
          <p:cNvPr id="14" name="Tekstvak 13"/>
          <p:cNvSpPr txBox="1"/>
          <p:nvPr/>
        </p:nvSpPr>
        <p:spPr>
          <a:xfrm>
            <a:off x="1763688" y="3933056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121 %</a:t>
            </a:r>
          </a:p>
        </p:txBody>
      </p:sp>
      <p:sp>
        <p:nvSpPr>
          <p:cNvPr id="15" name="Tekstvak 14"/>
          <p:cNvSpPr txBox="1"/>
          <p:nvPr/>
        </p:nvSpPr>
        <p:spPr>
          <a:xfrm>
            <a:off x="3347864" y="3939670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 1%</a:t>
            </a:r>
          </a:p>
        </p:txBody>
      </p:sp>
      <p:sp>
        <p:nvSpPr>
          <p:cNvPr id="16" name="Tekstvak 15"/>
          <p:cNvSpPr txBox="1"/>
          <p:nvPr/>
        </p:nvSpPr>
        <p:spPr>
          <a:xfrm>
            <a:off x="4440526" y="4009552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21%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3401870" y="3255202"/>
            <a:ext cx="5400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…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4427984" y="3255202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€ 50,1570</a:t>
            </a:r>
          </a:p>
        </p:txBody>
      </p:sp>
      <p:sp>
        <p:nvSpPr>
          <p:cNvPr id="17" name="Gekromde PIJL-OMHOOG 16"/>
          <p:cNvSpPr/>
          <p:nvPr/>
        </p:nvSpPr>
        <p:spPr>
          <a:xfrm flipV="1">
            <a:off x="2259984" y="2849922"/>
            <a:ext cx="1224136" cy="299809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1" name="Gekromde PIJL-OMHOOG 20"/>
          <p:cNvSpPr/>
          <p:nvPr/>
        </p:nvSpPr>
        <p:spPr>
          <a:xfrm flipV="1">
            <a:off x="3719635" y="2827759"/>
            <a:ext cx="1224136" cy="317401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2" name="Gekromde PIJL-OMHOOG 21"/>
          <p:cNvSpPr/>
          <p:nvPr/>
        </p:nvSpPr>
        <p:spPr>
          <a:xfrm>
            <a:off x="3743908" y="4409662"/>
            <a:ext cx="1224136" cy="310097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3" name="Gekromde PIJL-OMHOOG 22"/>
          <p:cNvSpPr/>
          <p:nvPr/>
        </p:nvSpPr>
        <p:spPr>
          <a:xfrm>
            <a:off x="2276228" y="4432920"/>
            <a:ext cx="1224136" cy="317401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2380894" y="4787639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: 121</a:t>
            </a:r>
          </a:p>
        </p:txBody>
      </p:sp>
      <p:sp>
        <p:nvSpPr>
          <p:cNvPr id="25" name="Tekstvak 24"/>
          <p:cNvSpPr txBox="1"/>
          <p:nvPr/>
        </p:nvSpPr>
        <p:spPr>
          <a:xfrm>
            <a:off x="2326888" y="2456999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: 121</a:t>
            </a:r>
          </a:p>
        </p:txBody>
      </p:sp>
      <p:sp>
        <p:nvSpPr>
          <p:cNvPr id="26" name="Tekstvak 25"/>
          <p:cNvSpPr txBox="1"/>
          <p:nvPr/>
        </p:nvSpPr>
        <p:spPr>
          <a:xfrm>
            <a:off x="3993904" y="4750321"/>
            <a:ext cx="9147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x 21</a:t>
            </a:r>
          </a:p>
        </p:txBody>
      </p:sp>
      <p:sp>
        <p:nvSpPr>
          <p:cNvPr id="27" name="Tekstvak 26"/>
          <p:cNvSpPr txBox="1"/>
          <p:nvPr/>
        </p:nvSpPr>
        <p:spPr>
          <a:xfrm>
            <a:off x="4100905" y="2427649"/>
            <a:ext cx="8926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x 21</a:t>
            </a:r>
          </a:p>
        </p:txBody>
      </p:sp>
      <p:sp>
        <p:nvSpPr>
          <p:cNvPr id="20" name="Ovale toelichting 19"/>
          <p:cNvSpPr/>
          <p:nvPr/>
        </p:nvSpPr>
        <p:spPr>
          <a:xfrm>
            <a:off x="323528" y="2444643"/>
            <a:ext cx="1800200" cy="810559"/>
          </a:xfrm>
          <a:prstGeom prst="wedgeEllipseCallout">
            <a:avLst>
              <a:gd name="adj1" fmla="val 40476"/>
              <a:gd name="adj2" fmla="val 62500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Ovale toelichting 28"/>
          <p:cNvSpPr/>
          <p:nvPr/>
        </p:nvSpPr>
        <p:spPr>
          <a:xfrm>
            <a:off x="107503" y="4432920"/>
            <a:ext cx="2168725" cy="1062606"/>
          </a:xfrm>
          <a:prstGeom prst="wedgeEllipseCallout">
            <a:avLst>
              <a:gd name="adj1" fmla="val 41077"/>
              <a:gd name="adj2" fmla="val -63279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" name="Ovale toelichting 29"/>
          <p:cNvSpPr/>
          <p:nvPr/>
        </p:nvSpPr>
        <p:spPr>
          <a:xfrm>
            <a:off x="5436096" y="4304912"/>
            <a:ext cx="2187524" cy="810559"/>
          </a:xfrm>
          <a:prstGeom prst="wedgeEllipseCallout">
            <a:avLst>
              <a:gd name="adj1" fmla="val -67053"/>
              <a:gd name="adj2" fmla="val -40910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Ovale toelichting 30"/>
          <p:cNvSpPr/>
          <p:nvPr/>
        </p:nvSpPr>
        <p:spPr>
          <a:xfrm>
            <a:off x="5637668" y="2543926"/>
            <a:ext cx="2356318" cy="638095"/>
          </a:xfrm>
          <a:prstGeom prst="wedgeEllipseCallout">
            <a:avLst>
              <a:gd name="adj1" fmla="val -57822"/>
              <a:gd name="adj2" fmla="val 70341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2" name="Tekstvak 31"/>
          <p:cNvSpPr txBox="1"/>
          <p:nvPr/>
        </p:nvSpPr>
        <p:spPr>
          <a:xfrm>
            <a:off x="5495058" y="4448581"/>
            <a:ext cx="21435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Beantwoord  de vraag</a:t>
            </a:r>
          </a:p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maar dan in procenten </a:t>
            </a:r>
          </a:p>
        </p:txBody>
      </p:sp>
      <p:sp>
        <p:nvSpPr>
          <p:cNvPr id="33" name="Tekstvak 32"/>
          <p:cNvSpPr txBox="1"/>
          <p:nvPr/>
        </p:nvSpPr>
        <p:spPr>
          <a:xfrm>
            <a:off x="5724737" y="2568937"/>
            <a:ext cx="22582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Geld altijd</a:t>
            </a:r>
          </a:p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afronden op 2 decimalen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4338" r="9059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97422">
            <a:off x="3209329" y="2347104"/>
            <a:ext cx="925141" cy="104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kstvak 34"/>
          <p:cNvSpPr txBox="1"/>
          <p:nvPr/>
        </p:nvSpPr>
        <p:spPr>
          <a:xfrm>
            <a:off x="227449" y="2709086"/>
            <a:ext cx="1947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Welk getal weet je?</a:t>
            </a:r>
          </a:p>
        </p:txBody>
      </p:sp>
      <p:sp>
        <p:nvSpPr>
          <p:cNvPr id="36" name="Tekstvak 35"/>
          <p:cNvSpPr txBox="1"/>
          <p:nvPr/>
        </p:nvSpPr>
        <p:spPr>
          <a:xfrm>
            <a:off x="227449" y="4552691"/>
            <a:ext cx="19474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Verkoopprijs + btw = consumentenprijs</a:t>
            </a:r>
          </a:p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100% + 21% = 121%</a:t>
            </a:r>
          </a:p>
        </p:txBody>
      </p:sp>
      <p:sp>
        <p:nvSpPr>
          <p:cNvPr id="37" name="Ovale toelichting 36"/>
          <p:cNvSpPr/>
          <p:nvPr/>
        </p:nvSpPr>
        <p:spPr>
          <a:xfrm>
            <a:off x="2698186" y="5187749"/>
            <a:ext cx="1755319" cy="307777"/>
          </a:xfrm>
          <a:prstGeom prst="wedgeEllipseCallout">
            <a:avLst>
              <a:gd name="adj1" fmla="val -639"/>
              <a:gd name="adj2" fmla="val -323267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9" name="Tekstvak 38"/>
          <p:cNvSpPr txBox="1"/>
          <p:nvPr/>
        </p:nvSpPr>
        <p:spPr>
          <a:xfrm>
            <a:off x="2698186" y="5182152"/>
            <a:ext cx="19458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1 in het midden</a:t>
            </a:r>
          </a:p>
        </p:txBody>
      </p:sp>
      <p:sp>
        <p:nvSpPr>
          <p:cNvPr id="40" name="Ovale toelichting 39"/>
          <p:cNvSpPr/>
          <p:nvPr/>
        </p:nvSpPr>
        <p:spPr>
          <a:xfrm>
            <a:off x="5724128" y="3370111"/>
            <a:ext cx="2356318" cy="537554"/>
          </a:xfrm>
          <a:prstGeom prst="wedgeEllipseCallout">
            <a:avLst>
              <a:gd name="adj1" fmla="val -61516"/>
              <a:gd name="adj2" fmla="val -26396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1" name="Tekstvak 40"/>
          <p:cNvSpPr txBox="1"/>
          <p:nvPr/>
        </p:nvSpPr>
        <p:spPr>
          <a:xfrm>
            <a:off x="6035588" y="3407515"/>
            <a:ext cx="1947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Hier komt straks je antwoord</a:t>
            </a:r>
          </a:p>
        </p:txBody>
      </p:sp>
      <p:sp>
        <p:nvSpPr>
          <p:cNvPr id="44" name="Tekstvak 43"/>
          <p:cNvSpPr txBox="1"/>
          <p:nvPr/>
        </p:nvSpPr>
        <p:spPr>
          <a:xfrm>
            <a:off x="5346439" y="5629138"/>
            <a:ext cx="30419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>
                <a:solidFill>
                  <a:srgbClr val="002060"/>
                </a:solidFill>
                <a:latin typeface="+mj-lt"/>
              </a:rPr>
              <a:t>De btw is € 50,16</a:t>
            </a:r>
          </a:p>
        </p:txBody>
      </p:sp>
      <p:sp>
        <p:nvSpPr>
          <p:cNvPr id="45" name="Ovale toelichting 44"/>
          <p:cNvSpPr/>
          <p:nvPr/>
        </p:nvSpPr>
        <p:spPr>
          <a:xfrm>
            <a:off x="2901819" y="2022465"/>
            <a:ext cx="2356318" cy="357874"/>
          </a:xfrm>
          <a:prstGeom prst="wedgeEllipseCallout">
            <a:avLst>
              <a:gd name="adj1" fmla="val -16243"/>
              <a:gd name="adj2" fmla="val 94132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6" name="Tekstvak 45"/>
          <p:cNvSpPr txBox="1"/>
          <p:nvPr/>
        </p:nvSpPr>
        <p:spPr>
          <a:xfrm>
            <a:off x="3054725" y="2072562"/>
            <a:ext cx="22582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289 : 121 x 21 =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8" t="24632" r="4718" b="6994"/>
          <a:stretch/>
        </p:blipFill>
        <p:spPr bwMode="auto">
          <a:xfrm>
            <a:off x="6793766" y="868861"/>
            <a:ext cx="2350234" cy="1208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79844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5719"/>
    </mc:Choice>
    <mc:Fallback xmlns="">
      <p:transition spd="slow" advTm="6571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7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7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8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8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11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12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12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13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13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15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168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17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183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19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20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21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22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23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24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26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26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309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309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3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6" grpId="0"/>
      <p:bldP spid="18" grpId="0"/>
      <p:bldP spid="19" grpId="0"/>
      <p:bldP spid="17" grpId="0" animBg="1"/>
      <p:bldP spid="21" grpId="0" animBg="1"/>
      <p:bldP spid="22" grpId="0" animBg="1"/>
      <p:bldP spid="23" grpId="0" animBg="1"/>
      <p:bldP spid="24" grpId="0"/>
      <p:bldP spid="25" grpId="0"/>
      <p:bldP spid="26" grpId="0"/>
      <p:bldP spid="27" grpId="0"/>
      <p:bldP spid="20" grpId="0" animBg="1"/>
      <p:bldP spid="29" grpId="0" animBg="1"/>
      <p:bldP spid="30" grpId="0" animBg="1"/>
      <p:bldP spid="31" grpId="0" animBg="1"/>
      <p:bldP spid="32" grpId="0"/>
      <p:bldP spid="33" grpId="0"/>
      <p:bldP spid="35" grpId="0"/>
      <p:bldP spid="36" grpId="0"/>
      <p:bldP spid="37" grpId="0" animBg="1"/>
      <p:bldP spid="39" grpId="0"/>
      <p:bldP spid="40" grpId="0" animBg="1"/>
      <p:bldP spid="41" grpId="0"/>
      <p:bldP spid="44" grpId="0"/>
      <p:bldP spid="45" grpId="0" animBg="1"/>
      <p:bldP spid="4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2723" y="942734"/>
            <a:ext cx="6851537" cy="1066800"/>
          </a:xfrm>
        </p:spPr>
        <p:txBody>
          <a:bodyPr>
            <a:normAutofit fontScale="90000"/>
          </a:bodyPr>
          <a:lstStyle/>
          <a:p>
            <a:r>
              <a:rPr lang="nl-NL" sz="2000" dirty="0"/>
              <a:t>Dankzij een 40% bijdrage van de overheid hoef jij maar € 3,50 te betalen voor een toegangskaartje voor een museum. </a:t>
            </a:r>
            <a:br>
              <a:rPr lang="nl-NL" sz="2000" dirty="0"/>
            </a:br>
            <a:r>
              <a:rPr lang="nl-NL" sz="2000" dirty="0"/>
              <a:t>Wat zou je moeten betalen als de overheid niets zou bijdragen?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dirty="0"/>
              <a:t> </a:t>
            </a:r>
          </a:p>
        </p:txBody>
      </p:sp>
      <p:cxnSp>
        <p:nvCxnSpPr>
          <p:cNvPr id="6" name="Rechte verbindingslijn 5"/>
          <p:cNvCxnSpPr/>
          <p:nvPr/>
        </p:nvCxnSpPr>
        <p:spPr>
          <a:xfrm>
            <a:off x="1619672" y="3789040"/>
            <a:ext cx="3816424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7"/>
          <p:cNvCxnSpPr/>
          <p:nvPr/>
        </p:nvCxnSpPr>
        <p:spPr>
          <a:xfrm>
            <a:off x="2987824" y="3145160"/>
            <a:ext cx="0" cy="128776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9"/>
          <p:cNvCxnSpPr/>
          <p:nvPr/>
        </p:nvCxnSpPr>
        <p:spPr>
          <a:xfrm>
            <a:off x="4283968" y="3145160"/>
            <a:ext cx="0" cy="128776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kstvak 11"/>
          <p:cNvSpPr txBox="1"/>
          <p:nvPr/>
        </p:nvSpPr>
        <p:spPr>
          <a:xfrm>
            <a:off x="1763688" y="3269015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€ 3,50</a:t>
            </a:r>
          </a:p>
        </p:txBody>
      </p:sp>
      <p:sp>
        <p:nvSpPr>
          <p:cNvPr id="14" name="Tekstvak 13"/>
          <p:cNvSpPr txBox="1"/>
          <p:nvPr/>
        </p:nvSpPr>
        <p:spPr>
          <a:xfrm>
            <a:off x="1907704" y="3933056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60 %</a:t>
            </a:r>
          </a:p>
        </p:txBody>
      </p:sp>
      <p:sp>
        <p:nvSpPr>
          <p:cNvPr id="15" name="Tekstvak 14"/>
          <p:cNvSpPr txBox="1"/>
          <p:nvPr/>
        </p:nvSpPr>
        <p:spPr>
          <a:xfrm>
            <a:off x="3347864" y="3939670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 1%</a:t>
            </a:r>
          </a:p>
        </p:txBody>
      </p:sp>
      <p:sp>
        <p:nvSpPr>
          <p:cNvPr id="16" name="Tekstvak 15"/>
          <p:cNvSpPr txBox="1"/>
          <p:nvPr/>
        </p:nvSpPr>
        <p:spPr>
          <a:xfrm>
            <a:off x="4440526" y="4009552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100%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3401870" y="3255202"/>
            <a:ext cx="5400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…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4427984" y="3255202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€ 5,83333</a:t>
            </a:r>
          </a:p>
        </p:txBody>
      </p:sp>
      <p:sp>
        <p:nvSpPr>
          <p:cNvPr id="17" name="Gekromde PIJL-OMHOOG 16"/>
          <p:cNvSpPr/>
          <p:nvPr/>
        </p:nvSpPr>
        <p:spPr>
          <a:xfrm flipV="1">
            <a:off x="2259984" y="2849922"/>
            <a:ext cx="1224136" cy="299809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1" name="Gekromde PIJL-OMHOOG 20"/>
          <p:cNvSpPr/>
          <p:nvPr/>
        </p:nvSpPr>
        <p:spPr>
          <a:xfrm flipV="1">
            <a:off x="3719635" y="2827759"/>
            <a:ext cx="1224136" cy="317401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2" name="Gekromde PIJL-OMHOOG 21"/>
          <p:cNvSpPr/>
          <p:nvPr/>
        </p:nvSpPr>
        <p:spPr>
          <a:xfrm>
            <a:off x="3743908" y="4409662"/>
            <a:ext cx="1224136" cy="310097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3" name="Gekromde PIJL-OMHOOG 22"/>
          <p:cNvSpPr/>
          <p:nvPr/>
        </p:nvSpPr>
        <p:spPr>
          <a:xfrm>
            <a:off x="2276228" y="4432920"/>
            <a:ext cx="1224136" cy="317401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2380894" y="4787639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: 60</a:t>
            </a:r>
          </a:p>
        </p:txBody>
      </p:sp>
      <p:sp>
        <p:nvSpPr>
          <p:cNvPr id="25" name="Tekstvak 24"/>
          <p:cNvSpPr txBox="1"/>
          <p:nvPr/>
        </p:nvSpPr>
        <p:spPr>
          <a:xfrm>
            <a:off x="2326888" y="2456999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: 60</a:t>
            </a:r>
          </a:p>
        </p:txBody>
      </p:sp>
      <p:sp>
        <p:nvSpPr>
          <p:cNvPr id="26" name="Tekstvak 25"/>
          <p:cNvSpPr txBox="1"/>
          <p:nvPr/>
        </p:nvSpPr>
        <p:spPr>
          <a:xfrm>
            <a:off x="3828492" y="4750321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x 100</a:t>
            </a:r>
          </a:p>
        </p:txBody>
      </p:sp>
      <p:sp>
        <p:nvSpPr>
          <p:cNvPr id="27" name="Tekstvak 26"/>
          <p:cNvSpPr txBox="1"/>
          <p:nvPr/>
        </p:nvSpPr>
        <p:spPr>
          <a:xfrm>
            <a:off x="3913445" y="2427649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x 100</a:t>
            </a:r>
          </a:p>
        </p:txBody>
      </p:sp>
      <p:sp>
        <p:nvSpPr>
          <p:cNvPr id="20" name="Ovale toelichting 19"/>
          <p:cNvSpPr/>
          <p:nvPr/>
        </p:nvSpPr>
        <p:spPr>
          <a:xfrm>
            <a:off x="323528" y="2444643"/>
            <a:ext cx="1800200" cy="810559"/>
          </a:xfrm>
          <a:prstGeom prst="wedgeEllipseCallout">
            <a:avLst>
              <a:gd name="adj1" fmla="val 40476"/>
              <a:gd name="adj2" fmla="val 62500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Ovale toelichting 28"/>
          <p:cNvSpPr/>
          <p:nvPr/>
        </p:nvSpPr>
        <p:spPr>
          <a:xfrm>
            <a:off x="107503" y="4339780"/>
            <a:ext cx="2219385" cy="1393476"/>
          </a:xfrm>
          <a:prstGeom prst="wedgeEllipseCallout">
            <a:avLst>
              <a:gd name="adj1" fmla="val 37644"/>
              <a:gd name="adj2" fmla="val -53905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" name="Ovale toelichting 29"/>
          <p:cNvSpPr/>
          <p:nvPr/>
        </p:nvSpPr>
        <p:spPr>
          <a:xfrm>
            <a:off x="5436096" y="4304912"/>
            <a:ext cx="2187524" cy="810559"/>
          </a:xfrm>
          <a:prstGeom prst="wedgeEllipseCallout">
            <a:avLst>
              <a:gd name="adj1" fmla="val -67053"/>
              <a:gd name="adj2" fmla="val -40910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Ovale toelichting 30"/>
          <p:cNvSpPr/>
          <p:nvPr/>
        </p:nvSpPr>
        <p:spPr>
          <a:xfrm>
            <a:off x="5637668" y="2543926"/>
            <a:ext cx="2356318" cy="638095"/>
          </a:xfrm>
          <a:prstGeom prst="wedgeEllipseCallout">
            <a:avLst>
              <a:gd name="adj1" fmla="val -57822"/>
              <a:gd name="adj2" fmla="val 70341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2" name="Tekstvak 31"/>
          <p:cNvSpPr txBox="1"/>
          <p:nvPr/>
        </p:nvSpPr>
        <p:spPr>
          <a:xfrm>
            <a:off x="5495058" y="4448581"/>
            <a:ext cx="21435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Als de overheid niets betaalt, betaal jij 100%</a:t>
            </a:r>
          </a:p>
        </p:txBody>
      </p:sp>
      <p:sp>
        <p:nvSpPr>
          <p:cNvPr id="33" name="Tekstvak 32"/>
          <p:cNvSpPr txBox="1"/>
          <p:nvPr/>
        </p:nvSpPr>
        <p:spPr>
          <a:xfrm>
            <a:off x="5724737" y="2568937"/>
            <a:ext cx="22582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Geld altijd</a:t>
            </a:r>
          </a:p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afronden op 2 decimalen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4338" r="9059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97422">
            <a:off x="3209329" y="2347104"/>
            <a:ext cx="925141" cy="104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kstvak 34"/>
          <p:cNvSpPr txBox="1"/>
          <p:nvPr/>
        </p:nvSpPr>
        <p:spPr>
          <a:xfrm>
            <a:off x="227449" y="2709086"/>
            <a:ext cx="1947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Welk getal weet je?</a:t>
            </a:r>
          </a:p>
        </p:txBody>
      </p:sp>
      <p:sp>
        <p:nvSpPr>
          <p:cNvPr id="36" name="Tekstvak 35"/>
          <p:cNvSpPr txBox="1"/>
          <p:nvPr/>
        </p:nvSpPr>
        <p:spPr>
          <a:xfrm>
            <a:off x="227449" y="4552691"/>
            <a:ext cx="19474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Van de normale prijs (100%) betaalt de overheid 40%. Jij betaalt dus maar 60%</a:t>
            </a:r>
          </a:p>
        </p:txBody>
      </p:sp>
      <p:sp>
        <p:nvSpPr>
          <p:cNvPr id="37" name="Ovale toelichting 36"/>
          <p:cNvSpPr/>
          <p:nvPr/>
        </p:nvSpPr>
        <p:spPr>
          <a:xfrm>
            <a:off x="2698186" y="5187749"/>
            <a:ext cx="1755319" cy="307777"/>
          </a:xfrm>
          <a:prstGeom prst="wedgeEllipseCallout">
            <a:avLst>
              <a:gd name="adj1" fmla="val -639"/>
              <a:gd name="adj2" fmla="val -3232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9" name="Tekstvak 38"/>
          <p:cNvSpPr txBox="1"/>
          <p:nvPr/>
        </p:nvSpPr>
        <p:spPr>
          <a:xfrm>
            <a:off x="2698186" y="5182152"/>
            <a:ext cx="19458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1 in het midden</a:t>
            </a:r>
          </a:p>
        </p:txBody>
      </p:sp>
      <p:sp>
        <p:nvSpPr>
          <p:cNvPr id="40" name="Ovale toelichting 39"/>
          <p:cNvSpPr/>
          <p:nvPr/>
        </p:nvSpPr>
        <p:spPr>
          <a:xfrm>
            <a:off x="5724128" y="3370111"/>
            <a:ext cx="2356318" cy="537554"/>
          </a:xfrm>
          <a:prstGeom prst="wedgeEllipseCallout">
            <a:avLst>
              <a:gd name="adj1" fmla="val -61516"/>
              <a:gd name="adj2" fmla="val -26396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1" name="Tekstvak 40"/>
          <p:cNvSpPr txBox="1"/>
          <p:nvPr/>
        </p:nvSpPr>
        <p:spPr>
          <a:xfrm>
            <a:off x="6035588" y="3407515"/>
            <a:ext cx="1947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Hier komt straks je antwoord</a:t>
            </a:r>
          </a:p>
        </p:txBody>
      </p:sp>
      <p:sp>
        <p:nvSpPr>
          <p:cNvPr id="44" name="Tekstvak 43"/>
          <p:cNvSpPr txBox="1"/>
          <p:nvPr/>
        </p:nvSpPr>
        <p:spPr>
          <a:xfrm>
            <a:off x="5076057" y="5629138"/>
            <a:ext cx="3671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>
                <a:solidFill>
                  <a:srgbClr val="002060"/>
                </a:solidFill>
                <a:latin typeface="+mj-lt"/>
              </a:rPr>
              <a:t>Je moet dan  € 5,83 betalen.</a:t>
            </a:r>
          </a:p>
        </p:txBody>
      </p:sp>
      <p:sp>
        <p:nvSpPr>
          <p:cNvPr id="45" name="Ovale toelichting 44"/>
          <p:cNvSpPr/>
          <p:nvPr/>
        </p:nvSpPr>
        <p:spPr>
          <a:xfrm>
            <a:off x="2901819" y="2022465"/>
            <a:ext cx="2356318" cy="357874"/>
          </a:xfrm>
          <a:prstGeom prst="wedgeEllipseCallout">
            <a:avLst>
              <a:gd name="adj1" fmla="val -16243"/>
              <a:gd name="adj2" fmla="val 94132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6" name="Tekstvak 45"/>
          <p:cNvSpPr txBox="1"/>
          <p:nvPr/>
        </p:nvSpPr>
        <p:spPr>
          <a:xfrm>
            <a:off x="3054725" y="2072562"/>
            <a:ext cx="22582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3,50 : 60 x 100 =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3696" y="774779"/>
            <a:ext cx="133350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76792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528"/>
    </mc:Choice>
    <mc:Fallback xmlns="">
      <p:transition spd="slow" advTm="5752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7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7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8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8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11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12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12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13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13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15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168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17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183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19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20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21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22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23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24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26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26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309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309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3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6" grpId="0"/>
      <p:bldP spid="18" grpId="0"/>
      <p:bldP spid="19" grpId="0"/>
      <p:bldP spid="17" grpId="0" animBg="1"/>
      <p:bldP spid="21" grpId="0" animBg="1"/>
      <p:bldP spid="22" grpId="0" animBg="1"/>
      <p:bldP spid="23" grpId="0" animBg="1"/>
      <p:bldP spid="24" grpId="0"/>
      <p:bldP spid="25" grpId="0"/>
      <p:bldP spid="26" grpId="0"/>
      <p:bldP spid="27" grpId="0"/>
      <p:bldP spid="20" grpId="0" animBg="1"/>
      <p:bldP spid="29" grpId="0" animBg="1"/>
      <p:bldP spid="30" grpId="0" animBg="1"/>
      <p:bldP spid="31" grpId="0" animBg="1"/>
      <p:bldP spid="32" grpId="0"/>
      <p:bldP spid="33" grpId="0"/>
      <p:bldP spid="35" grpId="0"/>
      <p:bldP spid="36" grpId="0"/>
      <p:bldP spid="37" grpId="0" animBg="1"/>
      <p:bldP spid="39" grpId="0"/>
      <p:bldP spid="40" grpId="0" animBg="1"/>
      <p:bldP spid="41" grpId="0"/>
      <p:bldP spid="44" grpId="0"/>
      <p:bldP spid="45" grpId="0" animBg="1"/>
      <p:bldP spid="4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2723" y="942734"/>
            <a:ext cx="6851537" cy="1066800"/>
          </a:xfrm>
        </p:spPr>
        <p:txBody>
          <a:bodyPr>
            <a:normAutofit/>
          </a:bodyPr>
          <a:lstStyle/>
          <a:p>
            <a:r>
              <a:rPr lang="nl-NL" sz="2000" dirty="0"/>
              <a:t>Na inlevering van deze bon hoef je voor een accuschroefmachine nog maar € 97,46 te betalen.</a:t>
            </a:r>
            <a:br>
              <a:rPr lang="nl-NL" sz="2000" dirty="0"/>
            </a:br>
            <a:r>
              <a:rPr lang="nl-NL" sz="2000" dirty="0"/>
              <a:t>Wat is de normale prijs van deze accuschroefmachine?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dirty="0"/>
              <a:t> </a:t>
            </a:r>
          </a:p>
        </p:txBody>
      </p:sp>
      <p:cxnSp>
        <p:nvCxnSpPr>
          <p:cNvPr id="6" name="Rechte verbindingslijn 5"/>
          <p:cNvCxnSpPr/>
          <p:nvPr/>
        </p:nvCxnSpPr>
        <p:spPr>
          <a:xfrm>
            <a:off x="1619672" y="3789040"/>
            <a:ext cx="3816424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7"/>
          <p:cNvCxnSpPr/>
          <p:nvPr/>
        </p:nvCxnSpPr>
        <p:spPr>
          <a:xfrm>
            <a:off x="2987824" y="3145160"/>
            <a:ext cx="0" cy="128776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9"/>
          <p:cNvCxnSpPr/>
          <p:nvPr/>
        </p:nvCxnSpPr>
        <p:spPr>
          <a:xfrm>
            <a:off x="4283968" y="3145160"/>
            <a:ext cx="0" cy="128776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kstvak 11"/>
          <p:cNvSpPr txBox="1"/>
          <p:nvPr/>
        </p:nvSpPr>
        <p:spPr>
          <a:xfrm>
            <a:off x="1763688" y="3269015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€ 97,46</a:t>
            </a:r>
          </a:p>
        </p:txBody>
      </p:sp>
      <p:sp>
        <p:nvSpPr>
          <p:cNvPr id="14" name="Tekstvak 13"/>
          <p:cNvSpPr txBox="1"/>
          <p:nvPr/>
        </p:nvSpPr>
        <p:spPr>
          <a:xfrm>
            <a:off x="1907704" y="3933056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75 %</a:t>
            </a:r>
          </a:p>
        </p:txBody>
      </p:sp>
      <p:sp>
        <p:nvSpPr>
          <p:cNvPr id="15" name="Tekstvak 14"/>
          <p:cNvSpPr txBox="1"/>
          <p:nvPr/>
        </p:nvSpPr>
        <p:spPr>
          <a:xfrm>
            <a:off x="3347864" y="3939670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 1%</a:t>
            </a:r>
          </a:p>
        </p:txBody>
      </p:sp>
      <p:sp>
        <p:nvSpPr>
          <p:cNvPr id="16" name="Tekstvak 15"/>
          <p:cNvSpPr txBox="1"/>
          <p:nvPr/>
        </p:nvSpPr>
        <p:spPr>
          <a:xfrm>
            <a:off x="4440526" y="4009552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100%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3401870" y="3255202"/>
            <a:ext cx="5400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…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4427983" y="3255202"/>
            <a:ext cx="23809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€ 129,94666666</a:t>
            </a:r>
          </a:p>
        </p:txBody>
      </p:sp>
      <p:sp>
        <p:nvSpPr>
          <p:cNvPr id="17" name="Gekromde PIJL-OMHOOG 16"/>
          <p:cNvSpPr/>
          <p:nvPr/>
        </p:nvSpPr>
        <p:spPr>
          <a:xfrm flipV="1">
            <a:off x="2259984" y="2849922"/>
            <a:ext cx="1224136" cy="299809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1" name="Gekromde PIJL-OMHOOG 20"/>
          <p:cNvSpPr/>
          <p:nvPr/>
        </p:nvSpPr>
        <p:spPr>
          <a:xfrm flipV="1">
            <a:off x="3719635" y="2827759"/>
            <a:ext cx="1224136" cy="317401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2" name="Gekromde PIJL-OMHOOG 21"/>
          <p:cNvSpPr/>
          <p:nvPr/>
        </p:nvSpPr>
        <p:spPr>
          <a:xfrm>
            <a:off x="3743908" y="4409662"/>
            <a:ext cx="1224136" cy="310097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3" name="Gekromde PIJL-OMHOOG 22"/>
          <p:cNvSpPr/>
          <p:nvPr/>
        </p:nvSpPr>
        <p:spPr>
          <a:xfrm>
            <a:off x="2276228" y="4432920"/>
            <a:ext cx="1224136" cy="317401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2380894" y="4787639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: 75</a:t>
            </a:r>
          </a:p>
        </p:txBody>
      </p:sp>
      <p:sp>
        <p:nvSpPr>
          <p:cNvPr id="25" name="Tekstvak 24"/>
          <p:cNvSpPr txBox="1"/>
          <p:nvPr/>
        </p:nvSpPr>
        <p:spPr>
          <a:xfrm>
            <a:off x="2326888" y="2456999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: 75</a:t>
            </a:r>
          </a:p>
        </p:txBody>
      </p:sp>
      <p:sp>
        <p:nvSpPr>
          <p:cNvPr id="26" name="Tekstvak 25"/>
          <p:cNvSpPr txBox="1"/>
          <p:nvPr/>
        </p:nvSpPr>
        <p:spPr>
          <a:xfrm>
            <a:off x="3828492" y="4750321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x 100</a:t>
            </a:r>
          </a:p>
        </p:txBody>
      </p:sp>
      <p:sp>
        <p:nvSpPr>
          <p:cNvPr id="27" name="Tekstvak 26"/>
          <p:cNvSpPr txBox="1"/>
          <p:nvPr/>
        </p:nvSpPr>
        <p:spPr>
          <a:xfrm>
            <a:off x="3913445" y="2427649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x 100</a:t>
            </a:r>
          </a:p>
        </p:txBody>
      </p:sp>
      <p:sp>
        <p:nvSpPr>
          <p:cNvPr id="20" name="Ovale toelichting 19"/>
          <p:cNvSpPr/>
          <p:nvPr/>
        </p:nvSpPr>
        <p:spPr>
          <a:xfrm>
            <a:off x="323528" y="2444643"/>
            <a:ext cx="1800200" cy="810559"/>
          </a:xfrm>
          <a:prstGeom prst="wedgeEllipseCallout">
            <a:avLst>
              <a:gd name="adj1" fmla="val 40476"/>
              <a:gd name="adj2" fmla="val 62500"/>
            </a:avLst>
          </a:prstGeom>
          <a:solidFill>
            <a:srgbClr val="E92B39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Ovale toelichting 28"/>
          <p:cNvSpPr/>
          <p:nvPr/>
        </p:nvSpPr>
        <p:spPr>
          <a:xfrm>
            <a:off x="107503" y="4339780"/>
            <a:ext cx="2219385" cy="1393476"/>
          </a:xfrm>
          <a:prstGeom prst="wedgeEllipseCallout">
            <a:avLst>
              <a:gd name="adj1" fmla="val 37644"/>
              <a:gd name="adj2" fmla="val -53905"/>
            </a:avLst>
          </a:prstGeom>
          <a:solidFill>
            <a:srgbClr val="E92B39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" name="Ovale toelichting 29"/>
          <p:cNvSpPr/>
          <p:nvPr/>
        </p:nvSpPr>
        <p:spPr>
          <a:xfrm>
            <a:off x="5436096" y="4304912"/>
            <a:ext cx="2187524" cy="810559"/>
          </a:xfrm>
          <a:prstGeom prst="wedgeEllipseCallout">
            <a:avLst>
              <a:gd name="adj1" fmla="val -67053"/>
              <a:gd name="adj2" fmla="val -40910"/>
            </a:avLst>
          </a:prstGeom>
          <a:solidFill>
            <a:srgbClr val="E92B39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Ovale toelichting 30"/>
          <p:cNvSpPr/>
          <p:nvPr/>
        </p:nvSpPr>
        <p:spPr>
          <a:xfrm>
            <a:off x="5637668" y="2543926"/>
            <a:ext cx="2356318" cy="638095"/>
          </a:xfrm>
          <a:prstGeom prst="wedgeEllipseCallout">
            <a:avLst>
              <a:gd name="adj1" fmla="val -57822"/>
              <a:gd name="adj2" fmla="val 70341"/>
            </a:avLst>
          </a:prstGeom>
          <a:solidFill>
            <a:srgbClr val="E92B39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2" name="Tekstvak 31"/>
          <p:cNvSpPr txBox="1"/>
          <p:nvPr/>
        </p:nvSpPr>
        <p:spPr>
          <a:xfrm>
            <a:off x="5495058" y="4448581"/>
            <a:ext cx="21435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Als de overheid niets betaalt, betaal jij 100%</a:t>
            </a:r>
          </a:p>
        </p:txBody>
      </p:sp>
      <p:sp>
        <p:nvSpPr>
          <p:cNvPr id="33" name="Tekstvak 32"/>
          <p:cNvSpPr txBox="1"/>
          <p:nvPr/>
        </p:nvSpPr>
        <p:spPr>
          <a:xfrm>
            <a:off x="5724737" y="2568937"/>
            <a:ext cx="22582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Geld altijd</a:t>
            </a:r>
          </a:p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afronden op 2 decimalen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4338" r="9059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97422">
            <a:off x="3209329" y="2347104"/>
            <a:ext cx="925141" cy="104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kstvak 34"/>
          <p:cNvSpPr txBox="1"/>
          <p:nvPr/>
        </p:nvSpPr>
        <p:spPr>
          <a:xfrm>
            <a:off x="227449" y="2709086"/>
            <a:ext cx="1947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Welk getal weet je?</a:t>
            </a:r>
          </a:p>
        </p:txBody>
      </p:sp>
      <p:sp>
        <p:nvSpPr>
          <p:cNvPr id="36" name="Tekstvak 35"/>
          <p:cNvSpPr txBox="1"/>
          <p:nvPr/>
        </p:nvSpPr>
        <p:spPr>
          <a:xfrm>
            <a:off x="227449" y="4552691"/>
            <a:ext cx="19474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Van de normale prijs (100%) gaat 25% korting vanaf. Jij betaalt dus maar 75%</a:t>
            </a:r>
          </a:p>
        </p:txBody>
      </p:sp>
      <p:sp>
        <p:nvSpPr>
          <p:cNvPr id="37" name="Ovale toelichting 36"/>
          <p:cNvSpPr/>
          <p:nvPr/>
        </p:nvSpPr>
        <p:spPr>
          <a:xfrm>
            <a:off x="2698186" y="5187749"/>
            <a:ext cx="1755319" cy="307777"/>
          </a:xfrm>
          <a:prstGeom prst="wedgeEllipseCallout">
            <a:avLst>
              <a:gd name="adj1" fmla="val -639"/>
              <a:gd name="adj2" fmla="val -323267"/>
            </a:avLst>
          </a:prstGeom>
          <a:solidFill>
            <a:srgbClr val="E92B39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9" name="Tekstvak 38"/>
          <p:cNvSpPr txBox="1"/>
          <p:nvPr/>
        </p:nvSpPr>
        <p:spPr>
          <a:xfrm>
            <a:off x="2698186" y="5182152"/>
            <a:ext cx="19458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1 in het midden</a:t>
            </a:r>
          </a:p>
        </p:txBody>
      </p:sp>
      <p:sp>
        <p:nvSpPr>
          <p:cNvPr id="40" name="Ovale toelichting 39"/>
          <p:cNvSpPr/>
          <p:nvPr/>
        </p:nvSpPr>
        <p:spPr>
          <a:xfrm>
            <a:off x="6077735" y="3251486"/>
            <a:ext cx="2356318" cy="537554"/>
          </a:xfrm>
          <a:prstGeom prst="wedgeEllipseCallout">
            <a:avLst>
              <a:gd name="adj1" fmla="val -75375"/>
              <a:gd name="adj2" fmla="val 1955"/>
            </a:avLst>
          </a:prstGeom>
          <a:solidFill>
            <a:srgbClr val="E92B39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1" name="Tekstvak 40"/>
          <p:cNvSpPr txBox="1"/>
          <p:nvPr/>
        </p:nvSpPr>
        <p:spPr>
          <a:xfrm>
            <a:off x="6282180" y="3281191"/>
            <a:ext cx="1947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Hier komt straks je antwoord</a:t>
            </a:r>
          </a:p>
        </p:txBody>
      </p:sp>
      <p:sp>
        <p:nvSpPr>
          <p:cNvPr id="44" name="Tekstvak 43"/>
          <p:cNvSpPr txBox="1"/>
          <p:nvPr/>
        </p:nvSpPr>
        <p:spPr>
          <a:xfrm>
            <a:off x="5346439" y="5629138"/>
            <a:ext cx="3400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>
                <a:solidFill>
                  <a:srgbClr val="002060"/>
                </a:solidFill>
                <a:latin typeface="+mj-lt"/>
              </a:rPr>
              <a:t>De normale prijs is € 129,95 </a:t>
            </a:r>
          </a:p>
        </p:txBody>
      </p:sp>
      <p:sp>
        <p:nvSpPr>
          <p:cNvPr id="45" name="Ovale toelichting 44"/>
          <p:cNvSpPr/>
          <p:nvPr/>
        </p:nvSpPr>
        <p:spPr>
          <a:xfrm>
            <a:off x="2901819" y="2022465"/>
            <a:ext cx="2356318" cy="357874"/>
          </a:xfrm>
          <a:prstGeom prst="wedgeEllipseCallout">
            <a:avLst>
              <a:gd name="adj1" fmla="val -16243"/>
              <a:gd name="adj2" fmla="val 94132"/>
            </a:avLst>
          </a:prstGeom>
          <a:solidFill>
            <a:srgbClr val="E92B39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6" name="Tekstvak 45"/>
          <p:cNvSpPr txBox="1"/>
          <p:nvPr/>
        </p:nvSpPr>
        <p:spPr>
          <a:xfrm>
            <a:off x="3054725" y="2072562"/>
            <a:ext cx="22582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97,46 : 75 x 100 =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86" b="4709"/>
          <a:stretch/>
        </p:blipFill>
        <p:spPr bwMode="auto">
          <a:xfrm>
            <a:off x="6808931" y="728838"/>
            <a:ext cx="2246200" cy="1728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02918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5090"/>
    </mc:Choice>
    <mc:Fallback xmlns="">
      <p:transition spd="slow" advTm="5509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7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7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8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8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11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12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12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13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13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15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168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17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183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19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20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21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22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23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24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26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26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309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309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3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6" grpId="0"/>
      <p:bldP spid="18" grpId="0"/>
      <p:bldP spid="19" grpId="0"/>
      <p:bldP spid="17" grpId="0" animBg="1"/>
      <p:bldP spid="21" grpId="0" animBg="1"/>
      <p:bldP spid="22" grpId="0" animBg="1"/>
      <p:bldP spid="23" grpId="0" animBg="1"/>
      <p:bldP spid="24" grpId="0"/>
      <p:bldP spid="25" grpId="0"/>
      <p:bldP spid="26" grpId="0"/>
      <p:bldP spid="27" grpId="0"/>
      <p:bldP spid="20" grpId="0" animBg="1"/>
      <p:bldP spid="29" grpId="0" animBg="1"/>
      <p:bldP spid="30" grpId="0" animBg="1"/>
      <p:bldP spid="31" grpId="0" animBg="1"/>
      <p:bldP spid="32" grpId="0"/>
      <p:bldP spid="33" grpId="0"/>
      <p:bldP spid="35" grpId="0"/>
      <p:bldP spid="36" grpId="0"/>
      <p:bldP spid="37" grpId="0" animBg="1"/>
      <p:bldP spid="39" grpId="0"/>
      <p:bldP spid="40" grpId="0" animBg="1"/>
      <p:bldP spid="41" grpId="0"/>
      <p:bldP spid="44" grpId="0"/>
      <p:bldP spid="45" grpId="0" animBg="1"/>
      <p:bldP spid="4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836712"/>
            <a:ext cx="6923112" cy="5737824"/>
          </a:xfrm>
        </p:spPr>
        <p:txBody>
          <a:bodyPr>
            <a:normAutofit fontScale="70000" lnSpcReduction="2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nl-NL" dirty="0">
                <a:latin typeface="+mj-lt"/>
              </a:rPr>
              <a:t>De prijzen van fietsen zijn dit jaar met 4,2% gestegen. Vorig jaar werd er gemiddeld € 460 betaald voor een fiets. Wat moet je dit jaar betalen voor dezelfde fiets?</a:t>
            </a:r>
          </a:p>
          <a:p>
            <a:pPr marL="624078" indent="-514350">
              <a:buFont typeface="+mj-lt"/>
              <a:buAutoNum type="arabicPeriod"/>
            </a:pPr>
            <a:endParaRPr lang="nl-NL" dirty="0">
              <a:latin typeface="+mj-lt"/>
            </a:endParaRPr>
          </a:p>
          <a:p>
            <a:pPr marL="624078" indent="-514350">
              <a:buFont typeface="+mj-lt"/>
              <a:buAutoNum type="arabicPeriod"/>
            </a:pPr>
            <a:r>
              <a:rPr lang="nl-NL" dirty="0">
                <a:latin typeface="+mj-lt"/>
              </a:rPr>
              <a:t>Sneakers geeft 35% korting op de zomercollectie. </a:t>
            </a:r>
            <a:br>
              <a:rPr lang="nl-NL" dirty="0">
                <a:latin typeface="+mj-lt"/>
              </a:rPr>
            </a:br>
            <a:r>
              <a:rPr lang="nl-NL" dirty="0">
                <a:latin typeface="+mj-lt"/>
              </a:rPr>
              <a:t>Normaal kosten de schoenen € 89. </a:t>
            </a:r>
            <a:br>
              <a:rPr lang="nl-NL" dirty="0">
                <a:latin typeface="+mj-lt"/>
              </a:rPr>
            </a:br>
            <a:r>
              <a:rPr lang="nl-NL" dirty="0">
                <a:latin typeface="+mj-lt"/>
              </a:rPr>
              <a:t>Hoeveel moet je nu betalen voor deze schoenen?</a:t>
            </a:r>
          </a:p>
          <a:p>
            <a:pPr marL="624078" indent="-514350">
              <a:buFont typeface="+mj-lt"/>
              <a:buAutoNum type="arabicPeriod"/>
            </a:pPr>
            <a:endParaRPr lang="nl-NL" dirty="0">
              <a:latin typeface="+mj-lt"/>
            </a:endParaRPr>
          </a:p>
          <a:p>
            <a:pPr marL="624078" indent="-514350">
              <a:buFont typeface="+mj-lt"/>
              <a:buAutoNum type="arabicPeriod"/>
            </a:pPr>
            <a:r>
              <a:rPr lang="nl-NL" dirty="0">
                <a:latin typeface="+mj-lt"/>
              </a:rPr>
              <a:t>De Nederlandse overheid heeft een staatsschuld van € 472 miljard. Het gemiddeld rentepercentage dat de overheid betaald is 2,5%. </a:t>
            </a:r>
            <a:br>
              <a:rPr lang="nl-NL" dirty="0">
                <a:latin typeface="+mj-lt"/>
              </a:rPr>
            </a:br>
            <a:r>
              <a:rPr lang="nl-NL" dirty="0">
                <a:latin typeface="+mj-lt"/>
              </a:rPr>
              <a:t>Hoeveel euro moet er dit jaar aan rente worden betaald? </a:t>
            </a:r>
          </a:p>
          <a:p>
            <a:pPr marL="624078" indent="-514350">
              <a:buFont typeface="+mj-lt"/>
              <a:buAutoNum type="arabicPeriod"/>
            </a:pPr>
            <a:endParaRPr lang="nl-NL" dirty="0">
              <a:latin typeface="+mj-lt"/>
            </a:endParaRPr>
          </a:p>
          <a:p>
            <a:pPr marL="624078" indent="-514350">
              <a:buFont typeface="+mj-lt"/>
              <a:buAutoNum type="arabicPeriod"/>
            </a:pPr>
            <a:r>
              <a:rPr lang="nl-NL" dirty="0">
                <a:latin typeface="+mj-lt"/>
              </a:rPr>
              <a:t>Na het overlijden van de kunstschilder Corneille zijn </a:t>
            </a:r>
            <a:r>
              <a:rPr lang="nl-NL" dirty="0" err="1">
                <a:latin typeface="+mj-lt"/>
              </a:rPr>
              <a:t>zijn</a:t>
            </a:r>
            <a:r>
              <a:rPr lang="nl-NL" dirty="0">
                <a:latin typeface="+mj-lt"/>
              </a:rPr>
              <a:t> werken met 300% in waarde gestegen. Toen de Corneille  nog leefde was een bepaald schilderij € 15.000 waard.</a:t>
            </a:r>
            <a:br>
              <a:rPr lang="nl-NL" dirty="0">
                <a:latin typeface="+mj-lt"/>
              </a:rPr>
            </a:br>
            <a:r>
              <a:rPr lang="nl-NL" dirty="0">
                <a:latin typeface="+mj-lt"/>
              </a:rPr>
              <a:t>Wat is het schilderij nu waard?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615936"/>
            <a:ext cx="1895761" cy="1267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1082" y="1988840"/>
            <a:ext cx="1626959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41346" r="99359">
                        <a14:foregroundMark x1="55609" y1="28788" x2="55609" y2="28788"/>
                        <a14:foregroundMark x1="66346" y1="87879" x2="66346" y2="87879"/>
                        <a14:foregroundMark x1="76763" y1="89697" x2="76763" y2="89697"/>
                        <a14:foregroundMark x1="84615" y1="93939" x2="84615" y2="93939"/>
                        <a14:foregroundMark x1="71474" y1="52424" x2="71474" y2="52424"/>
                        <a14:foregroundMark x1="56410" y1="52121" x2="56410" y2="52121"/>
                        <a14:foregroundMark x1="62660" y1="4545" x2="62660" y2="4545"/>
                        <a14:foregroundMark x1="70353" y1="12727" x2="70353" y2="12727"/>
                        <a14:backgroundMark x1="46955" y1="49394" x2="46955" y2="49394"/>
                        <a14:backgroundMark x1="33013" y1="49091" x2="33013" y2="4909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6503"/>
          <a:stretch/>
        </p:blipFill>
        <p:spPr bwMode="auto">
          <a:xfrm>
            <a:off x="7469590" y="3086472"/>
            <a:ext cx="1439112" cy="1422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3221" y="4725143"/>
            <a:ext cx="1315480" cy="1695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377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547"/>
    </mc:Choice>
    <mc:Fallback xmlns="">
      <p:transition spd="slow" advTm="9547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6161" y="978450"/>
            <a:ext cx="6851537" cy="1066800"/>
          </a:xfrm>
        </p:spPr>
        <p:txBody>
          <a:bodyPr>
            <a:normAutofit fontScale="90000"/>
          </a:bodyPr>
          <a:lstStyle/>
          <a:p>
            <a:r>
              <a:rPr lang="nl-NL" sz="2200" dirty="0"/>
              <a:t>De prijzen van fietsen zijn dit jaar met 4,2% gestegen. Vorig jaar werd er gemiddeld € 460 betaald voor een fiets. Wat moet je dit jaar betalen voor dezelfde fiets?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/>
          </a:p>
        </p:txBody>
      </p:sp>
      <p:cxnSp>
        <p:nvCxnSpPr>
          <p:cNvPr id="6" name="Rechte verbindingslijn 5"/>
          <p:cNvCxnSpPr/>
          <p:nvPr/>
        </p:nvCxnSpPr>
        <p:spPr>
          <a:xfrm>
            <a:off x="1619672" y="3789040"/>
            <a:ext cx="3816424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7"/>
          <p:cNvCxnSpPr/>
          <p:nvPr/>
        </p:nvCxnSpPr>
        <p:spPr>
          <a:xfrm>
            <a:off x="2987824" y="3145160"/>
            <a:ext cx="0" cy="128776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9"/>
          <p:cNvCxnSpPr/>
          <p:nvPr/>
        </p:nvCxnSpPr>
        <p:spPr>
          <a:xfrm>
            <a:off x="4283968" y="3145160"/>
            <a:ext cx="0" cy="128776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kstvak 11"/>
          <p:cNvSpPr txBox="1"/>
          <p:nvPr/>
        </p:nvSpPr>
        <p:spPr>
          <a:xfrm>
            <a:off x="1763688" y="3269015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€ 460</a:t>
            </a:r>
          </a:p>
        </p:txBody>
      </p:sp>
      <p:sp>
        <p:nvSpPr>
          <p:cNvPr id="14" name="Tekstvak 13"/>
          <p:cNvSpPr txBox="1"/>
          <p:nvPr/>
        </p:nvSpPr>
        <p:spPr>
          <a:xfrm>
            <a:off x="1763688" y="3933056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100 %</a:t>
            </a:r>
          </a:p>
        </p:txBody>
      </p:sp>
      <p:sp>
        <p:nvSpPr>
          <p:cNvPr id="15" name="Tekstvak 14"/>
          <p:cNvSpPr txBox="1"/>
          <p:nvPr/>
        </p:nvSpPr>
        <p:spPr>
          <a:xfrm>
            <a:off x="3347864" y="3939670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 1%</a:t>
            </a:r>
          </a:p>
        </p:txBody>
      </p:sp>
      <p:sp>
        <p:nvSpPr>
          <p:cNvPr id="16" name="Tekstvak 15"/>
          <p:cNvSpPr txBox="1"/>
          <p:nvPr/>
        </p:nvSpPr>
        <p:spPr>
          <a:xfrm>
            <a:off x="4440526" y="4009552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104,2%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3401870" y="3255202"/>
            <a:ext cx="5400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…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4427984" y="3255202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€ 479,32</a:t>
            </a:r>
          </a:p>
        </p:txBody>
      </p:sp>
      <p:sp>
        <p:nvSpPr>
          <p:cNvPr id="17" name="Gekromde PIJL-OMHOOG 16"/>
          <p:cNvSpPr/>
          <p:nvPr/>
        </p:nvSpPr>
        <p:spPr>
          <a:xfrm flipV="1">
            <a:off x="2259984" y="2849922"/>
            <a:ext cx="1224136" cy="299809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1" name="Gekromde PIJL-OMHOOG 20"/>
          <p:cNvSpPr/>
          <p:nvPr/>
        </p:nvSpPr>
        <p:spPr>
          <a:xfrm flipV="1">
            <a:off x="3719635" y="2827759"/>
            <a:ext cx="1224136" cy="317401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2" name="Gekromde PIJL-OMHOOG 21"/>
          <p:cNvSpPr/>
          <p:nvPr/>
        </p:nvSpPr>
        <p:spPr>
          <a:xfrm>
            <a:off x="3743908" y="4409662"/>
            <a:ext cx="1224136" cy="310097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3" name="Gekromde PIJL-OMHOOG 22"/>
          <p:cNvSpPr/>
          <p:nvPr/>
        </p:nvSpPr>
        <p:spPr>
          <a:xfrm>
            <a:off x="2276228" y="4432920"/>
            <a:ext cx="1224136" cy="317401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2380894" y="4787639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: 100</a:t>
            </a:r>
          </a:p>
        </p:txBody>
      </p:sp>
      <p:sp>
        <p:nvSpPr>
          <p:cNvPr id="25" name="Tekstvak 24"/>
          <p:cNvSpPr txBox="1"/>
          <p:nvPr/>
        </p:nvSpPr>
        <p:spPr>
          <a:xfrm>
            <a:off x="2326888" y="2456999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: 100</a:t>
            </a:r>
          </a:p>
        </p:txBody>
      </p:sp>
      <p:sp>
        <p:nvSpPr>
          <p:cNvPr id="26" name="Tekstvak 25"/>
          <p:cNvSpPr txBox="1"/>
          <p:nvPr/>
        </p:nvSpPr>
        <p:spPr>
          <a:xfrm>
            <a:off x="3828492" y="4750321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x 104,2</a:t>
            </a:r>
          </a:p>
        </p:txBody>
      </p:sp>
      <p:sp>
        <p:nvSpPr>
          <p:cNvPr id="27" name="Tekstvak 26"/>
          <p:cNvSpPr txBox="1"/>
          <p:nvPr/>
        </p:nvSpPr>
        <p:spPr>
          <a:xfrm>
            <a:off x="3863651" y="2430437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x 104,2</a:t>
            </a:r>
          </a:p>
        </p:txBody>
      </p:sp>
      <p:sp>
        <p:nvSpPr>
          <p:cNvPr id="20" name="Ovale toelichting 19"/>
          <p:cNvSpPr/>
          <p:nvPr/>
        </p:nvSpPr>
        <p:spPr>
          <a:xfrm>
            <a:off x="323528" y="2444643"/>
            <a:ext cx="1800200" cy="810559"/>
          </a:xfrm>
          <a:prstGeom prst="wedgeEllipseCallout">
            <a:avLst>
              <a:gd name="adj1" fmla="val 40476"/>
              <a:gd name="adj2" fmla="val 6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Ovale toelichting 28"/>
          <p:cNvSpPr/>
          <p:nvPr/>
        </p:nvSpPr>
        <p:spPr>
          <a:xfrm>
            <a:off x="107503" y="4432920"/>
            <a:ext cx="2168725" cy="1196218"/>
          </a:xfrm>
          <a:prstGeom prst="wedgeEllipseCallout">
            <a:avLst>
              <a:gd name="adj1" fmla="val 41077"/>
              <a:gd name="adj2" fmla="val -632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" name="Ovale toelichting 29"/>
          <p:cNvSpPr/>
          <p:nvPr/>
        </p:nvSpPr>
        <p:spPr>
          <a:xfrm>
            <a:off x="5436096" y="4304912"/>
            <a:ext cx="2187524" cy="810559"/>
          </a:xfrm>
          <a:prstGeom prst="wedgeEllipseCallout">
            <a:avLst>
              <a:gd name="adj1" fmla="val -67053"/>
              <a:gd name="adj2" fmla="val -4091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Ovale toelichting 30"/>
          <p:cNvSpPr/>
          <p:nvPr/>
        </p:nvSpPr>
        <p:spPr>
          <a:xfrm>
            <a:off x="5637668" y="2543926"/>
            <a:ext cx="2356318" cy="638095"/>
          </a:xfrm>
          <a:prstGeom prst="wedgeEllipseCallout">
            <a:avLst>
              <a:gd name="adj1" fmla="val -57822"/>
              <a:gd name="adj2" fmla="val 7034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2" name="Tekstvak 31"/>
          <p:cNvSpPr txBox="1"/>
          <p:nvPr/>
        </p:nvSpPr>
        <p:spPr>
          <a:xfrm>
            <a:off x="5495058" y="4448581"/>
            <a:ext cx="21435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Beantwoord  de vraag</a:t>
            </a:r>
          </a:p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maar dan in procenten </a:t>
            </a:r>
          </a:p>
        </p:txBody>
      </p:sp>
      <p:sp>
        <p:nvSpPr>
          <p:cNvPr id="33" name="Tekstvak 32"/>
          <p:cNvSpPr txBox="1"/>
          <p:nvPr/>
        </p:nvSpPr>
        <p:spPr>
          <a:xfrm>
            <a:off x="5724737" y="2568937"/>
            <a:ext cx="22582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Geld altijd</a:t>
            </a:r>
          </a:p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afronden op 2 decimalen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4338" r="9059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97422">
            <a:off x="3216022" y="2441937"/>
            <a:ext cx="802440" cy="910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kstvak 34"/>
          <p:cNvSpPr txBox="1"/>
          <p:nvPr/>
        </p:nvSpPr>
        <p:spPr>
          <a:xfrm>
            <a:off x="227449" y="2709086"/>
            <a:ext cx="1947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Welk getal weet je?</a:t>
            </a:r>
          </a:p>
        </p:txBody>
      </p:sp>
      <p:sp>
        <p:nvSpPr>
          <p:cNvPr id="36" name="Tekstvak 35"/>
          <p:cNvSpPr txBox="1"/>
          <p:nvPr/>
        </p:nvSpPr>
        <p:spPr>
          <a:xfrm>
            <a:off x="227449" y="4552691"/>
            <a:ext cx="19474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Oude, gehele,  normale, totale getal of na van/ dan is 100%</a:t>
            </a:r>
          </a:p>
        </p:txBody>
      </p:sp>
      <p:sp>
        <p:nvSpPr>
          <p:cNvPr id="37" name="Ovale toelichting 36"/>
          <p:cNvSpPr/>
          <p:nvPr/>
        </p:nvSpPr>
        <p:spPr>
          <a:xfrm>
            <a:off x="2866948" y="5187749"/>
            <a:ext cx="1500589" cy="307777"/>
          </a:xfrm>
          <a:prstGeom prst="wedgeEllipseCallout">
            <a:avLst>
              <a:gd name="adj1" fmla="val -639"/>
              <a:gd name="adj2" fmla="val -3232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9" name="Tekstvak 38"/>
          <p:cNvSpPr txBox="1"/>
          <p:nvPr/>
        </p:nvSpPr>
        <p:spPr>
          <a:xfrm>
            <a:off x="2698186" y="5182152"/>
            <a:ext cx="1947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1 in het midden</a:t>
            </a:r>
          </a:p>
        </p:txBody>
      </p:sp>
      <p:sp>
        <p:nvSpPr>
          <p:cNvPr id="40" name="Ovale toelichting 39"/>
          <p:cNvSpPr/>
          <p:nvPr/>
        </p:nvSpPr>
        <p:spPr>
          <a:xfrm>
            <a:off x="5724128" y="3370111"/>
            <a:ext cx="2356318" cy="537554"/>
          </a:xfrm>
          <a:prstGeom prst="wedgeEllipseCallout">
            <a:avLst>
              <a:gd name="adj1" fmla="val -61516"/>
              <a:gd name="adj2" fmla="val -263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1" name="Tekstvak 40"/>
          <p:cNvSpPr txBox="1"/>
          <p:nvPr/>
        </p:nvSpPr>
        <p:spPr>
          <a:xfrm>
            <a:off x="5999233" y="3392313"/>
            <a:ext cx="1947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Hier komt straks je antwoord</a:t>
            </a:r>
          </a:p>
        </p:txBody>
      </p:sp>
      <p:sp>
        <p:nvSpPr>
          <p:cNvPr id="44" name="Tekstvak 43"/>
          <p:cNvSpPr txBox="1"/>
          <p:nvPr/>
        </p:nvSpPr>
        <p:spPr>
          <a:xfrm>
            <a:off x="5346439" y="5629138"/>
            <a:ext cx="30419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>
                <a:solidFill>
                  <a:srgbClr val="002060"/>
                </a:solidFill>
                <a:latin typeface="+mj-lt"/>
              </a:rPr>
              <a:t>De prijs wordt € 479,32</a:t>
            </a:r>
          </a:p>
        </p:txBody>
      </p:sp>
      <p:sp>
        <p:nvSpPr>
          <p:cNvPr id="45" name="Ovale toelichting 44"/>
          <p:cNvSpPr/>
          <p:nvPr/>
        </p:nvSpPr>
        <p:spPr>
          <a:xfrm>
            <a:off x="2901819" y="2022465"/>
            <a:ext cx="2356318" cy="357874"/>
          </a:xfrm>
          <a:prstGeom prst="wedgeEllipseCallout">
            <a:avLst>
              <a:gd name="adj1" fmla="val -16243"/>
              <a:gd name="adj2" fmla="val 9413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6" name="Tekstvak 45"/>
          <p:cNvSpPr txBox="1"/>
          <p:nvPr/>
        </p:nvSpPr>
        <p:spPr>
          <a:xfrm>
            <a:off x="3054725" y="2072562"/>
            <a:ext cx="22582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460 : 100 x 104,2 =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282" y="808556"/>
            <a:ext cx="2082759" cy="1392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15117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941"/>
    </mc:Choice>
    <mc:Fallback xmlns="">
      <p:transition spd="slow" advTm="6094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7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7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8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8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10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12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12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13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13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15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168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17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183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19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20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21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22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23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24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26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26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309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309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3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6" grpId="0"/>
      <p:bldP spid="18" grpId="0"/>
      <p:bldP spid="19" grpId="0"/>
      <p:bldP spid="17" grpId="0" animBg="1"/>
      <p:bldP spid="21" grpId="0" animBg="1"/>
      <p:bldP spid="22" grpId="0" animBg="1"/>
      <p:bldP spid="23" grpId="0" animBg="1"/>
      <p:bldP spid="24" grpId="0"/>
      <p:bldP spid="25" grpId="0"/>
      <p:bldP spid="26" grpId="0"/>
      <p:bldP spid="27" grpId="0"/>
      <p:bldP spid="20" grpId="0" animBg="1"/>
      <p:bldP spid="29" grpId="0" animBg="1"/>
      <p:bldP spid="30" grpId="0" animBg="1"/>
      <p:bldP spid="31" grpId="0" animBg="1"/>
      <p:bldP spid="32" grpId="0"/>
      <p:bldP spid="33" grpId="0"/>
      <p:bldP spid="35" grpId="0"/>
      <p:bldP spid="36" grpId="0"/>
      <p:bldP spid="37" grpId="0" animBg="1"/>
      <p:bldP spid="39" grpId="0"/>
      <p:bldP spid="40" grpId="0" animBg="1"/>
      <p:bldP spid="41" grpId="0"/>
      <p:bldP spid="44" grpId="0"/>
      <p:bldP spid="45" grpId="0" animBg="1"/>
      <p:bldP spid="4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2723" y="955665"/>
            <a:ext cx="6851537" cy="1066800"/>
          </a:xfrm>
        </p:spPr>
        <p:txBody>
          <a:bodyPr>
            <a:normAutofit/>
          </a:bodyPr>
          <a:lstStyle/>
          <a:p>
            <a:r>
              <a:rPr lang="nl-NL" sz="2000" dirty="0"/>
              <a:t>Sneakers geeft 35% korting op de zomercollectie. </a:t>
            </a:r>
            <a:br>
              <a:rPr lang="nl-NL" sz="2000" dirty="0"/>
            </a:br>
            <a:r>
              <a:rPr lang="nl-NL" sz="2000" dirty="0"/>
              <a:t>Normaal kosten de schoenen € 89. </a:t>
            </a:r>
            <a:br>
              <a:rPr lang="nl-NL" sz="2000" dirty="0"/>
            </a:br>
            <a:r>
              <a:rPr lang="nl-NL" sz="2000" dirty="0"/>
              <a:t>Hoeveel moet je nu betalen voor deze schoenen?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/>
              <a:t> </a:t>
            </a:r>
            <a:endParaRPr lang="nl-NL" dirty="0"/>
          </a:p>
        </p:txBody>
      </p:sp>
      <p:cxnSp>
        <p:nvCxnSpPr>
          <p:cNvPr id="6" name="Rechte verbindingslijn 5"/>
          <p:cNvCxnSpPr/>
          <p:nvPr/>
        </p:nvCxnSpPr>
        <p:spPr>
          <a:xfrm>
            <a:off x="1619672" y="3789040"/>
            <a:ext cx="3816424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7"/>
          <p:cNvCxnSpPr/>
          <p:nvPr/>
        </p:nvCxnSpPr>
        <p:spPr>
          <a:xfrm>
            <a:off x="2987824" y="3145160"/>
            <a:ext cx="0" cy="128776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9"/>
          <p:cNvCxnSpPr/>
          <p:nvPr/>
        </p:nvCxnSpPr>
        <p:spPr>
          <a:xfrm>
            <a:off x="4283968" y="3145160"/>
            <a:ext cx="0" cy="128776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kstvak 11"/>
          <p:cNvSpPr txBox="1"/>
          <p:nvPr/>
        </p:nvSpPr>
        <p:spPr>
          <a:xfrm>
            <a:off x="1763688" y="3269015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€ 89</a:t>
            </a:r>
          </a:p>
        </p:txBody>
      </p:sp>
      <p:sp>
        <p:nvSpPr>
          <p:cNvPr id="14" name="Tekstvak 13"/>
          <p:cNvSpPr txBox="1"/>
          <p:nvPr/>
        </p:nvSpPr>
        <p:spPr>
          <a:xfrm>
            <a:off x="1763688" y="3933056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100 %</a:t>
            </a:r>
          </a:p>
        </p:txBody>
      </p:sp>
      <p:sp>
        <p:nvSpPr>
          <p:cNvPr id="15" name="Tekstvak 14"/>
          <p:cNvSpPr txBox="1"/>
          <p:nvPr/>
        </p:nvSpPr>
        <p:spPr>
          <a:xfrm>
            <a:off x="3347864" y="3939670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 1%</a:t>
            </a:r>
          </a:p>
        </p:txBody>
      </p:sp>
      <p:sp>
        <p:nvSpPr>
          <p:cNvPr id="16" name="Tekstvak 15"/>
          <p:cNvSpPr txBox="1"/>
          <p:nvPr/>
        </p:nvSpPr>
        <p:spPr>
          <a:xfrm>
            <a:off x="4440526" y="4009552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65%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3401870" y="3255202"/>
            <a:ext cx="5400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…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4427984" y="3255202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€ 57,85</a:t>
            </a:r>
          </a:p>
        </p:txBody>
      </p:sp>
      <p:sp>
        <p:nvSpPr>
          <p:cNvPr id="17" name="Gekromde PIJL-OMHOOG 16"/>
          <p:cNvSpPr/>
          <p:nvPr/>
        </p:nvSpPr>
        <p:spPr>
          <a:xfrm flipV="1">
            <a:off x="2259984" y="2849922"/>
            <a:ext cx="1224136" cy="299809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1" name="Gekromde PIJL-OMHOOG 20"/>
          <p:cNvSpPr/>
          <p:nvPr/>
        </p:nvSpPr>
        <p:spPr>
          <a:xfrm flipV="1">
            <a:off x="3719635" y="2827759"/>
            <a:ext cx="1224136" cy="317401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2" name="Gekromde PIJL-OMHOOG 21"/>
          <p:cNvSpPr/>
          <p:nvPr/>
        </p:nvSpPr>
        <p:spPr>
          <a:xfrm>
            <a:off x="3743908" y="4409662"/>
            <a:ext cx="1224136" cy="310097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3" name="Gekromde PIJL-OMHOOG 22"/>
          <p:cNvSpPr/>
          <p:nvPr/>
        </p:nvSpPr>
        <p:spPr>
          <a:xfrm>
            <a:off x="2276228" y="4432920"/>
            <a:ext cx="1224136" cy="317401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2380894" y="4787639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: 100</a:t>
            </a:r>
          </a:p>
        </p:txBody>
      </p:sp>
      <p:sp>
        <p:nvSpPr>
          <p:cNvPr id="25" name="Tekstvak 24"/>
          <p:cNvSpPr txBox="1"/>
          <p:nvPr/>
        </p:nvSpPr>
        <p:spPr>
          <a:xfrm>
            <a:off x="2326888" y="2456999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: 100</a:t>
            </a:r>
          </a:p>
        </p:txBody>
      </p:sp>
      <p:sp>
        <p:nvSpPr>
          <p:cNvPr id="26" name="Tekstvak 25"/>
          <p:cNvSpPr txBox="1"/>
          <p:nvPr/>
        </p:nvSpPr>
        <p:spPr>
          <a:xfrm>
            <a:off x="3828492" y="4750321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x 65</a:t>
            </a:r>
          </a:p>
        </p:txBody>
      </p:sp>
      <p:sp>
        <p:nvSpPr>
          <p:cNvPr id="27" name="Tekstvak 26"/>
          <p:cNvSpPr txBox="1"/>
          <p:nvPr/>
        </p:nvSpPr>
        <p:spPr>
          <a:xfrm>
            <a:off x="3913445" y="2427649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x 65</a:t>
            </a:r>
          </a:p>
        </p:txBody>
      </p:sp>
      <p:sp>
        <p:nvSpPr>
          <p:cNvPr id="20" name="Ovale toelichting 19"/>
          <p:cNvSpPr/>
          <p:nvPr/>
        </p:nvSpPr>
        <p:spPr>
          <a:xfrm>
            <a:off x="323528" y="2444643"/>
            <a:ext cx="1800200" cy="810559"/>
          </a:xfrm>
          <a:prstGeom prst="wedgeEllipseCallout">
            <a:avLst>
              <a:gd name="adj1" fmla="val 40476"/>
              <a:gd name="adj2" fmla="val 62500"/>
            </a:avLst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Ovale toelichting 28"/>
          <p:cNvSpPr/>
          <p:nvPr/>
        </p:nvSpPr>
        <p:spPr>
          <a:xfrm>
            <a:off x="107503" y="4432920"/>
            <a:ext cx="2168725" cy="1196218"/>
          </a:xfrm>
          <a:prstGeom prst="wedgeEllipseCallout">
            <a:avLst>
              <a:gd name="adj1" fmla="val 41077"/>
              <a:gd name="adj2" fmla="val -63279"/>
            </a:avLst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" name="Ovale toelichting 29"/>
          <p:cNvSpPr/>
          <p:nvPr/>
        </p:nvSpPr>
        <p:spPr>
          <a:xfrm>
            <a:off x="5436096" y="4304912"/>
            <a:ext cx="2187524" cy="810559"/>
          </a:xfrm>
          <a:prstGeom prst="wedgeEllipseCallout">
            <a:avLst>
              <a:gd name="adj1" fmla="val -67053"/>
              <a:gd name="adj2" fmla="val -40910"/>
            </a:avLst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Ovale toelichting 30"/>
          <p:cNvSpPr/>
          <p:nvPr/>
        </p:nvSpPr>
        <p:spPr>
          <a:xfrm>
            <a:off x="5637668" y="2543926"/>
            <a:ext cx="2356318" cy="638095"/>
          </a:xfrm>
          <a:prstGeom prst="wedgeEllipseCallout">
            <a:avLst>
              <a:gd name="adj1" fmla="val -57822"/>
              <a:gd name="adj2" fmla="val 70341"/>
            </a:avLst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2" name="Tekstvak 31"/>
          <p:cNvSpPr txBox="1"/>
          <p:nvPr/>
        </p:nvSpPr>
        <p:spPr>
          <a:xfrm>
            <a:off x="5495058" y="4448581"/>
            <a:ext cx="21435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Beantwoord  de vraag</a:t>
            </a:r>
          </a:p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maar dan in procenten </a:t>
            </a:r>
          </a:p>
        </p:txBody>
      </p:sp>
      <p:sp>
        <p:nvSpPr>
          <p:cNvPr id="33" name="Tekstvak 32"/>
          <p:cNvSpPr txBox="1"/>
          <p:nvPr/>
        </p:nvSpPr>
        <p:spPr>
          <a:xfrm>
            <a:off x="5724737" y="2568937"/>
            <a:ext cx="22582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Geld altijd</a:t>
            </a:r>
          </a:p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afronden op 2 decimalen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4338" r="9059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97422">
            <a:off x="3209329" y="2347104"/>
            <a:ext cx="925141" cy="104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kstvak 34"/>
          <p:cNvSpPr txBox="1"/>
          <p:nvPr/>
        </p:nvSpPr>
        <p:spPr>
          <a:xfrm>
            <a:off x="227449" y="2709086"/>
            <a:ext cx="1947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Welk getal weet je?</a:t>
            </a:r>
          </a:p>
        </p:txBody>
      </p:sp>
      <p:sp>
        <p:nvSpPr>
          <p:cNvPr id="36" name="Tekstvak 35"/>
          <p:cNvSpPr txBox="1"/>
          <p:nvPr/>
        </p:nvSpPr>
        <p:spPr>
          <a:xfrm>
            <a:off x="227449" y="4552691"/>
            <a:ext cx="19474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Oude, gehele,  normale, totale getal of na van/ dan is 100%</a:t>
            </a:r>
          </a:p>
        </p:txBody>
      </p:sp>
      <p:sp>
        <p:nvSpPr>
          <p:cNvPr id="37" name="Ovale toelichting 36"/>
          <p:cNvSpPr/>
          <p:nvPr/>
        </p:nvSpPr>
        <p:spPr>
          <a:xfrm>
            <a:off x="2698186" y="5187749"/>
            <a:ext cx="1755319" cy="307777"/>
          </a:xfrm>
          <a:prstGeom prst="wedgeEllipseCallout">
            <a:avLst>
              <a:gd name="adj1" fmla="val -639"/>
              <a:gd name="adj2" fmla="val -323267"/>
            </a:avLst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9" name="Tekstvak 38"/>
          <p:cNvSpPr txBox="1"/>
          <p:nvPr/>
        </p:nvSpPr>
        <p:spPr>
          <a:xfrm>
            <a:off x="2698186" y="5182152"/>
            <a:ext cx="19458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1 in het midden</a:t>
            </a:r>
          </a:p>
        </p:txBody>
      </p:sp>
      <p:sp>
        <p:nvSpPr>
          <p:cNvPr id="40" name="Ovale toelichting 39"/>
          <p:cNvSpPr/>
          <p:nvPr/>
        </p:nvSpPr>
        <p:spPr>
          <a:xfrm>
            <a:off x="5724128" y="3370111"/>
            <a:ext cx="2356318" cy="537554"/>
          </a:xfrm>
          <a:prstGeom prst="wedgeEllipseCallout">
            <a:avLst>
              <a:gd name="adj1" fmla="val -61516"/>
              <a:gd name="adj2" fmla="val -26396"/>
            </a:avLst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1" name="Tekstvak 40"/>
          <p:cNvSpPr txBox="1"/>
          <p:nvPr/>
        </p:nvSpPr>
        <p:spPr>
          <a:xfrm>
            <a:off x="6046558" y="3425351"/>
            <a:ext cx="1947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Hier komt straks je antwoord</a:t>
            </a:r>
          </a:p>
        </p:txBody>
      </p:sp>
      <p:sp>
        <p:nvSpPr>
          <p:cNvPr id="44" name="Tekstvak 43"/>
          <p:cNvSpPr txBox="1"/>
          <p:nvPr/>
        </p:nvSpPr>
        <p:spPr>
          <a:xfrm>
            <a:off x="5346439" y="5629138"/>
            <a:ext cx="30419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>
                <a:solidFill>
                  <a:srgbClr val="002060"/>
                </a:solidFill>
                <a:latin typeface="+mj-lt"/>
              </a:rPr>
              <a:t>De prijs wordt € 57,85</a:t>
            </a:r>
          </a:p>
        </p:txBody>
      </p:sp>
      <p:sp>
        <p:nvSpPr>
          <p:cNvPr id="45" name="Ovale toelichting 44"/>
          <p:cNvSpPr/>
          <p:nvPr/>
        </p:nvSpPr>
        <p:spPr>
          <a:xfrm>
            <a:off x="2901819" y="2022465"/>
            <a:ext cx="2356318" cy="357874"/>
          </a:xfrm>
          <a:prstGeom prst="wedgeEllipseCallout">
            <a:avLst>
              <a:gd name="adj1" fmla="val -16243"/>
              <a:gd name="adj2" fmla="val 94132"/>
            </a:avLst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6" name="Tekstvak 45"/>
          <p:cNvSpPr txBox="1"/>
          <p:nvPr/>
        </p:nvSpPr>
        <p:spPr>
          <a:xfrm>
            <a:off x="3054725" y="2072562"/>
            <a:ext cx="22582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89 : 100 x 65 =</a:t>
            </a:r>
          </a:p>
        </p:txBody>
      </p:sp>
      <p:pic>
        <p:nvPicPr>
          <p:cNvPr id="38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14338" r="9059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97422">
            <a:off x="7439530" y="4381190"/>
            <a:ext cx="617353" cy="700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Ovale toelichting 41"/>
          <p:cNvSpPr/>
          <p:nvPr/>
        </p:nvSpPr>
        <p:spPr>
          <a:xfrm>
            <a:off x="7335874" y="5129886"/>
            <a:ext cx="1322669" cy="374458"/>
          </a:xfrm>
          <a:prstGeom prst="wedgeEllipseCallout">
            <a:avLst>
              <a:gd name="adj1" fmla="val -18495"/>
              <a:gd name="adj2" fmla="val -93237"/>
            </a:avLst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3" name="Tekstvak 42"/>
          <p:cNvSpPr txBox="1"/>
          <p:nvPr/>
        </p:nvSpPr>
        <p:spPr>
          <a:xfrm>
            <a:off x="7206198" y="5137043"/>
            <a:ext cx="1553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100 – 35 =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5900" y="802953"/>
            <a:ext cx="2344611" cy="1556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73137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5092"/>
    </mc:Choice>
    <mc:Fallback xmlns="">
      <p:transition spd="slow" advTm="5509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7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7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8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8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11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12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12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13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13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15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168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17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183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19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20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21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22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23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24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26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26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309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309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3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9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6" grpId="0"/>
      <p:bldP spid="18" grpId="0"/>
      <p:bldP spid="19" grpId="0"/>
      <p:bldP spid="17" grpId="0" animBg="1"/>
      <p:bldP spid="21" grpId="0" animBg="1"/>
      <p:bldP spid="22" grpId="0" animBg="1"/>
      <p:bldP spid="23" grpId="0" animBg="1"/>
      <p:bldP spid="24" grpId="0"/>
      <p:bldP spid="25" grpId="0"/>
      <p:bldP spid="26" grpId="0"/>
      <p:bldP spid="27" grpId="0"/>
      <p:bldP spid="20" grpId="0" animBg="1"/>
      <p:bldP spid="29" grpId="0" animBg="1"/>
      <p:bldP spid="30" grpId="0" animBg="1"/>
      <p:bldP spid="31" grpId="0" animBg="1"/>
      <p:bldP spid="32" grpId="0"/>
      <p:bldP spid="33" grpId="0"/>
      <p:bldP spid="35" grpId="0"/>
      <p:bldP spid="36" grpId="0"/>
      <p:bldP spid="37" grpId="0" animBg="1"/>
      <p:bldP spid="39" grpId="0"/>
      <p:bldP spid="40" grpId="0" animBg="1"/>
      <p:bldP spid="41" grpId="0"/>
      <p:bldP spid="44" grpId="0"/>
      <p:bldP spid="45" grpId="0" animBg="1"/>
      <p:bldP spid="46" grpId="0"/>
      <p:bldP spid="42" grpId="0" animBg="1"/>
      <p:bldP spid="4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924" y="928214"/>
            <a:ext cx="7189907" cy="1066800"/>
          </a:xfrm>
        </p:spPr>
        <p:txBody>
          <a:bodyPr>
            <a:normAutofit fontScale="90000"/>
          </a:bodyPr>
          <a:lstStyle/>
          <a:p>
            <a:r>
              <a:rPr lang="nl-NL" sz="2000" dirty="0"/>
              <a:t>De Nederlandse overheid heeft een staatsschuld van € 472 miljard. Het gemiddeld rentepercentage dat de overheid betaald is 2,5%. </a:t>
            </a:r>
            <a:br>
              <a:rPr lang="nl-NL" sz="2000" dirty="0"/>
            </a:br>
            <a:r>
              <a:rPr lang="nl-NL" sz="2000" dirty="0"/>
              <a:t>Hoeveel euro moet er dit jaar aan rente worden betaald?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dirty="0"/>
              <a:t> </a:t>
            </a:r>
          </a:p>
        </p:txBody>
      </p:sp>
      <p:cxnSp>
        <p:nvCxnSpPr>
          <p:cNvPr id="6" name="Rechte verbindingslijn 5"/>
          <p:cNvCxnSpPr/>
          <p:nvPr/>
        </p:nvCxnSpPr>
        <p:spPr>
          <a:xfrm>
            <a:off x="1619672" y="3789040"/>
            <a:ext cx="3816424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7"/>
          <p:cNvCxnSpPr/>
          <p:nvPr/>
        </p:nvCxnSpPr>
        <p:spPr>
          <a:xfrm>
            <a:off x="2987824" y="3145160"/>
            <a:ext cx="0" cy="128776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9"/>
          <p:cNvCxnSpPr/>
          <p:nvPr/>
        </p:nvCxnSpPr>
        <p:spPr>
          <a:xfrm>
            <a:off x="4283968" y="3145160"/>
            <a:ext cx="0" cy="128776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kstvak 11"/>
          <p:cNvSpPr txBox="1"/>
          <p:nvPr/>
        </p:nvSpPr>
        <p:spPr>
          <a:xfrm>
            <a:off x="1763688" y="3269015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€ 472</a:t>
            </a:r>
          </a:p>
        </p:txBody>
      </p:sp>
      <p:sp>
        <p:nvSpPr>
          <p:cNvPr id="14" name="Tekstvak 13"/>
          <p:cNvSpPr txBox="1"/>
          <p:nvPr/>
        </p:nvSpPr>
        <p:spPr>
          <a:xfrm>
            <a:off x="1763688" y="3933056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100 %</a:t>
            </a:r>
          </a:p>
        </p:txBody>
      </p:sp>
      <p:sp>
        <p:nvSpPr>
          <p:cNvPr id="15" name="Tekstvak 14"/>
          <p:cNvSpPr txBox="1"/>
          <p:nvPr/>
        </p:nvSpPr>
        <p:spPr>
          <a:xfrm>
            <a:off x="3347864" y="3939670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 1%</a:t>
            </a:r>
          </a:p>
        </p:txBody>
      </p:sp>
      <p:sp>
        <p:nvSpPr>
          <p:cNvPr id="16" name="Tekstvak 15"/>
          <p:cNvSpPr txBox="1"/>
          <p:nvPr/>
        </p:nvSpPr>
        <p:spPr>
          <a:xfrm>
            <a:off x="4440526" y="4009552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2,5%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3401870" y="3255202"/>
            <a:ext cx="5400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…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4427984" y="3255202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€ 11,8</a:t>
            </a:r>
          </a:p>
        </p:txBody>
      </p:sp>
      <p:sp>
        <p:nvSpPr>
          <p:cNvPr id="17" name="Gekromde PIJL-OMHOOG 16"/>
          <p:cNvSpPr/>
          <p:nvPr/>
        </p:nvSpPr>
        <p:spPr>
          <a:xfrm flipV="1">
            <a:off x="2259984" y="2849922"/>
            <a:ext cx="1224136" cy="299809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1" name="Gekromde PIJL-OMHOOG 20"/>
          <p:cNvSpPr/>
          <p:nvPr/>
        </p:nvSpPr>
        <p:spPr>
          <a:xfrm flipV="1">
            <a:off x="3719635" y="2827759"/>
            <a:ext cx="1224136" cy="317401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2" name="Gekromde PIJL-OMHOOG 21"/>
          <p:cNvSpPr/>
          <p:nvPr/>
        </p:nvSpPr>
        <p:spPr>
          <a:xfrm>
            <a:off x="3743908" y="4409662"/>
            <a:ext cx="1224136" cy="310097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3" name="Gekromde PIJL-OMHOOG 22"/>
          <p:cNvSpPr/>
          <p:nvPr/>
        </p:nvSpPr>
        <p:spPr>
          <a:xfrm>
            <a:off x="2276228" y="4432920"/>
            <a:ext cx="1224136" cy="317401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2380894" y="4787639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: 100</a:t>
            </a:r>
          </a:p>
        </p:txBody>
      </p:sp>
      <p:sp>
        <p:nvSpPr>
          <p:cNvPr id="25" name="Tekstvak 24"/>
          <p:cNvSpPr txBox="1"/>
          <p:nvPr/>
        </p:nvSpPr>
        <p:spPr>
          <a:xfrm>
            <a:off x="2326888" y="2456999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:  100</a:t>
            </a:r>
          </a:p>
        </p:txBody>
      </p:sp>
      <p:sp>
        <p:nvSpPr>
          <p:cNvPr id="26" name="Tekstvak 25"/>
          <p:cNvSpPr txBox="1"/>
          <p:nvPr/>
        </p:nvSpPr>
        <p:spPr>
          <a:xfrm>
            <a:off x="3828492" y="4750321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x 2,5</a:t>
            </a:r>
          </a:p>
        </p:txBody>
      </p:sp>
      <p:sp>
        <p:nvSpPr>
          <p:cNvPr id="27" name="Tekstvak 26"/>
          <p:cNvSpPr txBox="1"/>
          <p:nvPr/>
        </p:nvSpPr>
        <p:spPr>
          <a:xfrm>
            <a:off x="3913445" y="2427649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x 2,5</a:t>
            </a:r>
          </a:p>
        </p:txBody>
      </p:sp>
      <p:sp>
        <p:nvSpPr>
          <p:cNvPr id="20" name="Ovale toelichting 19"/>
          <p:cNvSpPr/>
          <p:nvPr/>
        </p:nvSpPr>
        <p:spPr>
          <a:xfrm>
            <a:off x="323528" y="2444643"/>
            <a:ext cx="1800200" cy="810559"/>
          </a:xfrm>
          <a:prstGeom prst="wedgeEllipseCallout">
            <a:avLst>
              <a:gd name="adj1" fmla="val 40476"/>
              <a:gd name="adj2" fmla="val 62500"/>
            </a:avLst>
          </a:prstGeom>
          <a:solidFill>
            <a:schemeClr val="accent5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Ovale toelichting 28"/>
          <p:cNvSpPr/>
          <p:nvPr/>
        </p:nvSpPr>
        <p:spPr>
          <a:xfrm>
            <a:off x="107503" y="4432920"/>
            <a:ext cx="2168725" cy="1196218"/>
          </a:xfrm>
          <a:prstGeom prst="wedgeEllipseCallout">
            <a:avLst>
              <a:gd name="adj1" fmla="val 41077"/>
              <a:gd name="adj2" fmla="val -63279"/>
            </a:avLst>
          </a:prstGeom>
          <a:solidFill>
            <a:schemeClr val="accent5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" name="Ovale toelichting 29"/>
          <p:cNvSpPr/>
          <p:nvPr/>
        </p:nvSpPr>
        <p:spPr>
          <a:xfrm>
            <a:off x="5436096" y="4304912"/>
            <a:ext cx="2187524" cy="810559"/>
          </a:xfrm>
          <a:prstGeom prst="wedgeEllipseCallout">
            <a:avLst>
              <a:gd name="adj1" fmla="val -67053"/>
              <a:gd name="adj2" fmla="val -40910"/>
            </a:avLst>
          </a:prstGeom>
          <a:solidFill>
            <a:schemeClr val="accent5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Ovale toelichting 30"/>
          <p:cNvSpPr/>
          <p:nvPr/>
        </p:nvSpPr>
        <p:spPr>
          <a:xfrm>
            <a:off x="5637668" y="2543926"/>
            <a:ext cx="2356318" cy="638095"/>
          </a:xfrm>
          <a:prstGeom prst="wedgeEllipseCallout">
            <a:avLst>
              <a:gd name="adj1" fmla="val -57822"/>
              <a:gd name="adj2" fmla="val 70341"/>
            </a:avLst>
          </a:prstGeom>
          <a:solidFill>
            <a:schemeClr val="accent5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2" name="Tekstvak 31"/>
          <p:cNvSpPr txBox="1"/>
          <p:nvPr/>
        </p:nvSpPr>
        <p:spPr>
          <a:xfrm>
            <a:off x="5495058" y="4448581"/>
            <a:ext cx="21435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Beantwoord  de vraag</a:t>
            </a:r>
          </a:p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maar dan in procenten </a:t>
            </a:r>
          </a:p>
        </p:txBody>
      </p:sp>
      <p:sp>
        <p:nvSpPr>
          <p:cNvPr id="33" name="Tekstvak 32"/>
          <p:cNvSpPr txBox="1"/>
          <p:nvPr/>
        </p:nvSpPr>
        <p:spPr>
          <a:xfrm>
            <a:off x="5724737" y="2568937"/>
            <a:ext cx="22582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Denk aan de</a:t>
            </a:r>
          </a:p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000.000.000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4338" r="9059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97422">
            <a:off x="3209329" y="2347104"/>
            <a:ext cx="925141" cy="104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kstvak 34"/>
          <p:cNvSpPr txBox="1"/>
          <p:nvPr/>
        </p:nvSpPr>
        <p:spPr>
          <a:xfrm>
            <a:off x="227449" y="2502441"/>
            <a:ext cx="19474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Laat de miljard (000.000.000) </a:t>
            </a:r>
          </a:p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even zitten</a:t>
            </a:r>
          </a:p>
        </p:txBody>
      </p:sp>
      <p:sp>
        <p:nvSpPr>
          <p:cNvPr id="36" name="Tekstvak 35"/>
          <p:cNvSpPr txBox="1"/>
          <p:nvPr/>
        </p:nvSpPr>
        <p:spPr>
          <a:xfrm>
            <a:off x="227449" y="4552691"/>
            <a:ext cx="19474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Oude, gehele,  normale, totale getal of na van/ dan is 100%</a:t>
            </a:r>
          </a:p>
        </p:txBody>
      </p:sp>
      <p:sp>
        <p:nvSpPr>
          <p:cNvPr id="37" name="Ovale toelichting 36"/>
          <p:cNvSpPr/>
          <p:nvPr/>
        </p:nvSpPr>
        <p:spPr>
          <a:xfrm>
            <a:off x="2698186" y="5187749"/>
            <a:ext cx="1755319" cy="307777"/>
          </a:xfrm>
          <a:prstGeom prst="wedgeEllipseCallout">
            <a:avLst>
              <a:gd name="adj1" fmla="val -639"/>
              <a:gd name="adj2" fmla="val -323267"/>
            </a:avLst>
          </a:prstGeom>
          <a:solidFill>
            <a:schemeClr val="accent5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9" name="Tekstvak 38"/>
          <p:cNvSpPr txBox="1"/>
          <p:nvPr/>
        </p:nvSpPr>
        <p:spPr>
          <a:xfrm>
            <a:off x="2698186" y="5182152"/>
            <a:ext cx="19458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1 in het midden</a:t>
            </a:r>
          </a:p>
        </p:txBody>
      </p:sp>
      <p:sp>
        <p:nvSpPr>
          <p:cNvPr id="40" name="Ovale toelichting 39"/>
          <p:cNvSpPr/>
          <p:nvPr/>
        </p:nvSpPr>
        <p:spPr>
          <a:xfrm>
            <a:off x="5724128" y="3370111"/>
            <a:ext cx="2356318" cy="537554"/>
          </a:xfrm>
          <a:prstGeom prst="wedgeEllipseCallout">
            <a:avLst>
              <a:gd name="adj1" fmla="val -61516"/>
              <a:gd name="adj2" fmla="val -26396"/>
            </a:avLst>
          </a:prstGeom>
          <a:solidFill>
            <a:schemeClr val="accent5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1" name="Tekstvak 40"/>
          <p:cNvSpPr txBox="1"/>
          <p:nvPr/>
        </p:nvSpPr>
        <p:spPr>
          <a:xfrm>
            <a:off x="5928573" y="3407515"/>
            <a:ext cx="1947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Hier komt straks je antwoord</a:t>
            </a:r>
          </a:p>
        </p:txBody>
      </p:sp>
      <p:sp>
        <p:nvSpPr>
          <p:cNvPr id="44" name="Tekstvak 43"/>
          <p:cNvSpPr txBox="1"/>
          <p:nvPr/>
        </p:nvSpPr>
        <p:spPr>
          <a:xfrm>
            <a:off x="4218878" y="5608440"/>
            <a:ext cx="48125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>
                <a:solidFill>
                  <a:srgbClr val="002060"/>
                </a:solidFill>
                <a:latin typeface="+mj-lt"/>
              </a:rPr>
              <a:t>De betaalde rente is € 11.800.000.000,-</a:t>
            </a:r>
          </a:p>
        </p:txBody>
      </p:sp>
      <p:sp>
        <p:nvSpPr>
          <p:cNvPr id="45" name="Ovale toelichting 44"/>
          <p:cNvSpPr/>
          <p:nvPr/>
        </p:nvSpPr>
        <p:spPr>
          <a:xfrm>
            <a:off x="2901819" y="2022465"/>
            <a:ext cx="2356318" cy="357874"/>
          </a:xfrm>
          <a:prstGeom prst="wedgeEllipseCallout">
            <a:avLst>
              <a:gd name="adj1" fmla="val -16243"/>
              <a:gd name="adj2" fmla="val 94132"/>
            </a:avLst>
          </a:prstGeom>
          <a:solidFill>
            <a:schemeClr val="accent5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6" name="Tekstvak 45"/>
          <p:cNvSpPr txBox="1"/>
          <p:nvPr/>
        </p:nvSpPr>
        <p:spPr>
          <a:xfrm>
            <a:off x="3054725" y="2072562"/>
            <a:ext cx="22582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472 : 100 x 2,5 =</a:t>
            </a:r>
          </a:p>
        </p:txBody>
      </p:sp>
      <p:sp>
        <p:nvSpPr>
          <p:cNvPr id="42" name="Ovale toelichting 41"/>
          <p:cNvSpPr/>
          <p:nvPr/>
        </p:nvSpPr>
        <p:spPr>
          <a:xfrm>
            <a:off x="7335874" y="5129886"/>
            <a:ext cx="1322669" cy="374458"/>
          </a:xfrm>
          <a:prstGeom prst="wedgeEllipseCallout">
            <a:avLst>
              <a:gd name="adj1" fmla="val -20141"/>
              <a:gd name="adj2" fmla="val 89908"/>
            </a:avLst>
          </a:prstGeom>
          <a:solidFill>
            <a:schemeClr val="accent5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3" name="Tekstvak 42"/>
          <p:cNvSpPr txBox="1"/>
          <p:nvPr/>
        </p:nvSpPr>
        <p:spPr>
          <a:xfrm>
            <a:off x="7206198" y="5137043"/>
            <a:ext cx="1553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€ 11,8 miljard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41346" r="99359">
                        <a14:foregroundMark x1="55609" y1="28788" x2="55609" y2="28788"/>
                        <a14:foregroundMark x1="66346" y1="87879" x2="66346" y2="87879"/>
                        <a14:foregroundMark x1="76763" y1="89697" x2="76763" y2="89697"/>
                        <a14:foregroundMark x1="84615" y1="93939" x2="84615" y2="93939"/>
                        <a14:foregroundMark x1="71474" y1="52424" x2="71474" y2="52424"/>
                        <a14:foregroundMark x1="56410" y1="52121" x2="56410" y2="52121"/>
                        <a14:foregroundMark x1="62660" y1="4545" x2="62660" y2="4545"/>
                        <a14:foregroundMark x1="70353" y1="12727" x2="70353" y2="12727"/>
                        <a14:backgroundMark x1="46955" y1="49394" x2="46955" y2="49394"/>
                        <a14:backgroundMark x1="33013" y1="49091" x2="33013" y2="4909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6503"/>
          <a:stretch/>
        </p:blipFill>
        <p:spPr bwMode="auto">
          <a:xfrm>
            <a:off x="7532914" y="687389"/>
            <a:ext cx="1616374" cy="1597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51543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6711"/>
    </mc:Choice>
    <mc:Fallback xmlns="">
      <p:transition spd="slow" advTm="6671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7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7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8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8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11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12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12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13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13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15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168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17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183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19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20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21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22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23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24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26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26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309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309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3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6" grpId="0"/>
      <p:bldP spid="18" grpId="0"/>
      <p:bldP spid="19" grpId="0"/>
      <p:bldP spid="17" grpId="0" animBg="1"/>
      <p:bldP spid="21" grpId="0" animBg="1"/>
      <p:bldP spid="22" grpId="0" animBg="1"/>
      <p:bldP spid="23" grpId="0" animBg="1"/>
      <p:bldP spid="24" grpId="0"/>
      <p:bldP spid="25" grpId="0"/>
      <p:bldP spid="26" grpId="0"/>
      <p:bldP spid="27" grpId="0"/>
      <p:bldP spid="20" grpId="0" animBg="1"/>
      <p:bldP spid="29" grpId="0" animBg="1"/>
      <p:bldP spid="30" grpId="0" animBg="1"/>
      <p:bldP spid="31" grpId="0" animBg="1"/>
      <p:bldP spid="32" grpId="0"/>
      <p:bldP spid="33" grpId="0"/>
      <p:bldP spid="35" grpId="0"/>
      <p:bldP spid="36" grpId="0"/>
      <p:bldP spid="37" grpId="0" animBg="1"/>
      <p:bldP spid="39" grpId="0"/>
      <p:bldP spid="40" grpId="0" animBg="1"/>
      <p:bldP spid="41" grpId="0"/>
      <p:bldP spid="44" grpId="0"/>
      <p:bldP spid="45" grpId="0" animBg="1"/>
      <p:bldP spid="46" grpId="0"/>
      <p:bldP spid="42" grpId="0" animBg="1"/>
      <p:bldP spid="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6161" y="836712"/>
            <a:ext cx="6851537" cy="1066800"/>
          </a:xfrm>
        </p:spPr>
        <p:txBody>
          <a:bodyPr>
            <a:normAutofit fontScale="90000"/>
          </a:bodyPr>
          <a:lstStyle/>
          <a:p>
            <a:r>
              <a:rPr lang="nl-NL" sz="2200" dirty="0"/>
              <a:t>Na het overlijden van de kunstschilder Corneille zijn zijn werken met 300% in waarde gestegen. Toen Corneille nog leefde was een bepaald schilderij € 15.000 waard.</a:t>
            </a:r>
            <a:br>
              <a:rPr lang="nl-NL" sz="2200" dirty="0"/>
            </a:br>
            <a:r>
              <a:rPr lang="nl-NL" sz="2200" dirty="0"/>
              <a:t>Wat is het schilderij nu waard?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/>
          </a:p>
        </p:txBody>
      </p:sp>
      <p:cxnSp>
        <p:nvCxnSpPr>
          <p:cNvPr id="6" name="Rechte verbindingslijn 5"/>
          <p:cNvCxnSpPr/>
          <p:nvPr/>
        </p:nvCxnSpPr>
        <p:spPr>
          <a:xfrm>
            <a:off x="1619672" y="3789040"/>
            <a:ext cx="3816424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7"/>
          <p:cNvCxnSpPr/>
          <p:nvPr/>
        </p:nvCxnSpPr>
        <p:spPr>
          <a:xfrm>
            <a:off x="2987824" y="3145160"/>
            <a:ext cx="0" cy="128776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9"/>
          <p:cNvCxnSpPr/>
          <p:nvPr/>
        </p:nvCxnSpPr>
        <p:spPr>
          <a:xfrm>
            <a:off x="4283968" y="3145160"/>
            <a:ext cx="0" cy="128776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kstvak 11"/>
          <p:cNvSpPr txBox="1"/>
          <p:nvPr/>
        </p:nvSpPr>
        <p:spPr>
          <a:xfrm>
            <a:off x="1619672" y="3269015"/>
            <a:ext cx="1224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€ 15.000</a:t>
            </a:r>
          </a:p>
        </p:txBody>
      </p:sp>
      <p:sp>
        <p:nvSpPr>
          <p:cNvPr id="14" name="Tekstvak 13"/>
          <p:cNvSpPr txBox="1"/>
          <p:nvPr/>
        </p:nvSpPr>
        <p:spPr>
          <a:xfrm>
            <a:off x="1763688" y="3933056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100 %</a:t>
            </a:r>
          </a:p>
        </p:txBody>
      </p:sp>
      <p:sp>
        <p:nvSpPr>
          <p:cNvPr id="15" name="Tekstvak 14"/>
          <p:cNvSpPr txBox="1"/>
          <p:nvPr/>
        </p:nvSpPr>
        <p:spPr>
          <a:xfrm>
            <a:off x="3347864" y="3939670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 1%</a:t>
            </a:r>
          </a:p>
        </p:txBody>
      </p:sp>
      <p:sp>
        <p:nvSpPr>
          <p:cNvPr id="16" name="Tekstvak 15"/>
          <p:cNvSpPr txBox="1"/>
          <p:nvPr/>
        </p:nvSpPr>
        <p:spPr>
          <a:xfrm>
            <a:off x="4440526" y="4009552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400%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3401870" y="3255202"/>
            <a:ext cx="5400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…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4427984" y="3255202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€ 60.000</a:t>
            </a:r>
          </a:p>
        </p:txBody>
      </p:sp>
      <p:sp>
        <p:nvSpPr>
          <p:cNvPr id="17" name="Gekromde PIJL-OMHOOG 16"/>
          <p:cNvSpPr/>
          <p:nvPr/>
        </p:nvSpPr>
        <p:spPr>
          <a:xfrm flipV="1">
            <a:off x="2259984" y="2849922"/>
            <a:ext cx="1224136" cy="299809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1" name="Gekromde PIJL-OMHOOG 20"/>
          <p:cNvSpPr/>
          <p:nvPr/>
        </p:nvSpPr>
        <p:spPr>
          <a:xfrm flipV="1">
            <a:off x="3719635" y="2827759"/>
            <a:ext cx="1224136" cy="317401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2" name="Gekromde PIJL-OMHOOG 21"/>
          <p:cNvSpPr/>
          <p:nvPr/>
        </p:nvSpPr>
        <p:spPr>
          <a:xfrm>
            <a:off x="3743908" y="4409662"/>
            <a:ext cx="1224136" cy="310097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3" name="Gekromde PIJL-OMHOOG 22"/>
          <p:cNvSpPr/>
          <p:nvPr/>
        </p:nvSpPr>
        <p:spPr>
          <a:xfrm>
            <a:off x="2276228" y="4432920"/>
            <a:ext cx="1224136" cy="317401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2380894" y="4787639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: 100</a:t>
            </a:r>
          </a:p>
        </p:txBody>
      </p:sp>
      <p:sp>
        <p:nvSpPr>
          <p:cNvPr id="25" name="Tekstvak 24"/>
          <p:cNvSpPr txBox="1"/>
          <p:nvPr/>
        </p:nvSpPr>
        <p:spPr>
          <a:xfrm>
            <a:off x="2326888" y="2456999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: 100</a:t>
            </a:r>
          </a:p>
        </p:txBody>
      </p:sp>
      <p:sp>
        <p:nvSpPr>
          <p:cNvPr id="26" name="Tekstvak 25"/>
          <p:cNvSpPr txBox="1"/>
          <p:nvPr/>
        </p:nvSpPr>
        <p:spPr>
          <a:xfrm>
            <a:off x="3828492" y="4750321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x 400</a:t>
            </a:r>
          </a:p>
        </p:txBody>
      </p:sp>
      <p:sp>
        <p:nvSpPr>
          <p:cNvPr id="27" name="Tekstvak 26"/>
          <p:cNvSpPr txBox="1"/>
          <p:nvPr/>
        </p:nvSpPr>
        <p:spPr>
          <a:xfrm>
            <a:off x="3863651" y="2430437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x 400</a:t>
            </a:r>
          </a:p>
        </p:txBody>
      </p:sp>
      <p:sp>
        <p:nvSpPr>
          <p:cNvPr id="20" name="Ovale toelichting 19"/>
          <p:cNvSpPr/>
          <p:nvPr/>
        </p:nvSpPr>
        <p:spPr>
          <a:xfrm>
            <a:off x="323528" y="2444643"/>
            <a:ext cx="1800200" cy="810559"/>
          </a:xfrm>
          <a:prstGeom prst="wedgeEllipseCallout">
            <a:avLst>
              <a:gd name="adj1" fmla="val 40476"/>
              <a:gd name="adj2" fmla="val 62500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Ovale toelichting 28"/>
          <p:cNvSpPr/>
          <p:nvPr/>
        </p:nvSpPr>
        <p:spPr>
          <a:xfrm>
            <a:off x="107503" y="4432920"/>
            <a:ext cx="2168725" cy="1196218"/>
          </a:xfrm>
          <a:prstGeom prst="wedgeEllipseCallout">
            <a:avLst>
              <a:gd name="adj1" fmla="val 41077"/>
              <a:gd name="adj2" fmla="val -63279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" name="Ovale toelichting 29"/>
          <p:cNvSpPr/>
          <p:nvPr/>
        </p:nvSpPr>
        <p:spPr>
          <a:xfrm>
            <a:off x="5436096" y="4304912"/>
            <a:ext cx="2187524" cy="810559"/>
          </a:xfrm>
          <a:prstGeom prst="wedgeEllipseCallout">
            <a:avLst>
              <a:gd name="adj1" fmla="val -67053"/>
              <a:gd name="adj2" fmla="val -40910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Ovale toelichting 30"/>
          <p:cNvSpPr/>
          <p:nvPr/>
        </p:nvSpPr>
        <p:spPr>
          <a:xfrm>
            <a:off x="5637668" y="2543926"/>
            <a:ext cx="2462724" cy="442533"/>
          </a:xfrm>
          <a:prstGeom prst="wedgeEllipseCallout">
            <a:avLst>
              <a:gd name="adj1" fmla="val -54146"/>
              <a:gd name="adj2" fmla="val 134558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2" name="Tekstvak 31"/>
          <p:cNvSpPr txBox="1"/>
          <p:nvPr/>
        </p:nvSpPr>
        <p:spPr>
          <a:xfrm>
            <a:off x="5495058" y="4448581"/>
            <a:ext cx="21435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Het was 100% en er is</a:t>
            </a:r>
          </a:p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300% bij gekomen</a:t>
            </a:r>
          </a:p>
        </p:txBody>
      </p:sp>
      <p:sp>
        <p:nvSpPr>
          <p:cNvPr id="33" name="Tekstvak 32"/>
          <p:cNvSpPr txBox="1"/>
          <p:nvPr/>
        </p:nvSpPr>
        <p:spPr>
          <a:xfrm>
            <a:off x="5724737" y="2589242"/>
            <a:ext cx="22582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Afronden is nu niet nodig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4338" r="9059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97422">
            <a:off x="3216022" y="2441937"/>
            <a:ext cx="802440" cy="910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kstvak 34"/>
          <p:cNvSpPr txBox="1"/>
          <p:nvPr/>
        </p:nvSpPr>
        <p:spPr>
          <a:xfrm>
            <a:off x="227449" y="2709086"/>
            <a:ext cx="1947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Welk getal weet je?</a:t>
            </a:r>
          </a:p>
        </p:txBody>
      </p:sp>
      <p:sp>
        <p:nvSpPr>
          <p:cNvPr id="36" name="Tekstvak 35"/>
          <p:cNvSpPr txBox="1"/>
          <p:nvPr/>
        </p:nvSpPr>
        <p:spPr>
          <a:xfrm>
            <a:off x="227449" y="4552691"/>
            <a:ext cx="19474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Oude, gehele,  normale, totale getal of na van/ dan is 100%</a:t>
            </a:r>
          </a:p>
        </p:txBody>
      </p:sp>
      <p:sp>
        <p:nvSpPr>
          <p:cNvPr id="37" name="Ovale toelichting 36"/>
          <p:cNvSpPr/>
          <p:nvPr/>
        </p:nvSpPr>
        <p:spPr>
          <a:xfrm>
            <a:off x="2866948" y="5187749"/>
            <a:ext cx="1500589" cy="307777"/>
          </a:xfrm>
          <a:prstGeom prst="wedgeEllipseCallout">
            <a:avLst>
              <a:gd name="adj1" fmla="val -639"/>
              <a:gd name="adj2" fmla="val -323267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9" name="Tekstvak 38"/>
          <p:cNvSpPr txBox="1"/>
          <p:nvPr/>
        </p:nvSpPr>
        <p:spPr>
          <a:xfrm>
            <a:off x="2698186" y="5182152"/>
            <a:ext cx="1947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1 in het midden</a:t>
            </a:r>
          </a:p>
        </p:txBody>
      </p:sp>
      <p:sp>
        <p:nvSpPr>
          <p:cNvPr id="40" name="Ovale toelichting 39"/>
          <p:cNvSpPr/>
          <p:nvPr/>
        </p:nvSpPr>
        <p:spPr>
          <a:xfrm>
            <a:off x="5842113" y="3370111"/>
            <a:ext cx="2356318" cy="537554"/>
          </a:xfrm>
          <a:prstGeom prst="wedgeEllipseCallout">
            <a:avLst>
              <a:gd name="adj1" fmla="val -61516"/>
              <a:gd name="adj2" fmla="val -26396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1" name="Tekstvak 40"/>
          <p:cNvSpPr txBox="1"/>
          <p:nvPr/>
        </p:nvSpPr>
        <p:spPr>
          <a:xfrm>
            <a:off x="6048113" y="3384445"/>
            <a:ext cx="1947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Hier komt straks je antwoord</a:t>
            </a:r>
          </a:p>
        </p:txBody>
      </p:sp>
      <p:sp>
        <p:nvSpPr>
          <p:cNvPr id="44" name="Tekstvak 43"/>
          <p:cNvSpPr txBox="1"/>
          <p:nvPr/>
        </p:nvSpPr>
        <p:spPr>
          <a:xfrm>
            <a:off x="5346439" y="5629138"/>
            <a:ext cx="30419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>
                <a:solidFill>
                  <a:srgbClr val="002060"/>
                </a:solidFill>
                <a:latin typeface="+mj-lt"/>
              </a:rPr>
              <a:t>De waarde is € 60.000</a:t>
            </a:r>
          </a:p>
        </p:txBody>
      </p:sp>
      <p:sp>
        <p:nvSpPr>
          <p:cNvPr id="45" name="Ovale toelichting 44"/>
          <p:cNvSpPr/>
          <p:nvPr/>
        </p:nvSpPr>
        <p:spPr>
          <a:xfrm>
            <a:off x="2901819" y="2022465"/>
            <a:ext cx="2356318" cy="357874"/>
          </a:xfrm>
          <a:prstGeom prst="wedgeEllipseCallout">
            <a:avLst>
              <a:gd name="adj1" fmla="val -16243"/>
              <a:gd name="adj2" fmla="val 94132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6" name="Tekstvak 45"/>
          <p:cNvSpPr txBox="1"/>
          <p:nvPr/>
        </p:nvSpPr>
        <p:spPr>
          <a:xfrm>
            <a:off x="3054725" y="2072562"/>
            <a:ext cx="22582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15000 : 100 x 400 =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8159" y="625755"/>
            <a:ext cx="1420543" cy="1831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84980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293"/>
    </mc:Choice>
    <mc:Fallback xmlns="">
      <p:transition spd="slow" advTm="5829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7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7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8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8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10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12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12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13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13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15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168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17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183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19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20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21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22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23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24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26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26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309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309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3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6" grpId="0"/>
      <p:bldP spid="18" grpId="0"/>
      <p:bldP spid="19" grpId="0"/>
      <p:bldP spid="17" grpId="0" animBg="1"/>
      <p:bldP spid="21" grpId="0" animBg="1"/>
      <p:bldP spid="22" grpId="0" animBg="1"/>
      <p:bldP spid="23" grpId="0" animBg="1"/>
      <p:bldP spid="24" grpId="0"/>
      <p:bldP spid="25" grpId="0"/>
      <p:bldP spid="26" grpId="0"/>
      <p:bldP spid="27" grpId="0"/>
      <p:bldP spid="20" grpId="0" animBg="1"/>
      <p:bldP spid="29" grpId="0" animBg="1"/>
      <p:bldP spid="30" grpId="0" animBg="1"/>
      <p:bldP spid="31" grpId="0" animBg="1"/>
      <p:bldP spid="32" grpId="0"/>
      <p:bldP spid="33" grpId="0"/>
      <p:bldP spid="35" grpId="0"/>
      <p:bldP spid="36" grpId="0"/>
      <p:bldP spid="37" grpId="0" animBg="1"/>
      <p:bldP spid="39" grpId="0"/>
      <p:bldP spid="40" grpId="0" animBg="1"/>
      <p:bldP spid="41" grpId="0"/>
      <p:bldP spid="44" grpId="0"/>
      <p:bldP spid="45" grpId="0" animBg="1"/>
      <p:bldP spid="4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737824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 startAt="5"/>
            </a:pPr>
            <a:r>
              <a:rPr lang="nl-NL" sz="2000" dirty="0">
                <a:latin typeface="+mj-lt"/>
              </a:rPr>
              <a:t>Joris heeft gebruik gemaakt van de zomerkorting. </a:t>
            </a:r>
            <a:br>
              <a:rPr lang="nl-NL" sz="2000" dirty="0">
                <a:latin typeface="+mj-lt"/>
              </a:rPr>
            </a:br>
            <a:r>
              <a:rPr lang="nl-NL" sz="2000" dirty="0">
                <a:latin typeface="+mj-lt"/>
              </a:rPr>
              <a:t>Zijn leergang “economie” kost normaal € 2.350,-</a:t>
            </a:r>
            <a:br>
              <a:rPr lang="nl-NL" sz="2000" dirty="0">
                <a:latin typeface="+mj-lt"/>
              </a:rPr>
            </a:br>
            <a:r>
              <a:rPr lang="nl-NL" sz="2000" dirty="0">
                <a:latin typeface="+mj-lt"/>
              </a:rPr>
              <a:t>Hoeveel procent korting werd er gegeven?</a:t>
            </a:r>
          </a:p>
          <a:p>
            <a:pPr marL="624078" indent="-514350">
              <a:buFont typeface="+mj-lt"/>
              <a:buAutoNum type="arabicPeriod" startAt="5"/>
            </a:pPr>
            <a:endParaRPr lang="nl-NL" sz="2000" dirty="0">
              <a:latin typeface="+mj-lt"/>
            </a:endParaRPr>
          </a:p>
          <a:p>
            <a:pPr marL="624078" indent="-514350">
              <a:buFont typeface="+mj-lt"/>
              <a:buAutoNum type="arabicPeriod" startAt="5"/>
            </a:pPr>
            <a:r>
              <a:rPr lang="nl-NL" sz="2000" dirty="0">
                <a:latin typeface="+mj-lt"/>
              </a:rPr>
              <a:t>Thomas ziet een aanbieding in de krant.</a:t>
            </a:r>
            <a:br>
              <a:rPr lang="nl-NL" sz="2000" dirty="0">
                <a:latin typeface="+mj-lt"/>
              </a:rPr>
            </a:br>
            <a:r>
              <a:rPr lang="nl-NL" sz="2000" dirty="0">
                <a:latin typeface="+mj-lt"/>
              </a:rPr>
              <a:t>Rondreis door Afrika van € 2.290 nu voor € 1.950</a:t>
            </a:r>
            <a:br>
              <a:rPr lang="nl-NL" sz="2000" dirty="0">
                <a:latin typeface="+mj-lt"/>
              </a:rPr>
            </a:br>
            <a:r>
              <a:rPr lang="nl-NL" sz="2000" dirty="0">
                <a:latin typeface="+mj-lt"/>
              </a:rPr>
              <a:t>Hoeveel procent korting wordt er gegeven?</a:t>
            </a:r>
          </a:p>
          <a:p>
            <a:pPr marL="624078" indent="-514350">
              <a:buFont typeface="+mj-lt"/>
              <a:buAutoNum type="arabicPeriod" startAt="5"/>
            </a:pPr>
            <a:endParaRPr lang="nl-NL" sz="2000" dirty="0">
              <a:latin typeface="+mj-lt"/>
            </a:endParaRPr>
          </a:p>
          <a:p>
            <a:pPr marL="624078" indent="-514350">
              <a:buFont typeface="+mj-lt"/>
              <a:buAutoNum type="arabicPeriod" startAt="5"/>
            </a:pPr>
            <a:r>
              <a:rPr lang="nl-NL" sz="2000" dirty="0">
                <a:latin typeface="+mj-lt"/>
              </a:rPr>
              <a:t>In 2005 moest je voor een fles Coca Cola € 1,19 betalen.</a:t>
            </a:r>
            <a:br>
              <a:rPr lang="nl-NL" sz="2000" dirty="0">
                <a:latin typeface="+mj-lt"/>
              </a:rPr>
            </a:br>
            <a:r>
              <a:rPr lang="nl-NL" sz="2000" dirty="0">
                <a:latin typeface="+mj-lt"/>
              </a:rPr>
              <a:t>In supermarkten is de 1,5 literfles nu voor € 1,79 te koop</a:t>
            </a:r>
            <a:br>
              <a:rPr lang="nl-NL" sz="2000" dirty="0">
                <a:latin typeface="+mj-lt"/>
              </a:rPr>
            </a:br>
            <a:r>
              <a:rPr lang="nl-NL" sz="2000" dirty="0">
                <a:latin typeface="+mj-lt"/>
              </a:rPr>
              <a:t>Hoeveel procent zijn de prijzen gestegen?</a:t>
            </a:r>
          </a:p>
          <a:p>
            <a:pPr marL="624078" indent="-514350">
              <a:buFont typeface="+mj-lt"/>
              <a:buAutoNum type="arabicPeriod" startAt="5"/>
            </a:pPr>
            <a:endParaRPr lang="nl-NL" sz="2000" dirty="0">
              <a:latin typeface="+mj-lt"/>
            </a:endParaRPr>
          </a:p>
          <a:p>
            <a:pPr marL="624078" indent="-514350">
              <a:buFont typeface="+mj-lt"/>
              <a:buAutoNum type="arabicPeriod" startAt="5"/>
            </a:pPr>
            <a:r>
              <a:rPr lang="nl-NL" sz="2000" dirty="0" err="1">
                <a:latin typeface="+mj-lt"/>
              </a:rPr>
              <a:t>Brawl</a:t>
            </a:r>
            <a:r>
              <a:rPr lang="nl-NL" sz="2000" dirty="0">
                <a:latin typeface="+mj-lt"/>
              </a:rPr>
              <a:t> Stars is een winstgevend spel. </a:t>
            </a:r>
            <a:br>
              <a:rPr lang="nl-NL" sz="2000" dirty="0">
                <a:latin typeface="+mj-lt"/>
              </a:rPr>
            </a:br>
            <a:r>
              <a:rPr lang="nl-NL" sz="2000" dirty="0">
                <a:latin typeface="+mj-lt"/>
              </a:rPr>
              <a:t>In 2016 was de winst nog € 160 miljoen. </a:t>
            </a:r>
            <a:br>
              <a:rPr lang="nl-NL" sz="2000" dirty="0">
                <a:latin typeface="+mj-lt"/>
              </a:rPr>
            </a:br>
            <a:r>
              <a:rPr lang="nl-NL" sz="2000" dirty="0">
                <a:latin typeface="+mj-lt"/>
              </a:rPr>
              <a:t>In 2020 was de winst gestegen naar € 982 miljoen</a:t>
            </a:r>
            <a:br>
              <a:rPr lang="nl-NL" sz="2000" dirty="0">
                <a:latin typeface="+mj-lt"/>
              </a:rPr>
            </a:br>
            <a:r>
              <a:rPr lang="nl-NL" sz="2000" dirty="0">
                <a:latin typeface="+mj-lt"/>
              </a:rPr>
              <a:t>Hoeveel procent is de winst gestegen?</a:t>
            </a:r>
          </a:p>
        </p:txBody>
      </p:sp>
      <p:pic>
        <p:nvPicPr>
          <p:cNvPr id="4" name="Picture 2" descr="http://rechten.vu.nl/nl/Images/Button%202015%20web%2050_tcm22-4580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718794"/>
            <a:ext cx="1255103" cy="1255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0548" y="2133171"/>
            <a:ext cx="1561980" cy="1223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30" t="5647" r="25222" b="9857"/>
          <a:stretch/>
        </p:blipFill>
        <p:spPr bwMode="auto">
          <a:xfrm rot="20731248">
            <a:off x="7974037" y="3251283"/>
            <a:ext cx="476981" cy="1342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49A091ED-D130-446E-8811-BAA61779E29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5022" b="15530"/>
          <a:stretch/>
        </p:blipFill>
        <p:spPr>
          <a:xfrm>
            <a:off x="7206914" y="4890050"/>
            <a:ext cx="1530771" cy="1419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394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301"/>
    </mc:Choice>
    <mc:Fallback xmlns="">
      <p:transition spd="slow" advTm="1430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91865" y="980728"/>
            <a:ext cx="6851537" cy="1066800"/>
          </a:xfrm>
        </p:spPr>
        <p:txBody>
          <a:bodyPr>
            <a:normAutofit fontScale="90000"/>
          </a:bodyPr>
          <a:lstStyle/>
          <a:p>
            <a:r>
              <a:rPr lang="nl-NL" sz="2200" dirty="0"/>
              <a:t>Joris heeft gebruik gemaakt van de zomerkorting. </a:t>
            </a:r>
            <a:br>
              <a:rPr lang="nl-NL" sz="2200" dirty="0"/>
            </a:br>
            <a:r>
              <a:rPr lang="nl-NL" sz="2200" dirty="0"/>
              <a:t>Zijn leergang “economie” kost normaal € 2.350,-</a:t>
            </a:r>
            <a:br>
              <a:rPr lang="nl-NL" sz="2200" dirty="0"/>
            </a:br>
            <a:r>
              <a:rPr lang="nl-NL" sz="2200" dirty="0"/>
              <a:t>Hoeveel procent korting werd er gegeven?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/>
          </a:p>
        </p:txBody>
      </p:sp>
      <p:pic>
        <p:nvPicPr>
          <p:cNvPr id="1026" name="Picture 2" descr="http://rechten.vu.nl/nl/Images/Button%202015%20web%2050_tcm22-45808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243" y="733737"/>
            <a:ext cx="1856606" cy="1856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Rechte verbindingslijn 5"/>
          <p:cNvCxnSpPr/>
          <p:nvPr/>
        </p:nvCxnSpPr>
        <p:spPr>
          <a:xfrm>
            <a:off x="1619672" y="3789040"/>
            <a:ext cx="3816424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7"/>
          <p:cNvCxnSpPr/>
          <p:nvPr/>
        </p:nvCxnSpPr>
        <p:spPr>
          <a:xfrm>
            <a:off x="2987824" y="3145160"/>
            <a:ext cx="0" cy="128776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9"/>
          <p:cNvCxnSpPr/>
          <p:nvPr/>
        </p:nvCxnSpPr>
        <p:spPr>
          <a:xfrm>
            <a:off x="4283968" y="3145160"/>
            <a:ext cx="0" cy="128776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kstvak 11"/>
          <p:cNvSpPr txBox="1"/>
          <p:nvPr/>
        </p:nvSpPr>
        <p:spPr>
          <a:xfrm>
            <a:off x="1763688" y="3269015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€ 2.350</a:t>
            </a:r>
          </a:p>
        </p:txBody>
      </p:sp>
      <p:sp>
        <p:nvSpPr>
          <p:cNvPr id="14" name="Tekstvak 13"/>
          <p:cNvSpPr txBox="1"/>
          <p:nvPr/>
        </p:nvSpPr>
        <p:spPr>
          <a:xfrm>
            <a:off x="1763688" y="3933056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100 %</a:t>
            </a:r>
          </a:p>
        </p:txBody>
      </p:sp>
      <p:sp>
        <p:nvSpPr>
          <p:cNvPr id="15" name="Tekstvak 14"/>
          <p:cNvSpPr txBox="1"/>
          <p:nvPr/>
        </p:nvSpPr>
        <p:spPr>
          <a:xfrm>
            <a:off x="3347864" y="3269015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€ 1</a:t>
            </a:r>
          </a:p>
        </p:txBody>
      </p:sp>
      <p:sp>
        <p:nvSpPr>
          <p:cNvPr id="16" name="Tekstvak 15"/>
          <p:cNvSpPr txBox="1"/>
          <p:nvPr/>
        </p:nvSpPr>
        <p:spPr>
          <a:xfrm>
            <a:off x="4427984" y="3269015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€ 200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3401870" y="3933056"/>
            <a:ext cx="5400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…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4427984" y="3933056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8,5106%</a:t>
            </a:r>
          </a:p>
        </p:txBody>
      </p:sp>
      <p:sp>
        <p:nvSpPr>
          <p:cNvPr id="17" name="Gekromde PIJL-OMHOOG 16"/>
          <p:cNvSpPr/>
          <p:nvPr/>
        </p:nvSpPr>
        <p:spPr>
          <a:xfrm>
            <a:off x="2276229" y="4432920"/>
            <a:ext cx="1224136" cy="28803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1" name="Gekromde PIJL-OMHOOG 20"/>
          <p:cNvSpPr/>
          <p:nvPr/>
        </p:nvSpPr>
        <p:spPr>
          <a:xfrm>
            <a:off x="3743908" y="4457126"/>
            <a:ext cx="1224136" cy="28803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2" name="Gekromde PIJL-OMHOOG 21"/>
          <p:cNvSpPr/>
          <p:nvPr/>
        </p:nvSpPr>
        <p:spPr>
          <a:xfrm flipV="1">
            <a:off x="3763178" y="2868800"/>
            <a:ext cx="1224136" cy="27636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3" name="Gekromde PIJL-OMHOOG 22"/>
          <p:cNvSpPr/>
          <p:nvPr/>
        </p:nvSpPr>
        <p:spPr>
          <a:xfrm flipV="1">
            <a:off x="2308886" y="2858566"/>
            <a:ext cx="1224136" cy="27636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2380894" y="2390288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: 2.350</a:t>
            </a:r>
          </a:p>
        </p:txBody>
      </p:sp>
      <p:sp>
        <p:nvSpPr>
          <p:cNvPr id="25" name="Tekstvak 24"/>
          <p:cNvSpPr txBox="1"/>
          <p:nvPr/>
        </p:nvSpPr>
        <p:spPr>
          <a:xfrm>
            <a:off x="2442405" y="4869160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: 2.350</a:t>
            </a:r>
          </a:p>
        </p:txBody>
      </p:sp>
      <p:sp>
        <p:nvSpPr>
          <p:cNvPr id="26" name="Tekstvak 25"/>
          <p:cNvSpPr txBox="1"/>
          <p:nvPr/>
        </p:nvSpPr>
        <p:spPr>
          <a:xfrm>
            <a:off x="3887924" y="2458456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x 200</a:t>
            </a:r>
          </a:p>
        </p:txBody>
      </p:sp>
      <p:sp>
        <p:nvSpPr>
          <p:cNvPr id="27" name="Tekstvak 26"/>
          <p:cNvSpPr txBox="1"/>
          <p:nvPr/>
        </p:nvSpPr>
        <p:spPr>
          <a:xfrm>
            <a:off x="3941930" y="4868703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x 200</a:t>
            </a:r>
          </a:p>
        </p:txBody>
      </p:sp>
      <p:sp>
        <p:nvSpPr>
          <p:cNvPr id="20" name="Ovale toelichting 19"/>
          <p:cNvSpPr/>
          <p:nvPr/>
        </p:nvSpPr>
        <p:spPr>
          <a:xfrm>
            <a:off x="323528" y="2444643"/>
            <a:ext cx="1800200" cy="810559"/>
          </a:xfrm>
          <a:prstGeom prst="wedgeEllipseCallout">
            <a:avLst>
              <a:gd name="adj1" fmla="val 40476"/>
              <a:gd name="adj2" fmla="val 6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Ovale toelichting 28"/>
          <p:cNvSpPr/>
          <p:nvPr/>
        </p:nvSpPr>
        <p:spPr>
          <a:xfrm>
            <a:off x="107503" y="4432920"/>
            <a:ext cx="2168725" cy="1196218"/>
          </a:xfrm>
          <a:prstGeom prst="wedgeEllipseCallout">
            <a:avLst>
              <a:gd name="adj1" fmla="val 44089"/>
              <a:gd name="adj2" fmla="val -623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" name="Ovale toelichting 29"/>
          <p:cNvSpPr/>
          <p:nvPr/>
        </p:nvSpPr>
        <p:spPr>
          <a:xfrm>
            <a:off x="5051984" y="2317334"/>
            <a:ext cx="2187524" cy="810559"/>
          </a:xfrm>
          <a:prstGeom prst="wedgeEllipseCallout">
            <a:avLst>
              <a:gd name="adj1" fmla="val -42669"/>
              <a:gd name="adj2" fmla="val 6652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Ovale toelichting 30"/>
          <p:cNvSpPr/>
          <p:nvPr/>
        </p:nvSpPr>
        <p:spPr>
          <a:xfrm>
            <a:off x="5096002" y="4868702"/>
            <a:ext cx="2356318" cy="638095"/>
          </a:xfrm>
          <a:prstGeom prst="wedgeEllipseCallout">
            <a:avLst>
              <a:gd name="adj1" fmla="val -46734"/>
              <a:gd name="adj2" fmla="val -1326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2" name="Tekstvak 31"/>
          <p:cNvSpPr txBox="1"/>
          <p:nvPr/>
        </p:nvSpPr>
        <p:spPr>
          <a:xfrm>
            <a:off x="5194041" y="2444643"/>
            <a:ext cx="1947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Beantwoord  de vraag</a:t>
            </a:r>
          </a:p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maar dan in euro </a:t>
            </a:r>
          </a:p>
        </p:txBody>
      </p:sp>
      <p:sp>
        <p:nvSpPr>
          <p:cNvPr id="33" name="Tekstvak 32"/>
          <p:cNvSpPr txBox="1"/>
          <p:nvPr/>
        </p:nvSpPr>
        <p:spPr>
          <a:xfrm>
            <a:off x="5194040" y="4890474"/>
            <a:ext cx="22582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Procenten mag je</a:t>
            </a:r>
          </a:p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afronden op 1 decimaal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14338" r="9059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3496" y="4765856"/>
            <a:ext cx="956808" cy="1085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kstvak 34"/>
          <p:cNvSpPr txBox="1"/>
          <p:nvPr/>
        </p:nvSpPr>
        <p:spPr>
          <a:xfrm>
            <a:off x="227449" y="2709086"/>
            <a:ext cx="1947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Welk getal weet je?</a:t>
            </a:r>
          </a:p>
        </p:txBody>
      </p:sp>
      <p:sp>
        <p:nvSpPr>
          <p:cNvPr id="36" name="Tekstvak 35"/>
          <p:cNvSpPr txBox="1"/>
          <p:nvPr/>
        </p:nvSpPr>
        <p:spPr>
          <a:xfrm>
            <a:off x="227449" y="4552691"/>
            <a:ext cx="19474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Oude, gehele,  normale, totale getal of na van/ dan is 100%</a:t>
            </a:r>
          </a:p>
        </p:txBody>
      </p:sp>
      <p:sp>
        <p:nvSpPr>
          <p:cNvPr id="37" name="Ovale toelichting 36"/>
          <p:cNvSpPr/>
          <p:nvPr/>
        </p:nvSpPr>
        <p:spPr>
          <a:xfrm>
            <a:off x="2855387" y="2218097"/>
            <a:ext cx="1500589" cy="307777"/>
          </a:xfrm>
          <a:prstGeom prst="wedgeEllipseCallout">
            <a:avLst>
              <a:gd name="adj1" fmla="val 2988"/>
              <a:gd name="adj2" fmla="val 21080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9" name="Tekstvak 38"/>
          <p:cNvSpPr txBox="1"/>
          <p:nvPr/>
        </p:nvSpPr>
        <p:spPr>
          <a:xfrm>
            <a:off x="2631968" y="2218097"/>
            <a:ext cx="1947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1 in het midden</a:t>
            </a:r>
          </a:p>
        </p:txBody>
      </p:sp>
      <p:sp>
        <p:nvSpPr>
          <p:cNvPr id="40" name="Ovale toelichting 39"/>
          <p:cNvSpPr/>
          <p:nvPr/>
        </p:nvSpPr>
        <p:spPr>
          <a:xfrm>
            <a:off x="5687084" y="4063588"/>
            <a:ext cx="2356318" cy="537554"/>
          </a:xfrm>
          <a:prstGeom prst="wedgeEllipseCallout">
            <a:avLst>
              <a:gd name="adj1" fmla="val -61516"/>
              <a:gd name="adj2" fmla="val -263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1" name="Tekstvak 40"/>
          <p:cNvSpPr txBox="1"/>
          <p:nvPr/>
        </p:nvSpPr>
        <p:spPr>
          <a:xfrm>
            <a:off x="5785123" y="4063588"/>
            <a:ext cx="1947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Hier komt straks je antwoord</a:t>
            </a:r>
          </a:p>
        </p:txBody>
      </p:sp>
      <p:sp>
        <p:nvSpPr>
          <p:cNvPr id="44" name="Tekstvak 43"/>
          <p:cNvSpPr txBox="1"/>
          <p:nvPr/>
        </p:nvSpPr>
        <p:spPr>
          <a:xfrm>
            <a:off x="5346439" y="5629138"/>
            <a:ext cx="22582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>
                <a:solidFill>
                  <a:srgbClr val="002060"/>
                </a:solidFill>
                <a:latin typeface="+mj-lt"/>
              </a:rPr>
              <a:t>De korting is 8,5%</a:t>
            </a:r>
          </a:p>
        </p:txBody>
      </p:sp>
      <p:sp>
        <p:nvSpPr>
          <p:cNvPr id="45" name="Ovale toelichting 44"/>
          <p:cNvSpPr/>
          <p:nvPr/>
        </p:nvSpPr>
        <p:spPr>
          <a:xfrm>
            <a:off x="3200805" y="5829340"/>
            <a:ext cx="2356318" cy="407972"/>
          </a:xfrm>
          <a:prstGeom prst="wedgeEllipseCallout">
            <a:avLst>
              <a:gd name="adj1" fmla="val -31950"/>
              <a:gd name="adj2" fmla="val -1006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6" name="Tekstvak 45"/>
          <p:cNvSpPr txBox="1"/>
          <p:nvPr/>
        </p:nvSpPr>
        <p:spPr>
          <a:xfrm>
            <a:off x="3298844" y="5859572"/>
            <a:ext cx="22582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100 : 2350 x 200 =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56198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5684"/>
    </mc:Choice>
    <mc:Fallback xmlns="">
      <p:transition spd="slow" advTm="5568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7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7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8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8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10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12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12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13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13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15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168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17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183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19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20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21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22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23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24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26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26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309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309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3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6" grpId="0"/>
      <p:bldP spid="18" grpId="0"/>
      <p:bldP spid="19" grpId="0"/>
      <p:bldP spid="17" grpId="0" animBg="1"/>
      <p:bldP spid="21" grpId="0" animBg="1"/>
      <p:bldP spid="22" grpId="0" animBg="1"/>
      <p:bldP spid="23" grpId="0" animBg="1"/>
      <p:bldP spid="24" grpId="0"/>
      <p:bldP spid="25" grpId="0"/>
      <p:bldP spid="26" grpId="0"/>
      <p:bldP spid="27" grpId="0"/>
      <p:bldP spid="20" grpId="0" animBg="1"/>
      <p:bldP spid="29" grpId="0" animBg="1"/>
      <p:bldP spid="30" grpId="0" animBg="1"/>
      <p:bldP spid="31" grpId="0" animBg="1"/>
      <p:bldP spid="32" grpId="0"/>
      <p:bldP spid="33" grpId="0"/>
      <p:bldP spid="35" grpId="0"/>
      <p:bldP spid="36" grpId="0"/>
      <p:bldP spid="37" grpId="0" animBg="1"/>
      <p:bldP spid="39" grpId="0"/>
      <p:bldP spid="40" grpId="0" animBg="1"/>
      <p:bldP spid="41" grpId="0"/>
      <p:bldP spid="44" grpId="0"/>
      <p:bldP spid="45" grpId="0" animBg="1"/>
      <p:bldP spid="4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91865" y="980728"/>
            <a:ext cx="6851537" cy="1066800"/>
          </a:xfrm>
        </p:spPr>
        <p:txBody>
          <a:bodyPr>
            <a:normAutofit fontScale="90000"/>
          </a:bodyPr>
          <a:lstStyle/>
          <a:p>
            <a:r>
              <a:rPr lang="nl-NL" sz="2200" dirty="0"/>
              <a:t>Thomas ziet een aanbieding in de krant.</a:t>
            </a:r>
            <a:br>
              <a:rPr lang="nl-NL" sz="2200" dirty="0"/>
            </a:br>
            <a:r>
              <a:rPr lang="nl-NL" sz="2200" dirty="0"/>
              <a:t>Rondreis door Afrika van € 2.290 nu voor € 1.950</a:t>
            </a:r>
            <a:br>
              <a:rPr lang="nl-NL" sz="2200" dirty="0"/>
            </a:br>
            <a:r>
              <a:rPr lang="nl-NL" sz="2200" dirty="0"/>
              <a:t>Hoeveel procent korting wordt er gegeven?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/>
          </a:p>
        </p:txBody>
      </p:sp>
      <p:cxnSp>
        <p:nvCxnSpPr>
          <p:cNvPr id="6" name="Rechte verbindingslijn 5"/>
          <p:cNvCxnSpPr/>
          <p:nvPr/>
        </p:nvCxnSpPr>
        <p:spPr>
          <a:xfrm>
            <a:off x="1619672" y="3789040"/>
            <a:ext cx="3816424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7"/>
          <p:cNvCxnSpPr/>
          <p:nvPr/>
        </p:nvCxnSpPr>
        <p:spPr>
          <a:xfrm>
            <a:off x="2987824" y="3145160"/>
            <a:ext cx="0" cy="128776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9"/>
          <p:cNvCxnSpPr/>
          <p:nvPr/>
        </p:nvCxnSpPr>
        <p:spPr>
          <a:xfrm>
            <a:off x="4283968" y="3145160"/>
            <a:ext cx="0" cy="128776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kstvak 11"/>
          <p:cNvSpPr txBox="1"/>
          <p:nvPr/>
        </p:nvSpPr>
        <p:spPr>
          <a:xfrm>
            <a:off x="1763688" y="3269015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€ 2.290</a:t>
            </a:r>
          </a:p>
        </p:txBody>
      </p:sp>
      <p:sp>
        <p:nvSpPr>
          <p:cNvPr id="14" name="Tekstvak 13"/>
          <p:cNvSpPr txBox="1"/>
          <p:nvPr/>
        </p:nvSpPr>
        <p:spPr>
          <a:xfrm>
            <a:off x="1763688" y="3933056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100 %</a:t>
            </a:r>
          </a:p>
        </p:txBody>
      </p:sp>
      <p:sp>
        <p:nvSpPr>
          <p:cNvPr id="15" name="Tekstvak 14"/>
          <p:cNvSpPr txBox="1"/>
          <p:nvPr/>
        </p:nvSpPr>
        <p:spPr>
          <a:xfrm>
            <a:off x="3347864" y="3269015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€ 1</a:t>
            </a:r>
          </a:p>
        </p:txBody>
      </p:sp>
      <p:sp>
        <p:nvSpPr>
          <p:cNvPr id="16" name="Tekstvak 15"/>
          <p:cNvSpPr txBox="1"/>
          <p:nvPr/>
        </p:nvSpPr>
        <p:spPr>
          <a:xfrm>
            <a:off x="4427984" y="3269015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€ 340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3401870" y="3933056"/>
            <a:ext cx="5400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…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4427984" y="3933056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14,847%</a:t>
            </a:r>
          </a:p>
        </p:txBody>
      </p:sp>
      <p:sp>
        <p:nvSpPr>
          <p:cNvPr id="17" name="Gekromde PIJL-OMHOOG 16"/>
          <p:cNvSpPr/>
          <p:nvPr/>
        </p:nvSpPr>
        <p:spPr>
          <a:xfrm>
            <a:off x="2276229" y="4432920"/>
            <a:ext cx="1224136" cy="28803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1" name="Gekromde PIJL-OMHOOG 20"/>
          <p:cNvSpPr/>
          <p:nvPr/>
        </p:nvSpPr>
        <p:spPr>
          <a:xfrm>
            <a:off x="3743908" y="4457126"/>
            <a:ext cx="1224136" cy="28803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2" name="Gekromde PIJL-OMHOOG 21"/>
          <p:cNvSpPr/>
          <p:nvPr/>
        </p:nvSpPr>
        <p:spPr>
          <a:xfrm flipV="1">
            <a:off x="3763178" y="2868800"/>
            <a:ext cx="1224136" cy="27636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3" name="Gekromde PIJL-OMHOOG 22"/>
          <p:cNvSpPr/>
          <p:nvPr/>
        </p:nvSpPr>
        <p:spPr>
          <a:xfrm flipV="1">
            <a:off x="2308886" y="2858566"/>
            <a:ext cx="1224136" cy="27636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2380894" y="2390288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: 2.290</a:t>
            </a:r>
          </a:p>
        </p:txBody>
      </p:sp>
      <p:sp>
        <p:nvSpPr>
          <p:cNvPr id="25" name="Tekstvak 24"/>
          <p:cNvSpPr txBox="1"/>
          <p:nvPr/>
        </p:nvSpPr>
        <p:spPr>
          <a:xfrm>
            <a:off x="2442405" y="4869160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: 2.290</a:t>
            </a:r>
          </a:p>
        </p:txBody>
      </p:sp>
      <p:sp>
        <p:nvSpPr>
          <p:cNvPr id="26" name="Tekstvak 25"/>
          <p:cNvSpPr txBox="1"/>
          <p:nvPr/>
        </p:nvSpPr>
        <p:spPr>
          <a:xfrm>
            <a:off x="3887924" y="2458456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x 340</a:t>
            </a:r>
          </a:p>
        </p:txBody>
      </p:sp>
      <p:sp>
        <p:nvSpPr>
          <p:cNvPr id="27" name="Tekstvak 26"/>
          <p:cNvSpPr txBox="1"/>
          <p:nvPr/>
        </p:nvSpPr>
        <p:spPr>
          <a:xfrm>
            <a:off x="3941930" y="4868703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j-lt"/>
              </a:rPr>
              <a:t>x 340</a:t>
            </a:r>
          </a:p>
        </p:txBody>
      </p:sp>
      <p:sp>
        <p:nvSpPr>
          <p:cNvPr id="20" name="Ovale toelichting 19"/>
          <p:cNvSpPr/>
          <p:nvPr/>
        </p:nvSpPr>
        <p:spPr>
          <a:xfrm>
            <a:off x="323528" y="2444643"/>
            <a:ext cx="1800200" cy="810559"/>
          </a:xfrm>
          <a:prstGeom prst="wedgeEllipseCallout">
            <a:avLst>
              <a:gd name="adj1" fmla="val 40476"/>
              <a:gd name="adj2" fmla="val 62500"/>
            </a:avLst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Ovale toelichting 28"/>
          <p:cNvSpPr/>
          <p:nvPr/>
        </p:nvSpPr>
        <p:spPr>
          <a:xfrm>
            <a:off x="107503" y="4432920"/>
            <a:ext cx="2168725" cy="1196218"/>
          </a:xfrm>
          <a:prstGeom prst="wedgeEllipseCallout">
            <a:avLst>
              <a:gd name="adj1" fmla="val 44089"/>
              <a:gd name="adj2" fmla="val -62369"/>
            </a:avLst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" name="Ovale toelichting 29"/>
          <p:cNvSpPr/>
          <p:nvPr/>
        </p:nvSpPr>
        <p:spPr>
          <a:xfrm>
            <a:off x="5051984" y="2317334"/>
            <a:ext cx="2187524" cy="810559"/>
          </a:xfrm>
          <a:prstGeom prst="wedgeEllipseCallout">
            <a:avLst>
              <a:gd name="adj1" fmla="val -42669"/>
              <a:gd name="adj2" fmla="val 66529"/>
            </a:avLst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Ovale toelichting 30"/>
          <p:cNvSpPr/>
          <p:nvPr/>
        </p:nvSpPr>
        <p:spPr>
          <a:xfrm>
            <a:off x="5096002" y="4868702"/>
            <a:ext cx="2356318" cy="638095"/>
          </a:xfrm>
          <a:prstGeom prst="wedgeEllipseCallout">
            <a:avLst>
              <a:gd name="adj1" fmla="val -46734"/>
              <a:gd name="adj2" fmla="val -132669"/>
            </a:avLst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2" name="Tekstvak 31"/>
          <p:cNvSpPr txBox="1"/>
          <p:nvPr/>
        </p:nvSpPr>
        <p:spPr>
          <a:xfrm>
            <a:off x="5194041" y="2444643"/>
            <a:ext cx="1947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Beantwoord  de vraag</a:t>
            </a:r>
          </a:p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maar dan in euro </a:t>
            </a:r>
          </a:p>
        </p:txBody>
      </p:sp>
      <p:sp>
        <p:nvSpPr>
          <p:cNvPr id="33" name="Tekstvak 32"/>
          <p:cNvSpPr txBox="1"/>
          <p:nvPr/>
        </p:nvSpPr>
        <p:spPr>
          <a:xfrm>
            <a:off x="5194040" y="4890474"/>
            <a:ext cx="22582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Procenten mag je</a:t>
            </a:r>
          </a:p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afronden op 1 decimaal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4338" r="9059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3496" y="4765856"/>
            <a:ext cx="956808" cy="1085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kstvak 34"/>
          <p:cNvSpPr txBox="1"/>
          <p:nvPr/>
        </p:nvSpPr>
        <p:spPr>
          <a:xfrm>
            <a:off x="227449" y="2709086"/>
            <a:ext cx="1947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Welk getal weet je?</a:t>
            </a:r>
          </a:p>
        </p:txBody>
      </p:sp>
      <p:sp>
        <p:nvSpPr>
          <p:cNvPr id="36" name="Tekstvak 35"/>
          <p:cNvSpPr txBox="1"/>
          <p:nvPr/>
        </p:nvSpPr>
        <p:spPr>
          <a:xfrm>
            <a:off x="227449" y="4552691"/>
            <a:ext cx="19474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Oude, gehele,  normale, totale getal of na van/ dan is 100%</a:t>
            </a:r>
          </a:p>
        </p:txBody>
      </p:sp>
      <p:sp>
        <p:nvSpPr>
          <p:cNvPr id="37" name="Ovale toelichting 36"/>
          <p:cNvSpPr/>
          <p:nvPr/>
        </p:nvSpPr>
        <p:spPr>
          <a:xfrm>
            <a:off x="2855387" y="1988841"/>
            <a:ext cx="1500589" cy="537034"/>
          </a:xfrm>
          <a:prstGeom prst="wedgeEllipseCallout">
            <a:avLst>
              <a:gd name="adj1" fmla="val 2988"/>
              <a:gd name="adj2" fmla="val 210802"/>
            </a:avLst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9" name="Tekstvak 38"/>
          <p:cNvSpPr txBox="1"/>
          <p:nvPr/>
        </p:nvSpPr>
        <p:spPr>
          <a:xfrm>
            <a:off x="2657154" y="2093881"/>
            <a:ext cx="1947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1 in het midden</a:t>
            </a:r>
          </a:p>
        </p:txBody>
      </p:sp>
      <p:sp>
        <p:nvSpPr>
          <p:cNvPr id="40" name="Ovale toelichting 39"/>
          <p:cNvSpPr/>
          <p:nvPr/>
        </p:nvSpPr>
        <p:spPr>
          <a:xfrm>
            <a:off x="5687084" y="4063588"/>
            <a:ext cx="2356318" cy="537554"/>
          </a:xfrm>
          <a:prstGeom prst="wedgeEllipseCallout">
            <a:avLst>
              <a:gd name="adj1" fmla="val -61516"/>
              <a:gd name="adj2" fmla="val -26396"/>
            </a:avLst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1" name="Tekstvak 40"/>
          <p:cNvSpPr txBox="1"/>
          <p:nvPr/>
        </p:nvSpPr>
        <p:spPr>
          <a:xfrm>
            <a:off x="5785123" y="4063588"/>
            <a:ext cx="1947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Hier komt straks je antwoord</a:t>
            </a:r>
          </a:p>
        </p:txBody>
      </p:sp>
      <p:sp>
        <p:nvSpPr>
          <p:cNvPr id="44" name="Tekstvak 43"/>
          <p:cNvSpPr txBox="1"/>
          <p:nvPr/>
        </p:nvSpPr>
        <p:spPr>
          <a:xfrm>
            <a:off x="5346439" y="5629138"/>
            <a:ext cx="26969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>
                <a:solidFill>
                  <a:srgbClr val="002060"/>
                </a:solidFill>
                <a:latin typeface="+mj-lt"/>
              </a:rPr>
              <a:t>De korting is 14,8%</a:t>
            </a:r>
          </a:p>
        </p:txBody>
      </p:sp>
      <p:sp>
        <p:nvSpPr>
          <p:cNvPr id="45" name="Ovale toelichting 44"/>
          <p:cNvSpPr/>
          <p:nvPr/>
        </p:nvSpPr>
        <p:spPr>
          <a:xfrm>
            <a:off x="3200805" y="5829340"/>
            <a:ext cx="2356318" cy="407972"/>
          </a:xfrm>
          <a:prstGeom prst="wedgeEllipseCallout">
            <a:avLst>
              <a:gd name="adj1" fmla="val -31950"/>
              <a:gd name="adj2" fmla="val -100650"/>
            </a:avLst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6" name="Tekstvak 45"/>
          <p:cNvSpPr txBox="1"/>
          <p:nvPr/>
        </p:nvSpPr>
        <p:spPr>
          <a:xfrm>
            <a:off x="3298844" y="5859572"/>
            <a:ext cx="22582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100 : 2290 x 340 =</a:t>
            </a:r>
          </a:p>
        </p:txBody>
      </p:sp>
      <p:pic>
        <p:nvPicPr>
          <p:cNvPr id="3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4338" r="9059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6844" y="2247770"/>
            <a:ext cx="956808" cy="1085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Ovale toelichting 41"/>
          <p:cNvSpPr/>
          <p:nvPr/>
        </p:nvSpPr>
        <p:spPr>
          <a:xfrm>
            <a:off x="7043430" y="3284949"/>
            <a:ext cx="1633026" cy="407972"/>
          </a:xfrm>
          <a:prstGeom prst="wedgeEllipseCallout">
            <a:avLst>
              <a:gd name="adj1" fmla="val -14044"/>
              <a:gd name="adj2" fmla="val -73968"/>
            </a:avLst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3" name="Tekstvak 42"/>
          <p:cNvSpPr txBox="1"/>
          <p:nvPr/>
        </p:nvSpPr>
        <p:spPr>
          <a:xfrm>
            <a:off x="6949785" y="3315181"/>
            <a:ext cx="19474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>
                <a:solidFill>
                  <a:schemeClr val="bg1"/>
                </a:solidFill>
                <a:latin typeface="+mj-lt"/>
              </a:rPr>
              <a:t>2290 - 1950 =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6844" y="759238"/>
            <a:ext cx="1745279" cy="1367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64718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780"/>
    </mc:Choice>
    <mc:Fallback xmlns="">
      <p:transition spd="slow" advTm="5878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7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7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8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8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119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12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12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13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13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15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168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17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183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19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20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21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22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23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24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26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26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309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309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3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108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1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11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6" grpId="0"/>
      <p:bldP spid="18" grpId="0"/>
      <p:bldP spid="19" grpId="0"/>
      <p:bldP spid="17" grpId="0" animBg="1"/>
      <p:bldP spid="21" grpId="0" animBg="1"/>
      <p:bldP spid="22" grpId="0" animBg="1"/>
      <p:bldP spid="23" grpId="0" animBg="1"/>
      <p:bldP spid="24" grpId="0"/>
      <p:bldP spid="25" grpId="0"/>
      <p:bldP spid="26" grpId="0"/>
      <p:bldP spid="27" grpId="0"/>
      <p:bldP spid="20" grpId="0" animBg="1"/>
      <p:bldP spid="29" grpId="0" animBg="1"/>
      <p:bldP spid="30" grpId="0" animBg="1"/>
      <p:bldP spid="31" grpId="0" animBg="1"/>
      <p:bldP spid="32" grpId="0"/>
      <p:bldP spid="33" grpId="0"/>
      <p:bldP spid="35" grpId="0"/>
      <p:bldP spid="36" grpId="0"/>
      <p:bldP spid="37" grpId="0" animBg="1"/>
      <p:bldP spid="39" grpId="0"/>
      <p:bldP spid="40" grpId="0" animBg="1"/>
      <p:bldP spid="41" grpId="0"/>
      <p:bldP spid="44" grpId="0"/>
      <p:bldP spid="45" grpId="0" animBg="1"/>
      <p:bldP spid="46" grpId="0"/>
      <p:bldP spid="42" grpId="0" animBg="1"/>
      <p:bldP spid="4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7.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8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9.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552</TotalTime>
  <Words>1714</Words>
  <Application>Microsoft Office PowerPoint</Application>
  <PresentationFormat>Diavoorstelling (4:3)</PresentationFormat>
  <Paragraphs>293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0" baseType="lpstr">
      <vt:lpstr>Georgia</vt:lpstr>
      <vt:lpstr>Trebuchet MS</vt:lpstr>
      <vt:lpstr>Wingdings 2</vt:lpstr>
      <vt:lpstr>Urban</vt:lpstr>
      <vt:lpstr>Procenten</vt:lpstr>
      <vt:lpstr>PowerPoint-presentatie</vt:lpstr>
      <vt:lpstr>De prijzen van fietsen zijn dit jaar met 4,2% gestegen. Vorig jaar werd er gemiddeld € 460 betaald voor een fiets. Wat moet je dit jaar betalen voor dezelfde fiets?</vt:lpstr>
      <vt:lpstr>Sneakers geeft 35% korting op de zomercollectie.  Normaal kosten de schoenen € 89.  Hoeveel moet je nu betalen voor deze schoenen?</vt:lpstr>
      <vt:lpstr>De Nederlandse overheid heeft een staatsschuld van € 472 miljard. Het gemiddeld rentepercentage dat de overheid betaald is 2,5%.  Hoeveel euro moet er dit jaar aan rente worden betaald? </vt:lpstr>
      <vt:lpstr>Na het overlijden van de kunstschilder Corneille zijn zijn werken met 300% in waarde gestegen. Toen Corneille nog leefde was een bepaald schilderij € 15.000 waard. Wat is het schilderij nu waard?</vt:lpstr>
      <vt:lpstr>PowerPoint-presentatie</vt:lpstr>
      <vt:lpstr>Joris heeft gebruik gemaakt van de zomerkorting.  Zijn leergang “economie” kost normaal € 2.350,- Hoeveel procent korting werd er gegeven?</vt:lpstr>
      <vt:lpstr>Thomas ziet een aanbieding in de krant. Rondreis door Afrika van € 2.290 nu voor € 1.950 Hoeveel procent korting wordt er gegeven?</vt:lpstr>
      <vt:lpstr>In 2005 moest je voor een fles Coca Cola € 1,19 betalen. In supermarkten is de 1,5 literfles nu voor € 1,79 te koop Hoeveel procent zijn de prijzen gestegen?</vt:lpstr>
      <vt:lpstr>Brawl Stars is een winstgevend spel.  In 2016 was de winst nog € 160 miljoen.  In 2020 was de winst gestegen naar € 982 miljoen Hoeveel procent is de winst gestegen?</vt:lpstr>
      <vt:lpstr>PowerPoint-presentatie</vt:lpstr>
      <vt:lpstr>Door een mislukte aardappeloogst is friet 20% duurder geworden. Nu moet je voor een kilo friet € 5,25 betalen.  Wat moest je voor een kilo friet betalen voor de prijsverhoging?</vt:lpstr>
      <vt:lpstr>De consument betaalt naast de verkoopprijs ook 21% btw bij aankoop van een spelcomputer. De consumentenprijs van een spelcomputer is € 289.  Hoeveel btw betaalt de consument?</vt:lpstr>
      <vt:lpstr>Dankzij een 40% bijdrage van de overheid hoef jij maar € 3,50 te betalen voor een toegangskaartje voor een museum.  Wat zou je moeten betalen als de overheid niets zou bijdragen?</vt:lpstr>
      <vt:lpstr>Na inlevering van deze bon hoef je voor een accuschroefmachine nog maar € 97,46 te betalen. Wat is de normale prijs van deze accuschroefmachine?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Procenten</dc:title>
  <dc:creator>Seelen</dc:creator>
  <cp:lastModifiedBy>Seelen, BMJG (Bernhard)</cp:lastModifiedBy>
  <cp:revision>39</cp:revision>
  <dcterms:created xsi:type="dcterms:W3CDTF">2015-08-19T18:25:56Z</dcterms:created>
  <dcterms:modified xsi:type="dcterms:W3CDTF">2021-07-06T12:26:14Z</dcterms:modified>
</cp:coreProperties>
</file>