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63" r:id="rId3"/>
    <p:sldId id="257" r:id="rId4"/>
    <p:sldId id="258" r:id="rId5"/>
    <p:sldId id="259" r:id="rId6"/>
    <p:sldId id="261" r:id="rId7"/>
    <p:sldId id="262" r:id="rId8"/>
    <p:sldId id="264" r:id="rId9"/>
    <p:sldId id="265" r:id="rId10"/>
    <p:sldId id="267"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47" d="100"/>
          <a:sy n="47" d="100"/>
        </p:scale>
        <p:origin x="54"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smtClean="0"/>
              <a:t>4/2/2015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6966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4/2/2015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76278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4/2/2015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1427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4/2/2015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07333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A61015F-7CC6-4D0A-9D87-873EA4C304CC}" type="datetimeFigureOut">
              <a:rPr lang="en-US" smtClean="0"/>
              <a:t>4/2/2015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61454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4/2/2015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421939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Klik om de modelstijlen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4/2/2015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581739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4/2/2015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63272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4/2/2015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345643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05C68B11-C5A8-448C-8CE9-B1A273C79CFC}" type="datetimeFigureOut">
              <a:rPr lang="en-US" smtClean="0"/>
              <a:t>4/2/2015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687315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7616CA0-919D-4A49-9C8A-62FDFB3A5183}" type="datetimeFigureOut">
              <a:rPr lang="en-US" smtClean="0"/>
              <a:t>4/2/2015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2379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smtClean="0"/>
              <a:pPr/>
              <a:t>4/2/2015</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‹nr.›</a:t>
            </a:fld>
            <a:endParaRPr lang="en-US" dirty="0"/>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39479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Produceren</a:t>
            </a:r>
            <a:endParaRPr lang="nl-NL" dirty="0"/>
          </a:p>
        </p:txBody>
      </p:sp>
      <p:sp>
        <p:nvSpPr>
          <p:cNvPr id="3" name="Ondertitel 2"/>
          <p:cNvSpPr>
            <a:spLocks noGrp="1"/>
          </p:cNvSpPr>
          <p:nvPr>
            <p:ph type="subTitle" idx="1"/>
          </p:nvPr>
        </p:nvSpPr>
        <p:spPr/>
        <p:txBody>
          <a:bodyPr/>
          <a:lstStyle/>
          <a:p>
            <a:r>
              <a:rPr lang="nl-NL" dirty="0" smtClean="0"/>
              <a:t>AFSCHRIJVINGEN</a:t>
            </a:r>
            <a:endParaRPr lang="nl-NL" dirty="0"/>
          </a:p>
        </p:txBody>
      </p:sp>
    </p:spTree>
    <p:extLst>
      <p:ext uri="{BB962C8B-B14F-4D97-AF65-F5344CB8AC3E}">
        <p14:creationId xmlns:p14="http://schemas.microsoft.com/office/powerpoint/2010/main" val="8774848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Test jezelf: tractor</a:t>
            </a:r>
            <a:endParaRPr lang="nl-NL" dirty="0"/>
          </a:p>
        </p:txBody>
      </p:sp>
      <p:sp>
        <p:nvSpPr>
          <p:cNvPr id="3" name="Tijdelijke aanduiding voor inhoud 2"/>
          <p:cNvSpPr>
            <a:spLocks noGrp="1"/>
          </p:cNvSpPr>
          <p:nvPr>
            <p:ph idx="1"/>
          </p:nvPr>
        </p:nvSpPr>
        <p:spPr/>
        <p:txBody>
          <a:bodyPr/>
          <a:lstStyle/>
          <a:p>
            <a:r>
              <a:rPr lang="nl-NL" dirty="0" smtClean="0"/>
              <a:t>Boer Van Dijk heeft een tractor om het land te bewerken. De tractor is aangeschaft voor € 90.000. Boer Van Dijk wil de tractor over acht jaar vervangen voor dan het nieuwste model. Het nieuwe model zal naar verwachting 20% duurder zijn. De dan oude tractor zal bij inruil nog € 28.000 opbrengen.</a:t>
            </a:r>
          </a:p>
          <a:p>
            <a:r>
              <a:rPr lang="nl-NL" dirty="0" smtClean="0"/>
              <a:t>A)	Bereken de afschrijvingskosten van deze tractor per maand.</a:t>
            </a:r>
          </a:p>
          <a:p>
            <a:r>
              <a:rPr lang="nl-NL" dirty="0" smtClean="0"/>
              <a:t>Aan het einde van de economische levensduur zal er waarschijnlijk 120.000 kilometer op de teller staan.</a:t>
            </a:r>
          </a:p>
          <a:p>
            <a:r>
              <a:rPr lang="nl-NL" dirty="0" smtClean="0"/>
              <a:t>B)	Bereken de afschrijvingskosten van deze tractor per kilometer.</a:t>
            </a:r>
          </a:p>
        </p:txBody>
      </p:sp>
    </p:spTree>
    <p:extLst>
      <p:ext uri="{BB962C8B-B14F-4D97-AF65-F5344CB8AC3E}">
        <p14:creationId xmlns:p14="http://schemas.microsoft.com/office/powerpoint/2010/main" val="2660642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test jezelf</a:t>
            </a:r>
            <a:endParaRPr lang="nl-NL" dirty="0"/>
          </a:p>
        </p:txBody>
      </p:sp>
      <p:sp>
        <p:nvSpPr>
          <p:cNvPr id="3" name="Tijdelijke aanduiding voor inhoud 2"/>
          <p:cNvSpPr>
            <a:spLocks noGrp="1"/>
          </p:cNvSpPr>
          <p:nvPr>
            <p:ph idx="1"/>
          </p:nvPr>
        </p:nvSpPr>
        <p:spPr/>
        <p:txBody>
          <a:bodyPr/>
          <a:lstStyle/>
          <a:p>
            <a:r>
              <a:rPr lang="nl-NL" dirty="0" smtClean="0"/>
              <a:t>Computers:</a:t>
            </a:r>
          </a:p>
          <a:p>
            <a:r>
              <a:rPr lang="nl-NL" dirty="0" smtClean="0"/>
              <a:t>A) 	€ 135</a:t>
            </a:r>
          </a:p>
          <a:p>
            <a:r>
              <a:rPr lang="nl-NL" dirty="0" smtClean="0"/>
              <a:t>B) 	€ 11,25</a:t>
            </a:r>
          </a:p>
          <a:p>
            <a:r>
              <a:rPr lang="nl-NL" dirty="0" smtClean="0"/>
              <a:t>C)	€ 9,-</a:t>
            </a:r>
          </a:p>
          <a:p>
            <a:r>
              <a:rPr lang="nl-NL" dirty="0" smtClean="0"/>
              <a:t>D)	stijging aan onderhoudskosten in het vijfde jaar</a:t>
            </a:r>
          </a:p>
          <a:p>
            <a:r>
              <a:rPr lang="nl-NL" dirty="0" smtClean="0"/>
              <a:t>Tractor</a:t>
            </a:r>
          </a:p>
          <a:p>
            <a:r>
              <a:rPr lang="nl-NL" dirty="0" smtClean="0"/>
              <a:t>A)	€ 833,33</a:t>
            </a:r>
          </a:p>
          <a:p>
            <a:r>
              <a:rPr lang="nl-NL" dirty="0" smtClean="0"/>
              <a:t>B)	€ 0,67</a:t>
            </a:r>
            <a:endParaRPr lang="nl-NL" dirty="0"/>
          </a:p>
        </p:txBody>
      </p:sp>
    </p:spTree>
    <p:extLst>
      <p:ext uri="{BB962C8B-B14F-4D97-AF65-F5344CB8AC3E}">
        <p14:creationId xmlns:p14="http://schemas.microsoft.com/office/powerpoint/2010/main" val="922744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formule</a:t>
            </a:r>
            <a:endParaRPr lang="nl-NL" dirty="0"/>
          </a:p>
        </p:txBody>
      </p:sp>
      <p:sp>
        <p:nvSpPr>
          <p:cNvPr id="3" name="Tijdelijke aanduiding voor inhoud 2"/>
          <p:cNvSpPr>
            <a:spLocks noGrp="1"/>
          </p:cNvSpPr>
          <p:nvPr>
            <p:ph idx="1"/>
          </p:nvPr>
        </p:nvSpPr>
        <p:spPr/>
        <p:txBody>
          <a:bodyPr>
            <a:normAutofit/>
          </a:bodyPr>
          <a:lstStyle/>
          <a:p>
            <a:pPr algn="ctr"/>
            <a:r>
              <a:rPr lang="nl-NL" sz="4800" u="sng" dirty="0"/>
              <a:t>t</a:t>
            </a:r>
            <a:r>
              <a:rPr lang="nl-NL" sz="4800" u="sng" dirty="0" smtClean="0"/>
              <a:t>oekomstige nieuwprijs  -  restwaarde</a:t>
            </a:r>
          </a:p>
          <a:p>
            <a:pPr algn="ctr"/>
            <a:r>
              <a:rPr lang="nl-NL" sz="4800" dirty="0"/>
              <a:t>e</a:t>
            </a:r>
            <a:r>
              <a:rPr lang="nl-NL" sz="4800" dirty="0" smtClean="0"/>
              <a:t>conomische levensduur</a:t>
            </a:r>
            <a:endParaRPr lang="nl-NL" sz="4800" dirty="0"/>
          </a:p>
        </p:txBody>
      </p:sp>
      <p:sp>
        <p:nvSpPr>
          <p:cNvPr id="4" name="Ovale toelichting 3"/>
          <p:cNvSpPr/>
          <p:nvPr/>
        </p:nvSpPr>
        <p:spPr>
          <a:xfrm>
            <a:off x="3124200" y="547116"/>
            <a:ext cx="4851400" cy="1638300"/>
          </a:xfrm>
          <a:prstGeom prst="wedgeEllipseCallout">
            <a:avLst>
              <a:gd name="adj1" fmla="val -32875"/>
              <a:gd name="adj2" fmla="val 671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p:cNvSpPr txBox="1"/>
          <p:nvPr/>
        </p:nvSpPr>
        <p:spPr>
          <a:xfrm>
            <a:off x="3930650" y="906739"/>
            <a:ext cx="3619500" cy="954107"/>
          </a:xfrm>
          <a:prstGeom prst="rect">
            <a:avLst/>
          </a:prstGeom>
          <a:noFill/>
        </p:spPr>
        <p:txBody>
          <a:bodyPr wrap="square" rtlCol="0">
            <a:spAutoFit/>
          </a:bodyPr>
          <a:lstStyle/>
          <a:p>
            <a:r>
              <a:rPr lang="nl-NL" sz="2800" dirty="0" smtClean="0"/>
              <a:t>Wat kost de machine over een aantal jaar?</a:t>
            </a:r>
            <a:endParaRPr lang="nl-NL" sz="2800" dirty="0"/>
          </a:p>
        </p:txBody>
      </p:sp>
      <p:sp>
        <p:nvSpPr>
          <p:cNvPr id="6" name="Ovale toelichting 5"/>
          <p:cNvSpPr/>
          <p:nvPr/>
        </p:nvSpPr>
        <p:spPr>
          <a:xfrm>
            <a:off x="6934200" y="515874"/>
            <a:ext cx="4851400" cy="1638300"/>
          </a:xfrm>
          <a:prstGeom prst="wedgeEllipseCallout">
            <a:avLst>
              <a:gd name="adj1" fmla="val -8268"/>
              <a:gd name="adj2" fmla="val 66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Ovale toelichting 6"/>
          <p:cNvSpPr/>
          <p:nvPr/>
        </p:nvSpPr>
        <p:spPr>
          <a:xfrm>
            <a:off x="3458464" y="4090416"/>
            <a:ext cx="4851400" cy="2218944"/>
          </a:xfrm>
          <a:prstGeom prst="wedgeEllipseCallout">
            <a:avLst>
              <a:gd name="adj1" fmla="val -19262"/>
              <a:gd name="adj2" fmla="val -668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p:cNvSpPr txBox="1"/>
          <p:nvPr/>
        </p:nvSpPr>
        <p:spPr>
          <a:xfrm>
            <a:off x="7645400" y="906739"/>
            <a:ext cx="3619500" cy="954107"/>
          </a:xfrm>
          <a:prstGeom prst="rect">
            <a:avLst/>
          </a:prstGeom>
          <a:noFill/>
        </p:spPr>
        <p:txBody>
          <a:bodyPr wrap="square" rtlCol="0">
            <a:spAutoFit/>
          </a:bodyPr>
          <a:lstStyle/>
          <a:p>
            <a:r>
              <a:rPr lang="nl-NL" sz="2800" dirty="0" smtClean="0"/>
              <a:t>Wat krijg je bij inruil terug voor de machine?</a:t>
            </a:r>
            <a:endParaRPr lang="nl-NL" sz="2800" dirty="0"/>
          </a:p>
        </p:txBody>
      </p:sp>
      <p:sp>
        <p:nvSpPr>
          <p:cNvPr id="9" name="Tekstvak 8"/>
          <p:cNvSpPr txBox="1"/>
          <p:nvPr/>
        </p:nvSpPr>
        <p:spPr>
          <a:xfrm>
            <a:off x="4305300" y="4432512"/>
            <a:ext cx="3619500" cy="1384995"/>
          </a:xfrm>
          <a:prstGeom prst="rect">
            <a:avLst/>
          </a:prstGeom>
          <a:noFill/>
        </p:spPr>
        <p:txBody>
          <a:bodyPr wrap="square" rtlCol="0">
            <a:spAutoFit/>
          </a:bodyPr>
          <a:lstStyle/>
          <a:p>
            <a:r>
              <a:rPr lang="nl-NL" sz="2800" dirty="0" smtClean="0"/>
              <a:t>Hoe lang wordt de machine gebruikt?</a:t>
            </a:r>
          </a:p>
          <a:p>
            <a:r>
              <a:rPr lang="nl-NL" sz="2800" dirty="0" smtClean="0"/>
              <a:t>maanden/jaren/stuks</a:t>
            </a:r>
            <a:endParaRPr lang="nl-NL" sz="2800" dirty="0"/>
          </a:p>
        </p:txBody>
      </p:sp>
    </p:spTree>
    <p:extLst>
      <p:ext uri="{BB962C8B-B14F-4D97-AF65-F5344CB8AC3E}">
        <p14:creationId xmlns:p14="http://schemas.microsoft.com/office/powerpoint/2010/main" val="401573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0" nodeType="clickEffect">
                                  <p:stCondLst>
                                    <p:cond delay="0"/>
                                  </p:stCondLst>
                                  <p:childTnLst>
                                    <p:animEffect transition="out" filter="fade">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10" presetClass="exit" presetSubtype="0" fill="hold" grpId="0" nodeType="withEffect">
                                  <p:stCondLst>
                                    <p:cond delay="0"/>
                                  </p:stCondLst>
                                  <p:childTnLst>
                                    <p:animEffect transition="out" filter="fade">
                                      <p:cBhvr>
                                        <p:cTn id="31" dur="500"/>
                                        <p:tgtEl>
                                          <p:spTgt spid="8"/>
                                        </p:tgtEl>
                                      </p:cBhvr>
                                    </p:animEffect>
                                    <p:set>
                                      <p:cBhvr>
                                        <p:cTn id="32" dur="1" fill="hold">
                                          <p:stCondLst>
                                            <p:cond delay="499"/>
                                          </p:stCondLst>
                                        </p:cTn>
                                        <p:tgtEl>
                                          <p:spTgt spid="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5" grpId="1"/>
      <p:bldP spid="6" grpId="0" animBg="1"/>
      <p:bldP spid="6" grpId="1" animBg="1"/>
      <p:bldP spid="7" grpId="0" animBg="1"/>
      <p:bldP spid="7" grpId="1" animBg="1"/>
      <p:bldP spid="8" grpId="0"/>
      <p:bldP spid="8" grpId="1"/>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Asml</a:t>
            </a:r>
            <a:endParaRPr lang="nl-NL" dirty="0"/>
          </a:p>
        </p:txBody>
      </p:sp>
      <p:sp>
        <p:nvSpPr>
          <p:cNvPr id="3" name="Tijdelijke aanduiding voor inhoud 2"/>
          <p:cNvSpPr>
            <a:spLocks noGrp="1"/>
          </p:cNvSpPr>
          <p:nvPr>
            <p:ph idx="1"/>
          </p:nvPr>
        </p:nvSpPr>
        <p:spPr/>
        <p:txBody>
          <a:bodyPr/>
          <a:lstStyle/>
          <a:p>
            <a:r>
              <a:rPr lang="nl-NL" dirty="0" smtClean="0"/>
              <a:t>ASML heeft een machine ontwikkeld voor het maken van computerchips. De machine zal zeven jaar gebruikt kunnen worden. Over zeven jaar zullen naar verwachting nieuwe snellere machines zijn die kleinere computerchips kunnen maken. De kosten van de machine worden gesteld op € 40 miljoen. De machine kan over zeven jaar nog worden verkocht aan Aziatische landen voor € 12 miljoen.</a:t>
            </a:r>
          </a:p>
          <a:p>
            <a:endParaRPr lang="nl-NL" dirty="0"/>
          </a:p>
          <a:p>
            <a:r>
              <a:rPr lang="nl-NL" b="1" dirty="0" smtClean="0"/>
              <a:t>Bereken de afschrijvingskosten per jaar voor ASML.</a:t>
            </a:r>
          </a:p>
          <a:p>
            <a:endParaRPr lang="nl-NL" dirty="0"/>
          </a:p>
          <a:p>
            <a:r>
              <a:rPr lang="nl-NL" dirty="0" smtClean="0"/>
              <a:t>€ 40.000.000 - € 12.000.000 = € 28.000.000</a:t>
            </a:r>
          </a:p>
          <a:p>
            <a:r>
              <a:rPr lang="nl-NL" dirty="0" smtClean="0"/>
              <a:t>€ 28.000.000 : 7 = € 4.000.000 per jaar </a:t>
            </a:r>
            <a:endParaRPr lang="nl-NL" dirty="0"/>
          </a:p>
        </p:txBody>
      </p:sp>
    </p:spTree>
    <p:extLst>
      <p:ext uri="{BB962C8B-B14F-4D97-AF65-F5344CB8AC3E}">
        <p14:creationId xmlns:p14="http://schemas.microsoft.com/office/powerpoint/2010/main" val="2987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Asml</a:t>
            </a:r>
            <a:endParaRPr lang="nl-NL" dirty="0"/>
          </a:p>
        </p:txBody>
      </p:sp>
      <p:sp>
        <p:nvSpPr>
          <p:cNvPr id="3" name="Tijdelijke aanduiding voor inhoud 2"/>
          <p:cNvSpPr>
            <a:spLocks noGrp="1"/>
          </p:cNvSpPr>
          <p:nvPr>
            <p:ph idx="1"/>
          </p:nvPr>
        </p:nvSpPr>
        <p:spPr/>
        <p:txBody>
          <a:bodyPr>
            <a:normAutofit/>
          </a:bodyPr>
          <a:lstStyle/>
          <a:p>
            <a:r>
              <a:rPr lang="nl-NL" dirty="0" smtClean="0"/>
              <a:t>ASML heeft een machine ontwikkeld voor het maken van computerchips. De machine zal zeven jaar gebruikt kunnen worden. Over zeven jaar zullen naar verwachting nieuwe snellere machines zijn die kleinere computerchips kunnen maken. De kosten van de machine worden gesteld op € 40 miljoen. De machine kan over zeven jaar nog worden verkocht aan Aziatische landen voor € 12 miljoen. Er kunnen per jaar 8.000.000 computerchips worden geproduceerd.</a:t>
            </a:r>
          </a:p>
          <a:p>
            <a:r>
              <a:rPr lang="nl-NL" b="1" dirty="0" smtClean="0"/>
              <a:t>Bereken de afschrijvingskosten per computerchip.</a:t>
            </a:r>
          </a:p>
          <a:p>
            <a:r>
              <a:rPr lang="nl-NL" dirty="0" smtClean="0"/>
              <a:t>€ 40.000.000 - € 12.000.000 = € 28.000.000</a:t>
            </a:r>
          </a:p>
          <a:p>
            <a:r>
              <a:rPr lang="nl-NL" dirty="0" smtClean="0"/>
              <a:t>€ 28.000.000 : 7 = € 4.000.000 per jaar </a:t>
            </a:r>
          </a:p>
          <a:p>
            <a:r>
              <a:rPr lang="nl-NL" dirty="0" smtClean="0"/>
              <a:t>€ 4.000.000 : 8.000.000 = € 0,50 per computerchip</a:t>
            </a:r>
            <a:endParaRPr lang="nl-NL" dirty="0"/>
          </a:p>
        </p:txBody>
      </p:sp>
    </p:spTree>
    <p:extLst>
      <p:ext uri="{BB962C8B-B14F-4D97-AF65-F5344CB8AC3E}">
        <p14:creationId xmlns:p14="http://schemas.microsoft.com/office/powerpoint/2010/main" val="303373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Taxibedrijf van </a:t>
            </a:r>
            <a:r>
              <a:rPr lang="nl-NL" dirty="0" err="1" smtClean="0"/>
              <a:t>driel</a:t>
            </a:r>
            <a:endParaRPr lang="nl-NL" dirty="0"/>
          </a:p>
        </p:txBody>
      </p:sp>
      <p:sp>
        <p:nvSpPr>
          <p:cNvPr id="3" name="Tijdelijke aanduiding voor inhoud 2"/>
          <p:cNvSpPr>
            <a:spLocks noGrp="1"/>
          </p:cNvSpPr>
          <p:nvPr>
            <p:ph idx="1"/>
          </p:nvPr>
        </p:nvSpPr>
        <p:spPr/>
        <p:txBody>
          <a:bodyPr/>
          <a:lstStyle/>
          <a:p>
            <a:r>
              <a:rPr lang="nl-NL" dirty="0" smtClean="0"/>
              <a:t>Het taxibedrijf heeft als beleid om een taxi drie jaar te gebruiken. Daarna kan de taxi worden verkocht voor € 34.000. De huidige taxi kost € 80.000 maar naar verwachting zal deze over drie jaar 10% duurder zijn.</a:t>
            </a:r>
          </a:p>
          <a:p>
            <a:r>
              <a:rPr lang="nl-NL" dirty="0" smtClean="0"/>
              <a:t>A)	Wat zal de toekomstige nieuwprijs zijn?</a:t>
            </a:r>
          </a:p>
          <a:p>
            <a:endParaRPr lang="nl-NL" dirty="0"/>
          </a:p>
          <a:p>
            <a:endParaRPr lang="nl-NL" dirty="0" smtClean="0"/>
          </a:p>
          <a:p>
            <a:r>
              <a:rPr lang="nl-NL" dirty="0" smtClean="0"/>
              <a:t>B)	Bereken de afschrijvingskosten per maand.</a:t>
            </a:r>
          </a:p>
          <a:p>
            <a:r>
              <a:rPr lang="nl-NL" dirty="0" smtClean="0"/>
              <a:t>€ 88.000 - € 34.000 = € 54.000</a:t>
            </a:r>
          </a:p>
          <a:p>
            <a:r>
              <a:rPr lang="nl-NL" dirty="0" smtClean="0"/>
              <a:t>€ 54.000 : 36 maanden = € 1.500 per maand</a:t>
            </a:r>
          </a:p>
          <a:p>
            <a:endParaRPr lang="nl-NL" dirty="0" smtClean="0"/>
          </a:p>
        </p:txBody>
      </p:sp>
      <p:graphicFrame>
        <p:nvGraphicFramePr>
          <p:cNvPr id="4" name="Tabel 3"/>
          <p:cNvGraphicFramePr>
            <a:graphicFrameLocks noGrp="1"/>
          </p:cNvGraphicFramePr>
          <p:nvPr>
            <p:extLst>
              <p:ext uri="{D42A27DB-BD31-4B8C-83A1-F6EECF244321}">
                <p14:modId xmlns:p14="http://schemas.microsoft.com/office/powerpoint/2010/main" val="1855847971"/>
              </p:ext>
            </p:extLst>
          </p:nvPr>
        </p:nvGraphicFramePr>
        <p:xfrm>
          <a:off x="1803401" y="3843866"/>
          <a:ext cx="4368798" cy="741680"/>
        </p:xfrm>
        <a:graphic>
          <a:graphicData uri="http://schemas.openxmlformats.org/drawingml/2006/table">
            <a:tbl>
              <a:tblPr firstRow="1" bandRow="1">
                <a:tableStyleId>{5C22544A-7EE6-4342-B048-85BDC9FD1C3A}</a:tableStyleId>
              </a:tblPr>
              <a:tblGrid>
                <a:gridCol w="1456266"/>
                <a:gridCol w="1456266"/>
                <a:gridCol w="1456266"/>
              </a:tblGrid>
              <a:tr h="370840">
                <a:tc>
                  <a:txBody>
                    <a:bodyPr/>
                    <a:lstStyle/>
                    <a:p>
                      <a:pPr algn="ctr"/>
                      <a:r>
                        <a:rPr lang="nl-NL" dirty="0" smtClean="0"/>
                        <a:t>€ 80.000</a:t>
                      </a:r>
                      <a:endParaRPr lang="nl-NL" dirty="0"/>
                    </a:p>
                  </a:txBody>
                  <a:tcPr/>
                </a:tc>
                <a:tc>
                  <a:txBody>
                    <a:bodyPr/>
                    <a:lstStyle/>
                    <a:p>
                      <a:pPr algn="ctr"/>
                      <a:r>
                        <a:rPr lang="nl-NL" dirty="0" smtClean="0"/>
                        <a:t>…</a:t>
                      </a:r>
                      <a:endParaRPr lang="nl-NL" dirty="0"/>
                    </a:p>
                  </a:txBody>
                  <a:tcPr/>
                </a:tc>
                <a:tc>
                  <a:txBody>
                    <a:bodyPr/>
                    <a:lstStyle/>
                    <a:p>
                      <a:pPr algn="ctr"/>
                      <a:r>
                        <a:rPr lang="nl-NL" dirty="0" smtClean="0"/>
                        <a:t>€ 88.000</a:t>
                      </a:r>
                      <a:endParaRPr lang="nl-NL" dirty="0"/>
                    </a:p>
                  </a:txBody>
                  <a:tcPr/>
                </a:tc>
              </a:tr>
              <a:tr h="370840">
                <a:tc>
                  <a:txBody>
                    <a:bodyPr/>
                    <a:lstStyle/>
                    <a:p>
                      <a:pPr algn="ctr"/>
                      <a:r>
                        <a:rPr lang="nl-NL" dirty="0" smtClean="0"/>
                        <a:t>100%</a:t>
                      </a:r>
                      <a:endParaRPr lang="nl-NL" dirty="0"/>
                    </a:p>
                  </a:txBody>
                  <a:tcPr/>
                </a:tc>
                <a:tc>
                  <a:txBody>
                    <a:bodyPr/>
                    <a:lstStyle/>
                    <a:p>
                      <a:pPr algn="ctr"/>
                      <a:r>
                        <a:rPr lang="nl-NL" dirty="0" smtClean="0"/>
                        <a:t>1%</a:t>
                      </a:r>
                      <a:endParaRPr lang="nl-NL" dirty="0"/>
                    </a:p>
                  </a:txBody>
                  <a:tcPr/>
                </a:tc>
                <a:tc>
                  <a:txBody>
                    <a:bodyPr/>
                    <a:lstStyle/>
                    <a:p>
                      <a:pPr algn="ctr"/>
                      <a:r>
                        <a:rPr lang="nl-NL" dirty="0" smtClean="0"/>
                        <a:t>110%</a:t>
                      </a:r>
                      <a:endParaRPr lang="nl-NL" dirty="0"/>
                    </a:p>
                  </a:txBody>
                  <a:tcPr/>
                </a:tc>
              </a:tr>
            </a:tbl>
          </a:graphicData>
        </a:graphic>
      </p:graphicFrame>
    </p:spTree>
    <p:extLst>
      <p:ext uri="{BB962C8B-B14F-4D97-AF65-F5344CB8AC3E}">
        <p14:creationId xmlns:p14="http://schemas.microsoft.com/office/powerpoint/2010/main" val="337317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Taxibedrijf van </a:t>
            </a:r>
            <a:r>
              <a:rPr lang="nl-NL" dirty="0" err="1" smtClean="0"/>
              <a:t>driel</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Het taxibedrijf heeft als beleid om een taxi drie jaar te gebruiken. Daarna kan de taxi worden verkocht voor € 34.000. De huidige taxi kost € 80.000 maar naar verwachting zal deze over drie jaar 10% duurder zijn.</a:t>
            </a:r>
          </a:p>
          <a:p>
            <a:r>
              <a:rPr lang="nl-NL" dirty="0" smtClean="0"/>
              <a:t>De afschrijvingskosten zijn € 1.500 per maand. Er wordt met een taxi gemiddeld 120.000 kilometer per jaar gereden.</a:t>
            </a:r>
          </a:p>
          <a:p>
            <a:r>
              <a:rPr lang="nl-NL" b="1" dirty="0" smtClean="0"/>
              <a:t>Bereken de afschrijvingskosten per kilometer.</a:t>
            </a:r>
          </a:p>
          <a:p>
            <a:r>
              <a:rPr lang="nl-NL" dirty="0" smtClean="0"/>
              <a:t>120.000 : 12 = 10.000 kilometer per maand</a:t>
            </a:r>
          </a:p>
          <a:p>
            <a:r>
              <a:rPr lang="nl-NL" dirty="0" smtClean="0"/>
              <a:t>€ 1.500 : 10.000 km = € 0,15 per kilometer</a:t>
            </a:r>
          </a:p>
          <a:p>
            <a:r>
              <a:rPr lang="nl-NL" dirty="0" smtClean="0"/>
              <a:t>OF  €1.500 x 12 maanden = € 18.000 per jaar</a:t>
            </a:r>
          </a:p>
          <a:p>
            <a:r>
              <a:rPr lang="nl-NL" dirty="0" smtClean="0"/>
              <a:t>€ 18.000 : 120.000 km = </a:t>
            </a:r>
            <a:r>
              <a:rPr lang="nl-NL" dirty="0"/>
              <a:t>€ 0,15 per kilometer</a:t>
            </a:r>
          </a:p>
          <a:p>
            <a:endParaRPr lang="nl-NL" dirty="0" smtClean="0"/>
          </a:p>
          <a:p>
            <a:endParaRPr lang="nl-NL" dirty="0"/>
          </a:p>
          <a:p>
            <a:endParaRPr lang="nl-NL" dirty="0" smtClean="0"/>
          </a:p>
        </p:txBody>
      </p:sp>
    </p:spTree>
    <p:extLst>
      <p:ext uri="{BB962C8B-B14F-4D97-AF65-F5344CB8AC3E}">
        <p14:creationId xmlns:p14="http://schemas.microsoft.com/office/powerpoint/2010/main" val="399376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Bakkerij </a:t>
            </a:r>
            <a:r>
              <a:rPr lang="nl-NL" dirty="0" err="1" smtClean="0"/>
              <a:t>lamers</a:t>
            </a:r>
            <a:endParaRPr lang="nl-NL" dirty="0"/>
          </a:p>
        </p:txBody>
      </p:sp>
      <p:sp>
        <p:nvSpPr>
          <p:cNvPr id="3" name="Tijdelijke aanduiding voor inhoud 2"/>
          <p:cNvSpPr>
            <a:spLocks noGrp="1"/>
          </p:cNvSpPr>
          <p:nvPr>
            <p:ph idx="1"/>
          </p:nvPr>
        </p:nvSpPr>
        <p:spPr/>
        <p:txBody>
          <a:bodyPr/>
          <a:lstStyle/>
          <a:p>
            <a:r>
              <a:rPr lang="nl-NL" dirty="0" smtClean="0"/>
              <a:t>Bakkerij Lamers heeft een speciale printer aangeschaft voor het maken van fototaarten. De printer heeft € 2.000 gekost. Naar verwachting kan de printer 7.000 fototaarten printen. Een nieuwe printer zal bij vervanging 15% duurder zijn. De oude printer kan op Marktplaats nog € 200 opbrengen.</a:t>
            </a:r>
          </a:p>
          <a:p>
            <a:r>
              <a:rPr lang="nl-NL" b="1" dirty="0" smtClean="0"/>
              <a:t>Bereken de afschrijvingskosten per fototaart.</a:t>
            </a:r>
          </a:p>
          <a:p>
            <a:r>
              <a:rPr lang="nl-NL" dirty="0" smtClean="0"/>
              <a:t>Toekomstige prijs:  € 2.000 + 15% = € 2.300</a:t>
            </a:r>
          </a:p>
          <a:p>
            <a:r>
              <a:rPr lang="nl-NL" dirty="0" smtClean="0"/>
              <a:t>€ 2.300 - € 200 = € 2.100</a:t>
            </a:r>
          </a:p>
          <a:p>
            <a:r>
              <a:rPr lang="nl-NL" dirty="0" smtClean="0"/>
              <a:t>€ 2.100 : 7.000 = € 0,30 per fototaart </a:t>
            </a:r>
            <a:endParaRPr lang="nl-NL" dirty="0"/>
          </a:p>
        </p:txBody>
      </p:sp>
    </p:spTree>
    <p:extLst>
      <p:ext uri="{BB962C8B-B14F-4D97-AF65-F5344CB8AC3E}">
        <p14:creationId xmlns:p14="http://schemas.microsoft.com/office/powerpoint/2010/main" val="51788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Problemen</a:t>
            </a:r>
            <a:endParaRPr lang="nl-NL" dirty="0"/>
          </a:p>
        </p:txBody>
      </p:sp>
      <p:sp>
        <p:nvSpPr>
          <p:cNvPr id="3" name="Tijdelijke aanduiding voor inhoud 2"/>
          <p:cNvSpPr>
            <a:spLocks noGrp="1"/>
          </p:cNvSpPr>
          <p:nvPr>
            <p:ph idx="1"/>
          </p:nvPr>
        </p:nvSpPr>
        <p:spPr/>
        <p:txBody>
          <a:bodyPr>
            <a:normAutofit/>
          </a:bodyPr>
          <a:lstStyle/>
          <a:p>
            <a:pPr algn="ctr"/>
            <a:r>
              <a:rPr lang="nl-NL" sz="4800" u="sng" dirty="0"/>
              <a:t>t</a:t>
            </a:r>
            <a:r>
              <a:rPr lang="nl-NL" sz="4800" u="sng" dirty="0" smtClean="0"/>
              <a:t>oekomstige nieuwprijs  -  restwaarde</a:t>
            </a:r>
          </a:p>
          <a:p>
            <a:pPr algn="ctr"/>
            <a:r>
              <a:rPr lang="nl-NL" sz="4800" dirty="0"/>
              <a:t>e</a:t>
            </a:r>
            <a:r>
              <a:rPr lang="nl-NL" sz="4800" dirty="0" smtClean="0"/>
              <a:t>conomische levensduur</a:t>
            </a:r>
            <a:endParaRPr lang="nl-NL" sz="4800" dirty="0"/>
          </a:p>
        </p:txBody>
      </p:sp>
      <p:sp>
        <p:nvSpPr>
          <p:cNvPr id="4" name="Ovale toelichting 3"/>
          <p:cNvSpPr/>
          <p:nvPr/>
        </p:nvSpPr>
        <p:spPr>
          <a:xfrm>
            <a:off x="3458464" y="532905"/>
            <a:ext cx="4851400" cy="1638300"/>
          </a:xfrm>
          <a:prstGeom prst="wedgeEllipseCallout">
            <a:avLst>
              <a:gd name="adj1" fmla="val -32875"/>
              <a:gd name="adj2" fmla="val 671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p:cNvSpPr txBox="1"/>
          <p:nvPr/>
        </p:nvSpPr>
        <p:spPr>
          <a:xfrm>
            <a:off x="4074414" y="881339"/>
            <a:ext cx="3619500" cy="954107"/>
          </a:xfrm>
          <a:prstGeom prst="rect">
            <a:avLst/>
          </a:prstGeom>
          <a:noFill/>
        </p:spPr>
        <p:txBody>
          <a:bodyPr wrap="square" rtlCol="0">
            <a:spAutoFit/>
          </a:bodyPr>
          <a:lstStyle/>
          <a:p>
            <a:r>
              <a:rPr lang="nl-NL" sz="2800" dirty="0" smtClean="0"/>
              <a:t>De prijzen zijn harder gestegen dan verwacht</a:t>
            </a:r>
            <a:endParaRPr lang="nl-NL" sz="2800" dirty="0"/>
          </a:p>
        </p:txBody>
      </p:sp>
      <p:sp>
        <p:nvSpPr>
          <p:cNvPr id="6" name="Ovale toelichting 5"/>
          <p:cNvSpPr/>
          <p:nvPr/>
        </p:nvSpPr>
        <p:spPr>
          <a:xfrm>
            <a:off x="6934200" y="515874"/>
            <a:ext cx="4851400" cy="1638300"/>
          </a:xfrm>
          <a:prstGeom prst="wedgeEllipseCallout">
            <a:avLst>
              <a:gd name="adj1" fmla="val -8268"/>
              <a:gd name="adj2" fmla="val 66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Ovale toelichting 6"/>
          <p:cNvSpPr/>
          <p:nvPr/>
        </p:nvSpPr>
        <p:spPr>
          <a:xfrm>
            <a:off x="3314700" y="4141216"/>
            <a:ext cx="4851400" cy="2218944"/>
          </a:xfrm>
          <a:prstGeom prst="wedgeEllipseCallout">
            <a:avLst>
              <a:gd name="adj1" fmla="val 8225"/>
              <a:gd name="adj2" fmla="val -662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p:cNvSpPr txBox="1"/>
          <p:nvPr/>
        </p:nvSpPr>
        <p:spPr>
          <a:xfrm>
            <a:off x="7645400" y="906739"/>
            <a:ext cx="3619500" cy="954107"/>
          </a:xfrm>
          <a:prstGeom prst="rect">
            <a:avLst/>
          </a:prstGeom>
          <a:noFill/>
        </p:spPr>
        <p:txBody>
          <a:bodyPr wrap="square" rtlCol="0">
            <a:spAutoFit/>
          </a:bodyPr>
          <a:lstStyle/>
          <a:p>
            <a:r>
              <a:rPr lang="nl-NL" sz="2800" dirty="0" smtClean="0"/>
              <a:t>Bij inruil krijg je minder dan verwacht terug.</a:t>
            </a:r>
            <a:endParaRPr lang="nl-NL" sz="2800" dirty="0"/>
          </a:p>
        </p:txBody>
      </p:sp>
      <p:sp>
        <p:nvSpPr>
          <p:cNvPr id="9" name="Tekstvak 8"/>
          <p:cNvSpPr txBox="1"/>
          <p:nvPr/>
        </p:nvSpPr>
        <p:spPr>
          <a:xfrm>
            <a:off x="4305300" y="4432512"/>
            <a:ext cx="3619500" cy="1384995"/>
          </a:xfrm>
          <a:prstGeom prst="rect">
            <a:avLst/>
          </a:prstGeom>
          <a:noFill/>
        </p:spPr>
        <p:txBody>
          <a:bodyPr wrap="square" rtlCol="0">
            <a:spAutoFit/>
          </a:bodyPr>
          <a:lstStyle/>
          <a:p>
            <a:r>
              <a:rPr lang="nl-NL" sz="2800" dirty="0" smtClean="0"/>
              <a:t>Er is eerder dan verwacht een betere machine te koop.</a:t>
            </a:r>
            <a:endParaRPr lang="nl-NL" sz="2800" dirty="0"/>
          </a:p>
        </p:txBody>
      </p:sp>
    </p:spTree>
    <p:extLst>
      <p:ext uri="{BB962C8B-B14F-4D97-AF65-F5344CB8AC3E}">
        <p14:creationId xmlns:p14="http://schemas.microsoft.com/office/powerpoint/2010/main" val="424578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0" nodeType="clickEffect">
                                  <p:stCondLst>
                                    <p:cond delay="0"/>
                                  </p:stCondLst>
                                  <p:childTnLst>
                                    <p:animEffect transition="out" filter="fade">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10" presetClass="exit" presetSubtype="0" fill="hold" grpId="0" nodeType="withEffect">
                                  <p:stCondLst>
                                    <p:cond delay="0"/>
                                  </p:stCondLst>
                                  <p:childTnLst>
                                    <p:animEffect transition="out" filter="fade">
                                      <p:cBhvr>
                                        <p:cTn id="31" dur="500"/>
                                        <p:tgtEl>
                                          <p:spTgt spid="8"/>
                                        </p:tgtEl>
                                      </p:cBhvr>
                                    </p:animEffect>
                                    <p:set>
                                      <p:cBhvr>
                                        <p:cTn id="32" dur="1" fill="hold">
                                          <p:stCondLst>
                                            <p:cond delay="499"/>
                                          </p:stCondLst>
                                        </p:cTn>
                                        <p:tgtEl>
                                          <p:spTgt spid="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5" grpId="1"/>
      <p:bldP spid="6" grpId="0" animBg="1"/>
      <p:bldP spid="6" grpId="1" animBg="1"/>
      <p:bldP spid="7" grpId="0" animBg="1"/>
      <p:bldP spid="7" grpId="1" animBg="1"/>
      <p:bldP spid="8" grpId="0"/>
      <p:bldP spid="8" grpId="1"/>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Test jezelf: computers</a:t>
            </a:r>
            <a:endParaRPr lang="nl-NL" dirty="0"/>
          </a:p>
        </p:txBody>
      </p:sp>
      <p:sp>
        <p:nvSpPr>
          <p:cNvPr id="3" name="Tijdelijke aanduiding voor inhoud 2"/>
          <p:cNvSpPr>
            <a:spLocks noGrp="1"/>
          </p:cNvSpPr>
          <p:nvPr>
            <p:ph idx="1"/>
          </p:nvPr>
        </p:nvSpPr>
        <p:spPr/>
        <p:txBody>
          <a:bodyPr/>
          <a:lstStyle/>
          <a:p>
            <a:r>
              <a:rPr lang="nl-NL" dirty="0" smtClean="0"/>
              <a:t>Een school heeft computers in gebruik. De computers moeten vier jaar mee gaan. Een nieuwe computer kost € 600. Aan het einde van de levensduur brengt een oude computer nog € 40 op.</a:t>
            </a:r>
          </a:p>
          <a:p>
            <a:r>
              <a:rPr lang="nl-NL" dirty="0" smtClean="0"/>
              <a:t>A)	Bereken de afschrijvingskosten per jaar.</a:t>
            </a:r>
          </a:p>
          <a:p>
            <a:r>
              <a:rPr lang="nl-NL" dirty="0" smtClean="0"/>
              <a:t>B)	Bereken de afschrijvingskosten per maand.</a:t>
            </a:r>
          </a:p>
          <a:p>
            <a:r>
              <a:rPr lang="nl-NL" dirty="0" smtClean="0"/>
              <a:t>C)	Bereken de afschrijvingskosten per maand indien de computers vijf jaar 	gebruikt moeten worden. De inruilwaarde zal gelijk blijven.</a:t>
            </a:r>
          </a:p>
          <a:p>
            <a:r>
              <a:rPr lang="nl-NL" dirty="0" smtClean="0"/>
              <a:t>D)	Welk nadeel heeft de school als de computers langer gebruikt gaan worden?</a:t>
            </a:r>
          </a:p>
          <a:p>
            <a:endParaRPr lang="nl-NL" dirty="0"/>
          </a:p>
        </p:txBody>
      </p:sp>
    </p:spTree>
    <p:extLst>
      <p:ext uri="{BB962C8B-B14F-4D97-AF65-F5344CB8AC3E}">
        <p14:creationId xmlns:p14="http://schemas.microsoft.com/office/powerpoint/2010/main" val="30659086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59</TotalTime>
  <Words>638</Words>
  <Application>Microsoft Office PowerPoint</Application>
  <PresentationFormat>Breedbeeld</PresentationFormat>
  <Paragraphs>77</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Tw Cen MT</vt:lpstr>
      <vt:lpstr>Tw Cen MT Condensed</vt:lpstr>
      <vt:lpstr>Wingdings 3</vt:lpstr>
      <vt:lpstr>Integraal</vt:lpstr>
      <vt:lpstr>Produceren</vt:lpstr>
      <vt:lpstr>formule</vt:lpstr>
      <vt:lpstr>Asml</vt:lpstr>
      <vt:lpstr>Asml</vt:lpstr>
      <vt:lpstr>Taxibedrijf van driel</vt:lpstr>
      <vt:lpstr>Taxibedrijf van driel</vt:lpstr>
      <vt:lpstr>Bakkerij lamers</vt:lpstr>
      <vt:lpstr>Problemen</vt:lpstr>
      <vt:lpstr>Test jezelf: computers</vt:lpstr>
      <vt:lpstr>Test jezelf: tractor</vt:lpstr>
      <vt:lpstr>Antwoord test jezelf</vt:lpstr>
    </vt:vector>
  </TitlesOfParts>
  <Company>Het Hooghuis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Kopen en verkopen</dc:title>
  <dc:creator>Bernhard Seelen</dc:creator>
  <cp:lastModifiedBy>Bernhard Seelen </cp:lastModifiedBy>
  <cp:revision>8</cp:revision>
  <dcterms:created xsi:type="dcterms:W3CDTF">2015-03-30T06:06:57Z</dcterms:created>
  <dcterms:modified xsi:type="dcterms:W3CDTF">2015-04-02T06:48:09Z</dcterms:modified>
</cp:coreProperties>
</file>