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8" r:id="rId3"/>
    <p:sldId id="257" r:id="rId4"/>
    <p:sldId id="263" r:id="rId5"/>
    <p:sldId id="261" r:id="rId6"/>
    <p:sldId id="264" r:id="rId7"/>
    <p:sldId id="298" r:id="rId8"/>
    <p:sldId id="299" r:id="rId9"/>
    <p:sldId id="285" r:id="rId10"/>
    <p:sldId id="273" r:id="rId11"/>
    <p:sldId id="275" r:id="rId12"/>
    <p:sldId id="276" r:id="rId13"/>
    <p:sldId id="274" r:id="rId14"/>
    <p:sldId id="278" r:id="rId15"/>
    <p:sldId id="281" r:id="rId16"/>
    <p:sldId id="265" r:id="rId17"/>
    <p:sldId id="266" r:id="rId18"/>
    <p:sldId id="283" r:id="rId19"/>
    <p:sldId id="284" r:id="rId20"/>
    <p:sldId id="287" r:id="rId21"/>
    <p:sldId id="300" r:id="rId22"/>
    <p:sldId id="301" r:id="rId23"/>
    <p:sldId id="302" r:id="rId24"/>
    <p:sldId id="290" r:id="rId25"/>
    <p:sldId id="292" r:id="rId26"/>
    <p:sldId id="313" r:id="rId27"/>
    <p:sldId id="294" r:id="rId28"/>
    <p:sldId id="293" r:id="rId29"/>
    <p:sldId id="291" r:id="rId30"/>
    <p:sldId id="289" r:id="rId31"/>
    <p:sldId id="296" r:id="rId32"/>
    <p:sldId id="288" r:id="rId33"/>
    <p:sldId id="303" r:id="rId34"/>
    <p:sldId id="306" r:id="rId35"/>
    <p:sldId id="310" r:id="rId36"/>
    <p:sldId id="308" r:id="rId37"/>
    <p:sldId id="305" r:id="rId38"/>
    <p:sldId id="307" r:id="rId39"/>
    <p:sldId id="315" r:id="rId40"/>
  </p:sldIdLst>
  <p:sldSz cx="9144000" cy="6858000" type="screen4x3"/>
  <p:notesSz cx="7104063" cy="102346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353" autoAdjust="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ABC527A-CBB3-4393-A48D-3BE27B29116A}" type="datetimeFigureOut">
              <a:rPr lang="en-US" smtClean="0"/>
              <a:t>26-Jun-19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10ED2EA2-08DB-478E-8CE2-82C8F98191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6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Bestand:VOC-schip_'Slot_Ter_Hooge'_op_de_rede_van_Rammakens.jpg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Filmpje</a:t>
            </a:r>
            <a:r>
              <a:rPr lang="en-US" dirty="0" smtClean="0"/>
              <a:t> 0: </a:t>
            </a:r>
            <a:r>
              <a:rPr lang="en-US" dirty="0" err="1" smtClean="0"/>
              <a:t>Deze</a:t>
            </a:r>
            <a:r>
              <a:rPr lang="en-US" dirty="0" smtClean="0"/>
              <a:t> les </a:t>
            </a:r>
            <a:r>
              <a:rPr lang="en-US" dirty="0" err="1" smtClean="0"/>
              <a:t>gaat</a:t>
            </a:r>
            <a:r>
              <a:rPr lang="en-US" dirty="0" smtClean="0"/>
              <a:t> over </a:t>
            </a:r>
            <a:r>
              <a:rPr lang="en-US" dirty="0" err="1" smtClean="0"/>
              <a:t>veldonderzoek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</a:t>
            </a:r>
            <a:r>
              <a:rPr lang="en-US" baseline="0" dirty="0" smtClean="0"/>
              <a:t> in de methodenkaart </a:t>
            </a:r>
            <a:r>
              <a:rPr lang="en-US" baseline="0" dirty="0" err="1" smtClean="0"/>
              <a:t>vind</a:t>
            </a:r>
            <a:r>
              <a:rPr lang="en-US" baseline="0" dirty="0" smtClean="0"/>
              <a:t> je veld links-</a:t>
            </a:r>
            <a:r>
              <a:rPr lang="en-US" baseline="0" dirty="0" err="1" smtClean="0"/>
              <a:t>boven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2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41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https://sa.kapamilya.com/absnews/abscbnnews/media/news-special1/world/11/16/111616_ny.jpg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66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26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https://upload.wikimedia.org/wikipedia/commons/1/18/Cognitive_Bias_Codex_-_180%2B_biases%2C_designed_by_John_Manoogian_III_%</a:t>
            </a:r>
            <a:r>
              <a:rPr lang="en-US" dirty="0" smtClean="0"/>
              <a:t>28jm3%29.jpg</a:t>
            </a:r>
          </a:p>
          <a:p>
            <a:endParaRPr lang="en-US" dirty="0" smtClean="0"/>
          </a:p>
          <a:p>
            <a:r>
              <a:rPr lang="en-US" dirty="0" smtClean="0"/>
              <a:t>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brein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zit zo in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elkaar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het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meer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aandacht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besteed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waarde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hecht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aan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dingen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makkelijk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te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krijgen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zijn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word de availability bias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genoemd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Als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je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bijvoorbeeld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zoekt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op de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symptomen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van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enge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ziekte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je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komt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op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lotgenoten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forum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‘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zijn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’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daar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allemaal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mensen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ook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enge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ziekte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hebben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waardoor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jij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weer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het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gevoel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hebt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bijna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iedereen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ziekte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heeft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zegt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het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bewijs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beschikbaar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is. 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Voor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veldonderzoek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betekend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dit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je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snel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zult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spreken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mensen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vooral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opdrachtgevers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) die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denken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het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overzicht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al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hebben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precies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weten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wat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nodig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is (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omdat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mensen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wie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zij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vaak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spreken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wensen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uiten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als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onderzoeker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moet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je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daar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eigenlijk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even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doorheen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prikken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 Door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ergens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te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gaan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kijken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waar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opdrachtgever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niet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aan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gedacht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heeft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67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Filmpje</a:t>
            </a:r>
            <a:r>
              <a:rPr lang="en-US" dirty="0" smtClean="0"/>
              <a:t> 1!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28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Samenvatting</a:t>
            </a:r>
            <a:r>
              <a:rPr lang="en-US" baseline="0" dirty="0" smtClean="0"/>
              <a:t> van de </a:t>
            </a:r>
            <a:r>
              <a:rPr lang="en-US" baseline="0" dirty="0" err="1" smtClean="0"/>
              <a:t>praattekst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0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Filmpje</a:t>
            </a:r>
            <a:r>
              <a:rPr lang="en-US" dirty="0" smtClean="0"/>
              <a:t> 2!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53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https://nl.wikipedia.org/wiki/Bestand:VOC-schip_%27Slot_Ter_Hooge%27_op_de_rede_van_Rammakens.jpg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2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https://cdn4.picryl.com/photo/1998/01/01/indonesia-2-1600.jpg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39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https://images.pexels.com/photos/262469/pexels-photo-262469.jpeg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37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onderzoekscyclys</a:t>
            </a:r>
            <a:r>
              <a:rPr lang="en-US" dirty="0" smtClean="0"/>
              <a:t>. Even </a:t>
            </a:r>
            <a:r>
              <a:rPr lang="en-US" dirty="0" err="1" smtClean="0"/>
              <a:t>doorspreken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03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Doen</a:t>
            </a:r>
            <a:r>
              <a:rPr lang="en-US" dirty="0" smtClean="0"/>
              <a:t> met prints. </a:t>
            </a:r>
            <a:r>
              <a:rPr lang="en-US" dirty="0" err="1" smtClean="0"/>
              <a:t>Gebieden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tekenen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samen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beeld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belgie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geven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Hetzelfde</a:t>
            </a:r>
            <a:r>
              <a:rPr lang="en-US" baseline="0" dirty="0" smtClean="0"/>
              <a:t> met stakeholders. </a:t>
            </a:r>
            <a:r>
              <a:rPr lang="en-US" baseline="0" dirty="0" err="1" smtClean="0"/>
              <a:t>Afbakening</a:t>
            </a:r>
            <a:r>
              <a:rPr lang="en-US" baseline="0" dirty="0" smtClean="0"/>
              <a:t>, sampling </a:t>
            </a:r>
            <a:r>
              <a:rPr lang="en-US" baseline="0" dirty="0" err="1" smtClean="0"/>
              <a:t>steekproef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D2EA2-08DB-478E-8CE2-82C8F981919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53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Online : Veld!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02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2824911" cy="228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Overzicht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i="1" dirty="0" err="1" smtClean="0"/>
              <a:t>Orienterend</a:t>
            </a:r>
            <a:r>
              <a:rPr lang="en-US" i="1" dirty="0" smtClean="0"/>
              <a:t> </a:t>
            </a:r>
            <a:r>
              <a:rPr lang="en-US" i="1" dirty="0" err="1" smtClean="0"/>
              <a:t>onderzoek</a:t>
            </a:r>
            <a:r>
              <a:rPr lang="en-US" dirty="0" smtClean="0"/>
              <a:t>. Het </a:t>
            </a:r>
            <a:r>
              <a:rPr lang="en-US" dirty="0" err="1" smtClean="0"/>
              <a:t>gaat</a:t>
            </a:r>
            <a:r>
              <a:rPr lang="en-US" dirty="0" smtClean="0"/>
              <a:t> om het ‘in </a:t>
            </a:r>
            <a:r>
              <a:rPr lang="en-US" dirty="0" err="1" smtClean="0"/>
              <a:t>kaart</a:t>
            </a:r>
            <a:r>
              <a:rPr lang="en-US" dirty="0" smtClean="0"/>
              <a:t> </a:t>
            </a:r>
            <a:r>
              <a:rPr lang="en-US" dirty="0" err="1" smtClean="0"/>
              <a:t>brengen</a:t>
            </a:r>
            <a:r>
              <a:rPr lang="en-US" dirty="0" smtClean="0"/>
              <a:t>’ van </a:t>
            </a:r>
            <a:r>
              <a:rPr lang="en-US" dirty="0" err="1" smtClean="0"/>
              <a:t>dingen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overzicht</a:t>
            </a:r>
            <a:r>
              <a:rPr lang="en-US" dirty="0" smtClean="0"/>
              <a:t> </a:t>
            </a:r>
            <a:r>
              <a:rPr lang="en-US" dirty="0" err="1" smtClean="0"/>
              <a:t>hebt</a:t>
            </a:r>
            <a:r>
              <a:rPr lang="en-US" dirty="0" smtClean="0"/>
              <a:t> </a:t>
            </a:r>
            <a:r>
              <a:rPr lang="en-US" dirty="0" err="1" smtClean="0"/>
              <a:t>weet</a:t>
            </a:r>
            <a:r>
              <a:rPr lang="en-US" dirty="0" smtClean="0"/>
              <a:t> wat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speelt</a:t>
            </a:r>
            <a:r>
              <a:rPr lang="en-US" dirty="0" smtClean="0"/>
              <a:t>, </a:t>
            </a:r>
            <a:r>
              <a:rPr lang="en-US" dirty="0" err="1" smtClean="0"/>
              <a:t>en</a:t>
            </a:r>
            <a:r>
              <a:rPr lang="en-US" dirty="0" smtClean="0"/>
              <a:t> wat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nodig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, je </a:t>
            </a:r>
            <a:r>
              <a:rPr lang="en-US" dirty="0" err="1" smtClean="0"/>
              <a:t>hebt</a:t>
            </a:r>
            <a:r>
              <a:rPr lang="en-US" dirty="0" smtClean="0"/>
              <a:t> </a:t>
            </a:r>
            <a:r>
              <a:rPr lang="en-US" dirty="0" err="1" smtClean="0"/>
              <a:t>geen</a:t>
            </a:r>
            <a:r>
              <a:rPr lang="en-US" dirty="0" smtClean="0"/>
              <a:t> </a:t>
            </a:r>
            <a:r>
              <a:rPr lang="en-US" dirty="0" err="1" smtClean="0"/>
              <a:t>blinde</a:t>
            </a:r>
            <a:r>
              <a:rPr lang="en-US" dirty="0" smtClean="0"/>
              <a:t> </a:t>
            </a:r>
            <a:r>
              <a:rPr lang="en-US" dirty="0" err="1" smtClean="0"/>
              <a:t>vlekken</a:t>
            </a:r>
            <a:r>
              <a:rPr lang="en-US" dirty="0" smtClean="0"/>
              <a:t> </a:t>
            </a:r>
            <a:r>
              <a:rPr lang="en-US" dirty="0" err="1" smtClean="0"/>
              <a:t>meer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Overzichtelijk</a:t>
            </a:r>
            <a:r>
              <a:rPr lang="en-US" dirty="0" smtClean="0"/>
              <a:t> </a:t>
            </a:r>
            <a:r>
              <a:rPr lang="en-US" dirty="0" err="1" smtClean="0"/>
              <a:t>betekent</a:t>
            </a:r>
            <a:r>
              <a:rPr lang="en-US" dirty="0" smtClean="0"/>
              <a:t> </a:t>
            </a:r>
            <a:r>
              <a:rPr lang="en-US" dirty="0" err="1" smtClean="0"/>
              <a:t>ook</a:t>
            </a:r>
            <a:r>
              <a:rPr lang="en-US" dirty="0" smtClean="0"/>
              <a:t> ‘in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oogopslag</a:t>
            </a:r>
            <a:r>
              <a:rPr lang="en-US" dirty="0" smtClean="0"/>
              <a:t>’:  </a:t>
            </a:r>
            <a:r>
              <a:rPr lang="en-US" dirty="0" err="1" smtClean="0"/>
              <a:t>dus</a:t>
            </a:r>
            <a:r>
              <a:rPr lang="en-US" dirty="0" smtClean="0"/>
              <a:t> de </a:t>
            </a:r>
            <a:r>
              <a:rPr lang="en-US" dirty="0" err="1" smtClean="0"/>
              <a:t>uitkomst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veldonderzoek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in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behapbare</a:t>
            </a:r>
            <a:r>
              <a:rPr lang="en-US" dirty="0" smtClean="0"/>
              <a:t> </a:t>
            </a:r>
            <a:r>
              <a:rPr lang="en-US" dirty="0" err="1" smtClean="0"/>
              <a:t>vorm</a:t>
            </a:r>
            <a:r>
              <a:rPr lang="en-US" dirty="0" smtClean="0"/>
              <a:t> </a:t>
            </a:r>
            <a:r>
              <a:rPr lang="en-US" dirty="0" err="1" smtClean="0"/>
              <a:t>vastgelegd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 </a:t>
            </a:r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jij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je </a:t>
            </a:r>
            <a:r>
              <a:rPr lang="en-US" dirty="0" err="1" smtClean="0"/>
              <a:t>teamleden</a:t>
            </a:r>
            <a:r>
              <a:rPr lang="en-US" dirty="0" smtClean="0"/>
              <a:t> op </a:t>
            </a:r>
            <a:r>
              <a:rPr lang="en-US" dirty="0" err="1" smtClean="0"/>
              <a:t>terug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grijpen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4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Koen van Turnhout\Downloads\Draagvlak-puzz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2991" y="0"/>
            <a:ext cx="100299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Koen van Turnhout\Downloads\bijpassen-blanco-compleet-2624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-387424"/>
            <a:ext cx="10657184" cy="809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1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C:\Users\Koen van Turnhout\Downloads\indonesia-2-1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-3688839"/>
            <a:ext cx="19370152" cy="1306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14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21356"/>
            <a:ext cx="3111149" cy="24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err="1" smtClean="0"/>
              <a:t>Gebruiksgericht</a:t>
            </a:r>
            <a:r>
              <a:rPr lang="en-US" i="1" dirty="0" smtClean="0"/>
              <a:t> </a:t>
            </a:r>
            <a:r>
              <a:rPr lang="en-US" i="1" dirty="0" err="1" smtClean="0"/>
              <a:t>onderzoek</a:t>
            </a:r>
            <a:r>
              <a:rPr lang="en-US" dirty="0" smtClean="0"/>
              <a:t>. </a:t>
            </a:r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wat </a:t>
            </a:r>
            <a:r>
              <a:rPr lang="en-US" dirty="0" err="1" smtClean="0"/>
              <a:t>er</a:t>
            </a:r>
            <a:r>
              <a:rPr lang="en-US" dirty="0" smtClean="0"/>
              <a:t> relevant is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eindgebruikers</a:t>
            </a:r>
            <a:r>
              <a:rPr lang="en-US" dirty="0" smtClean="0"/>
              <a:t>, de </a:t>
            </a:r>
            <a:r>
              <a:rPr lang="en-US" dirty="0" err="1" smtClean="0"/>
              <a:t>organisaties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in de </a:t>
            </a:r>
            <a:r>
              <a:rPr lang="en-US" dirty="0" err="1" smtClean="0"/>
              <a:t>technische</a:t>
            </a:r>
            <a:r>
              <a:rPr lang="en-US" dirty="0" smtClean="0"/>
              <a:t> context </a:t>
            </a:r>
            <a:r>
              <a:rPr lang="en-US" dirty="0" err="1" smtClean="0"/>
              <a:t>waarin</a:t>
            </a:r>
            <a:r>
              <a:rPr lang="en-US" dirty="0" smtClean="0"/>
              <a:t> </a:t>
            </a:r>
            <a:r>
              <a:rPr lang="en-US" dirty="0" err="1" smtClean="0"/>
              <a:t>jouw</a:t>
            </a:r>
            <a:r>
              <a:rPr lang="en-US" dirty="0" smtClean="0"/>
              <a:t> </a:t>
            </a:r>
            <a:r>
              <a:rPr lang="en-US" dirty="0" err="1" smtClean="0"/>
              <a:t>applicatie</a:t>
            </a:r>
            <a:r>
              <a:rPr lang="en-US" dirty="0" smtClean="0"/>
              <a:t> </a:t>
            </a:r>
            <a:r>
              <a:rPr lang="en-US" dirty="0" err="1" smtClean="0"/>
              <a:t>straks</a:t>
            </a:r>
            <a:r>
              <a:rPr lang="en-US" dirty="0" smtClean="0"/>
              <a:t> </a:t>
            </a:r>
            <a:r>
              <a:rPr lang="en-US" dirty="0" err="1" smtClean="0"/>
              <a:t>gebruikt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gevoel</a:t>
            </a:r>
            <a:r>
              <a:rPr lang="en-US" dirty="0" smtClean="0"/>
              <a:t> </a:t>
            </a:r>
            <a:r>
              <a:rPr lang="en-US" dirty="0" err="1" smtClean="0"/>
              <a:t>hebt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wat past </a:t>
            </a:r>
            <a:r>
              <a:rPr lang="en-US" dirty="0" err="1" smtClean="0"/>
              <a:t>en</a:t>
            </a:r>
            <a:r>
              <a:rPr lang="en-US" dirty="0" smtClean="0"/>
              <a:t> wat </a:t>
            </a:r>
            <a:r>
              <a:rPr lang="en-US" dirty="0" err="1" smtClean="0"/>
              <a:t>niet</a:t>
            </a:r>
            <a:r>
              <a:rPr lang="en-US" dirty="0" smtClean="0"/>
              <a:t> kun je de </a:t>
            </a:r>
            <a:r>
              <a:rPr lang="en-US" dirty="0" err="1" smtClean="0"/>
              <a:t>juiste</a:t>
            </a:r>
            <a:r>
              <a:rPr lang="en-US" dirty="0" smtClean="0"/>
              <a:t> </a:t>
            </a:r>
            <a:r>
              <a:rPr lang="en-US" dirty="0" err="1" smtClean="0"/>
              <a:t>dingen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Het is van </a:t>
            </a:r>
            <a:r>
              <a:rPr lang="en-US" dirty="0" err="1" smtClean="0"/>
              <a:t>belang</a:t>
            </a:r>
            <a:r>
              <a:rPr lang="en-US" dirty="0" smtClean="0"/>
              <a:t> </a:t>
            </a: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defineren</a:t>
            </a:r>
            <a:r>
              <a:rPr lang="en-US" dirty="0" smtClean="0"/>
              <a:t> wat past, </a:t>
            </a:r>
            <a:r>
              <a:rPr lang="en-US" dirty="0" err="1" smtClean="0"/>
              <a:t>omdat</a:t>
            </a:r>
            <a:r>
              <a:rPr lang="en-US" dirty="0" smtClean="0"/>
              <a:t> je in de loop van het project </a:t>
            </a:r>
            <a:r>
              <a:rPr lang="en-US" dirty="0" err="1" smtClean="0"/>
              <a:t>vaak</a:t>
            </a:r>
            <a:r>
              <a:rPr lang="en-US" dirty="0" smtClean="0"/>
              <a:t> </a:t>
            </a:r>
            <a:r>
              <a:rPr lang="en-US" dirty="0" err="1" smtClean="0"/>
              <a:t>weer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het </a:t>
            </a:r>
            <a:r>
              <a:rPr lang="en-US" dirty="0" err="1" smtClean="0"/>
              <a:t>oog</a:t>
            </a:r>
            <a:r>
              <a:rPr lang="en-US" dirty="0" smtClean="0"/>
              <a:t> </a:t>
            </a:r>
            <a:r>
              <a:rPr lang="en-US" dirty="0" err="1" smtClean="0"/>
              <a:t>verliest</a:t>
            </a:r>
            <a:r>
              <a:rPr lang="en-US" dirty="0" smtClean="0"/>
              <a:t> wat je </a:t>
            </a:r>
            <a:r>
              <a:rPr lang="en-US" dirty="0" err="1" smtClean="0"/>
              <a:t>ook</a:t>
            </a:r>
            <a:r>
              <a:rPr lang="en-US" dirty="0" smtClean="0"/>
              <a:t> al </a:t>
            </a:r>
            <a:r>
              <a:rPr lang="en-US" dirty="0" err="1" smtClean="0"/>
              <a:t>weer</a:t>
            </a:r>
            <a:r>
              <a:rPr lang="en-US" dirty="0" smtClean="0"/>
              <a:t> van plan was.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88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Sliderposities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Overzicht</a:t>
            </a:r>
            <a:endParaRPr lang="en-US" dirty="0" smtClean="0"/>
          </a:p>
          <a:p>
            <a:pPr lvl="1"/>
            <a:r>
              <a:rPr lang="en-US" dirty="0" err="1" smtClean="0"/>
              <a:t>Observeren</a:t>
            </a:r>
            <a:endParaRPr lang="en-US" dirty="0" smtClean="0"/>
          </a:p>
          <a:p>
            <a:pPr lvl="1"/>
            <a:r>
              <a:rPr lang="en-US" dirty="0" err="1" smtClean="0"/>
              <a:t>Interpreteren</a:t>
            </a:r>
            <a:endParaRPr lang="en-US" dirty="0"/>
          </a:p>
          <a:p>
            <a:pPr lvl="1"/>
            <a:r>
              <a:rPr lang="en-US" dirty="0" err="1" smtClean="0"/>
              <a:t>Speculatie</a:t>
            </a:r>
            <a:endParaRPr lang="en-US" dirty="0"/>
          </a:p>
          <a:p>
            <a:r>
              <a:rPr lang="en-US" dirty="0" smtClean="0"/>
              <a:t>Fit</a:t>
            </a:r>
          </a:p>
          <a:p>
            <a:pPr lvl="1"/>
            <a:r>
              <a:rPr lang="en-US" dirty="0" err="1" smtClean="0"/>
              <a:t>Echte</a:t>
            </a:r>
            <a:r>
              <a:rPr lang="en-US" dirty="0" smtClean="0"/>
              <a:t> context </a:t>
            </a:r>
            <a:r>
              <a:rPr lang="en-US" dirty="0" err="1" smtClean="0"/>
              <a:t>onderzoeken</a:t>
            </a:r>
            <a:endParaRPr lang="en-US" dirty="0" smtClean="0"/>
          </a:p>
          <a:p>
            <a:pPr lvl="1"/>
            <a:r>
              <a:rPr lang="en-US" dirty="0" err="1" smtClean="0"/>
              <a:t>Meningen</a:t>
            </a:r>
            <a:r>
              <a:rPr lang="en-US" dirty="0" smtClean="0"/>
              <a:t> over de context </a:t>
            </a:r>
            <a:r>
              <a:rPr lang="en-US" dirty="0" err="1" smtClean="0"/>
              <a:t>vragen</a:t>
            </a:r>
            <a:endParaRPr lang="en-US" dirty="0" smtClean="0"/>
          </a:p>
          <a:p>
            <a:pPr lvl="1"/>
            <a:r>
              <a:rPr lang="en-US" dirty="0" err="1" smtClean="0"/>
              <a:t>Werken</a:t>
            </a:r>
            <a:r>
              <a:rPr lang="en-US" dirty="0" smtClean="0"/>
              <a:t> met </a:t>
            </a:r>
            <a:r>
              <a:rPr lang="en-US" dirty="0" err="1" smtClean="0"/>
              <a:t>aannames</a:t>
            </a:r>
            <a:r>
              <a:rPr lang="en-US" dirty="0" smtClean="0"/>
              <a:t>/</a:t>
            </a:r>
            <a:r>
              <a:rPr lang="en-US" dirty="0" err="1" smtClean="0"/>
              <a:t>eigen</a:t>
            </a:r>
            <a:r>
              <a:rPr lang="en-US" dirty="0" smtClean="0"/>
              <a:t> </a:t>
            </a:r>
            <a:r>
              <a:rPr lang="en-US" dirty="0" err="1" smtClean="0"/>
              <a:t>ideeën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0"/>
            <a:ext cx="1553666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42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846"/>
            <a:ext cx="3270102" cy="312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onderzoekscylus</a:t>
            </a:r>
            <a:r>
              <a:rPr lang="en-US" dirty="0" smtClean="0"/>
              <a:t> in </a:t>
            </a:r>
            <a:r>
              <a:rPr lang="en-US" dirty="0" err="1" smtClean="0"/>
              <a:t>veldonderzoek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1"/>
            <a:r>
              <a:rPr lang="nl-NL" dirty="0"/>
              <a:t>Je weet waar je op moet letten bij het inrichten van de </a:t>
            </a:r>
            <a:r>
              <a:rPr lang="nl-NL" dirty="0" err="1"/>
              <a:t>onderzoekscyclus</a:t>
            </a:r>
            <a:r>
              <a:rPr lang="nl-NL" dirty="0"/>
              <a:t> voor </a:t>
            </a:r>
            <a:r>
              <a:rPr lang="nl-NL" dirty="0" smtClean="0"/>
              <a:t>veldmethoden.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2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5354"/>
            <a:ext cx="9347582" cy="514081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67779"/>
            <a:ext cx="5400600" cy="505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36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Veldvragen</a:t>
            </a:r>
            <a:r>
              <a:rPr lang="en-US" dirty="0" smtClean="0"/>
              <a:t> </a:t>
            </a:r>
            <a:r>
              <a:rPr lang="en-US" dirty="0" err="1" smtClean="0"/>
              <a:t>stellen</a:t>
            </a:r>
            <a:r>
              <a:rPr lang="en-US" dirty="0" smtClean="0"/>
              <a:t>: </a:t>
            </a:r>
            <a:r>
              <a:rPr lang="en-US" dirty="0" err="1" smtClean="0"/>
              <a:t>voorbeelden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 </a:t>
            </a:r>
            <a:r>
              <a:rPr lang="en-US" dirty="0" err="1" smtClean="0"/>
              <a:t>zijn</a:t>
            </a:r>
            <a:r>
              <a:rPr lang="en-US" dirty="0" smtClean="0"/>
              <a:t> de </a:t>
            </a:r>
            <a:r>
              <a:rPr lang="en-US" dirty="0" err="1" smtClean="0"/>
              <a:t>wensen</a:t>
            </a:r>
            <a:r>
              <a:rPr lang="en-US" dirty="0" smtClean="0"/>
              <a:t> van de </a:t>
            </a:r>
            <a:r>
              <a:rPr lang="en-US" dirty="0" err="1" smtClean="0"/>
              <a:t>gebruiker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product?</a:t>
            </a:r>
          </a:p>
          <a:p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processen</a:t>
            </a:r>
            <a:r>
              <a:rPr lang="en-US" dirty="0" smtClean="0"/>
              <a:t> in de </a:t>
            </a:r>
            <a:r>
              <a:rPr lang="en-US" dirty="0" err="1" smtClean="0"/>
              <a:t>organisatie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de </a:t>
            </a:r>
            <a:r>
              <a:rPr lang="en-US" dirty="0" err="1" smtClean="0"/>
              <a:t>applicatie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ondersteunen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Hoe </a:t>
            </a:r>
            <a:r>
              <a:rPr lang="en-US" dirty="0" err="1" smtClean="0"/>
              <a:t>gaan</a:t>
            </a:r>
            <a:r>
              <a:rPr lang="en-US" dirty="0" smtClean="0"/>
              <a:t> de </a:t>
            </a:r>
            <a:r>
              <a:rPr lang="en-US" dirty="0" err="1" smtClean="0"/>
              <a:t>gebruikers</a:t>
            </a:r>
            <a:r>
              <a:rPr lang="en-US" dirty="0" smtClean="0"/>
              <a:t> met de </a:t>
            </a:r>
            <a:r>
              <a:rPr lang="en-US" dirty="0" err="1" smtClean="0"/>
              <a:t>huidige</a:t>
            </a:r>
            <a:r>
              <a:rPr lang="en-US" dirty="0" smtClean="0"/>
              <a:t> software om? </a:t>
            </a:r>
          </a:p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straks</a:t>
            </a:r>
            <a:r>
              <a:rPr lang="en-US" dirty="0" smtClean="0"/>
              <a:t> </a:t>
            </a:r>
            <a:r>
              <a:rPr lang="en-US" dirty="0" err="1" smtClean="0"/>
              <a:t>belangen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het </a:t>
            </a:r>
            <a:r>
              <a:rPr lang="en-US" dirty="0" err="1" smtClean="0"/>
              <a:t>functioneren</a:t>
            </a:r>
            <a:r>
              <a:rPr lang="en-US" dirty="0" smtClean="0"/>
              <a:t> van de </a:t>
            </a:r>
            <a:r>
              <a:rPr lang="en-US" dirty="0" err="1" smtClean="0"/>
              <a:t>applicatie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9" y="0"/>
            <a:ext cx="127856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78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Veldvragen</a:t>
            </a:r>
            <a:r>
              <a:rPr lang="en-US" dirty="0" smtClean="0"/>
              <a:t> </a:t>
            </a:r>
            <a:r>
              <a:rPr lang="en-US" dirty="0" err="1" smtClean="0"/>
              <a:t>stellen</a:t>
            </a:r>
            <a:r>
              <a:rPr lang="en-US" dirty="0" smtClean="0"/>
              <a:t>: </a:t>
            </a:r>
            <a:r>
              <a:rPr lang="en-US" dirty="0" err="1" smtClean="0"/>
              <a:t>voorbeelden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 </a:t>
            </a:r>
            <a:r>
              <a:rPr lang="en-US" dirty="0" err="1" smtClean="0"/>
              <a:t>zijn</a:t>
            </a:r>
            <a:r>
              <a:rPr lang="en-US" dirty="0" smtClean="0"/>
              <a:t>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wensen</a:t>
            </a:r>
            <a:r>
              <a:rPr lang="en-US" dirty="0" smtClean="0"/>
              <a:t> van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gebruiker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product?</a:t>
            </a:r>
          </a:p>
          <a:p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processen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in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organisatie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de </a:t>
            </a:r>
            <a:r>
              <a:rPr lang="en-US" dirty="0" err="1" smtClean="0"/>
              <a:t>applicatie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ondersteunen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Hoe </a:t>
            </a:r>
            <a:r>
              <a:rPr lang="en-US" dirty="0" err="1" smtClean="0"/>
              <a:t>gaan</a:t>
            </a:r>
            <a:r>
              <a:rPr lang="en-US" dirty="0" smtClean="0"/>
              <a:t>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gebruikers</a:t>
            </a:r>
            <a:r>
              <a:rPr lang="en-US" dirty="0" smtClean="0"/>
              <a:t> met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huidige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software</a:t>
            </a:r>
            <a:r>
              <a:rPr lang="en-US" dirty="0" smtClean="0"/>
              <a:t> om? </a:t>
            </a:r>
          </a:p>
          <a:p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Wie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straks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belangen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het </a:t>
            </a:r>
            <a:r>
              <a:rPr lang="en-US" dirty="0" err="1" smtClean="0"/>
              <a:t>functioneren</a:t>
            </a:r>
            <a:r>
              <a:rPr lang="en-US" dirty="0" smtClean="0"/>
              <a:t> van de </a:t>
            </a:r>
            <a:r>
              <a:rPr lang="en-US" dirty="0" err="1" smtClean="0"/>
              <a:t>applicatie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welke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9" y="0"/>
            <a:ext cx="127856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29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Veldvragen</a:t>
            </a:r>
            <a:r>
              <a:rPr lang="en-US" dirty="0" smtClean="0"/>
              <a:t> </a:t>
            </a:r>
            <a:r>
              <a:rPr lang="en-US" dirty="0" err="1" smtClean="0"/>
              <a:t>stellen</a:t>
            </a:r>
            <a:r>
              <a:rPr lang="en-US" dirty="0" smtClean="0"/>
              <a:t>: </a:t>
            </a:r>
            <a:r>
              <a:rPr lang="en-US" dirty="0" err="1" smtClean="0"/>
              <a:t>voorbeelden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 </a:t>
            </a:r>
            <a:r>
              <a:rPr lang="en-US" dirty="0" err="1" smtClean="0"/>
              <a:t>zijn</a:t>
            </a:r>
            <a:r>
              <a:rPr lang="en-US" dirty="0" smtClean="0"/>
              <a:t>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wensen</a:t>
            </a:r>
            <a:r>
              <a:rPr lang="en-US" dirty="0" smtClean="0"/>
              <a:t> van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gebruiker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product?</a:t>
            </a:r>
          </a:p>
          <a:p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processen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in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organisatie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de </a:t>
            </a:r>
            <a:r>
              <a:rPr lang="en-US" dirty="0" err="1" smtClean="0"/>
              <a:t>applicatie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ondersteunen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Hoe </a:t>
            </a:r>
            <a:r>
              <a:rPr lang="en-US" dirty="0" err="1" smtClean="0"/>
              <a:t>gaan</a:t>
            </a:r>
            <a:r>
              <a:rPr lang="en-US" dirty="0" smtClean="0"/>
              <a:t>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gebruikers</a:t>
            </a:r>
            <a:r>
              <a:rPr lang="en-US" dirty="0" smtClean="0"/>
              <a:t> met de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huidige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software</a:t>
            </a:r>
            <a:r>
              <a:rPr lang="en-US" dirty="0" smtClean="0"/>
              <a:t> om? </a:t>
            </a:r>
          </a:p>
          <a:p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Wie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straks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belangen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het </a:t>
            </a:r>
            <a:r>
              <a:rPr lang="en-US" dirty="0" err="1" smtClean="0"/>
              <a:t>functioneren</a:t>
            </a:r>
            <a:r>
              <a:rPr lang="en-US" dirty="0" smtClean="0"/>
              <a:t> van de </a:t>
            </a:r>
            <a:r>
              <a:rPr lang="en-US" dirty="0" err="1" smtClean="0"/>
              <a:t>applicatie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welke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9" y="0"/>
            <a:ext cx="127856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87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19472"/>
            <a:ext cx="9180512" cy="798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3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Veldvragen</a:t>
            </a:r>
            <a:r>
              <a:rPr lang="en-US" dirty="0" smtClean="0"/>
              <a:t> </a:t>
            </a:r>
            <a:r>
              <a:rPr lang="en-US" dirty="0" err="1" smtClean="0"/>
              <a:t>aandachtspunten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Open </a:t>
            </a:r>
            <a:r>
              <a:rPr lang="en-US" dirty="0" err="1" smtClean="0"/>
              <a:t>vragen</a:t>
            </a:r>
            <a:endParaRPr lang="en-US" dirty="0" smtClean="0"/>
          </a:p>
          <a:p>
            <a:pPr lvl="1"/>
            <a:r>
              <a:rPr lang="en-US" dirty="0" err="1" smtClean="0"/>
              <a:t>Soms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ontdekkend</a:t>
            </a:r>
            <a:r>
              <a:rPr lang="en-US" dirty="0" smtClean="0"/>
              <a:t> </a:t>
            </a:r>
            <a:r>
              <a:rPr lang="en-US" dirty="0" err="1" smtClean="0"/>
              <a:t>karakter</a:t>
            </a:r>
            <a:r>
              <a:rPr lang="en-US" dirty="0" smtClean="0"/>
              <a:t>: Hoe zit het met? </a:t>
            </a:r>
          </a:p>
          <a:p>
            <a:pPr lvl="1"/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inventariserend</a:t>
            </a:r>
            <a:r>
              <a:rPr lang="en-US" dirty="0"/>
              <a:t> </a:t>
            </a:r>
            <a:r>
              <a:rPr lang="en-US" dirty="0" err="1"/>
              <a:t>karakter</a:t>
            </a:r>
            <a:r>
              <a:rPr lang="en-US" dirty="0"/>
              <a:t>: Wat </a:t>
            </a:r>
            <a:r>
              <a:rPr lang="en-US" dirty="0" err="1"/>
              <a:t>zijn</a:t>
            </a:r>
            <a:r>
              <a:rPr lang="en-US" dirty="0"/>
              <a:t>, </a:t>
            </a:r>
            <a:r>
              <a:rPr lang="en-US" dirty="0" err="1"/>
              <a:t>weke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i="1" dirty="0" err="1" smtClean="0"/>
              <a:t>afbakening</a:t>
            </a:r>
            <a:r>
              <a:rPr lang="en-US" i="1" dirty="0" smtClean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zich</a:t>
            </a:r>
            <a:r>
              <a:rPr lang="en-US" dirty="0" smtClean="0"/>
              <a:t>. </a:t>
            </a:r>
            <a:r>
              <a:rPr lang="en-US" dirty="0" err="1" smtClean="0"/>
              <a:t>Wie</a:t>
            </a:r>
            <a:r>
              <a:rPr lang="en-US" dirty="0" smtClean="0"/>
              <a:t> of wat in het veld </a:t>
            </a:r>
            <a:r>
              <a:rPr lang="en-US" dirty="0" err="1" smtClean="0"/>
              <a:t>ga</a:t>
            </a:r>
            <a:r>
              <a:rPr lang="en-US" dirty="0" smtClean="0"/>
              <a:t> je </a:t>
            </a:r>
            <a:r>
              <a:rPr lang="en-US" dirty="0" err="1" smtClean="0"/>
              <a:t>onderzoeken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groter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gesplitst</a:t>
            </a:r>
            <a:r>
              <a:rPr lang="en-US" dirty="0" smtClean="0"/>
              <a:t> in </a:t>
            </a:r>
            <a:r>
              <a:rPr lang="en-US" dirty="0" err="1" smtClean="0"/>
              <a:t>hoofd</a:t>
            </a:r>
            <a:r>
              <a:rPr lang="en-US" dirty="0" smtClean="0"/>
              <a:t>-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deelvragen</a:t>
            </a:r>
            <a:r>
              <a:rPr lang="en-US" dirty="0" smtClean="0"/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9" y="0"/>
            <a:ext cx="127856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93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-22482"/>
            <a:ext cx="9649072" cy="7546069"/>
          </a:xfrm>
        </p:spPr>
      </p:pic>
    </p:spTree>
    <p:extLst>
      <p:ext uri="{BB962C8B-B14F-4D97-AF65-F5344CB8AC3E}">
        <p14:creationId xmlns:p14="http://schemas.microsoft.com/office/powerpoint/2010/main" val="17857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805" y="0"/>
            <a:ext cx="9764341" cy="7636216"/>
          </a:xfrm>
        </p:spPr>
      </p:pic>
    </p:spTree>
    <p:extLst>
      <p:ext uri="{BB962C8B-B14F-4D97-AF65-F5344CB8AC3E}">
        <p14:creationId xmlns:p14="http://schemas.microsoft.com/office/powerpoint/2010/main" val="121344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02" y="-1"/>
            <a:ext cx="9431738" cy="7376103"/>
          </a:xfrm>
        </p:spPr>
      </p:pic>
    </p:spTree>
    <p:extLst>
      <p:ext uri="{BB962C8B-B14F-4D97-AF65-F5344CB8AC3E}">
        <p14:creationId xmlns:p14="http://schemas.microsoft.com/office/powerpoint/2010/main" val="17678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Hoofd</a:t>
            </a:r>
            <a:r>
              <a:rPr lang="en-US" dirty="0" smtClean="0"/>
              <a:t>-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deelvragen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Doel</a:t>
            </a:r>
            <a:r>
              <a:rPr lang="en-US" dirty="0" smtClean="0"/>
              <a:t> is: </a:t>
            </a:r>
            <a:r>
              <a:rPr lang="en-US" dirty="0" err="1" smtClean="0"/>
              <a:t>overzicht</a:t>
            </a:r>
            <a:r>
              <a:rPr lang="en-US" dirty="0" smtClean="0"/>
              <a:t> over </a:t>
            </a:r>
            <a:r>
              <a:rPr lang="en-US" dirty="0" err="1" smtClean="0"/>
              <a:t>datgene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je </a:t>
            </a:r>
            <a:r>
              <a:rPr lang="en-US" dirty="0" err="1" smtClean="0"/>
              <a:t>overzicht</a:t>
            </a:r>
            <a:r>
              <a:rPr lang="en-US" dirty="0" smtClean="0"/>
              <a:t> over </a:t>
            </a:r>
            <a:r>
              <a:rPr lang="en-US" dirty="0" err="1" smtClean="0"/>
              <a:t>wil</a:t>
            </a:r>
            <a:r>
              <a:rPr lang="en-US" dirty="0" smtClean="0"/>
              <a:t> </a:t>
            </a:r>
            <a:r>
              <a:rPr lang="en-US" dirty="0" err="1" smtClean="0"/>
              <a:t>krijgen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weet</a:t>
            </a:r>
            <a:r>
              <a:rPr lang="en-US" dirty="0" smtClean="0"/>
              <a:t> </a:t>
            </a:r>
            <a:r>
              <a:rPr lang="en-US" dirty="0" err="1" smtClean="0"/>
              <a:t>precies</a:t>
            </a:r>
            <a:r>
              <a:rPr lang="en-US" dirty="0" smtClean="0"/>
              <a:t> </a:t>
            </a:r>
            <a:r>
              <a:rPr lang="en-US" dirty="0" err="1" smtClean="0"/>
              <a:t>welk</a:t>
            </a:r>
            <a:r>
              <a:rPr lang="en-US" dirty="0" smtClean="0"/>
              <a:t> </a:t>
            </a:r>
            <a:r>
              <a:rPr lang="en-US" dirty="0" err="1" smtClean="0"/>
              <a:t>gebied</a:t>
            </a:r>
            <a:r>
              <a:rPr lang="en-US" dirty="0" smtClean="0"/>
              <a:t> je in </a:t>
            </a:r>
            <a:r>
              <a:rPr lang="en-US" dirty="0" err="1" smtClean="0"/>
              <a:t>kaart</a:t>
            </a:r>
            <a:r>
              <a:rPr lang="en-US" dirty="0" smtClean="0"/>
              <a:t> </a:t>
            </a:r>
            <a:r>
              <a:rPr lang="en-US" dirty="0" err="1" smtClean="0"/>
              <a:t>wil</a:t>
            </a:r>
            <a:r>
              <a:rPr lang="en-US" dirty="0" smtClean="0"/>
              <a:t> </a:t>
            </a:r>
            <a:r>
              <a:rPr lang="en-US" dirty="0" err="1" smtClean="0"/>
              <a:t>brengen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err="1" smtClean="0"/>
              <a:t>Zodat</a:t>
            </a:r>
            <a:r>
              <a:rPr lang="en-US" dirty="0" smtClean="0"/>
              <a:t> je </a:t>
            </a:r>
            <a:r>
              <a:rPr lang="en-US" dirty="0" err="1" smtClean="0"/>
              <a:t>blinde</a:t>
            </a:r>
            <a:r>
              <a:rPr lang="en-US" dirty="0" smtClean="0"/>
              <a:t> </a:t>
            </a:r>
            <a:r>
              <a:rPr lang="en-US" dirty="0" err="1" smtClean="0"/>
              <a:t>vlekken</a:t>
            </a:r>
            <a:r>
              <a:rPr lang="en-US" dirty="0" smtClean="0"/>
              <a:t> </a:t>
            </a:r>
            <a:r>
              <a:rPr lang="en-US" dirty="0" err="1" smtClean="0"/>
              <a:t>voorkomt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Antwoorden</a:t>
            </a:r>
            <a:r>
              <a:rPr lang="en-US" dirty="0" smtClean="0"/>
              <a:t> op </a:t>
            </a:r>
            <a:r>
              <a:rPr lang="en-US" dirty="0" err="1" smtClean="0"/>
              <a:t>deelvragen</a:t>
            </a:r>
            <a:r>
              <a:rPr lang="en-US" dirty="0" smtClean="0"/>
              <a:t> </a:t>
            </a:r>
            <a:r>
              <a:rPr lang="en-US" dirty="0" err="1" smtClean="0"/>
              <a:t>moeten</a:t>
            </a:r>
            <a:r>
              <a:rPr lang="en-US" dirty="0" smtClean="0"/>
              <a:t>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antwoord</a:t>
            </a:r>
            <a:r>
              <a:rPr lang="en-US" dirty="0" smtClean="0"/>
              <a:t> </a:t>
            </a:r>
            <a:r>
              <a:rPr lang="en-US" dirty="0" err="1" smtClean="0"/>
              <a:t>geven</a:t>
            </a:r>
            <a:r>
              <a:rPr lang="en-US" dirty="0" smtClean="0"/>
              <a:t> op de </a:t>
            </a:r>
            <a:r>
              <a:rPr lang="en-US" dirty="0" err="1" smtClean="0"/>
              <a:t>hoofdvraag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Deelvragen</a:t>
            </a:r>
            <a:r>
              <a:rPr lang="en-US" dirty="0" smtClean="0"/>
              <a:t> </a:t>
            </a:r>
            <a:r>
              <a:rPr lang="en-US" dirty="0" err="1" smtClean="0"/>
              <a:t>bepalen</a:t>
            </a:r>
            <a:r>
              <a:rPr lang="en-US" dirty="0" smtClean="0"/>
              <a:t> je </a:t>
            </a:r>
            <a:r>
              <a:rPr lang="en-US" dirty="0" err="1" smtClean="0"/>
              <a:t>afbakening</a:t>
            </a:r>
            <a:r>
              <a:rPr lang="en-US" dirty="0" smtClean="0"/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9" y="0"/>
            <a:ext cx="127856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6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Hoofd</a:t>
            </a:r>
            <a:r>
              <a:rPr lang="en-US" dirty="0" smtClean="0"/>
              <a:t>-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deelvragen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Doel</a:t>
            </a:r>
            <a:r>
              <a:rPr lang="en-US" dirty="0" smtClean="0"/>
              <a:t> is: </a:t>
            </a:r>
            <a:r>
              <a:rPr lang="en-US" dirty="0" err="1" smtClean="0"/>
              <a:t>overzicht</a:t>
            </a:r>
            <a:r>
              <a:rPr lang="en-US" dirty="0" smtClean="0"/>
              <a:t> over </a:t>
            </a:r>
            <a:r>
              <a:rPr lang="en-US" dirty="0" err="1" smtClean="0"/>
              <a:t>datgene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je </a:t>
            </a:r>
            <a:r>
              <a:rPr lang="en-US" dirty="0" err="1" smtClean="0"/>
              <a:t>overzicht</a:t>
            </a:r>
            <a:r>
              <a:rPr lang="en-US" dirty="0" smtClean="0"/>
              <a:t> over </a:t>
            </a:r>
            <a:r>
              <a:rPr lang="en-US" dirty="0" err="1" smtClean="0"/>
              <a:t>wil</a:t>
            </a:r>
            <a:r>
              <a:rPr lang="en-US" dirty="0" smtClean="0"/>
              <a:t> </a:t>
            </a:r>
            <a:r>
              <a:rPr lang="en-US" dirty="0" err="1" smtClean="0"/>
              <a:t>krijgen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weet</a:t>
            </a:r>
            <a:r>
              <a:rPr lang="en-US" dirty="0" smtClean="0"/>
              <a:t> </a:t>
            </a:r>
            <a:r>
              <a:rPr lang="en-US" dirty="0" err="1" smtClean="0"/>
              <a:t>precies</a:t>
            </a:r>
            <a:r>
              <a:rPr lang="en-US" dirty="0" smtClean="0"/>
              <a:t> </a:t>
            </a:r>
            <a:r>
              <a:rPr lang="en-US" dirty="0" err="1" smtClean="0"/>
              <a:t>welk</a:t>
            </a:r>
            <a:r>
              <a:rPr lang="en-US" dirty="0" smtClean="0"/>
              <a:t> </a:t>
            </a:r>
            <a:r>
              <a:rPr lang="en-US" dirty="0" err="1" smtClean="0"/>
              <a:t>gebied</a:t>
            </a:r>
            <a:r>
              <a:rPr lang="en-US" dirty="0" smtClean="0"/>
              <a:t> je in </a:t>
            </a:r>
            <a:r>
              <a:rPr lang="en-US" dirty="0" err="1" smtClean="0"/>
              <a:t>kaart</a:t>
            </a:r>
            <a:r>
              <a:rPr lang="en-US" dirty="0" smtClean="0"/>
              <a:t> </a:t>
            </a:r>
            <a:r>
              <a:rPr lang="en-US" dirty="0" err="1" smtClean="0"/>
              <a:t>wil</a:t>
            </a:r>
            <a:r>
              <a:rPr lang="en-US" dirty="0" smtClean="0"/>
              <a:t> </a:t>
            </a:r>
            <a:r>
              <a:rPr lang="en-US" dirty="0" err="1" smtClean="0"/>
              <a:t>brengen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err="1" smtClean="0"/>
              <a:t>Zodat</a:t>
            </a:r>
            <a:r>
              <a:rPr lang="en-US" dirty="0" smtClean="0"/>
              <a:t> je </a:t>
            </a:r>
            <a:r>
              <a:rPr lang="en-US" dirty="0" err="1" smtClean="0"/>
              <a:t>blinde</a:t>
            </a:r>
            <a:r>
              <a:rPr lang="en-US" dirty="0" smtClean="0"/>
              <a:t> </a:t>
            </a:r>
            <a:r>
              <a:rPr lang="en-US" dirty="0" err="1" smtClean="0"/>
              <a:t>vlekken</a:t>
            </a:r>
            <a:r>
              <a:rPr lang="en-US" dirty="0" smtClean="0"/>
              <a:t> </a:t>
            </a:r>
            <a:r>
              <a:rPr lang="en-US" dirty="0" err="1" smtClean="0"/>
              <a:t>voorkomt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Hoofd</a:t>
            </a:r>
            <a:r>
              <a:rPr lang="en-US" dirty="0" smtClean="0"/>
              <a:t>-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deelvragen</a:t>
            </a:r>
            <a:r>
              <a:rPr lang="en-US" dirty="0" smtClean="0"/>
              <a:t> </a:t>
            </a:r>
            <a:r>
              <a:rPr lang="en-US" dirty="0" err="1" smtClean="0"/>
              <a:t>helpen</a:t>
            </a:r>
            <a:r>
              <a:rPr lang="en-US" dirty="0" smtClean="0"/>
              <a:t> </a:t>
            </a:r>
            <a:r>
              <a:rPr lang="en-US" dirty="0" err="1" smtClean="0"/>
              <a:t>hierbij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deelvragen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ongeveer</a:t>
            </a:r>
            <a:r>
              <a:rPr lang="en-US" dirty="0" smtClean="0"/>
              <a:t> even ‘</a:t>
            </a:r>
            <a:r>
              <a:rPr lang="en-US" dirty="0" err="1" smtClean="0"/>
              <a:t>groot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De </a:t>
            </a:r>
            <a:r>
              <a:rPr lang="en-US" dirty="0" err="1" smtClean="0"/>
              <a:t>antwoorden</a:t>
            </a:r>
            <a:r>
              <a:rPr lang="en-US" dirty="0" smtClean="0"/>
              <a:t> op </a:t>
            </a:r>
            <a:r>
              <a:rPr lang="en-US" dirty="0" err="1" smtClean="0"/>
              <a:t>deelvragen</a:t>
            </a:r>
            <a:r>
              <a:rPr lang="en-US" dirty="0" smtClean="0"/>
              <a:t> </a:t>
            </a:r>
            <a:r>
              <a:rPr lang="en-US" dirty="0" err="1" smtClean="0"/>
              <a:t>moeten</a:t>
            </a:r>
            <a:r>
              <a:rPr lang="en-US" dirty="0" smtClean="0"/>
              <a:t>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antwoord</a:t>
            </a:r>
            <a:r>
              <a:rPr lang="en-US" dirty="0" smtClean="0"/>
              <a:t> </a:t>
            </a:r>
            <a:r>
              <a:rPr lang="en-US" dirty="0" err="1" smtClean="0"/>
              <a:t>geven</a:t>
            </a:r>
            <a:r>
              <a:rPr lang="en-US" dirty="0" smtClean="0"/>
              <a:t> op de </a:t>
            </a:r>
            <a:r>
              <a:rPr lang="en-US" dirty="0" err="1" smtClean="0"/>
              <a:t>hoofdvraag</a:t>
            </a:r>
            <a:r>
              <a:rPr lang="en-US" dirty="0" smtClean="0"/>
              <a:t>. </a:t>
            </a:r>
          </a:p>
          <a:p>
            <a:pPr lvl="1"/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elke</a:t>
            </a:r>
            <a:r>
              <a:rPr lang="en-US" dirty="0" smtClean="0"/>
              <a:t> </a:t>
            </a:r>
            <a:r>
              <a:rPr lang="en-US" dirty="0" err="1" smtClean="0"/>
              <a:t>deelvraag</a:t>
            </a:r>
            <a:r>
              <a:rPr lang="en-US" dirty="0" smtClean="0"/>
              <a:t> is </a:t>
            </a:r>
            <a:r>
              <a:rPr lang="en-US" dirty="0" err="1" smtClean="0"/>
              <a:t>duidelijk</a:t>
            </a:r>
            <a:r>
              <a:rPr lang="en-US" dirty="0" smtClean="0"/>
              <a:t> hoe je hem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beantwoorden</a:t>
            </a:r>
            <a:r>
              <a:rPr lang="en-US" dirty="0" smtClean="0"/>
              <a:t>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9" y="0"/>
            <a:ext cx="127856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64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Steekproef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“Sampling”</a:t>
            </a:r>
          </a:p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stukje</a:t>
            </a:r>
            <a:r>
              <a:rPr lang="en-US" dirty="0" smtClean="0"/>
              <a:t> </a:t>
            </a:r>
            <a:r>
              <a:rPr lang="en-US" dirty="0" err="1" smtClean="0"/>
              <a:t>onderzoeken</a:t>
            </a:r>
            <a:r>
              <a:rPr lang="en-US" dirty="0" smtClean="0"/>
              <a:t> om </a:t>
            </a:r>
            <a:r>
              <a:rPr lang="en-US" dirty="0" err="1" smtClean="0"/>
              <a:t>overzicht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krijgen</a:t>
            </a:r>
            <a:r>
              <a:rPr lang="en-US" dirty="0" smtClean="0"/>
              <a:t> over het </a:t>
            </a:r>
            <a:r>
              <a:rPr lang="en-US" dirty="0" err="1" smtClean="0"/>
              <a:t>geheel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Vaak</a:t>
            </a:r>
            <a:r>
              <a:rPr lang="en-US" dirty="0" smtClean="0"/>
              <a:t> is </a:t>
            </a:r>
            <a:r>
              <a:rPr lang="en-US" dirty="0" err="1" smtClean="0"/>
              <a:t>handig</a:t>
            </a:r>
            <a:r>
              <a:rPr lang="en-US" dirty="0" smtClean="0"/>
              <a:t> om </a:t>
            </a:r>
            <a:r>
              <a:rPr lang="en-US" dirty="0" err="1" smtClean="0"/>
              <a:t>verschillende</a:t>
            </a:r>
            <a:r>
              <a:rPr lang="en-US" dirty="0" smtClean="0"/>
              <a:t> </a:t>
            </a:r>
            <a:r>
              <a:rPr lang="en-US" dirty="0" err="1" smtClean="0"/>
              <a:t>stukjes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nemen</a:t>
            </a:r>
            <a:r>
              <a:rPr lang="en-US" dirty="0" smtClean="0"/>
              <a:t> die de </a:t>
            </a:r>
            <a:r>
              <a:rPr lang="en-US" dirty="0" err="1" smtClean="0"/>
              <a:t>diversiteit</a:t>
            </a:r>
            <a:r>
              <a:rPr lang="en-US" dirty="0" smtClean="0"/>
              <a:t> van wat je </a:t>
            </a:r>
            <a:r>
              <a:rPr lang="en-US" dirty="0" err="1" smtClean="0"/>
              <a:t>onderzoeken</a:t>
            </a:r>
            <a:r>
              <a:rPr lang="en-US" dirty="0" smtClean="0"/>
              <a:t> </a:t>
            </a: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weergeven</a:t>
            </a:r>
            <a:r>
              <a:rPr lang="en-US" dirty="0" smtClean="0"/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9" y="0"/>
            <a:ext cx="127856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1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Informatie</a:t>
            </a:r>
            <a:r>
              <a:rPr lang="en-US" dirty="0" smtClean="0"/>
              <a:t> </a:t>
            </a:r>
            <a:r>
              <a:rPr lang="en-US" dirty="0" err="1" smtClean="0"/>
              <a:t>verzamelen</a:t>
            </a:r>
            <a:r>
              <a:rPr lang="en-US" dirty="0" smtClean="0"/>
              <a:t> &amp; </a:t>
            </a:r>
            <a:r>
              <a:rPr lang="en-US" dirty="0" err="1" smtClean="0"/>
              <a:t>verwerken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Veldonderzoek</a:t>
            </a:r>
            <a:r>
              <a:rPr lang="en-US" dirty="0" smtClean="0"/>
              <a:t> is </a:t>
            </a:r>
            <a:r>
              <a:rPr lang="en-US" dirty="0" err="1" smtClean="0"/>
              <a:t>meestal</a:t>
            </a:r>
            <a:r>
              <a:rPr lang="en-US" dirty="0" smtClean="0"/>
              <a:t> </a:t>
            </a:r>
            <a:r>
              <a:rPr lang="en-US" i="1" dirty="0" err="1" smtClean="0"/>
              <a:t>achteraf</a:t>
            </a:r>
            <a:r>
              <a:rPr lang="en-US" i="1" dirty="0" smtClean="0"/>
              <a:t> </a:t>
            </a:r>
            <a:r>
              <a:rPr lang="en-US" i="1" dirty="0" err="1" smtClean="0"/>
              <a:t>gestructureerd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verzamelt</a:t>
            </a:r>
            <a:r>
              <a:rPr lang="en-US" dirty="0" smtClean="0"/>
              <a:t> </a:t>
            </a:r>
            <a:r>
              <a:rPr lang="en-US" dirty="0" err="1" smtClean="0"/>
              <a:t>eerst</a:t>
            </a:r>
            <a:r>
              <a:rPr lang="en-US" dirty="0" smtClean="0"/>
              <a:t>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informatie</a:t>
            </a:r>
            <a:r>
              <a:rPr lang="en-US" dirty="0" smtClean="0"/>
              <a:t> door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kijken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vragen</a:t>
            </a:r>
            <a:r>
              <a:rPr lang="en-US" dirty="0" smtClean="0"/>
              <a:t>. </a:t>
            </a:r>
            <a:endParaRPr lang="en-US" dirty="0"/>
          </a:p>
          <a:p>
            <a:pPr lvl="1"/>
            <a:r>
              <a:rPr lang="en-US" dirty="0" smtClean="0"/>
              <a:t>Dan </a:t>
            </a:r>
            <a:r>
              <a:rPr lang="en-US" dirty="0" err="1" smtClean="0"/>
              <a:t>probeer</a:t>
            </a:r>
            <a:r>
              <a:rPr lang="en-US" dirty="0" smtClean="0"/>
              <a:t> je die </a:t>
            </a:r>
            <a:r>
              <a:rPr lang="en-US" dirty="0" err="1" smtClean="0"/>
              <a:t>informatie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ordenen</a:t>
            </a:r>
            <a:r>
              <a:rPr lang="en-US" dirty="0" smtClean="0"/>
              <a:t> door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clusteren</a:t>
            </a:r>
            <a:r>
              <a:rPr lang="en-US" dirty="0" smtClean="0"/>
              <a:t> of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organiseren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 smtClean="0"/>
              <a:t>Bedenk</a:t>
            </a:r>
            <a:r>
              <a:rPr lang="en-US" dirty="0" smtClean="0"/>
              <a:t> </a:t>
            </a:r>
            <a:r>
              <a:rPr lang="en-US" dirty="0" err="1" smtClean="0"/>
              <a:t>dus</a:t>
            </a:r>
            <a:r>
              <a:rPr lang="en-US" dirty="0" smtClean="0"/>
              <a:t> hoe je </a:t>
            </a:r>
            <a:r>
              <a:rPr lang="en-US" dirty="0" err="1" smtClean="0"/>
              <a:t>informatie</a:t>
            </a:r>
            <a:r>
              <a:rPr lang="en-US" dirty="0" smtClean="0"/>
              <a:t> vast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leggen</a:t>
            </a:r>
            <a:r>
              <a:rPr lang="en-US" dirty="0" smtClean="0"/>
              <a:t> </a:t>
            </a:r>
            <a:r>
              <a:rPr lang="en-US" dirty="0" err="1" smtClean="0"/>
              <a:t>zodat</a:t>
            </a:r>
            <a:r>
              <a:rPr lang="en-US" dirty="0" smtClean="0"/>
              <a:t> je het later </a:t>
            </a:r>
            <a:r>
              <a:rPr lang="en-US" dirty="0" err="1" smtClean="0"/>
              <a:t>makkelijk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structureren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202565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Koen van Turnhout\Downloads\111616_n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51048"/>
            <a:ext cx="10534679" cy="701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5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dirty="0" err="1"/>
              <a:t>voorkomt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de </a:t>
            </a:r>
            <a:r>
              <a:rPr lang="en-US" dirty="0" err="1"/>
              <a:t>weg</a:t>
            </a:r>
            <a:r>
              <a:rPr lang="en-US" dirty="0"/>
              <a:t> </a:t>
            </a:r>
            <a:r>
              <a:rPr lang="en-US" dirty="0" err="1"/>
              <a:t>kwijt</a:t>
            </a:r>
            <a:r>
              <a:rPr lang="en-US" dirty="0"/>
              <a:t> </a:t>
            </a:r>
            <a:r>
              <a:rPr lang="en-US" dirty="0" err="1"/>
              <a:t>raakt</a:t>
            </a:r>
            <a:r>
              <a:rPr lang="en-US" dirty="0"/>
              <a:t> door</a:t>
            </a:r>
            <a:r>
              <a:rPr lang="en-US" dirty="0" smtClean="0"/>
              <a:t>:</a:t>
            </a:r>
            <a:endParaRPr lang="en-US" i="1" dirty="0" smtClean="0"/>
          </a:p>
          <a:p>
            <a:pPr lvl="1"/>
            <a:r>
              <a:rPr lang="en-US" i="1" dirty="0" err="1" smtClean="0"/>
              <a:t>Afbakenen</a:t>
            </a:r>
            <a:r>
              <a:rPr lang="en-US" i="1" dirty="0"/>
              <a:t>. </a:t>
            </a:r>
            <a:r>
              <a:rPr lang="en-US" dirty="0" err="1"/>
              <a:t>Vooraf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bedenken</a:t>
            </a:r>
            <a:r>
              <a:rPr lang="en-US" dirty="0"/>
              <a:t> wat je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onderzoeken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i="1" dirty="0" err="1" smtClean="0"/>
              <a:t>Vastleggen</a:t>
            </a:r>
            <a:r>
              <a:rPr lang="en-US" i="1" dirty="0" smtClean="0"/>
              <a:t>. </a:t>
            </a:r>
            <a:r>
              <a:rPr lang="en-US" dirty="0" err="1" smtClean="0"/>
              <a:t>Zodat</a:t>
            </a:r>
            <a:r>
              <a:rPr lang="en-US" dirty="0" smtClean="0"/>
              <a:t> je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alles</a:t>
            </a:r>
            <a:r>
              <a:rPr lang="en-US" dirty="0" smtClean="0"/>
              <a:t> in je </a:t>
            </a:r>
            <a:r>
              <a:rPr lang="en-US" dirty="0" err="1" smtClean="0"/>
              <a:t>hoofd</a:t>
            </a:r>
            <a:r>
              <a:rPr lang="en-US" dirty="0" smtClean="0"/>
              <a:t> </a:t>
            </a:r>
            <a:r>
              <a:rPr lang="en-US" dirty="0" err="1" smtClean="0"/>
              <a:t>hoeft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houden</a:t>
            </a:r>
            <a:r>
              <a:rPr lang="en-US" dirty="0" smtClean="0"/>
              <a:t>, maar </a:t>
            </a:r>
            <a:r>
              <a:rPr lang="en-US" dirty="0" err="1" smtClean="0"/>
              <a:t>terug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de </a:t>
            </a:r>
            <a:r>
              <a:rPr lang="en-US" dirty="0" err="1" smtClean="0"/>
              <a:t>gegevens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Op </a:t>
            </a:r>
            <a:r>
              <a:rPr lang="en-US" i="1" dirty="0" err="1"/>
              <a:t>verzadiging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letten</a:t>
            </a:r>
            <a:r>
              <a:rPr lang="en-US" dirty="0"/>
              <a:t>. </a:t>
            </a:r>
            <a:r>
              <a:rPr lang="en-US" dirty="0" err="1" smtClean="0"/>
              <a:t>Als</a:t>
            </a:r>
            <a:r>
              <a:rPr lang="en-US" dirty="0" smtClean="0"/>
              <a:t> je steeds </a:t>
            </a:r>
            <a:r>
              <a:rPr lang="en-US" dirty="0" err="1"/>
              <a:t>hetzelfde</a:t>
            </a:r>
            <a:r>
              <a:rPr lang="en-US" dirty="0"/>
              <a:t> </a:t>
            </a:r>
            <a:r>
              <a:rPr lang="en-US" dirty="0" err="1" smtClean="0"/>
              <a:t>waarneemt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weet</a:t>
            </a:r>
            <a:r>
              <a:rPr lang="en-US" dirty="0" smtClean="0"/>
              <a:t> je </a:t>
            </a:r>
            <a:r>
              <a:rPr lang="en-US" dirty="0" err="1" smtClean="0"/>
              <a:t>genoeg</a:t>
            </a:r>
            <a:r>
              <a:rPr lang="en-US" dirty="0" smtClean="0"/>
              <a:t>. </a:t>
            </a:r>
            <a:endParaRPr lang="en-US" dirty="0"/>
          </a:p>
          <a:p>
            <a:pPr lvl="1"/>
            <a:r>
              <a:rPr lang="en-US" i="1" dirty="0" err="1"/>
              <a:t>Concentrisch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(</a:t>
            </a: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fimpje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609328" y="485800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Informatie</a:t>
            </a:r>
            <a:r>
              <a:rPr lang="en-US" dirty="0" smtClean="0"/>
              <a:t> </a:t>
            </a:r>
            <a:r>
              <a:rPr lang="en-US" dirty="0" err="1" smtClean="0"/>
              <a:t>verzamelen</a:t>
            </a:r>
            <a:r>
              <a:rPr lang="en-US" dirty="0" smtClean="0"/>
              <a:t> &amp; </a:t>
            </a:r>
            <a:r>
              <a:rPr lang="en-US" dirty="0" err="1" smtClean="0"/>
              <a:t>verwerken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202565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45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Leerdoelen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nl-NL" b="1" dirty="0" smtClean="0"/>
              <a:t>Nadere kennismaking</a:t>
            </a:r>
            <a:r>
              <a:rPr lang="nl-NL" dirty="0" smtClean="0"/>
              <a:t>: </a:t>
            </a:r>
          </a:p>
          <a:p>
            <a:pPr lvl="1"/>
            <a:r>
              <a:rPr lang="nl-NL" dirty="0" smtClean="0"/>
              <a:t>Je kent een aantal veldmethoden en begrijpt </a:t>
            </a:r>
            <a:r>
              <a:rPr lang="nl-NL" dirty="0"/>
              <a:t>overeenkomsten en verschillen </a:t>
            </a:r>
            <a:r>
              <a:rPr lang="nl-NL" dirty="0" smtClean="0"/>
              <a:t>daartussen. </a:t>
            </a:r>
          </a:p>
          <a:p>
            <a:r>
              <a:rPr lang="nl-NL" b="1" dirty="0" smtClean="0"/>
              <a:t>Het karakter van veld:</a:t>
            </a:r>
          </a:p>
          <a:p>
            <a:pPr lvl="1"/>
            <a:r>
              <a:rPr lang="nl-NL" dirty="0" smtClean="0"/>
              <a:t>Je </a:t>
            </a:r>
            <a:r>
              <a:rPr lang="nl-NL" dirty="0"/>
              <a:t>begrijpt hoe veldmethoden kunnen bijdragen </a:t>
            </a:r>
            <a:r>
              <a:rPr lang="nl-NL" dirty="0" smtClean="0"/>
              <a:t>aan de onderzoeksdoelen </a:t>
            </a:r>
            <a:r>
              <a:rPr lang="nl-NL" i="1" dirty="0"/>
              <a:t>overzicht en fit.</a:t>
            </a:r>
            <a:endParaRPr lang="en-US" i="1" dirty="0"/>
          </a:p>
          <a:p>
            <a:pPr lvl="0"/>
            <a:r>
              <a:rPr lang="nl-NL" b="1" dirty="0" smtClean="0"/>
              <a:t>De </a:t>
            </a:r>
            <a:r>
              <a:rPr lang="nl-NL" b="1" dirty="0" err="1" smtClean="0"/>
              <a:t>onderzoekscyclus</a:t>
            </a:r>
            <a:r>
              <a:rPr lang="nl-NL" b="1" dirty="0" smtClean="0"/>
              <a:t>:</a:t>
            </a:r>
          </a:p>
          <a:p>
            <a:pPr lvl="1"/>
            <a:r>
              <a:rPr lang="nl-NL" dirty="0" smtClean="0"/>
              <a:t>Je </a:t>
            </a:r>
            <a:r>
              <a:rPr lang="nl-NL" dirty="0"/>
              <a:t>weet waar je op moet letten bij het inrichten van de </a:t>
            </a:r>
            <a:r>
              <a:rPr lang="nl-NL" dirty="0" err="1"/>
              <a:t>onderzoekscyclus</a:t>
            </a:r>
            <a:r>
              <a:rPr lang="nl-NL" dirty="0"/>
              <a:t> voor veldmethoden</a:t>
            </a:r>
            <a:endParaRPr lang="en-US" dirty="0"/>
          </a:p>
          <a:p>
            <a:pPr lvl="0"/>
            <a:r>
              <a:rPr lang="nl-NL" b="1" dirty="0" smtClean="0"/>
              <a:t>Pragmatiek:</a:t>
            </a:r>
          </a:p>
          <a:p>
            <a:pPr lvl="1"/>
            <a:r>
              <a:rPr lang="nl-NL" dirty="0" smtClean="0"/>
              <a:t>Je </a:t>
            </a:r>
            <a:r>
              <a:rPr lang="nl-NL" dirty="0"/>
              <a:t>kan inschatten of het veldonderzoek wat je wil doen goed genoeg is voor jouw project. </a:t>
            </a:r>
            <a:endParaRPr lang="nl-NL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846"/>
            <a:ext cx="1635051" cy="1562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13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Veldconclusies</a:t>
            </a:r>
            <a:r>
              <a:rPr lang="en-US" dirty="0" smtClean="0"/>
              <a:t> </a:t>
            </a:r>
            <a:r>
              <a:rPr lang="en-US" dirty="0" err="1" smtClean="0"/>
              <a:t>trekken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Jij</a:t>
            </a:r>
            <a:r>
              <a:rPr lang="en-US" dirty="0" smtClean="0"/>
              <a:t> </a:t>
            </a:r>
            <a:r>
              <a:rPr lang="en-US" dirty="0" err="1" smtClean="0"/>
              <a:t>hebt</a:t>
            </a:r>
            <a:r>
              <a:rPr lang="en-US" dirty="0" smtClean="0"/>
              <a:t> </a:t>
            </a:r>
            <a:r>
              <a:rPr lang="en-US" dirty="0" err="1" smtClean="0"/>
              <a:t>overzicht</a:t>
            </a:r>
            <a:r>
              <a:rPr lang="en-US" dirty="0" smtClean="0"/>
              <a:t>: </a:t>
            </a:r>
            <a:r>
              <a:rPr lang="en-US" dirty="0" err="1" smtClean="0"/>
              <a:t>biedt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anderen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Breng</a:t>
            </a:r>
            <a:r>
              <a:rPr lang="en-US" dirty="0" smtClean="0"/>
              <a:t> </a:t>
            </a:r>
            <a:r>
              <a:rPr lang="en-US" dirty="0" err="1" smtClean="0"/>
              <a:t>hierarchie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: wat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hoofdzaken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wat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bijzaken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Zorg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compacte</a:t>
            </a:r>
            <a:r>
              <a:rPr lang="en-US" dirty="0" smtClean="0"/>
              <a:t> </a:t>
            </a:r>
            <a:r>
              <a:rPr lang="en-US" dirty="0" err="1" smtClean="0"/>
              <a:t>representatie</a:t>
            </a:r>
            <a:r>
              <a:rPr lang="en-US" dirty="0" smtClean="0"/>
              <a:t> die het hele project </a:t>
            </a:r>
            <a:r>
              <a:rPr lang="en-US" dirty="0" err="1" smtClean="0"/>
              <a:t>mee</a:t>
            </a:r>
            <a:r>
              <a:rPr lang="en-US" dirty="0" smtClean="0"/>
              <a:t> </a:t>
            </a:r>
            <a:r>
              <a:rPr lang="en-US" dirty="0" err="1" smtClean="0"/>
              <a:t>kan.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Voorbeelden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Requirements </a:t>
            </a:r>
            <a:r>
              <a:rPr lang="en-US" dirty="0" smtClean="0"/>
              <a:t>list</a:t>
            </a:r>
            <a:endParaRPr lang="en-US" dirty="0"/>
          </a:p>
          <a:p>
            <a:pPr lvl="1"/>
            <a:r>
              <a:rPr lang="en-US" dirty="0"/>
              <a:t>Customer journey</a:t>
            </a:r>
          </a:p>
          <a:p>
            <a:pPr lvl="1"/>
            <a:r>
              <a:rPr lang="en-US" dirty="0"/>
              <a:t>Model </a:t>
            </a:r>
          </a:p>
          <a:p>
            <a:endParaRPr lang="en-US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736725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06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846"/>
            <a:ext cx="3270102" cy="312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pragmatiek</a:t>
            </a:r>
            <a:r>
              <a:rPr lang="en-US" dirty="0" smtClean="0"/>
              <a:t> van </a:t>
            </a:r>
            <a:r>
              <a:rPr lang="en-US" dirty="0" err="1" smtClean="0"/>
              <a:t>veldonderzoek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1"/>
            <a:r>
              <a:rPr lang="nl-NL" dirty="0"/>
              <a:t>Je kan inschatten of het veldonderzoek wat je wil doen goed genoeg is voor jouw project. </a:t>
            </a:r>
          </a:p>
        </p:txBody>
      </p:sp>
    </p:spTree>
    <p:extLst>
      <p:ext uri="{BB962C8B-B14F-4D97-AF65-F5344CB8AC3E}">
        <p14:creationId xmlns:p14="http://schemas.microsoft.com/office/powerpoint/2010/main" val="271407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Wanneer</a:t>
            </a:r>
            <a:r>
              <a:rPr lang="en-US" dirty="0" smtClean="0"/>
              <a:t> is het </a:t>
            </a: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genoeg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“Het </a:t>
            </a:r>
            <a:r>
              <a:rPr lang="en-US" dirty="0" err="1" smtClean="0"/>
              <a:t>hangt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vanaf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Hoe </a:t>
            </a:r>
            <a:r>
              <a:rPr lang="en-US" dirty="0" err="1" smtClean="0"/>
              <a:t>ingewikkeld</a:t>
            </a:r>
            <a:r>
              <a:rPr lang="en-US" dirty="0" smtClean="0"/>
              <a:t> is de context </a:t>
            </a:r>
            <a:r>
              <a:rPr lang="en-US" dirty="0" err="1" smtClean="0"/>
              <a:t>waar</a:t>
            </a:r>
            <a:r>
              <a:rPr lang="en-US" dirty="0" smtClean="0"/>
              <a:t> je in </a:t>
            </a:r>
            <a:r>
              <a:rPr lang="en-US" dirty="0" err="1" smtClean="0"/>
              <a:t>werkt</a:t>
            </a:r>
            <a:r>
              <a:rPr lang="en-US" dirty="0" smtClean="0"/>
              <a:t>?</a:t>
            </a:r>
          </a:p>
          <a:p>
            <a:r>
              <a:rPr lang="en-US" dirty="0" smtClean="0"/>
              <a:t>Wat is de </a:t>
            </a:r>
            <a:r>
              <a:rPr lang="en-US" dirty="0" err="1" smtClean="0"/>
              <a:t>ambitie</a:t>
            </a:r>
            <a:r>
              <a:rPr lang="en-US" dirty="0" smtClean="0"/>
              <a:t> van je project?</a:t>
            </a:r>
          </a:p>
          <a:p>
            <a:r>
              <a:rPr lang="en-US" dirty="0" smtClean="0"/>
              <a:t>Wat </a:t>
            </a:r>
            <a:r>
              <a:rPr lang="en-US" dirty="0" err="1" smtClean="0"/>
              <a:t>ontdek</a:t>
            </a:r>
            <a:r>
              <a:rPr lang="en-US" dirty="0" smtClean="0"/>
              <a:t> je </a:t>
            </a:r>
            <a:r>
              <a:rPr lang="en-US" dirty="0" err="1" smtClean="0"/>
              <a:t>tijdens</a:t>
            </a:r>
            <a:r>
              <a:rPr lang="en-US" dirty="0" smtClean="0"/>
              <a:t> de rit.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bepaald</a:t>
            </a:r>
            <a:r>
              <a:rPr lang="en-US" dirty="0" smtClean="0"/>
              <a:t> door de </a:t>
            </a:r>
            <a:r>
              <a:rPr lang="en-US" dirty="0" err="1" smtClean="0"/>
              <a:t>doelen</a:t>
            </a:r>
            <a:r>
              <a:rPr lang="en-US" dirty="0" smtClean="0"/>
              <a:t>: </a:t>
            </a:r>
            <a:r>
              <a:rPr lang="en-US" dirty="0" err="1" smtClean="0"/>
              <a:t>overzicht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fit!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Staalkaart</a:t>
            </a:r>
            <a:endParaRPr lang="en-US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Koen van Turnhout\Downloads\Staalkaart voor pragmatiekl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22217"/>
            <a:ext cx="8676456" cy="552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17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Ambitieniveaus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In de </a:t>
            </a:r>
            <a:r>
              <a:rPr lang="en-US" dirty="0" err="1" smtClean="0"/>
              <a:t>staalkaart</a:t>
            </a:r>
            <a:r>
              <a:rPr lang="en-US" dirty="0" smtClean="0"/>
              <a:t> </a:t>
            </a:r>
            <a:r>
              <a:rPr lang="en-US" dirty="0" err="1" smtClean="0"/>
              <a:t>hanteren</a:t>
            </a:r>
            <a:r>
              <a:rPr lang="en-US" dirty="0" smtClean="0"/>
              <a:t> we </a:t>
            </a:r>
            <a:r>
              <a:rPr lang="en-US" dirty="0" err="1" smtClean="0"/>
              <a:t>drie</a:t>
            </a:r>
            <a:r>
              <a:rPr lang="en-US" dirty="0" smtClean="0"/>
              <a:t> </a:t>
            </a:r>
            <a:r>
              <a:rPr lang="en-US" dirty="0" err="1" smtClean="0"/>
              <a:t>ambitieniveaus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Check: in elk </a:t>
            </a:r>
            <a:r>
              <a:rPr lang="en-US" dirty="0" err="1" smtClean="0"/>
              <a:t>goed</a:t>
            </a:r>
            <a:r>
              <a:rPr lang="en-US" dirty="0" smtClean="0"/>
              <a:t> project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Boost: </a:t>
            </a:r>
            <a:r>
              <a:rPr lang="en-US" dirty="0" err="1" smtClean="0"/>
              <a:t>als</a:t>
            </a:r>
            <a:r>
              <a:rPr lang="en-US" dirty="0" smtClean="0"/>
              <a:t> je de </a:t>
            </a:r>
            <a:r>
              <a:rPr lang="en-US" dirty="0" err="1" smtClean="0"/>
              <a:t>concurentie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wil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Change-maker: </a:t>
            </a:r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markleider</a:t>
            </a:r>
            <a:r>
              <a:rPr lang="en-US" dirty="0" smtClean="0"/>
              <a:t> </a:t>
            </a:r>
            <a:r>
              <a:rPr lang="en-US" dirty="0" err="1" smtClean="0"/>
              <a:t>wil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Voor</a:t>
            </a:r>
            <a:r>
              <a:rPr lang="en-US" dirty="0" smtClean="0"/>
              <a:t> die </a:t>
            </a:r>
            <a:r>
              <a:rPr lang="en-US" dirty="0" err="1" smtClean="0"/>
              <a:t>niveaus</a:t>
            </a:r>
            <a:r>
              <a:rPr lang="en-US" dirty="0" smtClean="0"/>
              <a:t> </a:t>
            </a:r>
            <a:r>
              <a:rPr lang="en-US" dirty="0" err="1" smtClean="0"/>
              <a:t>proberen</a:t>
            </a:r>
            <a:r>
              <a:rPr lang="en-US" dirty="0" smtClean="0"/>
              <a:t> we </a:t>
            </a:r>
            <a:r>
              <a:rPr lang="en-US" dirty="0" err="1" smtClean="0"/>
              <a:t>iets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zeggen</a:t>
            </a:r>
            <a:r>
              <a:rPr lang="en-US" dirty="0" smtClean="0"/>
              <a:t> over.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Doelen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Aanpak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Kwaliteit</a:t>
            </a:r>
            <a:r>
              <a:rPr lang="en-US" dirty="0" smtClean="0"/>
              <a:t>: </a:t>
            </a:r>
            <a:r>
              <a:rPr lang="en-US" dirty="0" err="1" smtClean="0"/>
              <a:t>overzicht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fit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aandachtspunten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31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Koen van Turnhout\Downloads\Cognitive_Bias_Codex_-_180+_biases,_designed_by_John_Manoogian_I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2168" y="-11293777"/>
            <a:ext cx="40036448" cy="3200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97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Concentrische</a:t>
            </a:r>
            <a:r>
              <a:rPr lang="en-US" dirty="0" smtClean="0"/>
              <a:t> </a:t>
            </a:r>
            <a:r>
              <a:rPr lang="en-US" dirty="0" err="1" smtClean="0"/>
              <a:t>strategie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Geschikt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orienterend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Beginnen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één</a:t>
            </a:r>
            <a:r>
              <a:rPr lang="en-US" dirty="0" smtClean="0"/>
              <a:t> </a:t>
            </a:r>
            <a:r>
              <a:rPr lang="en-US" dirty="0" err="1" smtClean="0"/>
              <a:t>belangrijke</a:t>
            </a:r>
            <a:r>
              <a:rPr lang="en-US" dirty="0" smtClean="0"/>
              <a:t> stakeholder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langzaam</a:t>
            </a:r>
            <a:r>
              <a:rPr lang="en-US" dirty="0" smtClean="0"/>
              <a:t> steeds </a:t>
            </a:r>
            <a:r>
              <a:rPr lang="en-US" dirty="0" err="1" smtClean="0"/>
              <a:t>meer</a:t>
            </a:r>
            <a:r>
              <a:rPr lang="en-US" dirty="0" smtClean="0"/>
              <a:t> </a:t>
            </a:r>
            <a:r>
              <a:rPr lang="en-US" dirty="0" err="1" smtClean="0"/>
              <a:t>stekeholders</a:t>
            </a:r>
            <a:r>
              <a:rPr lang="en-US" dirty="0" smtClean="0"/>
              <a:t>/</a:t>
            </a:r>
            <a:r>
              <a:rPr lang="en-US" dirty="0" err="1" smtClean="0"/>
              <a:t>personen</a:t>
            </a:r>
            <a:r>
              <a:rPr lang="en-US" dirty="0" smtClean="0"/>
              <a:t> </a:t>
            </a:r>
            <a:r>
              <a:rPr lang="en-US" dirty="0" err="1" smtClean="0"/>
              <a:t>betrekken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Hierdoor</a:t>
            </a:r>
            <a:r>
              <a:rPr lang="en-US" dirty="0" smtClean="0"/>
              <a:t> </a:t>
            </a:r>
            <a:r>
              <a:rPr lang="en-US" dirty="0" err="1" smtClean="0"/>
              <a:t>ontwikkel</a:t>
            </a:r>
            <a:r>
              <a:rPr lang="en-US" dirty="0" smtClean="0"/>
              <a:t> je </a:t>
            </a:r>
            <a:r>
              <a:rPr lang="en-US" dirty="0" err="1" smtClean="0"/>
              <a:t>gaandeweg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gevoel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hoe </a:t>
            </a:r>
            <a:r>
              <a:rPr lang="en-US" dirty="0" err="1" smtClean="0"/>
              <a:t>belangrijk</a:t>
            </a:r>
            <a:r>
              <a:rPr lang="en-US" dirty="0" smtClean="0"/>
              <a:t> het is in nog </a:t>
            </a:r>
            <a:r>
              <a:rPr lang="en-US" dirty="0" err="1" smtClean="0"/>
              <a:t>grotere</a:t>
            </a:r>
            <a:r>
              <a:rPr lang="en-US" dirty="0" smtClean="0"/>
              <a:t> </a:t>
            </a:r>
            <a:r>
              <a:rPr lang="en-US" dirty="0" err="1" smtClean="0"/>
              <a:t>cirkels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Stopcriterium</a:t>
            </a:r>
            <a:r>
              <a:rPr lang="en-US" dirty="0" smtClean="0"/>
              <a:t> is </a:t>
            </a:r>
            <a:r>
              <a:rPr lang="en-US" i="1" dirty="0" err="1" smtClean="0"/>
              <a:t>verzadiging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3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Invullen</a:t>
            </a:r>
            <a:r>
              <a:rPr lang="en-US" dirty="0" smtClean="0"/>
              <a:t> </a:t>
            </a:r>
            <a:r>
              <a:rPr lang="en-US" dirty="0" err="1" smtClean="0"/>
              <a:t>staalkaart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Vooraadbeheers</a:t>
            </a:r>
            <a:r>
              <a:rPr lang="en-US" dirty="0" smtClean="0"/>
              <a:t> </a:t>
            </a:r>
            <a:r>
              <a:rPr lang="en-US" dirty="0" err="1" smtClean="0"/>
              <a:t>systeem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lampenfabriek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5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Algemene</a:t>
            </a:r>
            <a:r>
              <a:rPr lang="en-US" dirty="0" smtClean="0"/>
              <a:t> </a:t>
            </a:r>
            <a:r>
              <a:rPr lang="en-US" dirty="0" err="1" smtClean="0"/>
              <a:t>aandachtpunten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Fit: </a:t>
            </a:r>
            <a:r>
              <a:rPr lang="en-US" dirty="0" smtClean="0"/>
              <a:t>pas op </a:t>
            </a:r>
            <a:r>
              <a:rPr lang="en-US" dirty="0" err="1" smtClean="0"/>
              <a:t>voor</a:t>
            </a:r>
            <a:r>
              <a:rPr lang="en-US" dirty="0" smtClean="0"/>
              <a:t> stakeholders die </a:t>
            </a:r>
            <a:r>
              <a:rPr lang="en-US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weten</a:t>
            </a:r>
            <a:r>
              <a:rPr lang="en-US" dirty="0" smtClean="0"/>
              <a:t> hoe het zit (</a:t>
            </a:r>
            <a:r>
              <a:rPr lang="en-US" dirty="0" err="1" smtClean="0"/>
              <a:t>zoals</a:t>
            </a:r>
            <a:r>
              <a:rPr lang="en-US" dirty="0" smtClean="0"/>
              <a:t> de </a:t>
            </a:r>
            <a:r>
              <a:rPr lang="en-US" dirty="0" err="1" smtClean="0"/>
              <a:t>opdrachtgever</a:t>
            </a:r>
            <a:r>
              <a:rPr lang="en-US" dirty="0" smtClean="0"/>
              <a:t>). Check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anderen</a:t>
            </a:r>
            <a:r>
              <a:rPr lang="en-US" dirty="0" smtClean="0"/>
              <a:t>. </a:t>
            </a:r>
          </a:p>
          <a:p>
            <a:r>
              <a:rPr lang="en-US" b="1" dirty="0" err="1" smtClean="0"/>
              <a:t>Overzicht</a:t>
            </a:r>
            <a:r>
              <a:rPr lang="en-US" b="1" dirty="0" smtClean="0"/>
              <a:t>: </a:t>
            </a:r>
            <a:r>
              <a:rPr lang="en-US" dirty="0" smtClean="0"/>
              <a:t>pas op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valkuil</a:t>
            </a:r>
            <a:r>
              <a:rPr lang="en-US" dirty="0" smtClean="0"/>
              <a:t> </a:t>
            </a:r>
            <a:r>
              <a:rPr lang="en-US" dirty="0" err="1" smtClean="0"/>
              <a:t>bevestiging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zoeken</a:t>
            </a:r>
            <a:r>
              <a:rPr lang="en-US" dirty="0" smtClean="0"/>
              <a:t>. Ben open!</a:t>
            </a:r>
          </a:p>
          <a:p>
            <a:r>
              <a:rPr lang="en-US" dirty="0" err="1" smtClean="0"/>
              <a:t>Afbakening</a:t>
            </a:r>
            <a:r>
              <a:rPr lang="en-US" dirty="0" smtClean="0"/>
              <a:t>: </a:t>
            </a:r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goede</a:t>
            </a:r>
            <a:r>
              <a:rPr lang="en-US" dirty="0" smtClean="0"/>
              <a:t> </a:t>
            </a:r>
            <a:r>
              <a:rPr lang="en-US" dirty="0" err="1" smtClean="0"/>
              <a:t>steekproef</a:t>
            </a:r>
            <a:r>
              <a:rPr lang="en-US" dirty="0" smtClean="0"/>
              <a:t> (divers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representatief</a:t>
            </a:r>
            <a:r>
              <a:rPr lang="en-US" dirty="0" smtClean="0"/>
              <a:t>).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36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Wanneer</a:t>
            </a:r>
            <a:r>
              <a:rPr lang="en-US" dirty="0" smtClean="0"/>
              <a:t> is het </a:t>
            </a: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genoeg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bepaald</a:t>
            </a:r>
            <a:r>
              <a:rPr lang="en-US" dirty="0" smtClean="0"/>
              <a:t> door de </a:t>
            </a:r>
            <a:r>
              <a:rPr lang="en-US" dirty="0" err="1" smtClean="0"/>
              <a:t>doelen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/>
              <a:t>O</a:t>
            </a:r>
            <a:r>
              <a:rPr lang="en-US" dirty="0" err="1" smtClean="0"/>
              <a:t>verzicht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Fit</a:t>
            </a:r>
          </a:p>
          <a:p>
            <a:r>
              <a:rPr lang="en-US" dirty="0" err="1" smtClean="0"/>
              <a:t>Pragmatisch</a:t>
            </a:r>
            <a:r>
              <a:rPr lang="en-US" dirty="0" smtClean="0"/>
              <a:t> </a:t>
            </a:r>
            <a:r>
              <a:rPr lang="en-US" dirty="0" err="1" smtClean="0"/>
              <a:t>werk</a:t>
            </a:r>
            <a:r>
              <a:rPr lang="en-US" dirty="0" smtClean="0"/>
              <a:t> je </a:t>
            </a:r>
            <a:r>
              <a:rPr lang="en-US" dirty="0" err="1" smtClean="0"/>
              <a:t>als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teveel</a:t>
            </a:r>
            <a:r>
              <a:rPr lang="en-US" dirty="0" smtClean="0"/>
              <a:t> </a:t>
            </a:r>
            <a:r>
              <a:rPr lang="en-US" dirty="0" err="1" smtClean="0"/>
              <a:t>onderzoekt</a:t>
            </a:r>
            <a:endParaRPr lang="en-US" dirty="0" smtClean="0"/>
          </a:p>
          <a:p>
            <a:pPr lvl="1"/>
            <a:r>
              <a:rPr lang="en-US" dirty="0" smtClean="0"/>
              <a:t>Maar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weinig</a:t>
            </a:r>
            <a:endParaRPr lang="en-US" dirty="0"/>
          </a:p>
          <a:p>
            <a:r>
              <a:rPr lang="en-US" dirty="0" smtClean="0"/>
              <a:t>Hoe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dirty="0" smtClean="0"/>
              <a:t> je </a:t>
            </a:r>
            <a:r>
              <a:rPr lang="en-US" dirty="0" err="1" smtClean="0"/>
              <a:t>moet</a:t>
            </a:r>
            <a:r>
              <a:rPr lang="en-US" dirty="0" smtClean="0"/>
              <a:t> </a:t>
            </a:r>
            <a:r>
              <a:rPr lang="en-US" dirty="0" err="1" smtClean="0"/>
              <a:t>doen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Hangt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 van de context die je </a:t>
            </a:r>
            <a:r>
              <a:rPr lang="en-US" dirty="0" err="1" smtClean="0"/>
              <a:t>onderzoekt</a:t>
            </a:r>
            <a:endParaRPr lang="en-US" dirty="0" smtClean="0"/>
          </a:p>
          <a:p>
            <a:pPr lvl="1"/>
            <a:r>
              <a:rPr lang="en-US" dirty="0" smtClean="0"/>
              <a:t>Hang </a:t>
            </a:r>
            <a:r>
              <a:rPr lang="en-US" dirty="0" err="1" smtClean="0"/>
              <a:t>af</a:t>
            </a:r>
            <a:r>
              <a:rPr lang="en-US" dirty="0" smtClean="0"/>
              <a:t> van je </a:t>
            </a:r>
            <a:r>
              <a:rPr lang="en-US" dirty="0" err="1" smtClean="0"/>
              <a:t>ambities</a:t>
            </a:r>
            <a:endParaRPr lang="en-US" dirty="0" smtClean="0"/>
          </a:p>
          <a:p>
            <a:pPr lvl="1"/>
            <a:r>
              <a:rPr lang="en-US" dirty="0" err="1" smtClean="0"/>
              <a:t>Hangt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 van wat je </a:t>
            </a:r>
            <a:r>
              <a:rPr lang="en-US" dirty="0" err="1" smtClean="0"/>
              <a:t>onderweg</a:t>
            </a:r>
            <a:r>
              <a:rPr lang="en-US" dirty="0" smtClean="0"/>
              <a:t> </a:t>
            </a:r>
            <a:r>
              <a:rPr lang="en-US" dirty="0" err="1" smtClean="0"/>
              <a:t>tegen</a:t>
            </a:r>
            <a:r>
              <a:rPr lang="en-US" dirty="0" smtClean="0"/>
              <a:t> </a:t>
            </a:r>
            <a:r>
              <a:rPr lang="en-US" dirty="0" err="1" smtClean="0"/>
              <a:t>komt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33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846"/>
            <a:ext cx="3270102" cy="312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Nadere</a:t>
            </a:r>
            <a:r>
              <a:rPr lang="en-US" dirty="0" smtClean="0"/>
              <a:t> </a:t>
            </a:r>
            <a:r>
              <a:rPr lang="en-US" dirty="0" err="1" smtClean="0"/>
              <a:t>kennismaking</a:t>
            </a:r>
            <a:r>
              <a:rPr lang="en-US" dirty="0" smtClean="0"/>
              <a:t> met </a:t>
            </a:r>
            <a:r>
              <a:rPr lang="en-US" dirty="0" err="1" smtClean="0"/>
              <a:t>veldonderzoek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lvl="1"/>
            <a:r>
              <a:rPr lang="nl-NL" dirty="0"/>
              <a:t>Je kent een aantal veldmethoden en begrijpt overeenkomsten en verschillen daartussen.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Veldmethoden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Overeenkomsten</a:t>
            </a:r>
            <a:r>
              <a:rPr lang="en-US" b="1" dirty="0" smtClean="0"/>
              <a:t>: </a:t>
            </a:r>
          </a:p>
          <a:p>
            <a:pPr lvl="1"/>
            <a:r>
              <a:rPr lang="en-US" dirty="0" err="1" smtClean="0"/>
              <a:t>Beantwoorden</a:t>
            </a:r>
            <a:r>
              <a:rPr lang="en-US" dirty="0" smtClean="0"/>
              <a:t> de </a:t>
            </a:r>
            <a:r>
              <a:rPr lang="en-US" dirty="0" err="1" smtClean="0"/>
              <a:t>vraag</a:t>
            </a:r>
            <a:r>
              <a:rPr lang="en-US" dirty="0" smtClean="0"/>
              <a:t> “wat is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nodig</a:t>
            </a:r>
            <a:r>
              <a:rPr lang="en-US" dirty="0" smtClean="0"/>
              <a:t>?”</a:t>
            </a:r>
          </a:p>
          <a:p>
            <a:pPr lvl="1"/>
            <a:r>
              <a:rPr lang="en-US" dirty="0" err="1" smtClean="0"/>
              <a:t>Richten</a:t>
            </a:r>
            <a:r>
              <a:rPr lang="en-US" dirty="0" smtClean="0"/>
              <a:t> </a:t>
            </a:r>
            <a:r>
              <a:rPr lang="en-US" dirty="0" err="1" smtClean="0"/>
              <a:t>zich</a:t>
            </a:r>
            <a:r>
              <a:rPr lang="en-US" dirty="0" smtClean="0"/>
              <a:t> op </a:t>
            </a:r>
            <a:r>
              <a:rPr lang="en-US" dirty="0" err="1" smtClean="0"/>
              <a:t>overzicht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fit</a:t>
            </a:r>
          </a:p>
          <a:p>
            <a:r>
              <a:rPr lang="en-US" b="1" dirty="0" err="1" smtClean="0"/>
              <a:t>Verschillen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Mate van </a:t>
            </a:r>
            <a:r>
              <a:rPr lang="en-US" dirty="0" err="1" smtClean="0"/>
              <a:t>onderzoek</a:t>
            </a:r>
            <a:r>
              <a:rPr lang="en-US" dirty="0" smtClean="0"/>
              <a:t> van de </a:t>
            </a:r>
            <a:r>
              <a:rPr lang="en-US" dirty="0" err="1" smtClean="0"/>
              <a:t>toepassingscontext</a:t>
            </a:r>
            <a:r>
              <a:rPr lang="en-US" dirty="0" smtClean="0"/>
              <a:t> (fit)</a:t>
            </a:r>
          </a:p>
          <a:p>
            <a:pPr lvl="1"/>
            <a:r>
              <a:rPr lang="en-US" dirty="0" smtClean="0"/>
              <a:t>Mate van </a:t>
            </a:r>
            <a:r>
              <a:rPr lang="en-US" dirty="0" err="1" smtClean="0"/>
              <a:t>openheid</a:t>
            </a:r>
            <a:r>
              <a:rPr lang="en-US" dirty="0" smtClean="0"/>
              <a:t>  om nog </a:t>
            </a:r>
            <a:r>
              <a:rPr lang="en-US" dirty="0" err="1" smtClean="0"/>
              <a:t>iets</a:t>
            </a:r>
            <a:r>
              <a:rPr lang="en-US" dirty="0" smtClean="0"/>
              <a:t> </a:t>
            </a:r>
            <a:r>
              <a:rPr lang="en-US" dirty="0" err="1" smtClean="0"/>
              <a:t>nieuws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ontdekken</a:t>
            </a:r>
            <a:r>
              <a:rPr lang="en-US" dirty="0" smtClean="0"/>
              <a:t> (</a:t>
            </a:r>
            <a:r>
              <a:rPr lang="en-US" dirty="0" err="1" smtClean="0"/>
              <a:t>overzicht</a:t>
            </a:r>
            <a:r>
              <a:rPr lang="en-US" dirty="0" smtClean="0"/>
              <a:t>).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846"/>
            <a:ext cx="1635051" cy="1562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85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846"/>
            <a:ext cx="3270102" cy="312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Het </a:t>
            </a:r>
            <a:r>
              <a:rPr lang="en-US" dirty="0" err="1" smtClean="0"/>
              <a:t>karakter</a:t>
            </a:r>
            <a:r>
              <a:rPr lang="en-US" dirty="0" smtClean="0"/>
              <a:t> van veld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lvl="1"/>
            <a:r>
              <a:rPr lang="nl-NL" dirty="0"/>
              <a:t>Je begrijpt hoe veldmethoden kunnen bijdragen aan de onderzoeksdoelen </a:t>
            </a:r>
            <a:r>
              <a:rPr lang="nl-NL" i="1" dirty="0"/>
              <a:t>overzicht en fit.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0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Koen van Turnhout\Downloads\775px-VOC-schip_'Slot_Ter_Hooge'_op_de_rede_van_Rammake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713"/>
            <a:ext cx="9144000" cy="706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37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Koen van Turnhout\Downloads\indonesia-2-1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71400"/>
            <a:ext cx="10873208" cy="733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2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Praattekst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je </a:t>
            </a:r>
            <a:r>
              <a:rPr lang="en-US" dirty="0" err="1" smtClean="0"/>
              <a:t>voorstellen</a:t>
            </a:r>
            <a:r>
              <a:rPr lang="en-US" dirty="0" smtClean="0"/>
              <a:t> hoe </a:t>
            </a:r>
            <a:r>
              <a:rPr lang="en-US" dirty="0" err="1" smtClean="0"/>
              <a:t>lastig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ontdekkingsreis</a:t>
            </a:r>
            <a:r>
              <a:rPr lang="en-US" dirty="0" smtClean="0"/>
              <a:t> is </a:t>
            </a:r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eens</a:t>
            </a:r>
            <a:r>
              <a:rPr lang="en-US" dirty="0" smtClean="0"/>
              <a:t> </a:t>
            </a:r>
            <a:r>
              <a:rPr lang="en-US" dirty="0" err="1" smtClean="0"/>
              <a:t>weet</a:t>
            </a:r>
            <a:r>
              <a:rPr lang="en-US" dirty="0" smtClean="0"/>
              <a:t> of </a:t>
            </a:r>
            <a:r>
              <a:rPr lang="en-US" dirty="0" err="1" smtClean="0"/>
              <a:t>er</a:t>
            </a:r>
            <a:r>
              <a:rPr lang="en-US" dirty="0" smtClean="0"/>
              <a:t> in </a:t>
            </a:r>
            <a:r>
              <a:rPr lang="en-US" dirty="0" err="1" smtClean="0"/>
              <a:t>jouw</a:t>
            </a:r>
            <a:r>
              <a:rPr lang="en-US" dirty="0" smtClean="0"/>
              <a:t> </a:t>
            </a:r>
            <a:r>
              <a:rPr lang="en-US" dirty="0" err="1" smtClean="0"/>
              <a:t>richting</a:t>
            </a:r>
            <a:r>
              <a:rPr lang="en-US" dirty="0" smtClean="0"/>
              <a:t> </a:t>
            </a:r>
            <a:r>
              <a:rPr lang="en-US" dirty="0" err="1" smtClean="0"/>
              <a:t>ooit</a:t>
            </a:r>
            <a:r>
              <a:rPr lang="en-US" dirty="0" smtClean="0"/>
              <a:t> land is. </a:t>
            </a:r>
          </a:p>
          <a:p>
            <a:r>
              <a:rPr lang="en-US" dirty="0" smtClean="0"/>
              <a:t>Hoe plan je </a:t>
            </a:r>
            <a:r>
              <a:rPr lang="en-US" dirty="0" err="1" smtClean="0"/>
              <a:t>dan</a:t>
            </a:r>
            <a:r>
              <a:rPr lang="en-US" dirty="0" smtClean="0"/>
              <a:t> wat je </a:t>
            </a:r>
            <a:r>
              <a:rPr lang="en-US" dirty="0" err="1" smtClean="0"/>
              <a:t>nodig</a:t>
            </a:r>
            <a:r>
              <a:rPr lang="en-US" dirty="0" smtClean="0"/>
              <a:t> </a:t>
            </a:r>
            <a:r>
              <a:rPr lang="en-US" dirty="0" err="1" smtClean="0"/>
              <a:t>hebt</a:t>
            </a:r>
            <a:r>
              <a:rPr lang="en-US" dirty="0" smtClean="0"/>
              <a:t>, hoe </a:t>
            </a:r>
            <a:r>
              <a:rPr lang="en-US" dirty="0" err="1" smtClean="0"/>
              <a:t>overtuig</a:t>
            </a:r>
            <a:r>
              <a:rPr lang="en-US" dirty="0" smtClean="0"/>
              <a:t> je </a:t>
            </a:r>
            <a:r>
              <a:rPr lang="en-US" dirty="0" err="1" smtClean="0"/>
              <a:t>anderen</a:t>
            </a:r>
            <a:r>
              <a:rPr lang="en-US" dirty="0" smtClean="0"/>
              <a:t> om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investeren</a:t>
            </a:r>
            <a:r>
              <a:rPr lang="en-US" dirty="0" smtClean="0"/>
              <a:t>, hoe </a:t>
            </a:r>
            <a:r>
              <a:rPr lang="en-US" dirty="0" err="1" smtClean="0"/>
              <a:t>weet</a:t>
            </a:r>
            <a:r>
              <a:rPr lang="en-US" dirty="0" smtClean="0"/>
              <a:t> je </a:t>
            </a:r>
            <a:r>
              <a:rPr lang="en-US" dirty="0" err="1" smtClean="0"/>
              <a:t>wanneer</a:t>
            </a:r>
            <a:r>
              <a:rPr lang="en-US" dirty="0" smtClean="0"/>
              <a:t> je </a:t>
            </a:r>
            <a:r>
              <a:rPr lang="en-US" dirty="0" err="1" smtClean="0"/>
              <a:t>terug</a:t>
            </a:r>
            <a:r>
              <a:rPr lang="en-US" dirty="0" smtClean="0"/>
              <a:t>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varen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Het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allemaal</a:t>
            </a:r>
            <a:r>
              <a:rPr lang="en-US" dirty="0" smtClean="0"/>
              <a:t>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makkelijker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eenmaal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landkaart</a:t>
            </a:r>
            <a:r>
              <a:rPr lang="en-US" dirty="0" smtClean="0"/>
              <a:t> </a:t>
            </a:r>
            <a:r>
              <a:rPr lang="en-US" dirty="0" err="1" smtClean="0"/>
              <a:t>hebt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in </a:t>
            </a:r>
            <a:r>
              <a:rPr lang="en-US" dirty="0" err="1" smtClean="0"/>
              <a:t>staat</a:t>
            </a:r>
            <a:r>
              <a:rPr lang="en-US" dirty="0" smtClean="0"/>
              <a:t> hoe de ‘</a:t>
            </a:r>
            <a:r>
              <a:rPr lang="en-US" dirty="0" err="1" smtClean="0"/>
              <a:t>wereld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je </a:t>
            </a:r>
            <a:r>
              <a:rPr lang="en-US" dirty="0" err="1" smtClean="0"/>
              <a:t>naar</a:t>
            </a:r>
            <a:r>
              <a:rPr lang="en-US" dirty="0" smtClean="0"/>
              <a:t> toe </a:t>
            </a:r>
            <a:r>
              <a:rPr lang="en-US" dirty="0" err="1" smtClean="0"/>
              <a:t>reist</a:t>
            </a:r>
            <a:r>
              <a:rPr lang="en-US" dirty="0" smtClean="0"/>
              <a:t>’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ziet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wat </a:t>
            </a:r>
            <a:r>
              <a:rPr lang="en-US" dirty="0" err="1" smtClean="0"/>
              <a:t>precies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is.</a:t>
            </a:r>
          </a:p>
          <a:p>
            <a:r>
              <a:rPr lang="en-US" dirty="0" smtClean="0"/>
              <a:t>Dan kun je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gerichter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Zo </a:t>
            </a:r>
            <a:r>
              <a:rPr lang="en-US" dirty="0" err="1" smtClean="0"/>
              <a:t>ook</a:t>
            </a:r>
            <a:r>
              <a:rPr lang="en-US" dirty="0" smtClean="0"/>
              <a:t> in ICT. </a:t>
            </a:r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overzicht</a:t>
            </a:r>
            <a:r>
              <a:rPr lang="en-US" dirty="0" smtClean="0"/>
              <a:t> </a:t>
            </a:r>
            <a:r>
              <a:rPr lang="en-US" dirty="0" err="1" smtClean="0"/>
              <a:t>hebt</a:t>
            </a:r>
            <a:r>
              <a:rPr lang="en-US" dirty="0" smtClean="0"/>
              <a:t> over de </a:t>
            </a:r>
            <a:r>
              <a:rPr lang="en-US" dirty="0" err="1" smtClean="0"/>
              <a:t>wereld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je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ontwerpt</a:t>
            </a:r>
            <a:r>
              <a:rPr lang="en-US" dirty="0" smtClean="0"/>
              <a:t> kun je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gemakkelijker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efficienter</a:t>
            </a:r>
            <a:r>
              <a:rPr lang="en-US" dirty="0" smtClean="0"/>
              <a:t> de </a:t>
            </a:r>
            <a:r>
              <a:rPr lang="en-US" dirty="0" err="1" smtClean="0"/>
              <a:t>juiste</a:t>
            </a:r>
            <a:r>
              <a:rPr lang="en-US" dirty="0" smtClean="0"/>
              <a:t> </a:t>
            </a:r>
            <a:r>
              <a:rPr lang="en-US" dirty="0" err="1" smtClean="0"/>
              <a:t>dingen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1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29118</TotalTime>
  <Words>1499</Words>
  <Application>Microsoft Office PowerPoint</Application>
  <PresentationFormat>Diavoorstelling (4:3)</PresentationFormat>
  <Paragraphs>180</Paragraphs>
  <Slides>39</Slides>
  <Notes>13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0" baseType="lpstr">
      <vt:lpstr>Office-thema</vt:lpstr>
      <vt:lpstr>Open Online : Veld!</vt:lpstr>
      <vt:lpstr>PowerPoint-presentatie</vt:lpstr>
      <vt:lpstr>Leerdoelen</vt:lpstr>
      <vt:lpstr>Nadere kennismaking met veldonderzoek</vt:lpstr>
      <vt:lpstr>Veldmethoden</vt:lpstr>
      <vt:lpstr>Het karakter van veld</vt:lpstr>
      <vt:lpstr>PowerPoint-presentatie</vt:lpstr>
      <vt:lpstr>PowerPoint-presentatie</vt:lpstr>
      <vt:lpstr>Praattekst</vt:lpstr>
      <vt:lpstr>Overzicht</vt:lpstr>
      <vt:lpstr>PowerPoint-presentatie</vt:lpstr>
      <vt:lpstr>PowerPoint-presentatie</vt:lpstr>
      <vt:lpstr>Fit</vt:lpstr>
      <vt:lpstr>Sliderposities</vt:lpstr>
      <vt:lpstr>De onderzoekscylus in veldonderzoek</vt:lpstr>
      <vt:lpstr>PowerPoint-presentatie</vt:lpstr>
      <vt:lpstr>Veldvragen stellen: voorbeelden</vt:lpstr>
      <vt:lpstr>Veldvragen stellen: voorbeelden</vt:lpstr>
      <vt:lpstr>Veldvragen stellen: voorbeelden</vt:lpstr>
      <vt:lpstr>Veldvragen aandachtspunten</vt:lpstr>
      <vt:lpstr>PowerPoint-presentatie</vt:lpstr>
      <vt:lpstr>PowerPoint-presentatie</vt:lpstr>
      <vt:lpstr>PowerPoint-presentatie</vt:lpstr>
      <vt:lpstr>Hoofd- en deelvragen</vt:lpstr>
      <vt:lpstr>Hoofd- en deelvragen</vt:lpstr>
      <vt:lpstr>Steekproef</vt:lpstr>
      <vt:lpstr>Informatie verzamelen &amp; verwerken</vt:lpstr>
      <vt:lpstr>PowerPoint-presentatie</vt:lpstr>
      <vt:lpstr>PowerPoint-presentatie</vt:lpstr>
      <vt:lpstr>Veldconclusies trekken</vt:lpstr>
      <vt:lpstr>De pragmatiek van veldonderzoek</vt:lpstr>
      <vt:lpstr>Wanneer is het goed genoeg?</vt:lpstr>
      <vt:lpstr>Staalkaart</vt:lpstr>
      <vt:lpstr>Ambitieniveaus</vt:lpstr>
      <vt:lpstr>PowerPoint-presentatie</vt:lpstr>
      <vt:lpstr>Concentrische strategie</vt:lpstr>
      <vt:lpstr>Invullen staalkaart</vt:lpstr>
      <vt:lpstr>Algemene aandachtpunten</vt:lpstr>
      <vt:lpstr>Wanneer is het goed genoeg?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Online : Veld!</dc:title>
  <dc:creator>Koen van Turnhout</dc:creator>
  <cp:lastModifiedBy>Koen van Turnhout</cp:lastModifiedBy>
  <cp:revision>48</cp:revision>
  <cp:lastPrinted>2019-04-19T08:27:35Z</cp:lastPrinted>
  <dcterms:created xsi:type="dcterms:W3CDTF">2019-04-10T14:26:40Z</dcterms:created>
  <dcterms:modified xsi:type="dcterms:W3CDTF">2019-06-26T11:45:27Z</dcterms:modified>
</cp:coreProperties>
</file>