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7.xml"/>
  <Override ContentType="application/vnd.openxmlformats-officedocument.presentationml.notesSlide+xml" PartName="/ppt/notesSlides/notesSlide5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68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61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62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63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60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64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66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60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6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67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6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65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64.xml"/>
  <Override ContentType="application/vnd.openxmlformats-officedocument.presentationml.slide+xml" PartName="/ppt/slides/slide8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59.xml"/>
  <Override ContentType="application/vnd.openxmlformats-officedocument.presentationml.slide+xml" PartName="/ppt/slides/slide32.xml"/>
  <Override ContentType="application/vnd.openxmlformats-officedocument.presentationml.slide+xml" PartName="/ppt/slides/slide62.xml"/>
  <Override ContentType="application/vnd.openxmlformats-officedocument.presentationml.slide+xml" PartName="/ppt/slides/slide1.xml"/>
  <Override ContentType="application/vnd.openxmlformats-officedocument.presentationml.slide+xml" PartName="/ppt/slides/slide58.xml"/>
  <Override ContentType="application/vnd.openxmlformats-officedocument.presentationml.slide+xml" PartName="/ppt/slides/slide63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61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1" r:id="rId60"/>
    <p:sldId id="312" r:id="rId61"/>
    <p:sldId id="313" r:id="rId62"/>
    <p:sldId id="314" r:id="rId63"/>
    <p:sldId id="315" r:id="rId64"/>
    <p:sldId id="316" r:id="rId65"/>
    <p:sldId id="317" r:id="rId66"/>
    <p:sldId id="318" r:id="rId67"/>
    <p:sldId id="319" r:id="rId68"/>
    <p:sldId id="320" r:id="rId69"/>
    <p:sldId id="321" r:id="rId70"/>
    <p:sldId id="322" r:id="rId71"/>
    <p:sldId id="323" r:id="rId72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73" roundtripDataSignature="AMtx7mj266QIPiwNcptiiERNh6NpkGjYF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6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9" Type="http://schemas.openxmlformats.org/officeDocument/2006/relationships/slide" Target="slides/slide4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73" Type="http://customschemas.google.com/relationships/presentationmetadata" Target="metadata"/><Relationship Id="rId72" Type="http://schemas.openxmlformats.org/officeDocument/2006/relationships/slide" Target="slides/slide6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71" Type="http://schemas.openxmlformats.org/officeDocument/2006/relationships/slide" Target="slides/slide67.xml"/><Relationship Id="rId70" Type="http://schemas.openxmlformats.org/officeDocument/2006/relationships/slide" Target="slides/slide66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20" Type="http://schemas.openxmlformats.org/officeDocument/2006/relationships/slide" Target="slides/slide16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22" Type="http://schemas.openxmlformats.org/officeDocument/2006/relationships/slide" Target="slides/slide18.xml"/><Relationship Id="rId66" Type="http://schemas.openxmlformats.org/officeDocument/2006/relationships/slide" Target="slides/slide62.xml"/><Relationship Id="rId21" Type="http://schemas.openxmlformats.org/officeDocument/2006/relationships/slide" Target="slides/slide17.xml"/><Relationship Id="rId65" Type="http://schemas.openxmlformats.org/officeDocument/2006/relationships/slide" Target="slides/slide61.xml"/><Relationship Id="rId24" Type="http://schemas.openxmlformats.org/officeDocument/2006/relationships/slide" Target="slides/slide20.xml"/><Relationship Id="rId68" Type="http://schemas.openxmlformats.org/officeDocument/2006/relationships/slide" Target="slides/slide64.xml"/><Relationship Id="rId23" Type="http://schemas.openxmlformats.org/officeDocument/2006/relationships/slide" Target="slides/slide19.xml"/><Relationship Id="rId67" Type="http://schemas.openxmlformats.org/officeDocument/2006/relationships/slide" Target="slides/slide63.xml"/><Relationship Id="rId60" Type="http://schemas.openxmlformats.org/officeDocument/2006/relationships/slide" Target="slides/slide56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69" Type="http://schemas.openxmlformats.org/officeDocument/2006/relationships/slide" Target="slides/slide6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9" Type="http://schemas.openxmlformats.org/officeDocument/2006/relationships/slide" Target="slides/slide25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11" Type="http://schemas.openxmlformats.org/officeDocument/2006/relationships/slide" Target="slides/slide7.xml"/><Relationship Id="rId55" Type="http://schemas.openxmlformats.org/officeDocument/2006/relationships/slide" Target="slides/slide51.xml"/><Relationship Id="rId10" Type="http://schemas.openxmlformats.org/officeDocument/2006/relationships/slide" Target="slides/slide6.xml"/><Relationship Id="rId54" Type="http://schemas.openxmlformats.org/officeDocument/2006/relationships/slide" Target="slides/slide50.xml"/><Relationship Id="rId13" Type="http://schemas.openxmlformats.org/officeDocument/2006/relationships/slide" Target="slides/slide9.xml"/><Relationship Id="rId57" Type="http://schemas.openxmlformats.org/officeDocument/2006/relationships/slide" Target="slides/slide53.xml"/><Relationship Id="rId12" Type="http://schemas.openxmlformats.org/officeDocument/2006/relationships/slide" Target="slides/slide8.xml"/><Relationship Id="rId56" Type="http://schemas.openxmlformats.org/officeDocument/2006/relationships/slide" Target="slides/slide52.xml"/><Relationship Id="rId15" Type="http://schemas.openxmlformats.org/officeDocument/2006/relationships/slide" Target="slides/slide11.xml"/><Relationship Id="rId59" Type="http://schemas.openxmlformats.org/officeDocument/2006/relationships/slide" Target="slides/slide55.xml"/><Relationship Id="rId14" Type="http://schemas.openxmlformats.org/officeDocument/2006/relationships/slide" Target="slides/slide10.xml"/><Relationship Id="rId58" Type="http://schemas.openxmlformats.org/officeDocument/2006/relationships/slide" Target="slides/slide5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" name="Google Shape;161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Google Shape;169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" name="Google Shape;177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4" name="Google Shape;184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2" name="Google Shape;192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0" name="Google Shape;200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" name="Google Shape;208;p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5" name="Google Shape;215;p1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3" name="Google Shape;223;p1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1" name="Google Shape;231;p2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9" name="Google Shape;239;p2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7" name="Google Shape;247;p2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5" name="Google Shape;255;p2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2" name="Google Shape;262;p2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9" name="Google Shape;269;p2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7" name="Google Shape;277;p2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5" name="Google Shape;285;p2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3" name="Google Shape;293;p2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1" name="Google Shape;301;p2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9" name="Google Shape;309;p3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7" name="Google Shape;317;p3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5" name="Google Shape;325;p3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3" name="Google Shape;333;p3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0" name="Google Shape;340;p3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8" name="Google Shape;348;p3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5" name="Google Shape;355;p3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7" name="Google Shape;367;p3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9" name="Google Shape;379;p3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1" name="Google Shape;391;p3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3" name="Google Shape;403;p4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3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p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5" name="Google Shape;415;p4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5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p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7" name="Google Shape;427;p4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9" name="Google Shape;439;p4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9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1" name="Google Shape;451;p4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p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3" name="Google Shape;463;p4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3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p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5" name="Google Shape;475;p4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0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p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2" name="Google Shape;482;p4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8" name="Google Shape;488;p4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2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p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4" name="Google Shape;494;p4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0" name="Google Shape;500;p5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4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p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6" name="Google Shape;506;p5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0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p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2" name="Google Shape;512;p5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6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8" name="Google Shape;518;p5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2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p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4" name="Google Shape;524;p5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8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p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0" name="Google Shape;530;p5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4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p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6" name="Google Shape;536;p5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0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p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2" name="Google Shape;542;p5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7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p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9" name="Google Shape;549;p5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4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p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6" name="Google Shape;556;p5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" name="Google Shape;121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p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3" name="Google Shape;563;p6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8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p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0" name="Google Shape;570;p6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5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p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7" name="Google Shape;577;p6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2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Google Shape;583;p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4" name="Google Shape;584;p6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9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p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1" name="Google Shape;591;p6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3" name="Shape 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Google Shape;604;p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5" name="Google Shape;605;p6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0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Google Shape;611;p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2" name="Google Shape;612;p6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7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Google Shape;618;p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9" name="Google Shape;619;p6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4" name="Shape 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" name="Google Shape;625;p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6" name="Google Shape;626;p6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" name="Google Shape;129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dia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70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70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7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7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7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 en verticale teks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7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79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7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7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7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e titel en teks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80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80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8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8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8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lleen titel" type="titleOnly">
  <p:cSld name="TITLE_ONLY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7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7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7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7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 en object" type="obj">
  <p:cSld name="OBJECT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7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5" name="Google Shape;25;p7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7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7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ekop" type="secHead">
  <p:cSld name="SECTION_HEADER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3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73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1" name="Google Shape;31;p7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7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7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houd van twee" type="twoObj">
  <p:cSld name="TWO_OBJECTS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7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74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74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" name="Google Shape;38;p7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7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7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gelijking" type="twoTxTwoObj">
  <p:cSld name="TWO_OBJECTS_WITH_TEXT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75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75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4" name="Google Shape;44;p75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5" name="Google Shape;45;p75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6" name="Google Shape;46;p75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7" name="Google Shape;47;p7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7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eg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7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7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7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houd met bijschrift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77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77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77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7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7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7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fbeelding met bijschrift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78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78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4" name="Google Shape;64;p78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7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7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7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6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69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6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6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6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6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4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2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9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6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9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8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7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5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0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9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4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8.jp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3.jp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32.jp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6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0.jp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30.jp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22.jp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27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35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34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21.jpg"/><Relationship Id="rId4" Type="http://schemas.openxmlformats.org/officeDocument/2006/relationships/image" Target="../media/image36.jpg"/><Relationship Id="rId5" Type="http://schemas.openxmlformats.org/officeDocument/2006/relationships/image" Target="../media/image31.jp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33.jpg"/><Relationship Id="rId4" Type="http://schemas.openxmlformats.org/officeDocument/2006/relationships/image" Target="../media/image37.jpg"/><Relationship Id="rId5" Type="http://schemas.openxmlformats.org/officeDocument/2006/relationships/image" Target="../media/image38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39.jpg"/><Relationship Id="rId4" Type="http://schemas.openxmlformats.org/officeDocument/2006/relationships/image" Target="../media/image47.jpg"/><Relationship Id="rId5" Type="http://schemas.openxmlformats.org/officeDocument/2006/relationships/image" Target="../media/image40.jp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44.jpg"/><Relationship Id="rId4" Type="http://schemas.openxmlformats.org/officeDocument/2006/relationships/image" Target="../media/image41.jpg"/><Relationship Id="rId5" Type="http://schemas.openxmlformats.org/officeDocument/2006/relationships/image" Target="../media/image42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pn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48.jpg"/><Relationship Id="rId4" Type="http://schemas.openxmlformats.org/officeDocument/2006/relationships/image" Target="../media/image45.jpg"/><Relationship Id="rId5" Type="http://schemas.openxmlformats.org/officeDocument/2006/relationships/image" Target="../media/image52.jp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46.jpg"/><Relationship Id="rId4" Type="http://schemas.openxmlformats.org/officeDocument/2006/relationships/image" Target="../media/image43.jpg"/><Relationship Id="rId5" Type="http://schemas.openxmlformats.org/officeDocument/2006/relationships/image" Target="../media/image51.jp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55.jpg"/><Relationship Id="rId4" Type="http://schemas.openxmlformats.org/officeDocument/2006/relationships/image" Target="../media/image54.jpg"/><Relationship Id="rId5" Type="http://schemas.openxmlformats.org/officeDocument/2006/relationships/image" Target="../media/image49.jp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50.jpg"/><Relationship Id="rId4" Type="http://schemas.openxmlformats.org/officeDocument/2006/relationships/image" Target="../media/image53.jpg"/><Relationship Id="rId5" Type="http://schemas.openxmlformats.org/officeDocument/2006/relationships/image" Target="../media/image58.jp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57.jpg"/><Relationship Id="rId4" Type="http://schemas.openxmlformats.org/officeDocument/2006/relationships/image" Target="../media/image56.jpg"/><Relationship Id="rId5" Type="http://schemas.openxmlformats.org/officeDocument/2006/relationships/image" Target="../media/image59.jp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62.jpg"/><Relationship Id="rId4" Type="http://schemas.openxmlformats.org/officeDocument/2006/relationships/image" Target="../media/image60.jpg"/><Relationship Id="rId5" Type="http://schemas.openxmlformats.org/officeDocument/2006/relationships/image" Target="../media/image61.jp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6.xml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7.xml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8.xml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9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jpg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0.xml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1.xml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2.xml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3.xml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4.xml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5.xml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6.xml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7.xml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8.xml"/></Relationships>
</file>

<file path=ppt/slides/_rels/slide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9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5.jpg"/></Relationships>
</file>

<file path=ppt/slides/_rels/slide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0.xml"/></Relationships>
</file>

<file path=ppt/slides/_rels/slide6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1.xml"/></Relationships>
</file>

<file path=ppt/slides/_rels/slide6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2.xml"/></Relationships>
</file>

<file path=ppt/slides/_rels/slide6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3.xml"/></Relationships>
</file>

<file path=ppt/slides/_rels/slide6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4.xml"/></Relationships>
</file>

<file path=ppt/slides/_rels/slide6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5.xml"/></Relationships>
</file>

<file path=ppt/slides/_rels/slide6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6.xml"/></Relationships>
</file>

<file path=ppt/slides/_rels/slide6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7.xml"/></Relationships>
</file>

<file path=ppt/slides/_rels/slide6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8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3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F6F9FC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5000"/>
              <a:buFont typeface="Arial Rounded"/>
              <a:buNone/>
            </a:pPr>
            <a:r>
              <a:rPr b="1" lang="nl-NL" sz="1500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QUIZ</a:t>
            </a:r>
            <a:endParaRPr/>
          </a:p>
        </p:txBody>
      </p:sp>
      <p:sp>
        <p:nvSpPr>
          <p:cNvPr id="85" name="Google Shape;85;p1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</a:pPr>
            <a:r>
              <a:rPr lang="nl-NL" sz="4800"/>
              <a:t>Welke groep beantwoordt de meeste vragen goed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</a:pPr>
            <a:r>
              <a:rPr lang="nl-NL" sz="4800"/>
              <a:t>En gaat er met de prijs vandoor?</a:t>
            </a:r>
            <a:endParaRPr/>
          </a:p>
        </p:txBody>
      </p:sp>
      <p:pic>
        <p:nvPicPr>
          <p:cNvPr descr="Gratis illustratie: &lt;strong&gt;Cadeau&lt;/strong&gt;, Lunchpakket, Verpakt - Gratis ..." id="86" name="Google Shape;86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-1074968">
            <a:off x="399331" y="1031317"/>
            <a:ext cx="2499956" cy="24999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Jamais en manque d'inspiration pour un &lt;strong&gt;cadeau&lt;/strong&gt;" id="87" name="Google Shape;87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1212604">
            <a:off x="9063667" y="944583"/>
            <a:ext cx="2673425" cy="2673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F6F9FC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0"/>
          <p:cNvSpPr txBox="1"/>
          <p:nvPr>
            <p:ph type="title"/>
          </p:nvPr>
        </p:nvSpPr>
        <p:spPr>
          <a:xfrm>
            <a:off x="838200" y="365125"/>
            <a:ext cx="10698018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nl-NL"/>
              <a:t>Vraag 8</a:t>
            </a:r>
            <a:r>
              <a:rPr lang="nl-NL"/>
              <a:t>					      benaderingsronde</a:t>
            </a:r>
            <a:endParaRPr/>
          </a:p>
        </p:txBody>
      </p:sp>
      <p:sp>
        <p:nvSpPr>
          <p:cNvPr id="156" name="Google Shape;156;p10"/>
          <p:cNvSpPr txBox="1"/>
          <p:nvPr/>
        </p:nvSpPr>
        <p:spPr>
          <a:xfrm>
            <a:off x="6687127" y="1967779"/>
            <a:ext cx="4849091" cy="4405312"/>
          </a:xfrm>
          <a:prstGeom prst="rect">
            <a:avLst/>
          </a:prstGeom>
          <a:noFill/>
          <a:ln cap="flat" cmpd="sng" w="76200">
            <a:solidFill>
              <a:srgbClr val="7030A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Google Shape;157;p10"/>
          <p:cNvSpPr txBox="1"/>
          <p:nvPr/>
        </p:nvSpPr>
        <p:spPr>
          <a:xfrm>
            <a:off x="838200" y="1967779"/>
            <a:ext cx="5107709" cy="37856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4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Wat is de langst gemeten tijd dat een mens onder water kan blijven,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4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zonder zijn </a:t>
            </a:r>
            <a:r>
              <a:rPr b="1" lang="nl-NL" sz="4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bewustzijn</a:t>
            </a:r>
            <a:r>
              <a:rPr b="1" lang="nl-NL" sz="4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te verliezen?</a:t>
            </a:r>
            <a:endParaRPr/>
          </a:p>
        </p:txBody>
      </p:sp>
      <p:pic>
        <p:nvPicPr>
          <p:cNvPr descr="&lt;strong&gt;Mens Onder Water&lt;/strong&gt; Stock Foto - Beeld: 9294600" id="158" name="Google Shape;158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74872" y="2052146"/>
            <a:ext cx="4674482" cy="42193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F6F9FC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1"/>
          <p:cNvSpPr txBox="1"/>
          <p:nvPr>
            <p:ph type="title"/>
          </p:nvPr>
        </p:nvSpPr>
        <p:spPr>
          <a:xfrm>
            <a:off x="838200" y="365125"/>
            <a:ext cx="10698018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nl-NL"/>
              <a:t>Vraag 9</a:t>
            </a:r>
            <a:r>
              <a:rPr lang="nl-NL"/>
              <a:t>					      benaderingsronde</a:t>
            </a:r>
            <a:endParaRPr/>
          </a:p>
        </p:txBody>
      </p:sp>
      <p:sp>
        <p:nvSpPr>
          <p:cNvPr id="164" name="Google Shape;164;p11"/>
          <p:cNvSpPr txBox="1"/>
          <p:nvPr/>
        </p:nvSpPr>
        <p:spPr>
          <a:xfrm>
            <a:off x="6687127" y="1967779"/>
            <a:ext cx="4849091" cy="4405312"/>
          </a:xfrm>
          <a:prstGeom prst="rect">
            <a:avLst/>
          </a:prstGeom>
          <a:noFill/>
          <a:ln cap="flat" cmpd="sng" w="76200">
            <a:solidFill>
              <a:srgbClr val="7030A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p11"/>
          <p:cNvSpPr txBox="1"/>
          <p:nvPr/>
        </p:nvSpPr>
        <p:spPr>
          <a:xfrm>
            <a:off x="505690" y="1967779"/>
            <a:ext cx="6042891" cy="44012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4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De Eiffeltoren kent iedereen wel.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4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Hij staat midden in Parijs en is een echte trekpleister.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4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Hoe hoog is het hoogste punt van deze toren eigenlijk?</a:t>
            </a:r>
            <a:endParaRPr/>
          </a:p>
        </p:txBody>
      </p:sp>
      <p:pic>
        <p:nvPicPr>
          <p:cNvPr descr="File:Eiffel Tower 01.jpg" id="166" name="Google Shape;166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88727" y="2050473"/>
            <a:ext cx="4664364" cy="42302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F6F9FC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2"/>
          <p:cNvSpPr txBox="1"/>
          <p:nvPr>
            <p:ph type="title"/>
          </p:nvPr>
        </p:nvSpPr>
        <p:spPr>
          <a:xfrm>
            <a:off x="838200" y="365125"/>
            <a:ext cx="10698018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nl-NL"/>
              <a:t>Vraag 10</a:t>
            </a:r>
            <a:r>
              <a:rPr lang="nl-NL"/>
              <a:t>				      benaderingsronde</a:t>
            </a:r>
            <a:endParaRPr/>
          </a:p>
        </p:txBody>
      </p:sp>
      <p:sp>
        <p:nvSpPr>
          <p:cNvPr id="172" name="Google Shape;172;p12"/>
          <p:cNvSpPr txBox="1"/>
          <p:nvPr/>
        </p:nvSpPr>
        <p:spPr>
          <a:xfrm>
            <a:off x="6687127" y="1967779"/>
            <a:ext cx="4849091" cy="4405312"/>
          </a:xfrm>
          <a:prstGeom prst="rect">
            <a:avLst/>
          </a:prstGeom>
          <a:noFill/>
          <a:ln cap="flat" cmpd="sng" w="76200">
            <a:solidFill>
              <a:srgbClr val="7030A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" name="Google Shape;173;p12"/>
          <p:cNvSpPr txBox="1"/>
          <p:nvPr/>
        </p:nvSpPr>
        <p:spPr>
          <a:xfrm>
            <a:off x="326572" y="1785257"/>
            <a:ext cx="6052458" cy="37856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4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Eindhoven</a:t>
            </a:r>
            <a:r>
              <a:rPr b="1" lang="nl-NL" sz="4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is een leuke stad waarin veel leuke mensen wonen.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40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4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Hoeveel </a:t>
            </a:r>
            <a:r>
              <a:rPr b="1" lang="nl-NL" sz="4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inwoners</a:t>
            </a:r>
            <a:r>
              <a:rPr b="1" lang="nl-NL" sz="4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had onze stad op </a:t>
            </a:r>
            <a:r>
              <a:rPr b="1" lang="nl-NL" sz="4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 januari  2020?</a:t>
            </a:r>
            <a:endParaRPr/>
          </a:p>
        </p:txBody>
      </p:sp>
      <p:pic>
        <p:nvPicPr>
          <p:cNvPr descr="&lt;strong&gt;Eindhoven&lt;/strong&gt; Hotspots » Archive Evoluon @ &lt;strong&gt;Eindhoven&lt;/strong&gt;" id="174" name="Google Shape;174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89212" y="2063519"/>
            <a:ext cx="4644049" cy="42079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chemeClr val="accent4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3"/>
          <p:cNvSpPr txBox="1"/>
          <p:nvPr>
            <p:ph type="title"/>
          </p:nvPr>
        </p:nvSpPr>
        <p:spPr>
          <a:xfrm>
            <a:off x="838200" y="365125"/>
            <a:ext cx="10515600" cy="27105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5000"/>
              <a:buFont typeface="Arial Rounded"/>
              <a:buNone/>
            </a:pPr>
            <a:r>
              <a:rPr b="1" lang="nl-NL" sz="1500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Ronde 2</a:t>
            </a:r>
            <a:endParaRPr/>
          </a:p>
        </p:txBody>
      </p:sp>
      <p:sp>
        <p:nvSpPr>
          <p:cNvPr id="180" name="Google Shape;180;p13"/>
          <p:cNvSpPr txBox="1"/>
          <p:nvPr/>
        </p:nvSpPr>
        <p:spPr>
          <a:xfrm>
            <a:off x="1893455" y="2687782"/>
            <a:ext cx="8580581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Wie is het?</a:t>
            </a:r>
            <a:endParaRPr/>
          </a:p>
        </p:txBody>
      </p:sp>
      <p:sp>
        <p:nvSpPr>
          <p:cNvPr id="181" name="Google Shape;181;p13"/>
          <p:cNvSpPr txBox="1"/>
          <p:nvPr/>
        </p:nvSpPr>
        <p:spPr>
          <a:xfrm>
            <a:off x="1588655" y="4414982"/>
            <a:ext cx="10280072" cy="18158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800"/>
              <a:buFont typeface="Arial"/>
              <a:buChar char="•"/>
            </a:pPr>
            <a:r>
              <a:rPr lang="nl-NL" sz="280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Deze ronde bestaat uit 10 vragen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800"/>
              <a:buFont typeface="Arial"/>
              <a:buChar char="•"/>
            </a:pPr>
            <a:r>
              <a:rPr lang="nl-NL" sz="280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Je ziet steeds een foto. Wie staat daarop?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800"/>
              <a:buFont typeface="Arial"/>
              <a:buChar char="•"/>
            </a:pPr>
            <a:r>
              <a:rPr lang="nl-NL" sz="280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Je overlegt (zachtjes) in je groepje en schrijft één antwoord op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800"/>
              <a:buFont typeface="Arial"/>
              <a:buChar char="•"/>
            </a:pPr>
            <a:r>
              <a:rPr lang="nl-NL" sz="280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Elke groep met een juist antwoord verdient een punt.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chemeClr val="accent4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14"/>
          <p:cNvSpPr txBox="1"/>
          <p:nvPr>
            <p:ph type="title"/>
          </p:nvPr>
        </p:nvSpPr>
        <p:spPr>
          <a:xfrm>
            <a:off x="838200" y="365125"/>
            <a:ext cx="10698018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nl-NL"/>
              <a:t>Vraag 1                   </a:t>
            </a:r>
            <a:r>
              <a:rPr lang="nl-NL"/>
              <a:t>				      fotoronde</a:t>
            </a:r>
            <a:endParaRPr/>
          </a:p>
        </p:txBody>
      </p:sp>
      <p:sp>
        <p:nvSpPr>
          <p:cNvPr id="187" name="Google Shape;187;p14"/>
          <p:cNvSpPr txBox="1"/>
          <p:nvPr/>
        </p:nvSpPr>
        <p:spPr>
          <a:xfrm>
            <a:off x="6687127" y="1967779"/>
            <a:ext cx="4849091" cy="4405312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14"/>
          <p:cNvSpPr txBox="1"/>
          <p:nvPr/>
        </p:nvSpPr>
        <p:spPr>
          <a:xfrm>
            <a:off x="838200" y="1967779"/>
            <a:ext cx="5107709" cy="37856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6000">
                <a:solidFill>
                  <a:srgbClr val="7F6000"/>
                </a:solidFill>
                <a:latin typeface="Calibri"/>
                <a:ea typeface="Calibri"/>
                <a:cs typeface="Calibri"/>
                <a:sym typeface="Calibri"/>
              </a:rPr>
              <a:t>Wie, o wie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6000">
                <a:solidFill>
                  <a:srgbClr val="7F6000"/>
                </a:solidFill>
                <a:latin typeface="Calibri"/>
                <a:ea typeface="Calibri"/>
                <a:cs typeface="Calibri"/>
                <a:sym typeface="Calibri"/>
              </a:rPr>
              <a:t>zie je op de foto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6000">
                <a:solidFill>
                  <a:srgbClr val="7F6000"/>
                </a:solidFill>
                <a:latin typeface="Calibri"/>
                <a:ea typeface="Calibri"/>
                <a:cs typeface="Calibri"/>
                <a:sym typeface="Calibri"/>
              </a:rPr>
              <a:t>hiernaast?</a:t>
            </a:r>
            <a:endParaRPr/>
          </a:p>
        </p:txBody>
      </p:sp>
      <p:pic>
        <p:nvPicPr>
          <p:cNvPr id="189" name="Google Shape;189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53575" y="2366200"/>
            <a:ext cx="3810000" cy="381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chemeClr val="accent4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15"/>
          <p:cNvSpPr txBox="1"/>
          <p:nvPr>
            <p:ph type="title"/>
          </p:nvPr>
        </p:nvSpPr>
        <p:spPr>
          <a:xfrm>
            <a:off x="838200" y="365125"/>
            <a:ext cx="10698018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nl-NL"/>
              <a:t>Vraag 2                   </a:t>
            </a:r>
            <a:r>
              <a:rPr lang="nl-NL"/>
              <a:t>				      fotoronde</a:t>
            </a:r>
            <a:endParaRPr/>
          </a:p>
        </p:txBody>
      </p:sp>
      <p:sp>
        <p:nvSpPr>
          <p:cNvPr id="195" name="Google Shape;195;p15"/>
          <p:cNvSpPr txBox="1"/>
          <p:nvPr/>
        </p:nvSpPr>
        <p:spPr>
          <a:xfrm>
            <a:off x="6687127" y="1967779"/>
            <a:ext cx="4849091" cy="4405312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15"/>
          <p:cNvSpPr txBox="1"/>
          <p:nvPr/>
        </p:nvSpPr>
        <p:spPr>
          <a:xfrm>
            <a:off x="838200" y="1967779"/>
            <a:ext cx="5107709" cy="37856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6000">
                <a:solidFill>
                  <a:srgbClr val="7F6000"/>
                </a:solidFill>
                <a:latin typeface="Calibri"/>
                <a:ea typeface="Calibri"/>
                <a:cs typeface="Calibri"/>
                <a:sym typeface="Calibri"/>
              </a:rPr>
              <a:t>Wie, o wie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6000">
                <a:solidFill>
                  <a:srgbClr val="7F6000"/>
                </a:solidFill>
                <a:latin typeface="Calibri"/>
                <a:ea typeface="Calibri"/>
                <a:cs typeface="Calibri"/>
                <a:sym typeface="Calibri"/>
              </a:rPr>
              <a:t>zie je op de foto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6000">
                <a:solidFill>
                  <a:srgbClr val="7F6000"/>
                </a:solidFill>
                <a:latin typeface="Calibri"/>
                <a:ea typeface="Calibri"/>
                <a:cs typeface="Calibri"/>
                <a:sym typeface="Calibri"/>
              </a:rPr>
              <a:t>hiernaast?</a:t>
            </a:r>
            <a:endParaRPr/>
          </a:p>
        </p:txBody>
      </p:sp>
      <p:pic>
        <p:nvPicPr>
          <p:cNvPr descr="&lt;strong&gt;Ariana Grande&lt;/strong&gt; rebukes Ryan Seacrest for probing into her ..." id="197" name="Google Shape;197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13755" y="2084437"/>
            <a:ext cx="4621162" cy="41393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chemeClr val="accent4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16"/>
          <p:cNvSpPr txBox="1"/>
          <p:nvPr>
            <p:ph type="title"/>
          </p:nvPr>
        </p:nvSpPr>
        <p:spPr>
          <a:xfrm>
            <a:off x="838200" y="365125"/>
            <a:ext cx="10698018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nl-NL"/>
              <a:t>Vraag 3                   </a:t>
            </a:r>
            <a:r>
              <a:rPr lang="nl-NL"/>
              <a:t>				      fotoronde</a:t>
            </a:r>
            <a:endParaRPr/>
          </a:p>
        </p:txBody>
      </p:sp>
      <p:sp>
        <p:nvSpPr>
          <p:cNvPr id="203" name="Google Shape;203;p16"/>
          <p:cNvSpPr txBox="1"/>
          <p:nvPr/>
        </p:nvSpPr>
        <p:spPr>
          <a:xfrm>
            <a:off x="6687127" y="1967779"/>
            <a:ext cx="4849091" cy="4405312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16"/>
          <p:cNvSpPr txBox="1"/>
          <p:nvPr/>
        </p:nvSpPr>
        <p:spPr>
          <a:xfrm>
            <a:off x="838200" y="1967779"/>
            <a:ext cx="5107709" cy="37856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6000">
                <a:solidFill>
                  <a:srgbClr val="7F6000"/>
                </a:solidFill>
                <a:latin typeface="Calibri"/>
                <a:ea typeface="Calibri"/>
                <a:cs typeface="Calibri"/>
                <a:sym typeface="Calibri"/>
              </a:rPr>
              <a:t>Wie, o wie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6000">
                <a:solidFill>
                  <a:srgbClr val="7F6000"/>
                </a:solidFill>
                <a:latin typeface="Calibri"/>
                <a:ea typeface="Calibri"/>
                <a:cs typeface="Calibri"/>
                <a:sym typeface="Calibri"/>
              </a:rPr>
              <a:t>zie je op de foto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6000">
                <a:solidFill>
                  <a:srgbClr val="7F6000"/>
                </a:solidFill>
                <a:latin typeface="Calibri"/>
                <a:ea typeface="Calibri"/>
                <a:cs typeface="Calibri"/>
                <a:sym typeface="Calibri"/>
              </a:rPr>
              <a:t>hiernaast?</a:t>
            </a:r>
            <a:endParaRPr/>
          </a:p>
        </p:txBody>
      </p:sp>
      <p:pic>
        <p:nvPicPr>
          <p:cNvPr descr="Em entrevista, &lt;strong&gt;Selena&lt;/strong&gt; &lt;strong&gt;Gomez&lt;/strong&gt; não descarta voltar com Justin ..." id="205" name="Google Shape;205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84258" y="2092765"/>
            <a:ext cx="4640826" cy="42009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chemeClr val="accent4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17"/>
          <p:cNvSpPr txBox="1"/>
          <p:nvPr>
            <p:ph type="title"/>
          </p:nvPr>
        </p:nvSpPr>
        <p:spPr>
          <a:xfrm>
            <a:off x="838200" y="365125"/>
            <a:ext cx="10698018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nl-NL"/>
              <a:t>Vraag 4                   </a:t>
            </a:r>
            <a:r>
              <a:rPr lang="nl-NL"/>
              <a:t>				      fotoronde</a:t>
            </a:r>
            <a:endParaRPr/>
          </a:p>
        </p:txBody>
      </p:sp>
      <p:sp>
        <p:nvSpPr>
          <p:cNvPr id="211" name="Google Shape;211;p17"/>
          <p:cNvSpPr txBox="1"/>
          <p:nvPr/>
        </p:nvSpPr>
        <p:spPr>
          <a:xfrm>
            <a:off x="838200" y="1967779"/>
            <a:ext cx="5107709" cy="37856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6000">
                <a:solidFill>
                  <a:srgbClr val="7F6000"/>
                </a:solidFill>
                <a:latin typeface="Calibri"/>
                <a:ea typeface="Calibri"/>
                <a:cs typeface="Calibri"/>
                <a:sym typeface="Calibri"/>
              </a:rPr>
              <a:t>Wie, o wie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6000">
                <a:solidFill>
                  <a:srgbClr val="7F6000"/>
                </a:solidFill>
                <a:latin typeface="Calibri"/>
                <a:ea typeface="Calibri"/>
                <a:cs typeface="Calibri"/>
                <a:sym typeface="Calibri"/>
              </a:rPr>
              <a:t>zie je op de foto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6000">
                <a:solidFill>
                  <a:srgbClr val="7F6000"/>
                </a:solidFill>
                <a:latin typeface="Calibri"/>
                <a:ea typeface="Calibri"/>
                <a:cs typeface="Calibri"/>
                <a:sym typeface="Calibri"/>
              </a:rPr>
              <a:t>hiernaast?</a:t>
            </a:r>
            <a:endParaRPr/>
          </a:p>
        </p:txBody>
      </p:sp>
      <p:pic>
        <p:nvPicPr>
          <p:cNvPr id="212" name="Google Shape;212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01225" y="1967763"/>
            <a:ext cx="6328999" cy="3925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chemeClr val="accent4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18"/>
          <p:cNvSpPr txBox="1"/>
          <p:nvPr>
            <p:ph type="title"/>
          </p:nvPr>
        </p:nvSpPr>
        <p:spPr>
          <a:xfrm>
            <a:off x="838200" y="365125"/>
            <a:ext cx="10698018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nl-NL"/>
              <a:t>Vraag 5                   </a:t>
            </a:r>
            <a:r>
              <a:rPr lang="nl-NL"/>
              <a:t>				      fotoronde</a:t>
            </a:r>
            <a:endParaRPr/>
          </a:p>
        </p:txBody>
      </p:sp>
      <p:sp>
        <p:nvSpPr>
          <p:cNvPr id="218" name="Google Shape;218;p18"/>
          <p:cNvSpPr txBox="1"/>
          <p:nvPr/>
        </p:nvSpPr>
        <p:spPr>
          <a:xfrm>
            <a:off x="6687127" y="1967779"/>
            <a:ext cx="4849091" cy="4405312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" name="Google Shape;219;p18"/>
          <p:cNvSpPr txBox="1"/>
          <p:nvPr/>
        </p:nvSpPr>
        <p:spPr>
          <a:xfrm>
            <a:off x="838200" y="1967779"/>
            <a:ext cx="5107709" cy="37856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6000">
                <a:solidFill>
                  <a:srgbClr val="7F6000"/>
                </a:solidFill>
                <a:latin typeface="Calibri"/>
                <a:ea typeface="Calibri"/>
                <a:cs typeface="Calibri"/>
                <a:sym typeface="Calibri"/>
              </a:rPr>
              <a:t>Wie, o wie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6000">
                <a:solidFill>
                  <a:srgbClr val="7F6000"/>
                </a:solidFill>
                <a:latin typeface="Calibri"/>
                <a:ea typeface="Calibri"/>
                <a:cs typeface="Calibri"/>
                <a:sym typeface="Calibri"/>
              </a:rPr>
              <a:t>zie je op de foto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6000">
                <a:solidFill>
                  <a:srgbClr val="7F6000"/>
                </a:solidFill>
                <a:latin typeface="Calibri"/>
                <a:ea typeface="Calibri"/>
                <a:cs typeface="Calibri"/>
                <a:sym typeface="Calibri"/>
              </a:rPr>
              <a:t>hiernaast?</a:t>
            </a:r>
            <a:endParaRPr/>
          </a:p>
        </p:txBody>
      </p:sp>
      <p:pic>
        <p:nvPicPr>
          <p:cNvPr descr="fr4awap10 - Asterix" id="220" name="Google Shape;220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19653" y="2074901"/>
            <a:ext cx="4625095" cy="42110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chemeClr val="accent4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19"/>
          <p:cNvSpPr txBox="1"/>
          <p:nvPr>
            <p:ph type="title"/>
          </p:nvPr>
        </p:nvSpPr>
        <p:spPr>
          <a:xfrm>
            <a:off x="838200" y="365125"/>
            <a:ext cx="10698018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nl-NL"/>
              <a:t>Vraag 6                   </a:t>
            </a:r>
            <a:r>
              <a:rPr lang="nl-NL"/>
              <a:t>				      fotoronde</a:t>
            </a:r>
            <a:endParaRPr/>
          </a:p>
        </p:txBody>
      </p:sp>
      <p:sp>
        <p:nvSpPr>
          <p:cNvPr id="226" name="Google Shape;226;p19"/>
          <p:cNvSpPr txBox="1"/>
          <p:nvPr/>
        </p:nvSpPr>
        <p:spPr>
          <a:xfrm>
            <a:off x="6687127" y="1967779"/>
            <a:ext cx="4849091" cy="4405312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" name="Google Shape;227;p19"/>
          <p:cNvSpPr txBox="1"/>
          <p:nvPr/>
        </p:nvSpPr>
        <p:spPr>
          <a:xfrm>
            <a:off x="838200" y="1967779"/>
            <a:ext cx="5107709" cy="37856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6000">
                <a:solidFill>
                  <a:srgbClr val="7F6000"/>
                </a:solidFill>
                <a:latin typeface="Calibri"/>
                <a:ea typeface="Calibri"/>
                <a:cs typeface="Calibri"/>
                <a:sym typeface="Calibri"/>
              </a:rPr>
              <a:t>Wie, o wie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6000">
                <a:solidFill>
                  <a:srgbClr val="7F6000"/>
                </a:solidFill>
                <a:latin typeface="Calibri"/>
                <a:ea typeface="Calibri"/>
                <a:cs typeface="Calibri"/>
                <a:sym typeface="Calibri"/>
              </a:rPr>
              <a:t>zie je op de foto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6000">
                <a:solidFill>
                  <a:srgbClr val="7F6000"/>
                </a:solidFill>
                <a:latin typeface="Calibri"/>
                <a:ea typeface="Calibri"/>
                <a:cs typeface="Calibri"/>
                <a:sym typeface="Calibri"/>
              </a:rPr>
              <a:t>hiernaast?</a:t>
            </a:r>
            <a:endParaRPr/>
          </a:p>
        </p:txBody>
      </p:sp>
      <p:pic>
        <p:nvPicPr>
          <p:cNvPr descr="Mark &lt;strong&gt;Rutte&lt;/strong&gt; - Wikipedia" id="228" name="Google Shape;228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85365" y="2054944"/>
            <a:ext cx="4669216" cy="42278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F6F9FC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"/>
          <p:cNvSpPr txBox="1"/>
          <p:nvPr>
            <p:ph type="title"/>
          </p:nvPr>
        </p:nvSpPr>
        <p:spPr>
          <a:xfrm>
            <a:off x="838200" y="365125"/>
            <a:ext cx="10515600" cy="27105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5000"/>
              <a:buFont typeface="Arial Rounded"/>
              <a:buNone/>
            </a:pPr>
            <a:r>
              <a:rPr b="1" lang="nl-NL" sz="1500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Ronde 1</a:t>
            </a:r>
            <a:endParaRPr/>
          </a:p>
        </p:txBody>
      </p:sp>
      <p:sp>
        <p:nvSpPr>
          <p:cNvPr id="93" name="Google Shape;93;p2"/>
          <p:cNvSpPr txBox="1"/>
          <p:nvPr/>
        </p:nvSpPr>
        <p:spPr>
          <a:xfrm>
            <a:off x="1893455" y="2687782"/>
            <a:ext cx="8580581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nl-NL" sz="5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Benaderingsvragen</a:t>
            </a:r>
            <a:endParaRPr/>
          </a:p>
        </p:txBody>
      </p:sp>
      <p:sp>
        <p:nvSpPr>
          <p:cNvPr id="94" name="Google Shape;94;p2"/>
          <p:cNvSpPr txBox="1"/>
          <p:nvPr/>
        </p:nvSpPr>
        <p:spPr>
          <a:xfrm>
            <a:off x="1588655" y="4414982"/>
            <a:ext cx="10280072" cy="138499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800"/>
              <a:buFont typeface="Arial"/>
              <a:buChar char="•"/>
            </a:pPr>
            <a:r>
              <a:rPr b="0" i="0" lang="nl-NL" sz="2800" u="none" cap="none" strike="noStrike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Deze ronde bestaat uit 10 vragen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800"/>
              <a:buFont typeface="Arial"/>
              <a:buChar char="•"/>
            </a:pPr>
            <a:r>
              <a:rPr b="0" i="0" lang="nl-NL" sz="2800" u="none" cap="none" strike="noStrike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Je overlegt (zachtjes) in je groepje en schrijft één antwoord op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800"/>
              <a:buFont typeface="Arial"/>
              <a:buChar char="•"/>
            </a:pPr>
            <a:r>
              <a:rPr b="0" i="0" lang="nl-NL" sz="2800" u="none" cap="none" strike="noStrike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Degene die het dichtst in de buurt zit verdient een punt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chemeClr val="accent4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20"/>
          <p:cNvSpPr txBox="1"/>
          <p:nvPr>
            <p:ph type="title"/>
          </p:nvPr>
        </p:nvSpPr>
        <p:spPr>
          <a:xfrm>
            <a:off x="838200" y="365125"/>
            <a:ext cx="10698018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nl-NL"/>
              <a:t>Vraag 7                   </a:t>
            </a:r>
            <a:r>
              <a:rPr lang="nl-NL"/>
              <a:t>				      fotoronde</a:t>
            </a:r>
            <a:endParaRPr/>
          </a:p>
        </p:txBody>
      </p:sp>
      <p:sp>
        <p:nvSpPr>
          <p:cNvPr id="234" name="Google Shape;234;p20"/>
          <p:cNvSpPr txBox="1"/>
          <p:nvPr/>
        </p:nvSpPr>
        <p:spPr>
          <a:xfrm>
            <a:off x="6687127" y="1967779"/>
            <a:ext cx="4849091" cy="4405312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5" name="Google Shape;235;p20"/>
          <p:cNvSpPr txBox="1"/>
          <p:nvPr/>
        </p:nvSpPr>
        <p:spPr>
          <a:xfrm>
            <a:off x="838200" y="1967779"/>
            <a:ext cx="5107709" cy="37856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6000">
                <a:solidFill>
                  <a:srgbClr val="7F6000"/>
                </a:solidFill>
                <a:latin typeface="Calibri"/>
                <a:ea typeface="Calibri"/>
                <a:cs typeface="Calibri"/>
                <a:sym typeface="Calibri"/>
              </a:rPr>
              <a:t>Wie, o wie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6000">
                <a:solidFill>
                  <a:srgbClr val="7F6000"/>
                </a:solidFill>
                <a:latin typeface="Calibri"/>
                <a:ea typeface="Calibri"/>
                <a:cs typeface="Calibri"/>
                <a:sym typeface="Calibri"/>
              </a:rPr>
              <a:t>zie je op de foto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6000">
                <a:solidFill>
                  <a:srgbClr val="7F6000"/>
                </a:solidFill>
                <a:latin typeface="Calibri"/>
                <a:ea typeface="Calibri"/>
                <a:cs typeface="Calibri"/>
                <a:sym typeface="Calibri"/>
              </a:rPr>
              <a:t>hiernaast?</a:t>
            </a:r>
            <a:endParaRPr/>
          </a:p>
        </p:txBody>
      </p:sp>
      <p:pic>
        <p:nvPicPr>
          <p:cNvPr descr="Bert &lt;strong&gt;van Marwijk&lt;/strong&gt; - Wikipedia" id="236" name="Google Shape;236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25672" y="2021032"/>
            <a:ext cx="4572000" cy="42519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chemeClr val="accent4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21"/>
          <p:cNvSpPr txBox="1"/>
          <p:nvPr>
            <p:ph type="title"/>
          </p:nvPr>
        </p:nvSpPr>
        <p:spPr>
          <a:xfrm>
            <a:off x="838200" y="365125"/>
            <a:ext cx="10698018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nl-NL"/>
              <a:t>Vraag 8                  </a:t>
            </a:r>
            <a:r>
              <a:rPr lang="nl-NL"/>
              <a:t>				      fotoronde</a:t>
            </a:r>
            <a:endParaRPr/>
          </a:p>
        </p:txBody>
      </p:sp>
      <p:sp>
        <p:nvSpPr>
          <p:cNvPr id="242" name="Google Shape;242;p21"/>
          <p:cNvSpPr txBox="1"/>
          <p:nvPr/>
        </p:nvSpPr>
        <p:spPr>
          <a:xfrm>
            <a:off x="6687127" y="1967779"/>
            <a:ext cx="4849091" cy="4405312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3" name="Google Shape;243;p21"/>
          <p:cNvSpPr txBox="1"/>
          <p:nvPr/>
        </p:nvSpPr>
        <p:spPr>
          <a:xfrm>
            <a:off x="838200" y="1967779"/>
            <a:ext cx="5107709" cy="37856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6000">
                <a:solidFill>
                  <a:srgbClr val="7F6000"/>
                </a:solidFill>
                <a:latin typeface="Calibri"/>
                <a:ea typeface="Calibri"/>
                <a:cs typeface="Calibri"/>
                <a:sym typeface="Calibri"/>
              </a:rPr>
              <a:t>Wie, o wie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6000">
                <a:solidFill>
                  <a:srgbClr val="7F6000"/>
                </a:solidFill>
                <a:latin typeface="Calibri"/>
                <a:ea typeface="Calibri"/>
                <a:cs typeface="Calibri"/>
                <a:sym typeface="Calibri"/>
              </a:rPr>
              <a:t>zie je op de foto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6000">
                <a:solidFill>
                  <a:srgbClr val="7F6000"/>
                </a:solidFill>
                <a:latin typeface="Calibri"/>
                <a:ea typeface="Calibri"/>
                <a:cs typeface="Calibri"/>
                <a:sym typeface="Calibri"/>
              </a:rPr>
              <a:t>hiernaast?</a:t>
            </a:r>
            <a:endParaRPr/>
          </a:p>
        </p:txBody>
      </p:sp>
      <p:pic>
        <p:nvPicPr>
          <p:cNvPr id="244" name="Google Shape;244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57835" y="2616510"/>
            <a:ext cx="5107700" cy="28338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chemeClr val="accent4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22"/>
          <p:cNvSpPr txBox="1"/>
          <p:nvPr>
            <p:ph type="title"/>
          </p:nvPr>
        </p:nvSpPr>
        <p:spPr>
          <a:xfrm>
            <a:off x="838200" y="365125"/>
            <a:ext cx="10698018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nl-NL"/>
              <a:t>Vraag 9                   </a:t>
            </a:r>
            <a:r>
              <a:rPr lang="nl-NL"/>
              <a:t>				      fotoronde</a:t>
            </a:r>
            <a:endParaRPr/>
          </a:p>
        </p:txBody>
      </p:sp>
      <p:sp>
        <p:nvSpPr>
          <p:cNvPr id="250" name="Google Shape;250;p22"/>
          <p:cNvSpPr txBox="1"/>
          <p:nvPr/>
        </p:nvSpPr>
        <p:spPr>
          <a:xfrm>
            <a:off x="6687127" y="1967779"/>
            <a:ext cx="4849091" cy="4405312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1" name="Google Shape;251;p22"/>
          <p:cNvSpPr txBox="1"/>
          <p:nvPr/>
        </p:nvSpPr>
        <p:spPr>
          <a:xfrm>
            <a:off x="838200" y="1967779"/>
            <a:ext cx="5107709" cy="37856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6000">
                <a:solidFill>
                  <a:srgbClr val="7F6000"/>
                </a:solidFill>
                <a:latin typeface="Calibri"/>
                <a:ea typeface="Calibri"/>
                <a:cs typeface="Calibri"/>
                <a:sym typeface="Calibri"/>
              </a:rPr>
              <a:t>Wie, o wie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6000">
                <a:solidFill>
                  <a:srgbClr val="7F6000"/>
                </a:solidFill>
                <a:latin typeface="Calibri"/>
                <a:ea typeface="Calibri"/>
                <a:cs typeface="Calibri"/>
                <a:sym typeface="Calibri"/>
              </a:rPr>
              <a:t>zie je op de foto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6000">
                <a:solidFill>
                  <a:srgbClr val="7F6000"/>
                </a:solidFill>
                <a:latin typeface="Calibri"/>
                <a:ea typeface="Calibri"/>
                <a:cs typeface="Calibri"/>
                <a:sym typeface="Calibri"/>
              </a:rPr>
              <a:t>hiernaast?</a:t>
            </a:r>
            <a:endParaRPr/>
          </a:p>
        </p:txBody>
      </p:sp>
      <p:pic>
        <p:nvPicPr>
          <p:cNvPr descr="Songs-for-you-and-me - &lt;strong&gt;BOB MARLEY&lt;/strong&gt;" id="252" name="Google Shape;252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87011" y="2052091"/>
            <a:ext cx="4644627" cy="42503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chemeClr val="accent4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23"/>
          <p:cNvSpPr txBox="1"/>
          <p:nvPr>
            <p:ph type="title"/>
          </p:nvPr>
        </p:nvSpPr>
        <p:spPr>
          <a:xfrm>
            <a:off x="838200" y="365125"/>
            <a:ext cx="10698018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nl-NL"/>
              <a:t>Vraag 10                   </a:t>
            </a:r>
            <a:r>
              <a:rPr lang="nl-NL"/>
              <a:t>				      fotoronde</a:t>
            </a:r>
            <a:endParaRPr/>
          </a:p>
        </p:txBody>
      </p:sp>
      <p:sp>
        <p:nvSpPr>
          <p:cNvPr id="258" name="Google Shape;258;p23"/>
          <p:cNvSpPr txBox="1"/>
          <p:nvPr/>
        </p:nvSpPr>
        <p:spPr>
          <a:xfrm>
            <a:off x="838200" y="1967779"/>
            <a:ext cx="5107709" cy="37856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6000">
                <a:solidFill>
                  <a:srgbClr val="7F6000"/>
                </a:solidFill>
                <a:latin typeface="Calibri"/>
                <a:ea typeface="Calibri"/>
                <a:cs typeface="Calibri"/>
                <a:sym typeface="Calibri"/>
              </a:rPr>
              <a:t>Wie, o wie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6000">
                <a:solidFill>
                  <a:srgbClr val="7F6000"/>
                </a:solidFill>
                <a:latin typeface="Calibri"/>
                <a:ea typeface="Calibri"/>
                <a:cs typeface="Calibri"/>
                <a:sym typeface="Calibri"/>
              </a:rPr>
              <a:t>zie je op de foto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6000">
                <a:solidFill>
                  <a:srgbClr val="7F6000"/>
                </a:solidFill>
                <a:latin typeface="Calibri"/>
                <a:ea typeface="Calibri"/>
                <a:cs typeface="Calibri"/>
                <a:sym typeface="Calibri"/>
              </a:rPr>
              <a:t>hiernaast?</a:t>
            </a:r>
            <a:endParaRPr/>
          </a:p>
        </p:txBody>
      </p:sp>
      <p:pic>
        <p:nvPicPr>
          <p:cNvPr id="259" name="Google Shape;259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73346" y="2072788"/>
            <a:ext cx="6362875" cy="3575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548135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24"/>
          <p:cNvSpPr txBox="1"/>
          <p:nvPr>
            <p:ph type="title"/>
          </p:nvPr>
        </p:nvSpPr>
        <p:spPr>
          <a:xfrm>
            <a:off x="838200" y="365125"/>
            <a:ext cx="10515600" cy="27105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5000"/>
              <a:buFont typeface="Arial Rounded"/>
              <a:buNone/>
            </a:pPr>
            <a:r>
              <a:rPr b="1" lang="nl-NL" sz="1500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Ronde 3</a:t>
            </a:r>
            <a:endParaRPr/>
          </a:p>
        </p:txBody>
      </p:sp>
      <p:sp>
        <p:nvSpPr>
          <p:cNvPr id="265" name="Google Shape;265;p24"/>
          <p:cNvSpPr txBox="1"/>
          <p:nvPr/>
        </p:nvSpPr>
        <p:spPr>
          <a:xfrm>
            <a:off x="1893455" y="2687782"/>
            <a:ext cx="8580581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Open vragen</a:t>
            </a:r>
            <a:endParaRPr/>
          </a:p>
        </p:txBody>
      </p:sp>
      <p:sp>
        <p:nvSpPr>
          <p:cNvPr id="266" name="Google Shape;266;p24"/>
          <p:cNvSpPr txBox="1"/>
          <p:nvPr/>
        </p:nvSpPr>
        <p:spPr>
          <a:xfrm>
            <a:off x="1588655" y="4414982"/>
            <a:ext cx="10280072" cy="138499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800"/>
              <a:buFont typeface="Arial"/>
              <a:buChar char="•"/>
            </a:pPr>
            <a:r>
              <a:rPr lang="nl-NL" sz="280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Deze ronde bestaat uit 10 vragen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800"/>
              <a:buFont typeface="Arial"/>
              <a:buChar char="•"/>
            </a:pPr>
            <a:r>
              <a:rPr lang="nl-NL" sz="280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Je overlegt (zachtjes) in je groepje en schrijft één antwoord op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800"/>
              <a:buFont typeface="Arial"/>
              <a:buChar char="•"/>
            </a:pPr>
            <a:r>
              <a:rPr lang="nl-NL" sz="280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De groep die het antwoord goed heeft verdient een punt</a:t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548135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25"/>
          <p:cNvSpPr txBox="1"/>
          <p:nvPr>
            <p:ph type="title"/>
          </p:nvPr>
        </p:nvSpPr>
        <p:spPr>
          <a:xfrm>
            <a:off x="838200" y="365125"/>
            <a:ext cx="10698018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nl-NL"/>
              <a:t>Vraag 1                   </a:t>
            </a:r>
            <a:r>
              <a:rPr lang="nl-NL"/>
              <a:t>				   open vragen</a:t>
            </a:r>
            <a:endParaRPr/>
          </a:p>
        </p:txBody>
      </p:sp>
      <p:sp>
        <p:nvSpPr>
          <p:cNvPr id="272" name="Google Shape;272;p25"/>
          <p:cNvSpPr txBox="1"/>
          <p:nvPr/>
        </p:nvSpPr>
        <p:spPr>
          <a:xfrm>
            <a:off x="6687127" y="1967779"/>
            <a:ext cx="4849091" cy="4405312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3" name="Google Shape;273;p25"/>
          <p:cNvSpPr txBox="1"/>
          <p:nvPr/>
        </p:nvSpPr>
        <p:spPr>
          <a:xfrm>
            <a:off x="838200" y="1967779"/>
            <a:ext cx="5107709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4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Wat is de </a:t>
            </a:r>
            <a:r>
              <a:rPr b="1" lang="nl-NL"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hoofdstad</a:t>
            </a:r>
            <a:r>
              <a:rPr b="1" lang="nl-NL" sz="4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van Mexico?</a:t>
            </a:r>
            <a:endParaRPr/>
          </a:p>
        </p:txBody>
      </p:sp>
      <p:pic>
        <p:nvPicPr>
          <p:cNvPr descr="List of Mexican states by GDP - Wikipedia" id="274" name="Google Shape;274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95154" y="2064774"/>
            <a:ext cx="4633035" cy="41885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548135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26"/>
          <p:cNvSpPr txBox="1"/>
          <p:nvPr>
            <p:ph type="title"/>
          </p:nvPr>
        </p:nvSpPr>
        <p:spPr>
          <a:xfrm>
            <a:off x="838200" y="365125"/>
            <a:ext cx="10698018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nl-NL"/>
              <a:t>Vraag 2                    </a:t>
            </a:r>
            <a:r>
              <a:rPr lang="nl-NL"/>
              <a:t>				   open vragen</a:t>
            </a:r>
            <a:endParaRPr/>
          </a:p>
        </p:txBody>
      </p:sp>
      <p:sp>
        <p:nvSpPr>
          <p:cNvPr id="280" name="Google Shape;280;p26"/>
          <p:cNvSpPr txBox="1"/>
          <p:nvPr/>
        </p:nvSpPr>
        <p:spPr>
          <a:xfrm>
            <a:off x="6687127" y="1967779"/>
            <a:ext cx="4849091" cy="4405312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&lt;strong&gt;World Trade Center&lt;/strong&gt; &lt;strong&gt;Attack&lt;/strong&gt; 9/11 - World Visits" id="281" name="Google Shape;281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57851" y="2037805"/>
            <a:ext cx="4706638" cy="4249784"/>
          </a:xfrm>
          <a:prstGeom prst="rect">
            <a:avLst/>
          </a:prstGeom>
          <a:noFill/>
          <a:ln>
            <a:noFill/>
          </a:ln>
        </p:spPr>
      </p:pic>
      <p:sp>
        <p:nvSpPr>
          <p:cNvPr id="282" name="Google Shape;282;p26"/>
          <p:cNvSpPr txBox="1"/>
          <p:nvPr/>
        </p:nvSpPr>
        <p:spPr>
          <a:xfrm>
            <a:off x="655782" y="2416630"/>
            <a:ext cx="5268686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4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In welke stad gebeurde deze aanslag op </a:t>
            </a:r>
            <a:r>
              <a:rPr b="1" lang="nl-NL" sz="4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9/11</a:t>
            </a:r>
            <a:r>
              <a:rPr b="1" lang="nl-NL" sz="4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548135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27"/>
          <p:cNvSpPr txBox="1"/>
          <p:nvPr>
            <p:ph type="title"/>
          </p:nvPr>
        </p:nvSpPr>
        <p:spPr>
          <a:xfrm>
            <a:off x="838200" y="365125"/>
            <a:ext cx="10698018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nl-NL"/>
              <a:t>Vraag 3                    </a:t>
            </a:r>
            <a:r>
              <a:rPr lang="nl-NL"/>
              <a:t>				   open vragen</a:t>
            </a:r>
            <a:endParaRPr/>
          </a:p>
        </p:txBody>
      </p:sp>
      <p:sp>
        <p:nvSpPr>
          <p:cNvPr id="288" name="Google Shape;288;p27"/>
          <p:cNvSpPr txBox="1"/>
          <p:nvPr/>
        </p:nvSpPr>
        <p:spPr>
          <a:xfrm>
            <a:off x="6687127" y="1967779"/>
            <a:ext cx="4849091" cy="4405312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9" name="Google Shape;289;p27"/>
          <p:cNvSpPr txBox="1"/>
          <p:nvPr/>
        </p:nvSpPr>
        <p:spPr>
          <a:xfrm>
            <a:off x="272143" y="2479406"/>
            <a:ext cx="6215743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4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In welke stad staat het </a:t>
            </a:r>
            <a:r>
              <a:rPr b="1" lang="nl-NL" sz="4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hoogste</a:t>
            </a:r>
            <a:r>
              <a:rPr b="1" lang="nl-NL" sz="4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b="1" lang="nl-NL" sz="4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gebouw</a:t>
            </a:r>
            <a:r>
              <a:rPr b="1" lang="nl-NL" sz="4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ter wereld?</a:t>
            </a:r>
            <a:endParaRPr/>
          </a:p>
        </p:txBody>
      </p:sp>
      <p:pic>
        <p:nvPicPr>
          <p:cNvPr descr="File:&lt;strong&gt;Burj Khalifa&lt;/strong&gt; building.jpg - Wikipedia" id="290" name="Google Shape;290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77662" y="2053046"/>
            <a:ext cx="4682817" cy="42666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548135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28"/>
          <p:cNvSpPr txBox="1"/>
          <p:nvPr>
            <p:ph type="title"/>
          </p:nvPr>
        </p:nvSpPr>
        <p:spPr>
          <a:xfrm>
            <a:off x="838200" y="365125"/>
            <a:ext cx="10698018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nl-NL"/>
              <a:t>Vraag 4                    </a:t>
            </a:r>
            <a:r>
              <a:rPr lang="nl-NL"/>
              <a:t>				   open vragen</a:t>
            </a:r>
            <a:endParaRPr/>
          </a:p>
        </p:txBody>
      </p:sp>
      <p:sp>
        <p:nvSpPr>
          <p:cNvPr id="296" name="Google Shape;296;p28"/>
          <p:cNvSpPr txBox="1"/>
          <p:nvPr/>
        </p:nvSpPr>
        <p:spPr>
          <a:xfrm>
            <a:off x="6687127" y="1967779"/>
            <a:ext cx="4849091" cy="4405312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7" name="Google Shape;297;p28"/>
          <p:cNvSpPr txBox="1"/>
          <p:nvPr/>
        </p:nvSpPr>
        <p:spPr>
          <a:xfrm>
            <a:off x="413657" y="1967779"/>
            <a:ext cx="5429794" cy="19389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4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Welke stad op onze wereld heeft de meeste </a:t>
            </a:r>
            <a:r>
              <a:rPr b="1" lang="nl-NL" sz="4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inwoners</a:t>
            </a:r>
            <a:r>
              <a:rPr b="1" lang="nl-NL" sz="4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/>
          </a:p>
        </p:txBody>
      </p:sp>
      <p:pic>
        <p:nvPicPr>
          <p:cNvPr descr="&lt;strong&gt;Shanghai&lt;/strong&gt; - Wikipedia" id="298" name="Google Shape;298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70370" y="2039711"/>
            <a:ext cx="4663984" cy="43333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548135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29"/>
          <p:cNvSpPr txBox="1"/>
          <p:nvPr>
            <p:ph type="title"/>
          </p:nvPr>
        </p:nvSpPr>
        <p:spPr>
          <a:xfrm>
            <a:off x="838200" y="365125"/>
            <a:ext cx="10698018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nl-NL"/>
              <a:t>Vraag 5                   </a:t>
            </a:r>
            <a:r>
              <a:rPr lang="nl-NL"/>
              <a:t>				   open vragen</a:t>
            </a:r>
            <a:endParaRPr/>
          </a:p>
        </p:txBody>
      </p:sp>
      <p:sp>
        <p:nvSpPr>
          <p:cNvPr id="304" name="Google Shape;304;p29"/>
          <p:cNvSpPr txBox="1"/>
          <p:nvPr/>
        </p:nvSpPr>
        <p:spPr>
          <a:xfrm>
            <a:off x="6687127" y="1967779"/>
            <a:ext cx="4849091" cy="4405312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5" name="Google Shape;305;p29"/>
          <p:cNvSpPr txBox="1"/>
          <p:nvPr/>
        </p:nvSpPr>
        <p:spPr>
          <a:xfrm>
            <a:off x="1088571" y="1967779"/>
            <a:ext cx="4754880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4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Welke </a:t>
            </a:r>
            <a:r>
              <a:rPr b="1" lang="nl-NL" sz="4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sport </a:t>
            </a:r>
            <a:r>
              <a:rPr b="1" lang="nl-NL" sz="4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zie je op de foto?</a:t>
            </a:r>
            <a:endParaRPr/>
          </a:p>
        </p:txBody>
      </p:sp>
      <p:pic>
        <p:nvPicPr>
          <p:cNvPr descr="&lt;strong&gt;Polo&lt;/strong&gt; - Wikipedia" id="306" name="Google Shape;306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83977" y="2072017"/>
            <a:ext cx="4638248" cy="42242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F6F9FC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3"/>
          <p:cNvSpPr txBox="1"/>
          <p:nvPr>
            <p:ph type="title"/>
          </p:nvPr>
        </p:nvSpPr>
        <p:spPr>
          <a:xfrm>
            <a:off x="838200" y="365125"/>
            <a:ext cx="10698018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nl-NL"/>
              <a:t>Vraag 1</a:t>
            </a:r>
            <a:r>
              <a:rPr lang="nl-NL"/>
              <a:t>					      benaderingsronde</a:t>
            </a:r>
            <a:endParaRPr/>
          </a:p>
        </p:txBody>
      </p:sp>
      <p:sp>
        <p:nvSpPr>
          <p:cNvPr id="100" name="Google Shape;100;p3"/>
          <p:cNvSpPr txBox="1"/>
          <p:nvPr/>
        </p:nvSpPr>
        <p:spPr>
          <a:xfrm>
            <a:off x="6687127" y="1967779"/>
            <a:ext cx="4849091" cy="4405312"/>
          </a:xfrm>
          <a:prstGeom prst="rect">
            <a:avLst/>
          </a:prstGeom>
          <a:noFill/>
          <a:ln cap="flat" cmpd="sng" w="76200">
            <a:solidFill>
              <a:srgbClr val="7030A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3"/>
          <p:cNvSpPr txBox="1"/>
          <p:nvPr/>
        </p:nvSpPr>
        <p:spPr>
          <a:xfrm>
            <a:off x="838200" y="1967779"/>
            <a:ext cx="5107709" cy="37856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4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De hoogste sprong bij het hoogspringen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4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noemen we het </a:t>
            </a:r>
            <a:r>
              <a:rPr b="1" lang="nl-NL" sz="4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wereldrecord</a:t>
            </a:r>
            <a:r>
              <a:rPr b="1" lang="nl-NL" sz="4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4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Hoe hoog werd er gesprongen?</a:t>
            </a:r>
            <a:endParaRPr/>
          </a:p>
        </p:txBody>
      </p:sp>
      <p:pic>
        <p:nvPicPr>
          <p:cNvPr descr="Salto in alto: Fosbury o ventrale? - Scientificast" id="102" name="Google Shape;102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559386" y="2069900"/>
            <a:ext cx="3104572" cy="42010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548135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30"/>
          <p:cNvSpPr txBox="1"/>
          <p:nvPr>
            <p:ph type="title"/>
          </p:nvPr>
        </p:nvSpPr>
        <p:spPr>
          <a:xfrm>
            <a:off x="838200" y="365125"/>
            <a:ext cx="10698018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nl-NL"/>
              <a:t>Vraag 6                   </a:t>
            </a:r>
            <a:r>
              <a:rPr lang="nl-NL"/>
              <a:t>				   open vragen</a:t>
            </a:r>
            <a:endParaRPr/>
          </a:p>
        </p:txBody>
      </p:sp>
      <p:sp>
        <p:nvSpPr>
          <p:cNvPr id="312" name="Google Shape;312;p30"/>
          <p:cNvSpPr txBox="1"/>
          <p:nvPr/>
        </p:nvSpPr>
        <p:spPr>
          <a:xfrm>
            <a:off x="6687127" y="1967779"/>
            <a:ext cx="4849091" cy="4405312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3" name="Google Shape;313;p30"/>
          <p:cNvSpPr txBox="1"/>
          <p:nvPr/>
        </p:nvSpPr>
        <p:spPr>
          <a:xfrm>
            <a:off x="838200" y="1967779"/>
            <a:ext cx="5484223" cy="28623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6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Wat betekent: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60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6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“ </a:t>
            </a:r>
            <a:r>
              <a:rPr b="1" lang="nl-NL" sz="6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Je ne sais pas</a:t>
            </a:r>
            <a:r>
              <a:rPr b="1" lang="nl-NL" sz="6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”</a:t>
            </a:r>
            <a:endParaRPr/>
          </a:p>
        </p:txBody>
      </p:sp>
      <p:pic>
        <p:nvPicPr>
          <p:cNvPr descr="Punto interrogativo Immagine gratis - Public Domain Pictures" id="314" name="Google Shape;314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92685" y="2076676"/>
            <a:ext cx="4659085" cy="42283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548135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31"/>
          <p:cNvSpPr txBox="1"/>
          <p:nvPr>
            <p:ph type="title"/>
          </p:nvPr>
        </p:nvSpPr>
        <p:spPr>
          <a:xfrm>
            <a:off x="838200" y="365125"/>
            <a:ext cx="10698018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nl-NL"/>
              <a:t>Vraag 7                    </a:t>
            </a:r>
            <a:r>
              <a:rPr lang="nl-NL"/>
              <a:t>				   open vragen</a:t>
            </a:r>
            <a:endParaRPr/>
          </a:p>
        </p:txBody>
      </p:sp>
      <p:sp>
        <p:nvSpPr>
          <p:cNvPr id="320" name="Google Shape;320;p31"/>
          <p:cNvSpPr txBox="1"/>
          <p:nvPr/>
        </p:nvSpPr>
        <p:spPr>
          <a:xfrm>
            <a:off x="6687127" y="1967779"/>
            <a:ext cx="4849091" cy="4405312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1" name="Google Shape;321;p31"/>
          <p:cNvSpPr txBox="1"/>
          <p:nvPr/>
        </p:nvSpPr>
        <p:spPr>
          <a:xfrm>
            <a:off x="1088571" y="1967779"/>
            <a:ext cx="4754880" cy="31700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4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Welk </a:t>
            </a:r>
            <a:r>
              <a:rPr b="1" lang="nl-NL" sz="4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dier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4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Zie je </a:t>
            </a:r>
            <a:r>
              <a:rPr b="1" lang="nl-NL" sz="4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hier</a:t>
            </a:r>
            <a:r>
              <a:rPr b="1" lang="nl-NL" sz="4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?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40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4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Schrijf je antwoord op </a:t>
            </a:r>
            <a:r>
              <a:rPr b="1" lang="nl-NL" sz="4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papier</a:t>
            </a:r>
            <a:r>
              <a:rPr b="1" lang="nl-NL" sz="4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/>
          </a:p>
        </p:txBody>
      </p:sp>
      <p:pic>
        <p:nvPicPr>
          <p:cNvPr descr="File:Keel-billed toucan, costa rica.jpg - Wikipedia" id="322" name="Google Shape;322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32929" y="2072640"/>
            <a:ext cx="4557485" cy="42323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548135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32"/>
          <p:cNvSpPr txBox="1"/>
          <p:nvPr>
            <p:ph type="title"/>
          </p:nvPr>
        </p:nvSpPr>
        <p:spPr>
          <a:xfrm>
            <a:off x="838200" y="365125"/>
            <a:ext cx="10698018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nl-NL"/>
              <a:t>Vraag 8                    </a:t>
            </a:r>
            <a:r>
              <a:rPr lang="nl-NL"/>
              <a:t>				   open vragen</a:t>
            </a:r>
            <a:endParaRPr/>
          </a:p>
        </p:txBody>
      </p:sp>
      <p:sp>
        <p:nvSpPr>
          <p:cNvPr id="328" name="Google Shape;328;p32"/>
          <p:cNvSpPr txBox="1"/>
          <p:nvPr/>
        </p:nvSpPr>
        <p:spPr>
          <a:xfrm>
            <a:off x="6687127" y="1967779"/>
            <a:ext cx="4849091" cy="4405312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9" name="Google Shape;329;p32"/>
          <p:cNvSpPr txBox="1"/>
          <p:nvPr/>
        </p:nvSpPr>
        <p:spPr>
          <a:xfrm>
            <a:off x="1088571" y="1967779"/>
            <a:ext cx="4754880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4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Uit welke </a:t>
            </a:r>
            <a:r>
              <a:rPr b="1" lang="nl-NL" sz="4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film</a:t>
            </a:r>
            <a:r>
              <a:rPr b="1" lang="nl-NL" sz="4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komt deze foto?</a:t>
            </a:r>
            <a:endParaRPr/>
          </a:p>
        </p:txBody>
      </p:sp>
      <p:pic>
        <p:nvPicPr>
          <p:cNvPr descr="&lt;strong&gt;Shrek&lt;/strong&gt; PNG" id="330" name="Google Shape;330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63840" y="2290087"/>
            <a:ext cx="4344389" cy="37606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548135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33"/>
          <p:cNvSpPr txBox="1"/>
          <p:nvPr>
            <p:ph type="title"/>
          </p:nvPr>
        </p:nvSpPr>
        <p:spPr>
          <a:xfrm>
            <a:off x="838200" y="365125"/>
            <a:ext cx="10698018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nl-NL"/>
              <a:t>Vraag 9                    </a:t>
            </a:r>
            <a:r>
              <a:rPr lang="nl-NL"/>
              <a:t>				   open vragen</a:t>
            </a:r>
            <a:endParaRPr/>
          </a:p>
        </p:txBody>
      </p:sp>
      <p:sp>
        <p:nvSpPr>
          <p:cNvPr id="336" name="Google Shape;336;p33"/>
          <p:cNvSpPr txBox="1"/>
          <p:nvPr/>
        </p:nvSpPr>
        <p:spPr>
          <a:xfrm>
            <a:off x="1088571" y="1967779"/>
            <a:ext cx="4754880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4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Hoe heet dit </a:t>
            </a:r>
            <a:r>
              <a:rPr b="1" lang="nl-NL" sz="4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voorwerp</a:t>
            </a:r>
            <a:r>
              <a:rPr b="1" lang="nl-NL" sz="4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/>
          </a:p>
        </p:txBody>
      </p:sp>
      <p:pic>
        <p:nvPicPr>
          <p:cNvPr id="337" name="Google Shape;337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94750" y="2144118"/>
            <a:ext cx="6021351" cy="32619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548135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34"/>
          <p:cNvSpPr txBox="1"/>
          <p:nvPr>
            <p:ph type="title"/>
          </p:nvPr>
        </p:nvSpPr>
        <p:spPr>
          <a:xfrm>
            <a:off x="838200" y="365125"/>
            <a:ext cx="10698018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nl-NL"/>
              <a:t>Vraag 10                    </a:t>
            </a:r>
            <a:r>
              <a:rPr lang="nl-NL"/>
              <a:t>				   open vragen</a:t>
            </a:r>
            <a:endParaRPr/>
          </a:p>
        </p:txBody>
      </p:sp>
      <p:sp>
        <p:nvSpPr>
          <p:cNvPr id="343" name="Google Shape;343;p34"/>
          <p:cNvSpPr txBox="1"/>
          <p:nvPr/>
        </p:nvSpPr>
        <p:spPr>
          <a:xfrm>
            <a:off x="6687127" y="1967779"/>
            <a:ext cx="4849091" cy="4405312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4" name="Google Shape;344;p34"/>
          <p:cNvSpPr txBox="1"/>
          <p:nvPr/>
        </p:nvSpPr>
        <p:spPr>
          <a:xfrm>
            <a:off x="1088571" y="1967779"/>
            <a:ext cx="47550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4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Wat is dit?</a:t>
            </a:r>
            <a:endParaRPr/>
          </a:p>
        </p:txBody>
      </p:sp>
      <p:pic>
        <p:nvPicPr>
          <p:cNvPr id="345" name="Google Shape;345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96325" y="2080745"/>
            <a:ext cx="4179375" cy="4179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7030A0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35"/>
          <p:cNvSpPr txBox="1"/>
          <p:nvPr>
            <p:ph type="title"/>
          </p:nvPr>
        </p:nvSpPr>
        <p:spPr>
          <a:xfrm>
            <a:off x="838200" y="365125"/>
            <a:ext cx="10515600" cy="27105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5000"/>
              <a:buFont typeface="Arial Rounded"/>
              <a:buNone/>
            </a:pPr>
            <a:r>
              <a:rPr b="1" lang="nl-NL" sz="1500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Ronde 4</a:t>
            </a:r>
            <a:endParaRPr/>
          </a:p>
        </p:txBody>
      </p:sp>
      <p:sp>
        <p:nvSpPr>
          <p:cNvPr id="351" name="Google Shape;351;p35"/>
          <p:cNvSpPr txBox="1"/>
          <p:nvPr/>
        </p:nvSpPr>
        <p:spPr>
          <a:xfrm>
            <a:off x="1893455" y="2687782"/>
            <a:ext cx="8580581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Welke stad is dat?</a:t>
            </a:r>
            <a:endParaRPr/>
          </a:p>
        </p:txBody>
      </p:sp>
      <p:sp>
        <p:nvSpPr>
          <p:cNvPr id="352" name="Google Shape;352;p35"/>
          <p:cNvSpPr txBox="1"/>
          <p:nvPr/>
        </p:nvSpPr>
        <p:spPr>
          <a:xfrm>
            <a:off x="1588655" y="4414982"/>
            <a:ext cx="10280072" cy="138499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800"/>
              <a:buFont typeface="Arial"/>
              <a:buChar char="•"/>
            </a:pPr>
            <a:r>
              <a:rPr lang="nl-NL" sz="280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Deze ronde bestaat uit 10 vragen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800"/>
              <a:buFont typeface="Arial"/>
              <a:buChar char="•"/>
            </a:pPr>
            <a:r>
              <a:rPr lang="nl-NL" sz="280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Je overlegt (zachtjes) in je groepje en schrijft één antwoord op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800"/>
              <a:buFont typeface="Arial"/>
              <a:buChar char="•"/>
            </a:pPr>
            <a:r>
              <a:rPr lang="nl-NL" sz="280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De groep die het antwoord goed heeft verdient een punt</a:t>
            </a:r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7030A0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36"/>
          <p:cNvSpPr txBox="1"/>
          <p:nvPr>
            <p:ph type="title"/>
          </p:nvPr>
        </p:nvSpPr>
        <p:spPr>
          <a:xfrm>
            <a:off x="838199" y="365125"/>
            <a:ext cx="11137491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nl-NL"/>
              <a:t>Vraag 1                   </a:t>
            </a:r>
            <a:r>
              <a:rPr lang="nl-NL"/>
              <a:t>				    stedenronde</a:t>
            </a:r>
            <a:endParaRPr/>
          </a:p>
        </p:txBody>
      </p:sp>
      <p:sp>
        <p:nvSpPr>
          <p:cNvPr id="358" name="Google Shape;358;p36"/>
          <p:cNvSpPr txBox="1"/>
          <p:nvPr/>
        </p:nvSpPr>
        <p:spPr>
          <a:xfrm>
            <a:off x="4178708" y="1208216"/>
            <a:ext cx="3687097" cy="17543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5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Welke </a:t>
            </a:r>
            <a:r>
              <a:rPr b="1" lang="nl-NL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stad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5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Zie je hier </a:t>
            </a:r>
            <a:r>
              <a:rPr b="1" lang="nl-NL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/>
          </a:p>
        </p:txBody>
      </p:sp>
      <p:sp>
        <p:nvSpPr>
          <p:cNvPr id="359" name="Google Shape;359;p36"/>
          <p:cNvSpPr txBox="1"/>
          <p:nvPr/>
        </p:nvSpPr>
        <p:spPr>
          <a:xfrm>
            <a:off x="583474" y="1833194"/>
            <a:ext cx="3172447" cy="2700000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0" name="Google Shape;360;p36"/>
          <p:cNvSpPr txBox="1"/>
          <p:nvPr/>
        </p:nvSpPr>
        <p:spPr>
          <a:xfrm>
            <a:off x="3964230" y="3183195"/>
            <a:ext cx="3901575" cy="3240000"/>
          </a:xfrm>
          <a:prstGeom prst="rect">
            <a:avLst/>
          </a:prstGeom>
          <a:noFill/>
          <a:ln cap="flat" cmpd="sng" w="76200">
            <a:solidFill>
              <a:srgbClr val="00B05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1" name="Google Shape;361;p36"/>
          <p:cNvSpPr txBox="1"/>
          <p:nvPr/>
        </p:nvSpPr>
        <p:spPr>
          <a:xfrm>
            <a:off x="8074114" y="1419195"/>
            <a:ext cx="3901577" cy="5004000"/>
          </a:xfrm>
          <a:prstGeom prst="rect">
            <a:avLst/>
          </a:prstGeom>
          <a:noFill/>
          <a:ln cap="flat" cmpd="sng" w="76200">
            <a:solidFill>
              <a:srgbClr val="00B0F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62" name="Google Shape;362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68399" y="3285716"/>
            <a:ext cx="3701779" cy="301929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3" name="Google Shape;363;p3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04567" y="1973315"/>
            <a:ext cx="2930259" cy="241975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4" name="Google Shape;364;p3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149777" y="1501763"/>
            <a:ext cx="3750249" cy="48388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7030A0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37"/>
          <p:cNvSpPr txBox="1"/>
          <p:nvPr>
            <p:ph type="title"/>
          </p:nvPr>
        </p:nvSpPr>
        <p:spPr>
          <a:xfrm>
            <a:off x="838199" y="365125"/>
            <a:ext cx="11137491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nl-NL"/>
              <a:t>Vraag 2                  </a:t>
            </a:r>
            <a:r>
              <a:rPr lang="nl-NL"/>
              <a:t>				    stedenronde</a:t>
            </a:r>
            <a:endParaRPr/>
          </a:p>
        </p:txBody>
      </p:sp>
      <p:sp>
        <p:nvSpPr>
          <p:cNvPr id="370" name="Google Shape;370;p37"/>
          <p:cNvSpPr txBox="1"/>
          <p:nvPr/>
        </p:nvSpPr>
        <p:spPr>
          <a:xfrm>
            <a:off x="4178708" y="1208216"/>
            <a:ext cx="3687097" cy="17543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5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Welke </a:t>
            </a:r>
            <a:r>
              <a:rPr b="1" lang="nl-NL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stad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5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Zie je hier </a:t>
            </a:r>
            <a:r>
              <a:rPr b="1" lang="nl-NL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/>
          </a:p>
        </p:txBody>
      </p:sp>
      <p:sp>
        <p:nvSpPr>
          <p:cNvPr id="371" name="Google Shape;371;p37"/>
          <p:cNvSpPr txBox="1"/>
          <p:nvPr/>
        </p:nvSpPr>
        <p:spPr>
          <a:xfrm>
            <a:off x="583474" y="1415843"/>
            <a:ext cx="3204000" cy="2628000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2" name="Google Shape;372;p37"/>
          <p:cNvSpPr txBox="1"/>
          <p:nvPr/>
        </p:nvSpPr>
        <p:spPr>
          <a:xfrm>
            <a:off x="3964230" y="3183195"/>
            <a:ext cx="3901575" cy="3240000"/>
          </a:xfrm>
          <a:prstGeom prst="rect">
            <a:avLst/>
          </a:prstGeom>
          <a:noFill/>
          <a:ln cap="flat" cmpd="sng" w="76200">
            <a:solidFill>
              <a:srgbClr val="00B05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3" name="Google Shape;373;p37"/>
          <p:cNvSpPr txBox="1"/>
          <p:nvPr/>
        </p:nvSpPr>
        <p:spPr>
          <a:xfrm>
            <a:off x="8074114" y="1419195"/>
            <a:ext cx="3901577" cy="2664000"/>
          </a:xfrm>
          <a:prstGeom prst="rect">
            <a:avLst/>
          </a:prstGeom>
          <a:noFill/>
          <a:ln cap="flat" cmpd="sng" w="76200">
            <a:solidFill>
              <a:srgbClr val="00B0F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74" name="Google Shape;374;p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49485" y="3261903"/>
            <a:ext cx="3753395" cy="30605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5" name="Google Shape;375;p3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225666" y="1518285"/>
            <a:ext cx="3627891" cy="241798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ile:&lt;strong&gt;Flag&lt;/strong&gt; of &lt;strong&gt;Italy&lt;/strong&gt;.svg - Meta" id="376" name="Google Shape;376;p3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60236" y="1518284"/>
            <a:ext cx="3014781" cy="24179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7030A0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38"/>
          <p:cNvSpPr txBox="1"/>
          <p:nvPr>
            <p:ph type="title"/>
          </p:nvPr>
        </p:nvSpPr>
        <p:spPr>
          <a:xfrm>
            <a:off x="838199" y="365125"/>
            <a:ext cx="11137491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nl-NL"/>
              <a:t>Vraag 3                   </a:t>
            </a:r>
            <a:r>
              <a:rPr lang="nl-NL"/>
              <a:t>				    stedenronde</a:t>
            </a:r>
            <a:endParaRPr/>
          </a:p>
        </p:txBody>
      </p:sp>
      <p:sp>
        <p:nvSpPr>
          <p:cNvPr id="382" name="Google Shape;382;p38"/>
          <p:cNvSpPr txBox="1"/>
          <p:nvPr/>
        </p:nvSpPr>
        <p:spPr>
          <a:xfrm>
            <a:off x="642647" y="1535642"/>
            <a:ext cx="7223159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5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Welke </a:t>
            </a:r>
            <a:r>
              <a:rPr b="1" lang="nl-NL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stad </a:t>
            </a:r>
            <a:r>
              <a:rPr b="1" lang="nl-NL" sz="5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zie je hier </a:t>
            </a:r>
            <a:r>
              <a:rPr b="1" lang="nl-NL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/>
          </a:p>
        </p:txBody>
      </p:sp>
      <p:sp>
        <p:nvSpPr>
          <p:cNvPr id="383" name="Google Shape;383;p38"/>
          <p:cNvSpPr txBox="1"/>
          <p:nvPr/>
        </p:nvSpPr>
        <p:spPr>
          <a:xfrm>
            <a:off x="642647" y="2817773"/>
            <a:ext cx="7308000" cy="3888000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4" name="Google Shape;384;p38"/>
          <p:cNvSpPr txBox="1"/>
          <p:nvPr/>
        </p:nvSpPr>
        <p:spPr>
          <a:xfrm>
            <a:off x="8068116" y="4150587"/>
            <a:ext cx="3901575" cy="2268000"/>
          </a:xfrm>
          <a:prstGeom prst="rect">
            <a:avLst/>
          </a:prstGeom>
          <a:noFill/>
          <a:ln cap="flat" cmpd="sng" w="76200">
            <a:solidFill>
              <a:srgbClr val="00B05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5" name="Google Shape;385;p38"/>
          <p:cNvSpPr txBox="1"/>
          <p:nvPr/>
        </p:nvSpPr>
        <p:spPr>
          <a:xfrm>
            <a:off x="8074114" y="1419195"/>
            <a:ext cx="3901577" cy="2556000"/>
          </a:xfrm>
          <a:prstGeom prst="rect">
            <a:avLst/>
          </a:prstGeom>
          <a:noFill/>
          <a:ln cap="flat" cmpd="sng" w="76200">
            <a:solidFill>
              <a:srgbClr val="00B0F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86" name="Google Shape;386;p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244743" y="4273557"/>
            <a:ext cx="3607481" cy="2044239"/>
          </a:xfrm>
          <a:prstGeom prst="rect">
            <a:avLst/>
          </a:prstGeom>
          <a:noFill/>
          <a:ln>
            <a:noFill/>
          </a:ln>
        </p:spPr>
      </p:pic>
      <p:pic>
        <p:nvPicPr>
          <p:cNvPr id="387" name="Google Shape;387;p3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175216" y="1521753"/>
            <a:ext cx="3677008" cy="23361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8" name="Google Shape;388;p3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60116" y="2940922"/>
            <a:ext cx="6556963" cy="36427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7030A0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39"/>
          <p:cNvSpPr txBox="1"/>
          <p:nvPr>
            <p:ph type="title"/>
          </p:nvPr>
        </p:nvSpPr>
        <p:spPr>
          <a:xfrm>
            <a:off x="838199" y="365125"/>
            <a:ext cx="11137491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nl-NL"/>
              <a:t>Vraag 4                   </a:t>
            </a:r>
            <a:r>
              <a:rPr lang="nl-NL"/>
              <a:t>				    stedenronde</a:t>
            </a:r>
            <a:endParaRPr/>
          </a:p>
        </p:txBody>
      </p:sp>
      <p:sp>
        <p:nvSpPr>
          <p:cNvPr id="394" name="Google Shape;394;p39"/>
          <p:cNvSpPr txBox="1"/>
          <p:nvPr/>
        </p:nvSpPr>
        <p:spPr>
          <a:xfrm>
            <a:off x="4178708" y="1208216"/>
            <a:ext cx="3687097" cy="17543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5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Welke </a:t>
            </a:r>
            <a:r>
              <a:rPr b="1" lang="nl-NL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stad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5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Zie je hier </a:t>
            </a:r>
            <a:r>
              <a:rPr b="1" lang="nl-NL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/>
          </a:p>
        </p:txBody>
      </p:sp>
      <p:sp>
        <p:nvSpPr>
          <p:cNvPr id="395" name="Google Shape;395;p39"/>
          <p:cNvSpPr txBox="1"/>
          <p:nvPr/>
        </p:nvSpPr>
        <p:spPr>
          <a:xfrm>
            <a:off x="571922" y="2034720"/>
            <a:ext cx="3172447" cy="2880000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6" name="Google Shape;396;p39"/>
          <p:cNvSpPr txBox="1"/>
          <p:nvPr/>
        </p:nvSpPr>
        <p:spPr>
          <a:xfrm>
            <a:off x="3964230" y="3183195"/>
            <a:ext cx="3901575" cy="3240000"/>
          </a:xfrm>
          <a:prstGeom prst="rect">
            <a:avLst/>
          </a:prstGeom>
          <a:noFill/>
          <a:ln cap="flat" cmpd="sng" w="76200">
            <a:solidFill>
              <a:srgbClr val="00B05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7" name="Google Shape;397;p39"/>
          <p:cNvSpPr txBox="1"/>
          <p:nvPr/>
        </p:nvSpPr>
        <p:spPr>
          <a:xfrm>
            <a:off x="8074114" y="1419195"/>
            <a:ext cx="3901577" cy="4824000"/>
          </a:xfrm>
          <a:prstGeom prst="rect">
            <a:avLst/>
          </a:prstGeom>
          <a:noFill/>
          <a:ln cap="flat" cmpd="sng" w="76200">
            <a:solidFill>
              <a:srgbClr val="00B0F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98" name="Google Shape;398;p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66903" y="3277007"/>
            <a:ext cx="3701143" cy="301929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9" name="Google Shape;399;p3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190833" y="1549370"/>
            <a:ext cx="3687658" cy="4604986"/>
          </a:xfrm>
          <a:prstGeom prst="rect">
            <a:avLst/>
          </a:prstGeom>
          <a:noFill/>
          <a:ln>
            <a:noFill/>
          </a:ln>
        </p:spPr>
      </p:pic>
      <p:pic>
        <p:nvPicPr>
          <p:cNvPr id="400" name="Google Shape;400;p3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09924" y="2168434"/>
            <a:ext cx="2896444" cy="26125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F6F9FC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4"/>
          <p:cNvSpPr txBox="1"/>
          <p:nvPr>
            <p:ph type="title"/>
          </p:nvPr>
        </p:nvSpPr>
        <p:spPr>
          <a:xfrm>
            <a:off x="838200" y="365125"/>
            <a:ext cx="10698018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nl-NL"/>
              <a:t>Vraag 2</a:t>
            </a:r>
            <a:r>
              <a:rPr lang="nl-NL"/>
              <a:t>					      benaderingsronde</a:t>
            </a:r>
            <a:endParaRPr/>
          </a:p>
        </p:txBody>
      </p:sp>
      <p:sp>
        <p:nvSpPr>
          <p:cNvPr id="108" name="Google Shape;108;p4"/>
          <p:cNvSpPr txBox="1"/>
          <p:nvPr/>
        </p:nvSpPr>
        <p:spPr>
          <a:xfrm>
            <a:off x="6687127" y="1967779"/>
            <a:ext cx="4849091" cy="4405312"/>
          </a:xfrm>
          <a:prstGeom prst="rect">
            <a:avLst/>
          </a:prstGeom>
          <a:noFill/>
          <a:ln cap="flat" cmpd="sng" w="76200">
            <a:solidFill>
              <a:srgbClr val="7030A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4"/>
          <p:cNvSpPr txBox="1"/>
          <p:nvPr/>
        </p:nvSpPr>
        <p:spPr>
          <a:xfrm>
            <a:off x="217714" y="1967779"/>
            <a:ext cx="6173849" cy="31700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4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Wat is de kortste afstand tussen Eindhoven en Barcelona met de auto?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40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4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Geef je antwoord in meters!</a:t>
            </a:r>
            <a:endParaRPr/>
          </a:p>
        </p:txBody>
      </p:sp>
      <p:pic>
        <p:nvPicPr>
          <p:cNvPr descr="FC &lt;strong&gt;Barcelona&lt;/strong&gt; - Wikipedia" id="110" name="Google Shape;110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10399" y="2082907"/>
            <a:ext cx="4230255" cy="42901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7030A0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404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40"/>
          <p:cNvSpPr txBox="1"/>
          <p:nvPr>
            <p:ph type="title"/>
          </p:nvPr>
        </p:nvSpPr>
        <p:spPr>
          <a:xfrm>
            <a:off x="838199" y="365125"/>
            <a:ext cx="11137491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nl-NL"/>
              <a:t>Vraag 5                   </a:t>
            </a:r>
            <a:r>
              <a:rPr lang="nl-NL"/>
              <a:t>				    stedenronde</a:t>
            </a:r>
            <a:endParaRPr/>
          </a:p>
        </p:txBody>
      </p:sp>
      <p:sp>
        <p:nvSpPr>
          <p:cNvPr id="406" name="Google Shape;406;p40"/>
          <p:cNvSpPr txBox="1"/>
          <p:nvPr/>
        </p:nvSpPr>
        <p:spPr>
          <a:xfrm>
            <a:off x="4178708" y="1208216"/>
            <a:ext cx="3687097" cy="17543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5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Welke </a:t>
            </a:r>
            <a:r>
              <a:rPr b="1" lang="nl-NL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stad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5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Zie je hier </a:t>
            </a:r>
            <a:r>
              <a:rPr b="1" lang="nl-NL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/>
          </a:p>
        </p:txBody>
      </p:sp>
      <p:sp>
        <p:nvSpPr>
          <p:cNvPr id="407" name="Google Shape;407;p40"/>
          <p:cNvSpPr txBox="1"/>
          <p:nvPr/>
        </p:nvSpPr>
        <p:spPr>
          <a:xfrm>
            <a:off x="604639" y="2267246"/>
            <a:ext cx="3172447" cy="2772000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8" name="Google Shape;408;p40"/>
          <p:cNvSpPr txBox="1"/>
          <p:nvPr/>
        </p:nvSpPr>
        <p:spPr>
          <a:xfrm>
            <a:off x="3964230" y="3183195"/>
            <a:ext cx="3901575" cy="3240000"/>
          </a:xfrm>
          <a:prstGeom prst="rect">
            <a:avLst/>
          </a:prstGeom>
          <a:noFill/>
          <a:ln cap="flat" cmpd="sng" w="76200">
            <a:solidFill>
              <a:srgbClr val="00B05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9" name="Google Shape;409;p40"/>
          <p:cNvSpPr txBox="1"/>
          <p:nvPr/>
        </p:nvSpPr>
        <p:spPr>
          <a:xfrm>
            <a:off x="8074114" y="1419195"/>
            <a:ext cx="3901577" cy="2664000"/>
          </a:xfrm>
          <a:prstGeom prst="rect">
            <a:avLst/>
          </a:prstGeom>
          <a:noFill/>
          <a:ln cap="flat" cmpd="sng" w="76200">
            <a:solidFill>
              <a:srgbClr val="00B0F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10" name="Google Shape;410;p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40897" y="3245439"/>
            <a:ext cx="3733991" cy="3076984"/>
          </a:xfrm>
          <a:prstGeom prst="rect">
            <a:avLst/>
          </a:prstGeom>
          <a:noFill/>
          <a:ln>
            <a:noFill/>
          </a:ln>
        </p:spPr>
      </p:pic>
      <p:pic>
        <p:nvPicPr>
          <p:cNvPr id="411" name="Google Shape;411;p4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09924" y="2447109"/>
            <a:ext cx="2961879" cy="2412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12" name="Google Shape;412;p4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180614" y="1510936"/>
            <a:ext cx="3694409" cy="24253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7030A0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416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p41"/>
          <p:cNvSpPr txBox="1"/>
          <p:nvPr>
            <p:ph type="title"/>
          </p:nvPr>
        </p:nvSpPr>
        <p:spPr>
          <a:xfrm>
            <a:off x="838199" y="365125"/>
            <a:ext cx="11137491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nl-NL"/>
              <a:t>Vraag 6                   </a:t>
            </a:r>
            <a:r>
              <a:rPr lang="nl-NL"/>
              <a:t>				    stedenronde</a:t>
            </a:r>
            <a:endParaRPr/>
          </a:p>
        </p:txBody>
      </p:sp>
      <p:sp>
        <p:nvSpPr>
          <p:cNvPr id="418" name="Google Shape;418;p41"/>
          <p:cNvSpPr txBox="1"/>
          <p:nvPr/>
        </p:nvSpPr>
        <p:spPr>
          <a:xfrm>
            <a:off x="4178708" y="1208216"/>
            <a:ext cx="3687097" cy="17543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5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Welke </a:t>
            </a:r>
            <a:r>
              <a:rPr b="1" lang="nl-NL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stad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5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Zie je hier </a:t>
            </a:r>
            <a:r>
              <a:rPr b="1" lang="nl-NL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/>
          </a:p>
        </p:txBody>
      </p:sp>
      <p:sp>
        <p:nvSpPr>
          <p:cNvPr id="419" name="Google Shape;419;p41"/>
          <p:cNvSpPr txBox="1"/>
          <p:nvPr/>
        </p:nvSpPr>
        <p:spPr>
          <a:xfrm>
            <a:off x="583474" y="1415843"/>
            <a:ext cx="3172447" cy="4392000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0" name="Google Shape;420;p41"/>
          <p:cNvSpPr txBox="1"/>
          <p:nvPr/>
        </p:nvSpPr>
        <p:spPr>
          <a:xfrm>
            <a:off x="3964230" y="3183195"/>
            <a:ext cx="3901575" cy="2160000"/>
          </a:xfrm>
          <a:prstGeom prst="rect">
            <a:avLst/>
          </a:prstGeom>
          <a:noFill/>
          <a:ln cap="flat" cmpd="sng" w="76200">
            <a:solidFill>
              <a:srgbClr val="00B05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1" name="Google Shape;421;p41"/>
          <p:cNvSpPr txBox="1"/>
          <p:nvPr/>
        </p:nvSpPr>
        <p:spPr>
          <a:xfrm>
            <a:off x="8074114" y="1419195"/>
            <a:ext cx="3901577" cy="5004000"/>
          </a:xfrm>
          <a:prstGeom prst="rect">
            <a:avLst/>
          </a:prstGeom>
          <a:noFill/>
          <a:ln cap="flat" cmpd="sng" w="76200">
            <a:solidFill>
              <a:srgbClr val="00B0F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22" name="Google Shape;422;p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165691" y="1499543"/>
            <a:ext cx="3695383" cy="4800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3" name="Google Shape;423;p4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17753" y="1513766"/>
            <a:ext cx="2948555" cy="4187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4" name="Google Shape;424;p4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050188" y="3296407"/>
            <a:ext cx="3729658" cy="1933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7030A0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428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p42"/>
          <p:cNvSpPr txBox="1"/>
          <p:nvPr>
            <p:ph type="title"/>
          </p:nvPr>
        </p:nvSpPr>
        <p:spPr>
          <a:xfrm>
            <a:off x="838199" y="365125"/>
            <a:ext cx="11137491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nl-NL"/>
              <a:t>Vraag 7                   </a:t>
            </a:r>
            <a:r>
              <a:rPr lang="nl-NL"/>
              <a:t>				    stedenronde</a:t>
            </a:r>
            <a:endParaRPr/>
          </a:p>
        </p:txBody>
      </p:sp>
      <p:sp>
        <p:nvSpPr>
          <p:cNvPr id="430" name="Google Shape;430;p42"/>
          <p:cNvSpPr txBox="1"/>
          <p:nvPr/>
        </p:nvSpPr>
        <p:spPr>
          <a:xfrm>
            <a:off x="4178708" y="1208216"/>
            <a:ext cx="3687097" cy="17543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5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Welke </a:t>
            </a:r>
            <a:r>
              <a:rPr b="1" lang="nl-NL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stad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5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Zie je hier </a:t>
            </a:r>
            <a:r>
              <a:rPr b="1" lang="nl-NL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/>
          </a:p>
        </p:txBody>
      </p:sp>
      <p:sp>
        <p:nvSpPr>
          <p:cNvPr id="431" name="Google Shape;431;p42"/>
          <p:cNvSpPr txBox="1"/>
          <p:nvPr/>
        </p:nvSpPr>
        <p:spPr>
          <a:xfrm>
            <a:off x="583474" y="1415843"/>
            <a:ext cx="3172447" cy="4680000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2" name="Google Shape;432;p42"/>
          <p:cNvSpPr txBox="1"/>
          <p:nvPr/>
        </p:nvSpPr>
        <p:spPr>
          <a:xfrm>
            <a:off x="3964230" y="3183195"/>
            <a:ext cx="3901575" cy="3240000"/>
          </a:xfrm>
          <a:prstGeom prst="rect">
            <a:avLst/>
          </a:prstGeom>
          <a:noFill/>
          <a:ln cap="flat" cmpd="sng" w="76200">
            <a:solidFill>
              <a:srgbClr val="00B05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3" name="Google Shape;433;p42"/>
          <p:cNvSpPr txBox="1"/>
          <p:nvPr/>
        </p:nvSpPr>
        <p:spPr>
          <a:xfrm>
            <a:off x="8074114" y="1419195"/>
            <a:ext cx="3901577" cy="3060000"/>
          </a:xfrm>
          <a:prstGeom prst="rect">
            <a:avLst/>
          </a:prstGeom>
          <a:noFill/>
          <a:ln cap="flat" cmpd="sng" w="76200">
            <a:solidFill>
              <a:srgbClr val="00B0F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34" name="Google Shape;434;p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6205" y="1519645"/>
            <a:ext cx="3000103" cy="450015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5" name="Google Shape;435;p4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062984" y="3284393"/>
            <a:ext cx="3705062" cy="305906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6" name="Google Shape;436;p4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141855" y="1703143"/>
            <a:ext cx="3766094" cy="24921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7030A0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440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p43"/>
          <p:cNvSpPr txBox="1"/>
          <p:nvPr>
            <p:ph type="title"/>
          </p:nvPr>
        </p:nvSpPr>
        <p:spPr>
          <a:xfrm>
            <a:off x="838199" y="365125"/>
            <a:ext cx="11137491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nl-NL"/>
              <a:t>Vraag 8                   </a:t>
            </a:r>
            <a:r>
              <a:rPr lang="nl-NL"/>
              <a:t>				    stedenronde</a:t>
            </a:r>
            <a:endParaRPr/>
          </a:p>
        </p:txBody>
      </p:sp>
      <p:sp>
        <p:nvSpPr>
          <p:cNvPr id="442" name="Google Shape;442;p43"/>
          <p:cNvSpPr txBox="1"/>
          <p:nvPr/>
        </p:nvSpPr>
        <p:spPr>
          <a:xfrm>
            <a:off x="3964229" y="1419195"/>
            <a:ext cx="3901577" cy="2880000"/>
          </a:xfrm>
          <a:prstGeom prst="rect">
            <a:avLst/>
          </a:prstGeom>
          <a:noFill/>
          <a:ln cap="flat" cmpd="sng" w="76200">
            <a:solidFill>
              <a:srgbClr val="FF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3" name="Google Shape;443;p43"/>
          <p:cNvSpPr txBox="1"/>
          <p:nvPr/>
        </p:nvSpPr>
        <p:spPr>
          <a:xfrm>
            <a:off x="4050890" y="4491347"/>
            <a:ext cx="3687097" cy="17543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5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Welke </a:t>
            </a:r>
            <a:r>
              <a:rPr b="1" lang="nl-NL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stad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5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Zie je hier </a:t>
            </a:r>
            <a:r>
              <a:rPr b="1" lang="nl-NL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/>
          </a:p>
        </p:txBody>
      </p:sp>
      <p:sp>
        <p:nvSpPr>
          <p:cNvPr id="444" name="Google Shape;444;p43"/>
          <p:cNvSpPr txBox="1"/>
          <p:nvPr/>
        </p:nvSpPr>
        <p:spPr>
          <a:xfrm>
            <a:off x="748938" y="1415843"/>
            <a:ext cx="3006984" cy="4212000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5" name="Google Shape;445;p43"/>
          <p:cNvSpPr txBox="1"/>
          <p:nvPr/>
        </p:nvSpPr>
        <p:spPr>
          <a:xfrm>
            <a:off x="8086506" y="2439347"/>
            <a:ext cx="3901577" cy="4104000"/>
          </a:xfrm>
          <a:prstGeom prst="rect">
            <a:avLst/>
          </a:prstGeom>
          <a:noFill/>
          <a:ln cap="flat" cmpd="sng" w="76200">
            <a:solidFill>
              <a:srgbClr val="00B0F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File:London Eye Jan 2006-edit.jpg - Wikimedia Commons" id="446" name="Google Shape;446;p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92048" y="1514286"/>
            <a:ext cx="3633753" cy="270066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&lt;strong&gt;Big Ben&lt;/strong&gt; - Wikipedia" id="447" name="Google Shape;447;p4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38199" y="1514286"/>
            <a:ext cx="2789904" cy="40156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iedosto:&lt;strong&gt;Tower Bridge&lt;/strong&gt; sunset December 2006.jpg – Wikipedia" id="448" name="Google Shape;448;p4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201933" y="2847703"/>
            <a:ext cx="3670724" cy="35119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7030A0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452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44"/>
          <p:cNvSpPr txBox="1"/>
          <p:nvPr>
            <p:ph type="title"/>
          </p:nvPr>
        </p:nvSpPr>
        <p:spPr>
          <a:xfrm>
            <a:off x="838199" y="365125"/>
            <a:ext cx="11137491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nl-NL"/>
              <a:t>Vraag 9                   </a:t>
            </a:r>
            <a:r>
              <a:rPr lang="nl-NL"/>
              <a:t>				    stedenronde</a:t>
            </a:r>
            <a:endParaRPr/>
          </a:p>
        </p:txBody>
      </p:sp>
      <p:sp>
        <p:nvSpPr>
          <p:cNvPr id="454" name="Google Shape;454;p44"/>
          <p:cNvSpPr txBox="1"/>
          <p:nvPr/>
        </p:nvSpPr>
        <p:spPr>
          <a:xfrm>
            <a:off x="3964229" y="1419195"/>
            <a:ext cx="3901577" cy="2880000"/>
          </a:xfrm>
          <a:prstGeom prst="rect">
            <a:avLst/>
          </a:prstGeom>
          <a:noFill/>
          <a:ln cap="flat" cmpd="sng" w="76200">
            <a:solidFill>
              <a:srgbClr val="FF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5" name="Google Shape;455;p44"/>
          <p:cNvSpPr txBox="1"/>
          <p:nvPr/>
        </p:nvSpPr>
        <p:spPr>
          <a:xfrm>
            <a:off x="4050890" y="4491347"/>
            <a:ext cx="3687097" cy="17543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5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Welke </a:t>
            </a:r>
            <a:r>
              <a:rPr b="1" lang="nl-NL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stad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5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Zie je hier </a:t>
            </a:r>
            <a:r>
              <a:rPr b="1" lang="nl-NL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/>
          </a:p>
        </p:txBody>
      </p:sp>
      <p:sp>
        <p:nvSpPr>
          <p:cNvPr id="456" name="Google Shape;456;p44"/>
          <p:cNvSpPr txBox="1"/>
          <p:nvPr/>
        </p:nvSpPr>
        <p:spPr>
          <a:xfrm>
            <a:off x="618309" y="1415843"/>
            <a:ext cx="3230879" cy="4428000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7" name="Google Shape;457;p44"/>
          <p:cNvSpPr txBox="1"/>
          <p:nvPr/>
        </p:nvSpPr>
        <p:spPr>
          <a:xfrm>
            <a:off x="8074114" y="1419195"/>
            <a:ext cx="3901577" cy="5004000"/>
          </a:xfrm>
          <a:prstGeom prst="rect">
            <a:avLst/>
          </a:prstGeom>
          <a:noFill/>
          <a:ln cap="flat" cmpd="sng" w="76200">
            <a:solidFill>
              <a:srgbClr val="00B0F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Vakantiehuis &lt;strong&gt;Parijs&lt;/strong&gt; 9e arrondissement Accommodatie – IHA" id="458" name="Google Shape;458;p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17418" y="1503855"/>
            <a:ext cx="3032659" cy="424380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rc de Triomphe (&lt;strong&gt;Parijs&lt;/strong&gt;) - Wikipedia" id="459" name="Google Shape;459;p4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050891" y="1523715"/>
            <a:ext cx="3751990" cy="269994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ffeltoren &lt;strong&gt;Parijs&lt;/strong&gt; Frankrijk · Gratis foto op Pixabay" id="460" name="Google Shape;460;p4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201933" y="1523715"/>
            <a:ext cx="3659141" cy="48074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7030A0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464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45"/>
          <p:cNvSpPr txBox="1"/>
          <p:nvPr>
            <p:ph type="title"/>
          </p:nvPr>
        </p:nvSpPr>
        <p:spPr>
          <a:xfrm>
            <a:off x="838199" y="365125"/>
            <a:ext cx="11137491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nl-NL"/>
              <a:t>Vraag 10                   </a:t>
            </a:r>
            <a:r>
              <a:rPr lang="nl-NL"/>
              <a:t>				    stedenronde</a:t>
            </a:r>
            <a:endParaRPr/>
          </a:p>
        </p:txBody>
      </p:sp>
      <p:sp>
        <p:nvSpPr>
          <p:cNvPr id="466" name="Google Shape;466;p45"/>
          <p:cNvSpPr txBox="1"/>
          <p:nvPr/>
        </p:nvSpPr>
        <p:spPr>
          <a:xfrm>
            <a:off x="3964229" y="1419195"/>
            <a:ext cx="3901577" cy="2880000"/>
          </a:xfrm>
          <a:prstGeom prst="rect">
            <a:avLst/>
          </a:prstGeom>
          <a:noFill/>
          <a:ln cap="flat" cmpd="sng" w="76200">
            <a:solidFill>
              <a:srgbClr val="FF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7" name="Google Shape;467;p45"/>
          <p:cNvSpPr txBox="1"/>
          <p:nvPr/>
        </p:nvSpPr>
        <p:spPr>
          <a:xfrm>
            <a:off x="4050890" y="4491347"/>
            <a:ext cx="3687097" cy="17543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5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Welke </a:t>
            </a:r>
            <a:r>
              <a:rPr b="1" lang="nl-NL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stad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5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Zie je hier </a:t>
            </a:r>
            <a:r>
              <a:rPr b="1" lang="nl-NL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/>
          </a:p>
        </p:txBody>
      </p:sp>
      <p:sp>
        <p:nvSpPr>
          <p:cNvPr id="468" name="Google Shape;468;p45"/>
          <p:cNvSpPr txBox="1"/>
          <p:nvPr/>
        </p:nvSpPr>
        <p:spPr>
          <a:xfrm>
            <a:off x="511278" y="1415843"/>
            <a:ext cx="3244644" cy="4140000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9" name="Google Shape;469;p45"/>
          <p:cNvSpPr txBox="1"/>
          <p:nvPr/>
        </p:nvSpPr>
        <p:spPr>
          <a:xfrm>
            <a:off x="8074114" y="1419195"/>
            <a:ext cx="3901577" cy="5004000"/>
          </a:xfrm>
          <a:prstGeom prst="rect">
            <a:avLst/>
          </a:prstGeom>
          <a:noFill/>
          <a:ln cap="flat" cmpd="sng" w="76200">
            <a:solidFill>
              <a:srgbClr val="00B0F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&lt;strong&gt;New York&lt;/strong&gt; rentals in a house for your vacations with IHA direct" id="470" name="Google Shape;470;p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188099" y="1514750"/>
            <a:ext cx="3673606" cy="48270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&lt;strong&gt;New York&lt;/strong&gt; City Travel Guide - Vacation Ideas | Travel + Leisure" id="471" name="Google Shape;471;p4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092048" y="1514750"/>
            <a:ext cx="3645939" cy="268362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Why are taxi &lt;strong&gt;cabs&lt;/strong&gt; of &lt;strong&gt;New&lt;/strong&gt; &lt;strong&gt;York&lt;/strong&gt; City yellow? - Living ..." id="472" name="Google Shape;472;p4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16950" y="1520585"/>
            <a:ext cx="3032021" cy="39166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FFFF00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476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46"/>
          <p:cNvSpPr txBox="1"/>
          <p:nvPr>
            <p:ph type="title"/>
          </p:nvPr>
        </p:nvSpPr>
        <p:spPr>
          <a:xfrm>
            <a:off x="838200" y="365125"/>
            <a:ext cx="10515600" cy="27105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5000"/>
              <a:buFont typeface="Arial Rounded"/>
              <a:buNone/>
            </a:pPr>
            <a:r>
              <a:rPr b="1" lang="nl-NL" sz="1500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Ronde 5</a:t>
            </a:r>
            <a:endParaRPr/>
          </a:p>
        </p:txBody>
      </p:sp>
      <p:sp>
        <p:nvSpPr>
          <p:cNvPr id="478" name="Google Shape;478;p46"/>
          <p:cNvSpPr txBox="1"/>
          <p:nvPr/>
        </p:nvSpPr>
        <p:spPr>
          <a:xfrm>
            <a:off x="1893455" y="2687782"/>
            <a:ext cx="8580581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Whatsssup je boterhammm</a:t>
            </a:r>
            <a:endParaRPr b="1" sz="5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9" name="Google Shape;479;p46"/>
          <p:cNvSpPr txBox="1"/>
          <p:nvPr/>
        </p:nvSpPr>
        <p:spPr>
          <a:xfrm>
            <a:off x="1588655" y="4414982"/>
            <a:ext cx="10280100" cy="138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800"/>
              <a:buFont typeface="Arial"/>
              <a:buChar char="•"/>
            </a:pPr>
            <a:r>
              <a:rPr lang="nl-NL" sz="280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Deze ronde bestaat uit 10 vragen over eten</a:t>
            </a:r>
            <a:endParaRPr sz="2800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800"/>
              <a:buFont typeface="Arial"/>
              <a:buChar char="•"/>
            </a:pPr>
            <a:r>
              <a:rPr lang="nl-NL" sz="280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Je overlegt (zachtjes) in je groepje en schrijft het antwoord op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800"/>
              <a:buFont typeface="Arial"/>
              <a:buChar char="•"/>
            </a:pPr>
            <a:r>
              <a:rPr lang="nl-NL" sz="280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De groep die het antwoord goed heeft verdient een punt</a:t>
            </a:r>
            <a:endParaRPr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FFFF00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483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p47"/>
          <p:cNvSpPr txBox="1"/>
          <p:nvPr>
            <p:ph type="title"/>
          </p:nvPr>
        </p:nvSpPr>
        <p:spPr>
          <a:xfrm>
            <a:off x="838200" y="365125"/>
            <a:ext cx="10515600" cy="27105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5000"/>
              <a:buFont typeface="Arial Rounded"/>
              <a:buNone/>
            </a:pPr>
            <a:r>
              <a:rPr b="1" lang="nl-NL" sz="1500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1</a:t>
            </a:r>
            <a:endParaRPr/>
          </a:p>
        </p:txBody>
      </p:sp>
      <p:sp>
        <p:nvSpPr>
          <p:cNvPr id="485" name="Google Shape;485;p47"/>
          <p:cNvSpPr txBox="1"/>
          <p:nvPr/>
        </p:nvSpPr>
        <p:spPr>
          <a:xfrm>
            <a:off x="624300" y="2852920"/>
            <a:ext cx="10943400" cy="341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5400">
                <a:latin typeface="Calibri"/>
                <a:ea typeface="Calibri"/>
                <a:cs typeface="Calibri"/>
                <a:sym typeface="Calibri"/>
              </a:rPr>
              <a:t>Hoe wordt het grillgerecht genoemd dat bestaat uit friet bedekt met</a:t>
            </a:r>
            <a:endParaRPr b="1" sz="54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5400">
                <a:latin typeface="Calibri"/>
                <a:ea typeface="Calibri"/>
                <a:cs typeface="Calibri"/>
                <a:sym typeface="Calibri"/>
              </a:rPr>
              <a:t> shoarma en daar overheen een laag kaas?</a:t>
            </a:r>
            <a:endParaRPr b="1" sz="54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FFFF00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489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p48"/>
          <p:cNvSpPr txBox="1"/>
          <p:nvPr>
            <p:ph type="title"/>
          </p:nvPr>
        </p:nvSpPr>
        <p:spPr>
          <a:xfrm>
            <a:off x="838200" y="365125"/>
            <a:ext cx="10515600" cy="27105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457200" lvl="0" marL="3657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5000"/>
              <a:buFont typeface="Arial Rounded"/>
              <a:buNone/>
            </a:pPr>
            <a:r>
              <a:rPr b="1" lang="nl-NL" sz="1500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 2</a:t>
            </a:r>
            <a:endParaRPr/>
          </a:p>
        </p:txBody>
      </p:sp>
      <p:sp>
        <p:nvSpPr>
          <p:cNvPr id="491" name="Google Shape;491;p48"/>
          <p:cNvSpPr txBox="1"/>
          <p:nvPr/>
        </p:nvSpPr>
        <p:spPr>
          <a:xfrm>
            <a:off x="104504" y="3248221"/>
            <a:ext cx="11965500" cy="17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Welke pizza wordt het meest gegeten over de wereld?</a:t>
            </a:r>
            <a:endParaRPr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FFFF00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495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49"/>
          <p:cNvSpPr txBox="1"/>
          <p:nvPr>
            <p:ph type="title"/>
          </p:nvPr>
        </p:nvSpPr>
        <p:spPr>
          <a:xfrm>
            <a:off x="838200" y="365125"/>
            <a:ext cx="10515600" cy="27105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5000"/>
              <a:buFont typeface="Arial Rounded"/>
              <a:buNone/>
            </a:pPr>
            <a:r>
              <a:rPr b="1" lang="nl-NL" sz="1500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3</a:t>
            </a:r>
            <a:endParaRPr/>
          </a:p>
        </p:txBody>
      </p:sp>
      <p:sp>
        <p:nvSpPr>
          <p:cNvPr id="497" name="Google Shape;497;p49"/>
          <p:cNvSpPr txBox="1"/>
          <p:nvPr/>
        </p:nvSpPr>
        <p:spPr>
          <a:xfrm>
            <a:off x="624348" y="3248221"/>
            <a:ext cx="10943400" cy="17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Hoe heet een dichtgevouwen, gevulde pizza?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F6F9FC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5"/>
          <p:cNvSpPr txBox="1"/>
          <p:nvPr>
            <p:ph type="title"/>
          </p:nvPr>
        </p:nvSpPr>
        <p:spPr>
          <a:xfrm>
            <a:off x="838200" y="365125"/>
            <a:ext cx="10698018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nl-NL"/>
              <a:t>Vraag 3</a:t>
            </a:r>
            <a:r>
              <a:rPr lang="nl-NL"/>
              <a:t>					      benaderingsronde</a:t>
            </a:r>
            <a:endParaRPr/>
          </a:p>
        </p:txBody>
      </p:sp>
      <p:sp>
        <p:nvSpPr>
          <p:cNvPr id="116" name="Google Shape;116;p5"/>
          <p:cNvSpPr txBox="1"/>
          <p:nvPr/>
        </p:nvSpPr>
        <p:spPr>
          <a:xfrm>
            <a:off x="6687127" y="1967779"/>
            <a:ext cx="4849091" cy="4405312"/>
          </a:xfrm>
          <a:prstGeom prst="rect">
            <a:avLst/>
          </a:prstGeom>
          <a:noFill/>
          <a:ln cap="flat" cmpd="sng" w="76200">
            <a:solidFill>
              <a:srgbClr val="7030A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" name="Google Shape;117;p5"/>
          <p:cNvSpPr txBox="1"/>
          <p:nvPr/>
        </p:nvSpPr>
        <p:spPr>
          <a:xfrm>
            <a:off x="838200" y="1967779"/>
            <a:ext cx="5107709" cy="44012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4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Hoeveel haren heeft deze blonde meneer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4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op zijn hoofd?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40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4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Let op: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4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De lengte van de haren maakt niets uit.</a:t>
            </a:r>
            <a:endParaRPr/>
          </a:p>
        </p:txBody>
      </p:sp>
      <p:pic>
        <p:nvPicPr>
          <p:cNvPr descr="over haar" id="118" name="Google Shape;118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07200" y="2052781"/>
            <a:ext cx="4618182" cy="42187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FFFF00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50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p50"/>
          <p:cNvSpPr txBox="1"/>
          <p:nvPr>
            <p:ph type="title"/>
          </p:nvPr>
        </p:nvSpPr>
        <p:spPr>
          <a:xfrm>
            <a:off x="838200" y="365125"/>
            <a:ext cx="10515600" cy="27105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5000"/>
              <a:buFont typeface="Arial Rounded"/>
              <a:buNone/>
            </a:pPr>
            <a:r>
              <a:rPr b="1" lang="nl-NL" sz="1500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4</a:t>
            </a:r>
            <a:endParaRPr/>
          </a:p>
        </p:txBody>
      </p:sp>
      <p:sp>
        <p:nvSpPr>
          <p:cNvPr id="503" name="Google Shape;503;p50"/>
          <p:cNvSpPr txBox="1"/>
          <p:nvPr/>
        </p:nvSpPr>
        <p:spPr>
          <a:xfrm>
            <a:off x="624348" y="3248221"/>
            <a:ext cx="109434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Waar wordt feta kaas van gemaakt?</a:t>
            </a:r>
            <a:endParaRPr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FFFF00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507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51"/>
          <p:cNvSpPr txBox="1"/>
          <p:nvPr>
            <p:ph type="title"/>
          </p:nvPr>
        </p:nvSpPr>
        <p:spPr>
          <a:xfrm>
            <a:off x="838200" y="365125"/>
            <a:ext cx="10515600" cy="27105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5000"/>
              <a:buFont typeface="Arial Rounded"/>
              <a:buNone/>
            </a:pPr>
            <a:r>
              <a:rPr b="1" lang="nl-NL" sz="1500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5</a:t>
            </a:r>
            <a:endParaRPr/>
          </a:p>
        </p:txBody>
      </p:sp>
      <p:sp>
        <p:nvSpPr>
          <p:cNvPr id="509" name="Google Shape;509;p51"/>
          <p:cNvSpPr txBox="1"/>
          <p:nvPr/>
        </p:nvSpPr>
        <p:spPr>
          <a:xfrm>
            <a:off x="624348" y="3248221"/>
            <a:ext cx="10943400" cy="17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Welk fast-food restaurant gebruikt de slogan "I'm Lovin' it"?</a:t>
            </a:r>
            <a:endParaRPr b="1" sz="5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FFFF00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513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52"/>
          <p:cNvSpPr txBox="1"/>
          <p:nvPr>
            <p:ph type="title"/>
          </p:nvPr>
        </p:nvSpPr>
        <p:spPr>
          <a:xfrm>
            <a:off x="838200" y="365125"/>
            <a:ext cx="10515600" cy="27105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5000"/>
              <a:buFont typeface="Arial Rounded"/>
              <a:buNone/>
            </a:pPr>
            <a:r>
              <a:rPr b="1" lang="nl-NL" sz="1500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 6</a:t>
            </a:r>
            <a:endParaRPr/>
          </a:p>
        </p:txBody>
      </p:sp>
      <p:sp>
        <p:nvSpPr>
          <p:cNvPr id="515" name="Google Shape;515;p52"/>
          <p:cNvSpPr txBox="1"/>
          <p:nvPr/>
        </p:nvSpPr>
        <p:spPr>
          <a:xfrm>
            <a:off x="624348" y="3248221"/>
            <a:ext cx="109434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Wat is ‘snert’?</a:t>
            </a:r>
            <a:endParaRPr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FFFF00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519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Google Shape;520;p53"/>
          <p:cNvSpPr txBox="1"/>
          <p:nvPr>
            <p:ph type="title"/>
          </p:nvPr>
        </p:nvSpPr>
        <p:spPr>
          <a:xfrm>
            <a:off x="838200" y="365125"/>
            <a:ext cx="10515600" cy="27105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5000"/>
              <a:buFont typeface="Arial Rounded"/>
              <a:buNone/>
            </a:pPr>
            <a:r>
              <a:rPr b="1" lang="nl-NL" sz="1500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7</a:t>
            </a:r>
            <a:endParaRPr/>
          </a:p>
        </p:txBody>
      </p:sp>
      <p:sp>
        <p:nvSpPr>
          <p:cNvPr id="521" name="Google Shape;521;p53"/>
          <p:cNvSpPr txBox="1"/>
          <p:nvPr/>
        </p:nvSpPr>
        <p:spPr>
          <a:xfrm>
            <a:off x="624348" y="3248221"/>
            <a:ext cx="10943400" cy="17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Welke ziekte kregen zeelui vroeger na langdurig vitamine-C tekort?</a:t>
            </a:r>
            <a:endParaRPr b="1" sz="5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FFFF00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525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p54"/>
          <p:cNvSpPr txBox="1"/>
          <p:nvPr>
            <p:ph type="title"/>
          </p:nvPr>
        </p:nvSpPr>
        <p:spPr>
          <a:xfrm>
            <a:off x="838200" y="365125"/>
            <a:ext cx="10515600" cy="27105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5000"/>
              <a:buFont typeface="Arial Rounded"/>
              <a:buNone/>
            </a:pPr>
            <a:r>
              <a:rPr b="1" lang="nl-NL" sz="1500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8</a:t>
            </a:r>
            <a:endParaRPr/>
          </a:p>
        </p:txBody>
      </p:sp>
      <p:sp>
        <p:nvSpPr>
          <p:cNvPr id="527" name="Google Shape;527;p54"/>
          <p:cNvSpPr txBox="1"/>
          <p:nvPr/>
        </p:nvSpPr>
        <p:spPr>
          <a:xfrm>
            <a:off x="624348" y="3248221"/>
            <a:ext cx="109434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Waarvan is "hummus" gemaakt?</a:t>
            </a:r>
            <a:endParaRPr b="1" sz="5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FFFF00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53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p55"/>
          <p:cNvSpPr txBox="1"/>
          <p:nvPr>
            <p:ph type="title"/>
          </p:nvPr>
        </p:nvSpPr>
        <p:spPr>
          <a:xfrm>
            <a:off x="838200" y="365125"/>
            <a:ext cx="10515600" cy="27105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5000"/>
              <a:buFont typeface="Arial Rounded"/>
              <a:buNone/>
            </a:pPr>
            <a:r>
              <a:rPr b="1" lang="nl-NL" sz="1500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9</a:t>
            </a:r>
            <a:endParaRPr/>
          </a:p>
        </p:txBody>
      </p:sp>
      <p:sp>
        <p:nvSpPr>
          <p:cNvPr id="533" name="Google Shape;533;p55"/>
          <p:cNvSpPr txBox="1"/>
          <p:nvPr/>
        </p:nvSpPr>
        <p:spPr>
          <a:xfrm>
            <a:off x="624348" y="3248221"/>
            <a:ext cx="10943400" cy="17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Welke kleur heeft 30% van de M&amp;M's in een normale zak M&amp;M's?</a:t>
            </a:r>
            <a:endParaRPr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FFFF00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537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p56"/>
          <p:cNvSpPr txBox="1"/>
          <p:nvPr>
            <p:ph type="title"/>
          </p:nvPr>
        </p:nvSpPr>
        <p:spPr>
          <a:xfrm>
            <a:off x="838200" y="365125"/>
            <a:ext cx="10515600" cy="27105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5000"/>
              <a:buFont typeface="Arial Rounded"/>
              <a:buNone/>
            </a:pPr>
            <a:r>
              <a:rPr b="1" lang="nl-NL" sz="1500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10</a:t>
            </a:r>
            <a:endParaRPr/>
          </a:p>
        </p:txBody>
      </p:sp>
      <p:sp>
        <p:nvSpPr>
          <p:cNvPr id="539" name="Google Shape;539;p56"/>
          <p:cNvSpPr txBox="1"/>
          <p:nvPr/>
        </p:nvSpPr>
        <p:spPr>
          <a:xfrm>
            <a:off x="624348" y="3248221"/>
            <a:ext cx="109434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Van welk fruit is de ‘krent’ afkomstig?</a:t>
            </a:r>
            <a:endParaRPr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FF66FF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543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p57"/>
          <p:cNvSpPr txBox="1"/>
          <p:nvPr>
            <p:ph type="title"/>
          </p:nvPr>
        </p:nvSpPr>
        <p:spPr>
          <a:xfrm>
            <a:off x="838200" y="365125"/>
            <a:ext cx="10515600" cy="27105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5000"/>
              <a:buFont typeface="Arial Rounded"/>
              <a:buNone/>
            </a:pPr>
            <a:r>
              <a:rPr b="1" lang="nl-NL" sz="1500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Ronde 6</a:t>
            </a:r>
            <a:endParaRPr/>
          </a:p>
        </p:txBody>
      </p:sp>
      <p:sp>
        <p:nvSpPr>
          <p:cNvPr id="545" name="Google Shape;545;p57"/>
          <p:cNvSpPr txBox="1"/>
          <p:nvPr/>
        </p:nvSpPr>
        <p:spPr>
          <a:xfrm>
            <a:off x="1893455" y="2687782"/>
            <a:ext cx="8580581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Reken er (niet) op</a:t>
            </a:r>
            <a:endParaRPr/>
          </a:p>
        </p:txBody>
      </p:sp>
      <p:sp>
        <p:nvSpPr>
          <p:cNvPr id="546" name="Google Shape;546;p57"/>
          <p:cNvSpPr txBox="1"/>
          <p:nvPr/>
        </p:nvSpPr>
        <p:spPr>
          <a:xfrm>
            <a:off x="1588655" y="4414982"/>
            <a:ext cx="10280072" cy="18158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800"/>
              <a:buFont typeface="Arial"/>
              <a:buChar char="•"/>
            </a:pPr>
            <a:r>
              <a:rPr lang="nl-NL" sz="280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Deze ronde bestaat uit 10 rekensommen.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800"/>
              <a:buFont typeface="Arial"/>
              <a:buChar char="•"/>
            </a:pPr>
            <a:r>
              <a:rPr lang="nl-NL" sz="280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Per som heb je 30 seconden.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800"/>
              <a:buFont typeface="Arial"/>
              <a:buChar char="•"/>
            </a:pPr>
            <a:r>
              <a:rPr lang="nl-NL" sz="280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Je overlegt (zachtjes) in je groepje en schrijft één antwoord op.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800"/>
              <a:buFont typeface="Arial"/>
              <a:buChar char="•"/>
            </a:pPr>
            <a:r>
              <a:rPr lang="nl-NL" sz="280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De groep die het antwoord goed heeft verdient een punt.</a:t>
            </a:r>
            <a:endParaRPr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FF66FF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550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p58"/>
          <p:cNvSpPr txBox="1"/>
          <p:nvPr>
            <p:ph type="title"/>
          </p:nvPr>
        </p:nvSpPr>
        <p:spPr>
          <a:xfrm>
            <a:off x="769374" y="923330"/>
            <a:ext cx="10515600" cy="27105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5000"/>
              <a:buFont typeface="Arial Rounded"/>
              <a:buNone/>
            </a:pPr>
            <a:r>
              <a:rPr b="1" lang="nl-NL" sz="1500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Som 1</a:t>
            </a:r>
            <a:endParaRPr/>
          </a:p>
        </p:txBody>
      </p:sp>
      <p:sp>
        <p:nvSpPr>
          <p:cNvPr id="552" name="Google Shape;552;p58"/>
          <p:cNvSpPr txBox="1"/>
          <p:nvPr/>
        </p:nvSpPr>
        <p:spPr>
          <a:xfrm>
            <a:off x="0" y="0"/>
            <a:ext cx="4123887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Rekenronde</a:t>
            </a:r>
            <a:endParaRPr/>
          </a:p>
        </p:txBody>
      </p:sp>
      <p:sp>
        <p:nvSpPr>
          <p:cNvPr id="553" name="Google Shape;553;p58"/>
          <p:cNvSpPr txBox="1"/>
          <p:nvPr/>
        </p:nvSpPr>
        <p:spPr>
          <a:xfrm>
            <a:off x="769374" y="4214018"/>
            <a:ext cx="10884310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800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Hoeveel is 20% van 120 ?</a:t>
            </a:r>
            <a:endParaRPr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FF66FF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557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p59"/>
          <p:cNvSpPr txBox="1"/>
          <p:nvPr>
            <p:ph type="title"/>
          </p:nvPr>
        </p:nvSpPr>
        <p:spPr>
          <a:xfrm>
            <a:off x="769374" y="923330"/>
            <a:ext cx="10515600" cy="27105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5000"/>
              <a:buFont typeface="Arial Rounded"/>
              <a:buNone/>
            </a:pPr>
            <a:r>
              <a:rPr b="1" lang="nl-NL" sz="1500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Som 2</a:t>
            </a:r>
            <a:endParaRPr b="1" sz="15000">
              <a:solidFill>
                <a:srgbClr val="FF0000"/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  <p:sp>
        <p:nvSpPr>
          <p:cNvPr id="559" name="Google Shape;559;p59"/>
          <p:cNvSpPr txBox="1"/>
          <p:nvPr/>
        </p:nvSpPr>
        <p:spPr>
          <a:xfrm>
            <a:off x="0" y="0"/>
            <a:ext cx="4123887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Rekenronde</a:t>
            </a:r>
            <a:endParaRPr/>
          </a:p>
        </p:txBody>
      </p:sp>
      <p:sp>
        <p:nvSpPr>
          <p:cNvPr id="560" name="Google Shape;560;p59"/>
          <p:cNvSpPr txBox="1"/>
          <p:nvPr/>
        </p:nvSpPr>
        <p:spPr>
          <a:xfrm>
            <a:off x="943546" y="3895524"/>
            <a:ext cx="10884310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800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5,88 – 0,89 =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F6F9FC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6"/>
          <p:cNvSpPr txBox="1"/>
          <p:nvPr>
            <p:ph type="title"/>
          </p:nvPr>
        </p:nvSpPr>
        <p:spPr>
          <a:xfrm>
            <a:off x="838200" y="365125"/>
            <a:ext cx="10698018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nl-NL"/>
              <a:t>Vraag 4</a:t>
            </a:r>
            <a:r>
              <a:rPr lang="nl-NL"/>
              <a:t>				      benaderingsronde</a:t>
            </a:r>
            <a:endParaRPr/>
          </a:p>
        </p:txBody>
      </p:sp>
      <p:sp>
        <p:nvSpPr>
          <p:cNvPr id="124" name="Google Shape;124;p6"/>
          <p:cNvSpPr txBox="1"/>
          <p:nvPr/>
        </p:nvSpPr>
        <p:spPr>
          <a:xfrm>
            <a:off x="6687127" y="1967779"/>
            <a:ext cx="4849091" cy="4405312"/>
          </a:xfrm>
          <a:prstGeom prst="rect">
            <a:avLst/>
          </a:prstGeom>
          <a:noFill/>
          <a:ln cap="flat" cmpd="sng" w="76200">
            <a:solidFill>
              <a:srgbClr val="7030A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Google Shape;125;p6"/>
          <p:cNvSpPr txBox="1"/>
          <p:nvPr/>
        </p:nvSpPr>
        <p:spPr>
          <a:xfrm>
            <a:off x="511630" y="1967779"/>
            <a:ext cx="5434200" cy="3786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4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Hoeveel leerlingen telt leerjaar 3 van het Stedelijk College aan de Oude Bossche Baan aan het begin van schooljaar 2021-2022 ?</a:t>
            </a:r>
            <a:endParaRPr/>
          </a:p>
        </p:txBody>
      </p:sp>
      <p:pic>
        <p:nvPicPr>
          <p:cNvPr descr="&lt;strong&gt;Stedelijk College Eindhoven&lt;/strong&gt; - Vloerenbedrijf Van Rijbroek BV" id="126" name="Google Shape;126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75317" y="2105890"/>
            <a:ext cx="4472710" cy="41563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FF66FF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564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p60"/>
          <p:cNvSpPr txBox="1"/>
          <p:nvPr>
            <p:ph type="title"/>
          </p:nvPr>
        </p:nvSpPr>
        <p:spPr>
          <a:xfrm>
            <a:off x="769374" y="923330"/>
            <a:ext cx="10515600" cy="27105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5000"/>
              <a:buFont typeface="Arial Rounded"/>
              <a:buNone/>
            </a:pPr>
            <a:r>
              <a:rPr b="1" lang="nl-NL" sz="1500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Som 3</a:t>
            </a:r>
            <a:endParaRPr/>
          </a:p>
        </p:txBody>
      </p:sp>
      <p:sp>
        <p:nvSpPr>
          <p:cNvPr id="566" name="Google Shape;566;p60"/>
          <p:cNvSpPr txBox="1"/>
          <p:nvPr/>
        </p:nvSpPr>
        <p:spPr>
          <a:xfrm>
            <a:off x="0" y="0"/>
            <a:ext cx="4123887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Rekenronde</a:t>
            </a:r>
            <a:endParaRPr/>
          </a:p>
        </p:txBody>
      </p:sp>
      <p:sp>
        <p:nvSpPr>
          <p:cNvPr id="567" name="Google Shape;567;p60"/>
          <p:cNvSpPr txBox="1"/>
          <p:nvPr/>
        </p:nvSpPr>
        <p:spPr>
          <a:xfrm>
            <a:off x="769374" y="4214018"/>
            <a:ext cx="10884310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800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6 x 0,05 =</a:t>
            </a:r>
            <a:endParaRPr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FF66FF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57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Google Shape;572;p61"/>
          <p:cNvSpPr txBox="1"/>
          <p:nvPr>
            <p:ph type="title"/>
          </p:nvPr>
        </p:nvSpPr>
        <p:spPr>
          <a:xfrm>
            <a:off x="769374" y="923330"/>
            <a:ext cx="10515600" cy="27105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5000"/>
              <a:buFont typeface="Arial Rounded"/>
              <a:buNone/>
            </a:pPr>
            <a:r>
              <a:rPr b="1" lang="nl-NL" sz="1500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Som 4</a:t>
            </a:r>
            <a:endParaRPr/>
          </a:p>
        </p:txBody>
      </p:sp>
      <p:sp>
        <p:nvSpPr>
          <p:cNvPr id="573" name="Google Shape;573;p61"/>
          <p:cNvSpPr txBox="1"/>
          <p:nvPr/>
        </p:nvSpPr>
        <p:spPr>
          <a:xfrm>
            <a:off x="0" y="0"/>
            <a:ext cx="4123887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Rekenronde</a:t>
            </a:r>
            <a:endParaRPr/>
          </a:p>
        </p:txBody>
      </p:sp>
      <p:sp>
        <p:nvSpPr>
          <p:cNvPr id="574" name="Google Shape;574;p61"/>
          <p:cNvSpPr txBox="1"/>
          <p:nvPr/>
        </p:nvSpPr>
        <p:spPr>
          <a:xfrm>
            <a:off x="769374" y="4214018"/>
            <a:ext cx="10884310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800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700 x 400 =</a:t>
            </a:r>
            <a:endParaRPr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FF66FF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578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Google Shape;579;p62"/>
          <p:cNvSpPr txBox="1"/>
          <p:nvPr>
            <p:ph type="title"/>
          </p:nvPr>
        </p:nvSpPr>
        <p:spPr>
          <a:xfrm>
            <a:off x="769374" y="923330"/>
            <a:ext cx="10515600" cy="27105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5000"/>
              <a:buFont typeface="Arial Rounded"/>
              <a:buNone/>
            </a:pPr>
            <a:r>
              <a:rPr b="1" lang="nl-NL" sz="1500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Som 5</a:t>
            </a:r>
            <a:endParaRPr/>
          </a:p>
        </p:txBody>
      </p:sp>
      <p:sp>
        <p:nvSpPr>
          <p:cNvPr id="580" name="Google Shape;580;p62"/>
          <p:cNvSpPr txBox="1"/>
          <p:nvPr/>
        </p:nvSpPr>
        <p:spPr>
          <a:xfrm>
            <a:off x="0" y="0"/>
            <a:ext cx="4123887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Rekenronde</a:t>
            </a:r>
            <a:endParaRPr/>
          </a:p>
        </p:txBody>
      </p:sp>
      <p:sp>
        <p:nvSpPr>
          <p:cNvPr id="581" name="Google Shape;581;p62"/>
          <p:cNvSpPr txBox="1"/>
          <p:nvPr/>
        </p:nvSpPr>
        <p:spPr>
          <a:xfrm>
            <a:off x="769374" y="4214018"/>
            <a:ext cx="10884310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800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11 x 409 =</a:t>
            </a:r>
            <a:endParaRPr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FF66FF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585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p63"/>
          <p:cNvSpPr txBox="1"/>
          <p:nvPr>
            <p:ph type="title"/>
          </p:nvPr>
        </p:nvSpPr>
        <p:spPr>
          <a:xfrm>
            <a:off x="769374" y="923330"/>
            <a:ext cx="10515600" cy="27105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5000"/>
              <a:buFont typeface="Arial Rounded"/>
              <a:buNone/>
            </a:pPr>
            <a:r>
              <a:rPr b="1" lang="nl-NL" sz="1500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Som 6</a:t>
            </a:r>
            <a:endParaRPr/>
          </a:p>
        </p:txBody>
      </p:sp>
      <p:sp>
        <p:nvSpPr>
          <p:cNvPr id="587" name="Google Shape;587;p63"/>
          <p:cNvSpPr txBox="1"/>
          <p:nvPr/>
        </p:nvSpPr>
        <p:spPr>
          <a:xfrm>
            <a:off x="0" y="0"/>
            <a:ext cx="4123887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Rekenronde</a:t>
            </a:r>
            <a:endParaRPr/>
          </a:p>
        </p:txBody>
      </p:sp>
      <p:sp>
        <p:nvSpPr>
          <p:cNvPr id="588" name="Google Shape;588;p63"/>
          <p:cNvSpPr txBox="1"/>
          <p:nvPr/>
        </p:nvSpPr>
        <p:spPr>
          <a:xfrm>
            <a:off x="769374" y="4214018"/>
            <a:ext cx="10884310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800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981 + 43 + 19 + 157 =</a:t>
            </a:r>
            <a:endParaRPr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FF66FF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592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p64"/>
          <p:cNvSpPr txBox="1"/>
          <p:nvPr>
            <p:ph type="title"/>
          </p:nvPr>
        </p:nvSpPr>
        <p:spPr>
          <a:xfrm>
            <a:off x="769374" y="923330"/>
            <a:ext cx="10515600" cy="27105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5000"/>
              <a:buFont typeface="Arial Rounded"/>
              <a:buNone/>
            </a:pPr>
            <a:r>
              <a:rPr b="1" lang="nl-NL" sz="1500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Som 7</a:t>
            </a:r>
            <a:endParaRPr/>
          </a:p>
        </p:txBody>
      </p:sp>
      <p:sp>
        <p:nvSpPr>
          <p:cNvPr id="594" name="Google Shape;594;p64"/>
          <p:cNvSpPr txBox="1"/>
          <p:nvPr/>
        </p:nvSpPr>
        <p:spPr>
          <a:xfrm>
            <a:off x="0" y="0"/>
            <a:ext cx="4123887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Rekenronde</a:t>
            </a:r>
            <a:endParaRPr/>
          </a:p>
        </p:txBody>
      </p:sp>
      <p:sp>
        <p:nvSpPr>
          <p:cNvPr id="595" name="Google Shape;595;p64"/>
          <p:cNvSpPr txBox="1"/>
          <p:nvPr/>
        </p:nvSpPr>
        <p:spPr>
          <a:xfrm>
            <a:off x="2294884" y="3233805"/>
            <a:ext cx="1146511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800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/>
          </a:p>
        </p:txBody>
      </p:sp>
      <p:sp>
        <p:nvSpPr>
          <p:cNvPr id="596" name="Google Shape;596;p64"/>
          <p:cNvSpPr txBox="1"/>
          <p:nvPr/>
        </p:nvSpPr>
        <p:spPr>
          <a:xfrm>
            <a:off x="2345626" y="4479629"/>
            <a:ext cx="1146511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800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endParaRPr/>
          </a:p>
        </p:txBody>
      </p:sp>
      <p:sp>
        <p:nvSpPr>
          <p:cNvPr id="597" name="Google Shape;597;p64"/>
          <p:cNvSpPr txBox="1"/>
          <p:nvPr/>
        </p:nvSpPr>
        <p:spPr>
          <a:xfrm>
            <a:off x="3659110" y="3706400"/>
            <a:ext cx="785071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800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-</a:t>
            </a:r>
            <a:endParaRPr/>
          </a:p>
        </p:txBody>
      </p:sp>
      <p:cxnSp>
        <p:nvCxnSpPr>
          <p:cNvPr id="598" name="Google Shape;598;p64"/>
          <p:cNvCxnSpPr/>
          <p:nvPr/>
        </p:nvCxnSpPr>
        <p:spPr>
          <a:xfrm>
            <a:off x="1933303" y="4479629"/>
            <a:ext cx="1332411" cy="0"/>
          </a:xfrm>
          <a:prstGeom prst="straightConnector1">
            <a:avLst/>
          </a:prstGeom>
          <a:noFill/>
          <a:ln cap="flat" cmpd="sng" w="889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599" name="Google Shape;599;p64"/>
          <p:cNvSpPr txBox="1"/>
          <p:nvPr/>
        </p:nvSpPr>
        <p:spPr>
          <a:xfrm>
            <a:off x="4966905" y="4479629"/>
            <a:ext cx="1146511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800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/>
          </a:p>
        </p:txBody>
      </p:sp>
      <p:cxnSp>
        <p:nvCxnSpPr>
          <p:cNvPr id="600" name="Google Shape;600;p64"/>
          <p:cNvCxnSpPr/>
          <p:nvPr/>
        </p:nvCxnSpPr>
        <p:spPr>
          <a:xfrm>
            <a:off x="4694763" y="4479629"/>
            <a:ext cx="1332411" cy="0"/>
          </a:xfrm>
          <a:prstGeom prst="straightConnector1">
            <a:avLst/>
          </a:prstGeom>
          <a:noFill/>
          <a:ln cap="flat" cmpd="sng" w="889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601" name="Google Shape;601;p64"/>
          <p:cNvSpPr txBox="1"/>
          <p:nvPr/>
        </p:nvSpPr>
        <p:spPr>
          <a:xfrm>
            <a:off x="4928822" y="3246560"/>
            <a:ext cx="1146511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800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/>
          </a:p>
        </p:txBody>
      </p:sp>
      <p:sp>
        <p:nvSpPr>
          <p:cNvPr id="602" name="Google Shape;602;p64"/>
          <p:cNvSpPr txBox="1"/>
          <p:nvPr/>
        </p:nvSpPr>
        <p:spPr>
          <a:xfrm>
            <a:off x="6656466" y="3706400"/>
            <a:ext cx="785071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800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=</a:t>
            </a:r>
            <a:endParaRPr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FF66FF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606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p65"/>
          <p:cNvSpPr txBox="1"/>
          <p:nvPr>
            <p:ph type="title"/>
          </p:nvPr>
        </p:nvSpPr>
        <p:spPr>
          <a:xfrm>
            <a:off x="769374" y="923330"/>
            <a:ext cx="10515600" cy="27105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5000"/>
              <a:buFont typeface="Arial Rounded"/>
              <a:buNone/>
            </a:pPr>
            <a:r>
              <a:rPr b="1" lang="nl-NL" sz="1500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Som 8</a:t>
            </a:r>
            <a:endParaRPr/>
          </a:p>
        </p:txBody>
      </p:sp>
      <p:sp>
        <p:nvSpPr>
          <p:cNvPr id="608" name="Google Shape;608;p65"/>
          <p:cNvSpPr txBox="1"/>
          <p:nvPr/>
        </p:nvSpPr>
        <p:spPr>
          <a:xfrm>
            <a:off x="0" y="0"/>
            <a:ext cx="4123887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Rekenronde</a:t>
            </a:r>
            <a:endParaRPr/>
          </a:p>
        </p:txBody>
      </p:sp>
      <p:sp>
        <p:nvSpPr>
          <p:cNvPr id="609" name="Google Shape;609;p65"/>
          <p:cNvSpPr txBox="1"/>
          <p:nvPr/>
        </p:nvSpPr>
        <p:spPr>
          <a:xfrm>
            <a:off x="769374" y="4214018"/>
            <a:ext cx="10884310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800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1 miljoen : duizend =</a:t>
            </a:r>
            <a:endParaRPr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FF66FF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613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Google Shape;614;p66"/>
          <p:cNvSpPr txBox="1"/>
          <p:nvPr>
            <p:ph type="title"/>
          </p:nvPr>
        </p:nvSpPr>
        <p:spPr>
          <a:xfrm>
            <a:off x="769374" y="923330"/>
            <a:ext cx="10515600" cy="27105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5000"/>
              <a:buFont typeface="Arial Rounded"/>
              <a:buNone/>
            </a:pPr>
            <a:r>
              <a:rPr b="1" lang="nl-NL" sz="1500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Som 9</a:t>
            </a:r>
            <a:endParaRPr/>
          </a:p>
        </p:txBody>
      </p:sp>
      <p:sp>
        <p:nvSpPr>
          <p:cNvPr id="615" name="Google Shape;615;p66"/>
          <p:cNvSpPr txBox="1"/>
          <p:nvPr/>
        </p:nvSpPr>
        <p:spPr>
          <a:xfrm>
            <a:off x="0" y="0"/>
            <a:ext cx="4123887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Rekenronde</a:t>
            </a:r>
            <a:endParaRPr/>
          </a:p>
        </p:txBody>
      </p:sp>
      <p:sp>
        <p:nvSpPr>
          <p:cNvPr id="616" name="Google Shape;616;p66"/>
          <p:cNvSpPr txBox="1"/>
          <p:nvPr/>
        </p:nvSpPr>
        <p:spPr>
          <a:xfrm>
            <a:off x="769374" y="4214018"/>
            <a:ext cx="10884310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800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19521 : 19521 =</a:t>
            </a:r>
            <a:endParaRPr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FF66FF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620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p67"/>
          <p:cNvSpPr txBox="1"/>
          <p:nvPr>
            <p:ph type="title"/>
          </p:nvPr>
        </p:nvSpPr>
        <p:spPr>
          <a:xfrm>
            <a:off x="769374" y="923330"/>
            <a:ext cx="10515600" cy="27105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5000"/>
              <a:buFont typeface="Arial Rounded"/>
              <a:buNone/>
            </a:pPr>
            <a:r>
              <a:rPr b="1" lang="nl-NL" sz="1500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Som 10</a:t>
            </a:r>
            <a:endParaRPr/>
          </a:p>
        </p:txBody>
      </p:sp>
      <p:sp>
        <p:nvSpPr>
          <p:cNvPr id="622" name="Google Shape;622;p67"/>
          <p:cNvSpPr txBox="1"/>
          <p:nvPr/>
        </p:nvSpPr>
        <p:spPr>
          <a:xfrm>
            <a:off x="0" y="0"/>
            <a:ext cx="4123887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Rekenronde</a:t>
            </a:r>
            <a:endParaRPr/>
          </a:p>
        </p:txBody>
      </p:sp>
      <p:sp>
        <p:nvSpPr>
          <p:cNvPr id="623" name="Google Shape;623;p67"/>
          <p:cNvSpPr txBox="1"/>
          <p:nvPr/>
        </p:nvSpPr>
        <p:spPr>
          <a:xfrm>
            <a:off x="769374" y="4214018"/>
            <a:ext cx="10884310" cy="25545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800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Hoeveel “leestekens” zitten er in deze zin ?</a:t>
            </a:r>
            <a:endParaRPr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FF66FF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627" name="Shape 6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68"/>
          <p:cNvSpPr txBox="1"/>
          <p:nvPr>
            <p:ph type="title"/>
          </p:nvPr>
        </p:nvSpPr>
        <p:spPr>
          <a:xfrm>
            <a:off x="769374" y="923330"/>
            <a:ext cx="10515600" cy="27105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5000"/>
              <a:buFont typeface="Arial Rounded"/>
              <a:buNone/>
            </a:pPr>
            <a:r>
              <a:rPr b="1" lang="nl-NL" sz="1500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einde</a:t>
            </a:r>
            <a:endParaRPr/>
          </a:p>
        </p:txBody>
      </p:sp>
      <p:sp>
        <p:nvSpPr>
          <p:cNvPr id="629" name="Google Shape;629;p68"/>
          <p:cNvSpPr txBox="1"/>
          <p:nvPr/>
        </p:nvSpPr>
        <p:spPr>
          <a:xfrm>
            <a:off x="769374" y="4214018"/>
            <a:ext cx="10884310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800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van deze quiz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F6F9FC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7"/>
          <p:cNvSpPr txBox="1"/>
          <p:nvPr>
            <p:ph type="title"/>
          </p:nvPr>
        </p:nvSpPr>
        <p:spPr>
          <a:xfrm>
            <a:off x="838200" y="365125"/>
            <a:ext cx="10698018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nl-NL"/>
              <a:t>Vraag 5</a:t>
            </a:r>
            <a:r>
              <a:rPr lang="nl-NL"/>
              <a:t>				      benaderingsronde</a:t>
            </a:r>
            <a:endParaRPr/>
          </a:p>
        </p:txBody>
      </p:sp>
      <p:sp>
        <p:nvSpPr>
          <p:cNvPr id="132" name="Google Shape;132;p7"/>
          <p:cNvSpPr txBox="1"/>
          <p:nvPr/>
        </p:nvSpPr>
        <p:spPr>
          <a:xfrm>
            <a:off x="6687127" y="1967779"/>
            <a:ext cx="4849091" cy="4405312"/>
          </a:xfrm>
          <a:prstGeom prst="rect">
            <a:avLst/>
          </a:prstGeom>
          <a:noFill/>
          <a:ln cap="flat" cmpd="sng" w="76200">
            <a:solidFill>
              <a:srgbClr val="7030A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p7"/>
          <p:cNvSpPr txBox="1"/>
          <p:nvPr/>
        </p:nvSpPr>
        <p:spPr>
          <a:xfrm>
            <a:off x="581891" y="1967779"/>
            <a:ext cx="6014295" cy="44012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4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De provincies Noord-Holland en Friesland zijn met elkaar verbonden door een weg die over een dijk loopt: </a:t>
            </a:r>
            <a:r>
              <a:rPr b="1" lang="nl-NL" sz="4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 Afsluitdijk.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4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In welk jaar was deze weg eindelijk af?</a:t>
            </a:r>
            <a:endParaRPr/>
          </a:p>
        </p:txBody>
      </p:sp>
      <p:pic>
        <p:nvPicPr>
          <p:cNvPr descr="Autostrada A7 (Holandia) – Wikipedia, wolna encyklopedia" id="134" name="Google Shape;134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70255" y="2041235"/>
            <a:ext cx="4675022" cy="42210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F6F9FC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8"/>
          <p:cNvSpPr txBox="1"/>
          <p:nvPr>
            <p:ph type="title"/>
          </p:nvPr>
        </p:nvSpPr>
        <p:spPr>
          <a:xfrm>
            <a:off x="838200" y="365125"/>
            <a:ext cx="10698018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nl-NL"/>
              <a:t>Vraag 6</a:t>
            </a:r>
            <a:r>
              <a:rPr lang="nl-NL"/>
              <a:t>					      benaderingsronde</a:t>
            </a:r>
            <a:endParaRPr/>
          </a:p>
        </p:txBody>
      </p:sp>
      <p:sp>
        <p:nvSpPr>
          <p:cNvPr id="140" name="Google Shape;140;p8"/>
          <p:cNvSpPr txBox="1"/>
          <p:nvPr/>
        </p:nvSpPr>
        <p:spPr>
          <a:xfrm>
            <a:off x="6687127" y="1967779"/>
            <a:ext cx="4849091" cy="4405312"/>
          </a:xfrm>
          <a:prstGeom prst="rect">
            <a:avLst/>
          </a:prstGeom>
          <a:noFill/>
          <a:ln cap="flat" cmpd="sng" w="76200">
            <a:solidFill>
              <a:srgbClr val="7030A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8"/>
          <p:cNvSpPr txBox="1"/>
          <p:nvPr/>
        </p:nvSpPr>
        <p:spPr>
          <a:xfrm>
            <a:off x="838200" y="1967779"/>
            <a:ext cx="5725775" cy="25545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4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Hoeveel mensen zijn er ooit tegelijkertijd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4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in een normale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4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Mini-Cooper </a:t>
            </a:r>
            <a:r>
              <a:rPr b="1" lang="nl-NL" sz="4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gekropen?</a:t>
            </a:r>
            <a:endParaRPr/>
          </a:p>
        </p:txBody>
      </p:sp>
      <p:pic>
        <p:nvPicPr>
          <p:cNvPr descr="&lt;strong&gt;Mini&lt;/strong&gt; Hatch - Wikipedia" id="142" name="Google Shape;142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25674" y="2096654"/>
            <a:ext cx="4587392" cy="41563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F6F9FC"/>
            </a:gs>
            <a:gs pos="74000">
              <a:srgbClr val="B3D1EC"/>
            </a:gs>
            <a:gs pos="83000">
              <a:srgbClr val="B3D1EC"/>
            </a:gs>
            <a:gs pos="100000">
              <a:srgbClr val="CCE0F2"/>
            </a:gs>
          </a:gsLst>
          <a:lin ang="5400000" scaled="0"/>
        </a:gradFill>
      </p:bgPr>
    </p:bg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9"/>
          <p:cNvSpPr txBox="1"/>
          <p:nvPr>
            <p:ph type="title"/>
          </p:nvPr>
        </p:nvSpPr>
        <p:spPr>
          <a:xfrm>
            <a:off x="838200" y="365125"/>
            <a:ext cx="10698018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nl-NL"/>
              <a:t>Vraag 7</a:t>
            </a:r>
            <a:r>
              <a:rPr lang="nl-NL"/>
              <a:t>				      benaderingsronde</a:t>
            </a:r>
            <a:endParaRPr/>
          </a:p>
        </p:txBody>
      </p:sp>
      <p:sp>
        <p:nvSpPr>
          <p:cNvPr id="148" name="Google Shape;148;p9"/>
          <p:cNvSpPr txBox="1"/>
          <p:nvPr/>
        </p:nvSpPr>
        <p:spPr>
          <a:xfrm>
            <a:off x="6687127" y="1967779"/>
            <a:ext cx="4849091" cy="4405312"/>
          </a:xfrm>
          <a:prstGeom prst="rect">
            <a:avLst/>
          </a:prstGeom>
          <a:noFill/>
          <a:ln cap="flat" cmpd="sng" w="76200">
            <a:solidFill>
              <a:srgbClr val="7030A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p9"/>
          <p:cNvSpPr txBox="1"/>
          <p:nvPr/>
        </p:nvSpPr>
        <p:spPr>
          <a:xfrm>
            <a:off x="838200" y="1967779"/>
            <a:ext cx="5285509" cy="44012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4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Een </a:t>
            </a:r>
            <a:r>
              <a:rPr b="1" lang="nl-NL" sz="4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cheeta</a:t>
            </a:r>
            <a:r>
              <a:rPr b="1" lang="nl-NL" sz="4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of </a:t>
            </a:r>
            <a:r>
              <a:rPr b="1" lang="nl-NL" sz="4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jachtluipaard</a:t>
            </a:r>
            <a:r>
              <a:rPr b="1" lang="nl-NL" sz="4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staat erom bekend dat hij erg hard kan lopen.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40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l-NL" sz="4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Welke snelheid kan hij halen?</a:t>
            </a:r>
            <a:endParaRPr/>
          </a:p>
        </p:txBody>
      </p:sp>
      <p:pic>
        <p:nvPicPr>
          <p:cNvPr descr="Sarah (cheetah) - Wikipedia" id="150" name="Google Shape;150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72565" y="2047392"/>
            <a:ext cx="4662054" cy="42425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Kantoorthema">
  <a:themeElements>
    <a:clrScheme name="Kantoor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2018-06-27T20:59:30Z</dcterms:created>
  <dc:creator>Michiel van Hapert (hap)</dc:creator>
</cp:coreProperties>
</file>