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1452" y="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457200" y="228600"/>
            <a:ext cx="7772400" cy="4571999"/>
          </a:xfrm>
        </p:spPr>
        <p:txBody>
          <a:bodyPr anchor="ctr">
            <a:noAutofit/>
          </a:bodyPr>
          <a:lstStyle>
            <a:lvl1pPr>
              <a:lnSpc>
                <a:spcPct val="100000"/>
              </a:lnSpc>
              <a:defRPr sz="8800" spc="-80" baseline="0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57200" y="4800600"/>
            <a:ext cx="6858000" cy="914400"/>
          </a:xfrm>
        </p:spPr>
        <p:txBody>
          <a:bodyPr/>
          <a:lstStyle>
            <a:lvl1pPr marL="0" indent="0" algn="l">
              <a:buNone/>
              <a:defRPr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1447800"/>
            <a:ext cx="7772400" cy="4321175"/>
          </a:xfrm>
        </p:spPr>
        <p:txBody>
          <a:bodyPr anchor="ctr">
            <a:noAutofit/>
          </a:bodyPr>
          <a:lstStyle>
            <a:lvl1pPr algn="l">
              <a:lnSpc>
                <a:spcPct val="100000"/>
              </a:lnSpc>
              <a:defRPr sz="8800" b="0" cap="all" spc="-80" baseline="0">
                <a:solidFill>
                  <a:schemeClr val="tx1"/>
                </a:solidFill>
              </a:defRPr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228601"/>
            <a:ext cx="7772400" cy="1066800"/>
          </a:xfrm>
        </p:spPr>
        <p:txBody>
          <a:bodyPr anchor="b"/>
          <a:lstStyle>
            <a:lvl1pPr marL="0" indent="0">
              <a:buNone/>
              <a:defRPr sz="2000" b="0" cap="all" spc="12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  <p:sp>
        <p:nvSpPr>
          <p:cNvPr id="9" name="Footer Placeholder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63068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0160" y="1574800"/>
            <a:ext cx="329184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27632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sz="1800" b="0" cap="all" spc="100" baseline="0">
                <a:solidFill>
                  <a:schemeClr val="tx1"/>
                </a:solidFill>
                <a:latin typeface="+mj-lt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627632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3208" y="1572768"/>
            <a:ext cx="3291840" cy="639762"/>
          </a:xfrm>
        </p:spPr>
        <p:txBody>
          <a:bodyPr anchor="b">
            <a:noAutofit/>
          </a:bodyPr>
          <a:lstStyle>
            <a:lvl1pPr marL="0" indent="0">
              <a:buNone/>
              <a:defRPr lang="en-US" sz="1800" b="0" kern="1200" cap="all" spc="100" baseline="0" dirty="0" smtClean="0">
                <a:solidFill>
                  <a:schemeClr val="tx1"/>
                </a:solidFill>
                <a:latin typeface="+mj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l" defTabSz="914400" rtl="0" eaLnBrk="1" latinLnBrk="0" hangingPunct="1">
              <a:spcBef>
                <a:spcPct val="20000"/>
              </a:spcBef>
              <a:buFont typeface="Arial" pitchFamily="34" charset="0"/>
              <a:buNone/>
            </a:pPr>
            <a:r>
              <a:rPr lang="nl-NL" smtClean="0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3208" y="2259366"/>
            <a:ext cx="3291840" cy="384048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1600200"/>
            <a:ext cx="5111750" cy="448056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600200"/>
            <a:ext cx="3008313" cy="4480560"/>
          </a:xfrm>
        </p:spPr>
        <p:txBody>
          <a:bodyPr>
            <a:normAutofit/>
          </a:bodyPr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>
            <a:off x="9001124" y="4846320"/>
            <a:ext cx="142876" cy="201168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-1" y="0"/>
            <a:ext cx="9000877" cy="4846320"/>
          </a:xfrm>
          <a:solidFill>
            <a:schemeClr val="bg1">
              <a:lumMod val="75000"/>
            </a:schemeClr>
          </a:solidFill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nl-NL" smtClean="0"/>
              <a:t>Klik op het pictogram als u een afbeelding wilt toevoegen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5715000"/>
            <a:ext cx="8153400" cy="457200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457200" y="4953000"/>
            <a:ext cx="8153400" cy="762000"/>
          </a:xfrm>
        </p:spPr>
        <p:txBody>
          <a:bodyPr anchor="t">
            <a:normAutofit/>
          </a:bodyPr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9001124" y="0"/>
            <a:ext cx="142876" cy="484632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5791200" cy="1371600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nl-NL" smtClean="0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752600"/>
            <a:ext cx="7620000" cy="43735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172201"/>
            <a:ext cx="3429000" cy="304800"/>
          </a:xfrm>
          <a:prstGeom prst="rect">
            <a:avLst/>
          </a:prstGeom>
        </p:spPr>
        <p:txBody>
          <a:bodyPr vert="horz" lIns="91440" tIns="45720" rIns="91440" bIns="0" rtlCol="0" anchor="b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fld id="{E8CB429B-B496-4755-892B-E096D36B06A4}" type="datetimeFigureOut">
              <a:rPr lang="nl-NL" smtClean="0"/>
              <a:t>4-10-2018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200" y="6492875"/>
            <a:ext cx="3429000" cy="283845"/>
          </a:xfrm>
          <a:prstGeom prst="rect">
            <a:avLst/>
          </a:prstGeom>
        </p:spPr>
        <p:txBody>
          <a:bodyPr vert="horz" lIns="91440" tIns="45720" rIns="91440" bIns="45720" rtlCol="0" anchor="t"/>
          <a:lstStyle>
            <a:lvl1pPr algn="l">
              <a:defRPr sz="1000">
                <a:solidFill>
                  <a:schemeClr val="tx1"/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 rot="16200000">
            <a:off x="8227377" y="5885497"/>
            <a:ext cx="131572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 b="1">
                <a:solidFill>
                  <a:schemeClr val="tx2"/>
                </a:solidFill>
              </a:defRPr>
            </a:lvl1pPr>
          </a:lstStyle>
          <a:p>
            <a:fld id="{651DA911-51E0-4CC9-9E82-5F3C7129E57D}" type="slidenum">
              <a:rPr lang="nl-NL" smtClean="0"/>
              <a:t>‹nr.›</a:t>
            </a:fld>
            <a:endParaRPr lang="nl-NL"/>
          </a:p>
        </p:txBody>
      </p:sp>
      <p:sp>
        <p:nvSpPr>
          <p:cNvPr id="7" name="Rectangle 6"/>
          <p:cNvSpPr/>
          <p:nvPr/>
        </p:nvSpPr>
        <p:spPr>
          <a:xfrm>
            <a:off x="9001124" y="0"/>
            <a:ext cx="142876" cy="13716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9001124" y="1371600"/>
            <a:ext cx="142876" cy="54864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3600" kern="1200" cap="all" spc="-6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spcBef>
          <a:spcPct val="20000"/>
        </a:spcBef>
        <a:spcAft>
          <a:spcPts val="600"/>
        </a:spcAft>
        <a:buFont typeface="Arial" pitchFamily="34" charset="0"/>
        <a:buNone/>
        <a:defRPr sz="2000" b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8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Clr>
          <a:schemeClr val="tx2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sz="6600" dirty="0" smtClean="0"/>
              <a:t>Assertief zijn</a:t>
            </a:r>
            <a:endParaRPr lang="nl-NL" sz="6600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122152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sz="4400" dirty="0"/>
              <a:t>Assertiviteit</a:t>
            </a:r>
            <a:r>
              <a:rPr lang="nl-NL" dirty="0"/>
              <a:t>:</a:t>
            </a:r>
            <a:br>
              <a:rPr lang="nl-NL" dirty="0"/>
            </a:b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dirty="0"/>
          </a:p>
          <a:p>
            <a:r>
              <a:rPr lang="nl-NL" sz="2400" dirty="0" smtClean="0"/>
              <a:t>Zelfverzekerd en op een rustige wijze opkomen voor jezelf en je eigen belangen en behoeften, zonder de rechten van de ander te ontkennen of te schaden</a:t>
            </a:r>
            <a:r>
              <a:rPr lang="nl-NL" dirty="0" smtClean="0"/>
              <a:t>.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7271125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 smtClean="0"/>
              <a:t>Manieren van reageren: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 smtClean="0"/>
              <a:t>Niet assertief reageren:</a:t>
            </a:r>
          </a:p>
          <a:p>
            <a:pPr lvl="1"/>
            <a:r>
              <a:rPr lang="nl-NL" sz="2400" dirty="0" smtClean="0"/>
              <a:t>Niet durven</a:t>
            </a:r>
          </a:p>
          <a:p>
            <a:pPr lvl="1"/>
            <a:r>
              <a:rPr lang="nl-NL" sz="2400" dirty="0" smtClean="0"/>
              <a:t>Niet voor je belangen opkomen</a:t>
            </a:r>
          </a:p>
          <a:p>
            <a:pPr lvl="1"/>
            <a:r>
              <a:rPr lang="nl-NL" sz="2400" dirty="0" smtClean="0"/>
              <a:t>Andermans belangen wegen zwaarder.</a:t>
            </a:r>
          </a:p>
          <a:p>
            <a:pPr lvl="1"/>
            <a:r>
              <a:rPr lang="nl-NL" sz="2400" dirty="0" smtClean="0"/>
              <a:t>Gevolg van angst.</a:t>
            </a:r>
          </a:p>
          <a:p>
            <a:pPr lvl="1"/>
            <a:r>
              <a:rPr lang="nl-NL" sz="2400" dirty="0" smtClean="0"/>
              <a:t>Aardig gevonden willen worden.</a:t>
            </a:r>
          </a:p>
          <a:p>
            <a:pPr lvl="1"/>
            <a:r>
              <a:rPr lang="nl-NL" sz="2400" dirty="0" smtClean="0"/>
              <a:t>Gebrek aan zelfrespect.</a:t>
            </a:r>
          </a:p>
          <a:p>
            <a:pPr lvl="1"/>
            <a:endParaRPr lang="nl-NL" sz="2400" dirty="0"/>
          </a:p>
        </p:txBody>
      </p:sp>
    </p:spTree>
    <p:extLst>
      <p:ext uri="{BB962C8B-B14F-4D97-AF65-F5344CB8AC3E}">
        <p14:creationId xmlns:p14="http://schemas.microsoft.com/office/powerpoint/2010/main" val="6653994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/>
              <a:t>Manieren van reageren: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 smtClean="0"/>
              <a:t>Assertief reageren:</a:t>
            </a:r>
          </a:p>
          <a:p>
            <a:pPr lvl="1"/>
            <a:r>
              <a:rPr lang="nl-NL" sz="2200" dirty="0" smtClean="0"/>
              <a:t>Rustig en respectvol</a:t>
            </a:r>
          </a:p>
          <a:p>
            <a:pPr lvl="1"/>
            <a:r>
              <a:rPr lang="nl-NL" sz="2200" dirty="0" smtClean="0"/>
              <a:t>Eigen belangen en behoeftes voorop</a:t>
            </a:r>
          </a:p>
          <a:p>
            <a:pPr lvl="1"/>
            <a:r>
              <a:rPr lang="nl-NL" sz="2200" dirty="0" smtClean="0"/>
              <a:t>Belangen van de ander worden </a:t>
            </a:r>
            <a:r>
              <a:rPr lang="nl-NL" sz="2200" dirty="0" smtClean="0"/>
              <a:t>erkend.</a:t>
            </a:r>
            <a:endParaRPr lang="nl-NL" sz="2200" dirty="0" smtClean="0"/>
          </a:p>
          <a:p>
            <a:pPr lvl="1"/>
            <a:r>
              <a:rPr lang="nl-NL" sz="2200" dirty="0" smtClean="0"/>
              <a:t>Zelfrespect</a:t>
            </a:r>
          </a:p>
          <a:p>
            <a:pPr lvl="1"/>
            <a:r>
              <a:rPr lang="nl-NL" sz="2200" dirty="0" smtClean="0"/>
              <a:t>Gericht op oplossingen</a:t>
            </a:r>
            <a:endParaRPr lang="nl-NL" sz="2200" dirty="0"/>
          </a:p>
        </p:txBody>
      </p:sp>
    </p:spTree>
    <p:extLst>
      <p:ext uri="{BB962C8B-B14F-4D97-AF65-F5344CB8AC3E}">
        <p14:creationId xmlns:p14="http://schemas.microsoft.com/office/powerpoint/2010/main" val="32758517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nl-NL" dirty="0"/>
              <a:t>Manieren van reageren: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 smtClean="0"/>
              <a:t>Agressief reageren:</a:t>
            </a:r>
          </a:p>
          <a:p>
            <a:pPr lvl="1"/>
            <a:r>
              <a:rPr lang="nl-NL" sz="2200" dirty="0" smtClean="0"/>
              <a:t>Aangevallen voelen</a:t>
            </a:r>
          </a:p>
          <a:p>
            <a:pPr lvl="1"/>
            <a:r>
              <a:rPr lang="nl-NL" sz="2200" dirty="0" smtClean="0"/>
              <a:t>Gekwetst voelen</a:t>
            </a:r>
          </a:p>
          <a:p>
            <a:pPr lvl="1"/>
            <a:r>
              <a:rPr lang="nl-NL" sz="2200" dirty="0" smtClean="0"/>
              <a:t>Verdedigen</a:t>
            </a:r>
          </a:p>
          <a:p>
            <a:pPr lvl="1"/>
            <a:r>
              <a:rPr lang="nl-NL" sz="2200" dirty="0" smtClean="0"/>
              <a:t>Ontkennen andermans behoeftes</a:t>
            </a:r>
          </a:p>
          <a:p>
            <a:pPr lvl="1"/>
            <a:r>
              <a:rPr lang="nl-NL" sz="2200" dirty="0" smtClean="0"/>
              <a:t>Niet gericht op oplossingen</a:t>
            </a:r>
          </a:p>
          <a:p>
            <a:pPr lvl="1"/>
            <a:endParaRPr lang="nl-NL" sz="2200" dirty="0"/>
          </a:p>
        </p:txBody>
      </p:sp>
    </p:spTree>
    <p:extLst>
      <p:ext uri="{BB962C8B-B14F-4D97-AF65-F5344CB8AC3E}">
        <p14:creationId xmlns:p14="http://schemas.microsoft.com/office/powerpoint/2010/main" val="140662449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152718"/>
            <a:ext cx="7931224" cy="1371600"/>
          </a:xfrm>
        </p:spPr>
        <p:txBody>
          <a:bodyPr/>
          <a:lstStyle/>
          <a:p>
            <a:r>
              <a:rPr lang="nl-NL" dirty="0" smtClean="0"/>
              <a:t>Gebrek aan assertiviteit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 smtClean="0"/>
              <a:t>Bescheidenheid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 smtClean="0"/>
              <a:t>Angst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 smtClean="0"/>
              <a:t>Te hoge verwachtingen</a:t>
            </a:r>
            <a:endParaRPr lang="nl-NL" dirty="0"/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 smtClean="0"/>
              <a:t>Verlegenheid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 smtClean="0"/>
              <a:t>Schuldgevoel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 smtClean="0"/>
              <a:t>Eenling zijn</a:t>
            </a:r>
          </a:p>
          <a:p>
            <a:pPr marL="342900" indent="-342900">
              <a:buFont typeface="Arial" panose="020B0604020202020204" pitchFamily="34" charset="0"/>
              <a:buChar char="•"/>
            </a:pPr>
            <a:r>
              <a:rPr lang="nl-NL" dirty="0" smtClean="0"/>
              <a:t>Bewuste keuze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01411828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Non verbale houding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nl-NL" smtClean="0"/>
          </a:p>
          <a:p>
            <a:r>
              <a:rPr lang="nl-NL" smtClean="0"/>
              <a:t>Belangrijk </a:t>
            </a:r>
            <a:r>
              <a:rPr lang="nl-NL" dirty="0" smtClean="0"/>
              <a:t>bij assertief gedrag is dat de gebruikte woorden en de lichaamshouding met elkaar overeenstemmen (</a:t>
            </a:r>
            <a:r>
              <a:rPr lang="nl-NL" smtClean="0"/>
              <a:t>congruente gedrag)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56556379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Essentieel">
  <a:themeElements>
    <a:clrScheme name="Essentieel">
      <a:dk1>
        <a:srgbClr val="000000"/>
      </a:dk1>
      <a:lt1>
        <a:srgbClr val="FFFFFF"/>
      </a:lt1>
      <a:dk2>
        <a:srgbClr val="D1282E"/>
      </a:dk2>
      <a:lt2>
        <a:srgbClr val="C8C8B1"/>
      </a:lt2>
      <a:accent1>
        <a:srgbClr val="7A7A7A"/>
      </a:accent1>
      <a:accent2>
        <a:srgbClr val="F5C201"/>
      </a:accent2>
      <a:accent3>
        <a:srgbClr val="526DB0"/>
      </a:accent3>
      <a:accent4>
        <a:srgbClr val="989AAC"/>
      </a:accent4>
      <a:accent5>
        <a:srgbClr val="DC5924"/>
      </a:accent5>
      <a:accent6>
        <a:srgbClr val="B4B392"/>
      </a:accent6>
      <a:hlink>
        <a:srgbClr val="CC9900"/>
      </a:hlink>
      <a:folHlink>
        <a:srgbClr val="969696"/>
      </a:folHlink>
    </a:clrScheme>
    <a:fontScheme name="Essentieel">
      <a:majorFont>
        <a:latin typeface="Arial Black"/>
        <a:ea typeface=""/>
        <a:cs typeface=""/>
        <a:font script="Jpan" typeface="ＭＳ Ｐゴシック"/>
        <a:font script="Hang" typeface="HY견고딕"/>
        <a:font script="Hans" typeface="微软雅黑"/>
        <a:font script="Hant" typeface="微軟正黑體"/>
        <a:font script="Arab" typeface="Tahoma"/>
        <a:font script="Hebr" typeface="Tahoma"/>
        <a:font script="Thai" typeface="Tahoma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黑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Essentieel">
      <a:fillStyleLst>
        <a:solidFill>
          <a:schemeClr val="phClr"/>
        </a:solidFill>
        <a:gradFill rotWithShape="1">
          <a:gsLst>
            <a:gs pos="0">
              <a:schemeClr val="phClr">
                <a:tint val="60000"/>
                <a:satMod val="250000"/>
              </a:schemeClr>
            </a:gs>
            <a:gs pos="35000">
              <a:schemeClr val="phClr">
                <a:tint val="47000"/>
                <a:satMod val="275000"/>
              </a:schemeClr>
            </a:gs>
            <a:gs pos="100000">
              <a:schemeClr val="phClr">
                <a:tint val="25000"/>
                <a:satMod val="300000"/>
              </a:schemeClr>
            </a:gs>
          </a:gsLst>
          <a:lin ang="16200000" scaled="1"/>
        </a:gradFill>
        <a:solidFill>
          <a:schemeClr val="phClr">
            <a:satMod val="110000"/>
          </a:schemeClr>
        </a:solidFill>
      </a:fillStyleLst>
      <a:lnStyleLst>
        <a:ln w="12700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8575" cap="flat" cmpd="sng" algn="ctr">
          <a:solidFill>
            <a:schemeClr val="phClr"/>
          </a:solidFill>
          <a:prstDash val="solid"/>
        </a:ln>
        <a:ln w="41275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9999" dist="23000" algn="bl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38100" dist="19050" algn="bl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l"/>
          </a:scene3d>
          <a:sp3d prstMaterial="plastic">
            <a:bevelT w="38100" h="31750"/>
          </a:sp3d>
        </a:effectStyle>
      </a:effectStyleLst>
      <a:bgFillStyleLst>
        <a:solidFill>
          <a:schemeClr val="phClr"/>
        </a:solidFill>
        <a:blipFill rotWithShape="1">
          <a:blip xmlns:r="http://schemas.openxmlformats.org/officeDocument/2006/relationships" r:embed="rId1">
            <a:duotone>
              <a:schemeClr val="phClr">
                <a:tint val="96000"/>
              </a:schemeClr>
              <a:schemeClr val="phClr">
                <a:shade val="94000"/>
              </a:schemeClr>
            </a:duotone>
          </a:blip>
          <a:tile tx="0" ty="0" sx="100000" sy="100000" flip="none" algn="tl"/>
        </a:blipFill>
        <a:gradFill rotWithShape="1">
          <a:gsLst>
            <a:gs pos="0">
              <a:schemeClr val="phClr">
                <a:tint val="84000"/>
                <a:satMod val="110000"/>
              </a:schemeClr>
            </a:gs>
            <a:gs pos="44000">
              <a:schemeClr val="phClr">
                <a:tint val="93000"/>
                <a:satMod val="115000"/>
              </a:schemeClr>
            </a:gs>
            <a:gs pos="100000">
              <a:schemeClr val="phClr">
                <a:tint val="100000"/>
                <a:shade val="59000"/>
                <a:satMod val="120000"/>
              </a:schemeClr>
            </a:gs>
          </a:gsLst>
          <a:path path="circle">
            <a:fillToRect l="40000" t="60000" r="60000" b="4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Essential</Template>
  <TotalTime>2373</TotalTime>
  <Words>146</Words>
  <Application>Microsoft Office PowerPoint</Application>
  <PresentationFormat>Diavoorstelling (4:3)</PresentationFormat>
  <Paragraphs>37</Paragraphs>
  <Slides>7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7</vt:i4>
      </vt:variant>
    </vt:vector>
  </HeadingPairs>
  <TitlesOfParts>
    <vt:vector size="10" baseType="lpstr">
      <vt:lpstr>Arial</vt:lpstr>
      <vt:lpstr>Arial Black</vt:lpstr>
      <vt:lpstr>Essentieel</vt:lpstr>
      <vt:lpstr>Assertief zijn</vt:lpstr>
      <vt:lpstr>Assertiviteit: </vt:lpstr>
      <vt:lpstr>Manieren van reageren:</vt:lpstr>
      <vt:lpstr>Manieren van reageren:</vt:lpstr>
      <vt:lpstr>Manieren van reageren:</vt:lpstr>
      <vt:lpstr>Gebrek aan assertiviteit</vt:lpstr>
      <vt:lpstr>Non verbale houding</vt:lpstr>
    </vt:vector>
  </TitlesOfParts>
  <Company>Onderwijsgroep Noord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Assertief zijn</dc:title>
  <dc:creator>P. Haagsma</dc:creator>
  <cp:lastModifiedBy>Peter Haagsma</cp:lastModifiedBy>
  <cp:revision>7</cp:revision>
  <dcterms:created xsi:type="dcterms:W3CDTF">2014-10-29T13:24:47Z</dcterms:created>
  <dcterms:modified xsi:type="dcterms:W3CDTF">2018-10-05T16:14:14Z</dcterms:modified>
</cp:coreProperties>
</file>

<file path=docProps/thumbnail.jpeg>
</file>