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79" r:id="rId5"/>
    <p:sldId id="294" r:id="rId6"/>
    <p:sldId id="280" r:id="rId7"/>
    <p:sldId id="296" r:id="rId8"/>
    <p:sldId id="297" r:id="rId9"/>
    <p:sldId id="281" r:id="rId10"/>
    <p:sldId id="289" r:id="rId11"/>
    <p:sldId id="290" r:id="rId12"/>
    <p:sldId id="283" r:id="rId13"/>
    <p:sldId id="291" r:id="rId14"/>
    <p:sldId id="292" r:id="rId15"/>
    <p:sldId id="293" r:id="rId16"/>
    <p:sldId id="282" r:id="rId17"/>
    <p:sldId id="298" r:id="rId18"/>
    <p:sldId id="284" r:id="rId19"/>
    <p:sldId id="274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7372" autoAdjust="0"/>
  </p:normalViewPr>
  <p:slideViewPr>
    <p:cSldViewPr snapToGrid="0">
      <p:cViewPr varScale="1">
        <p:scale>
          <a:sx n="56" d="100"/>
          <a:sy n="56" d="100"/>
        </p:scale>
        <p:origin x="18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BBB7-7F8C-4035-90BE-0DFA58E73D1F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7FBF1-AD57-4CAE-ADAB-C79A0BAD9F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89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Elke leerlingen krijgt een nummer van 1-5 </a:t>
            </a:r>
          </a:p>
          <a:p>
            <a:r>
              <a:rPr lang="nl-NL" dirty="0" smtClean="0"/>
              <a:t> Nummers 1 gaan bij elkaar zitten </a:t>
            </a:r>
          </a:p>
          <a:p>
            <a:r>
              <a:rPr lang="nl-NL" dirty="0" smtClean="0"/>
              <a:t> Elke groep krijgt een deelhoofdstuk toegewezen</a:t>
            </a:r>
          </a:p>
          <a:p>
            <a:r>
              <a:rPr lang="nl-NL" dirty="0" smtClean="0"/>
              <a:t> Jullie worden de “experts” van dit hoofdstuk. </a:t>
            </a:r>
          </a:p>
          <a:p>
            <a:r>
              <a:rPr lang="nl-NL" dirty="0" smtClean="0"/>
              <a:t> Zorg dat je het hoofdstuk goed leest</a:t>
            </a:r>
            <a:r>
              <a:rPr lang="nl-NL" baseline="0" dirty="0" smtClean="0"/>
              <a:t> en goed kunt uitleggen. </a:t>
            </a:r>
            <a:r>
              <a:rPr lang="nl-NL" dirty="0" smtClean="0"/>
              <a:t> </a:t>
            </a:r>
          </a:p>
          <a:p>
            <a:r>
              <a:rPr lang="nl-NL" dirty="0" smtClean="0"/>
              <a:t> Klaar: Maakt leuke quiz vragen 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Iedereen klaar: per groep wordt op nieuw nummers gegeven. Alle nummers 1 gaan weer bij elkaar zitten. </a:t>
            </a:r>
          </a:p>
          <a:p>
            <a:r>
              <a:rPr lang="nl-NL" dirty="0" smtClean="0"/>
              <a:t>Geef nu je kennis door en schrijf de uitleg van je klasgenoten op.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64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Rood merg</a:t>
            </a:r>
            <a:r>
              <a:rPr lang="nl-NL" baseline="0" dirty="0" smtClean="0"/>
              <a:t> </a:t>
            </a:r>
            <a:r>
              <a:rPr lang="nl-NL" baseline="0" dirty="0" smtClean="0">
                <a:sym typeface="Wingdings" panose="05000000000000000000" pitchFamily="2" charset="2"/>
              </a:rPr>
              <a:t> bloedcellen 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Geel merg  vet energievoorraad</a:t>
            </a:r>
          </a:p>
          <a:p>
            <a:r>
              <a:rPr lang="nl-NL" baseline="0" dirty="0" smtClean="0">
                <a:sym typeface="Wingdings" panose="05000000000000000000" pitchFamily="2" charset="2"/>
              </a:rPr>
              <a:t>Vogels  hol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6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nl-NL" dirty="0" smtClean="0"/>
              <a:t>Platte </a:t>
            </a:r>
            <a:r>
              <a:rPr lang="nl-NL" dirty="0" err="1" smtClean="0"/>
              <a:t>beendere</a:t>
            </a:r>
            <a:r>
              <a:rPr lang="nl-NL" baseline="0" dirty="0" smtClean="0"/>
              <a:t> van het bekken en schedel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Botten door kraakbeen of spieren aan elkaar bevestigd. Stevige kraakbeen 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Tussen pijpbeenderen , scharnier- kogel, rol, zadelgewrichten </a:t>
            </a:r>
          </a:p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514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91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327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08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444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3"/>
              </a:buBlip>
              <a:defRPr/>
            </a:lvl2pPr>
            <a:lvl3pPr marL="1143000" indent="-228600">
              <a:buFontTx/>
              <a:buBlip>
                <a:blip r:embed="rId3"/>
              </a:buBlip>
              <a:defRPr/>
            </a:lvl3pPr>
            <a:lvl4pPr marL="1600200" indent="-228600">
              <a:buFontTx/>
              <a:buBlip>
                <a:blip r:embed="rId3"/>
              </a:buBlip>
              <a:defRPr/>
            </a:lvl4pPr>
            <a:lvl5pPr marL="2057400" indent="-228600"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4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19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2pPr marL="685800" indent="-228600">
              <a:buFont typeface="Wingdings" panose="05000000000000000000" pitchFamily="2" charset="2"/>
              <a:buChar char="Ø"/>
              <a:defRPr/>
            </a:lvl2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9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05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29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>
          <a:xfrm>
            <a:off x="778669" y="989014"/>
            <a:ext cx="7561660" cy="4941887"/>
          </a:xfrm>
          <a:noFill/>
        </p:spPr>
        <p:txBody>
          <a:bodyPr>
            <a:normAutofit/>
          </a:bodyPr>
          <a:lstStyle>
            <a:lvl1pPr marL="0" indent="0">
              <a:buNone/>
              <a:defRPr sz="6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60770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599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517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6E7BF-1B43-4560-9C11-4E36536E79C0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00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</a:t>
            </a:r>
            <a:r>
              <a:rPr lang="nl-NL" dirty="0" smtClean="0"/>
              <a:t>natomie </a:t>
            </a:r>
            <a:r>
              <a:rPr lang="nl-NL" dirty="0"/>
              <a:t>en </a:t>
            </a:r>
            <a:r>
              <a:rPr lang="nl-NL" dirty="0" smtClean="0"/>
              <a:t>fysiologie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</a:t>
            </a:r>
            <a:r>
              <a:rPr lang="nl-NL" dirty="0" smtClean="0"/>
              <a:t>Bron: Kenniskiemboek </a:t>
            </a:r>
            <a:r>
              <a:rPr lang="nl-NL" dirty="0"/>
              <a:t>anatomie en </a:t>
            </a:r>
            <a:r>
              <a:rPr lang="nl-NL" dirty="0" smtClean="0"/>
              <a:t>fysiologie</a:t>
            </a:r>
          </a:p>
          <a:p>
            <a:pPr lvl="1"/>
            <a:r>
              <a:rPr lang="nl-NL" dirty="0" smtClean="0"/>
              <a:t>H2 (h2.1-2.9)</a:t>
            </a:r>
          </a:p>
          <a:p>
            <a:pPr lvl="1"/>
            <a:r>
              <a:rPr lang="nl-NL" dirty="0" smtClean="0"/>
              <a:t>Bewegingsstelsel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076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Botten (beenderen) </a:t>
            </a:r>
          </a:p>
          <a:p>
            <a:pPr lvl="1"/>
            <a:r>
              <a:rPr lang="nl-NL" dirty="0" smtClean="0"/>
              <a:t>Pijpbeenderen </a:t>
            </a:r>
          </a:p>
          <a:p>
            <a:pPr lvl="2"/>
            <a:r>
              <a:rPr lang="nl-NL" dirty="0" smtClean="0"/>
              <a:t>Ledenmaten </a:t>
            </a:r>
          </a:p>
          <a:p>
            <a:pPr lvl="2"/>
            <a:r>
              <a:rPr lang="nl-NL" dirty="0" smtClean="0"/>
              <a:t>Voortbeweging </a:t>
            </a:r>
          </a:p>
          <a:p>
            <a:pPr lvl="2"/>
            <a:r>
              <a:rPr lang="nl-NL" dirty="0" smtClean="0"/>
              <a:t>Lange holle schacht </a:t>
            </a:r>
          </a:p>
          <a:p>
            <a:pPr lvl="2"/>
            <a:r>
              <a:rPr lang="nl-NL" dirty="0" smtClean="0"/>
              <a:t>Uiteinde bolling </a:t>
            </a:r>
          </a:p>
          <a:p>
            <a:pPr lvl="2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8098" t="21322" r="58354" b="34338"/>
          <a:stretch/>
        </p:blipFill>
        <p:spPr>
          <a:xfrm>
            <a:off x="3950898" y="2999094"/>
            <a:ext cx="5193102" cy="385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6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Botten (beenderen) </a:t>
            </a:r>
          </a:p>
          <a:p>
            <a:pPr lvl="1"/>
            <a:r>
              <a:rPr lang="nl-NL" dirty="0" smtClean="0"/>
              <a:t>Platte beenderen </a:t>
            </a:r>
          </a:p>
          <a:p>
            <a:pPr lvl="2"/>
            <a:r>
              <a:rPr lang="nl-NL" dirty="0" smtClean="0"/>
              <a:t>Breed en lang</a:t>
            </a:r>
          </a:p>
          <a:p>
            <a:pPr lvl="2"/>
            <a:r>
              <a:rPr lang="nl-NL" dirty="0" smtClean="0"/>
              <a:t>Niet erg dik </a:t>
            </a:r>
          </a:p>
          <a:p>
            <a:pPr lvl="2"/>
            <a:r>
              <a:rPr lang="nl-NL" dirty="0" smtClean="0"/>
              <a:t>Functie: bescherming</a:t>
            </a:r>
          </a:p>
          <a:p>
            <a:pPr lvl="2"/>
            <a:r>
              <a:rPr lang="nl-NL" dirty="0" smtClean="0"/>
              <a:t>Grote bewegingsspieren </a:t>
            </a:r>
          </a:p>
          <a:p>
            <a:pPr lvl="2"/>
            <a:r>
              <a:rPr lang="nl-NL" dirty="0" smtClean="0"/>
              <a:t>Bloedcellen 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7435" t="19871" r="57161" b="34139"/>
          <a:stretch/>
        </p:blipFill>
        <p:spPr>
          <a:xfrm>
            <a:off x="4572000" y="3493697"/>
            <a:ext cx="4606505" cy="336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2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Botten (beenderen) </a:t>
            </a:r>
          </a:p>
          <a:p>
            <a:pPr lvl="1"/>
            <a:r>
              <a:rPr lang="nl-NL" dirty="0" smtClean="0"/>
              <a:t>Massieve beenderen</a:t>
            </a:r>
          </a:p>
          <a:p>
            <a:pPr lvl="2"/>
            <a:r>
              <a:rPr lang="nl-NL" dirty="0" smtClean="0"/>
              <a:t>Kleinere botten v/h lichaam  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7435" t="20165" r="57426" b="32429"/>
          <a:stretch/>
        </p:blipFill>
        <p:spPr>
          <a:xfrm>
            <a:off x="4175184" y="3089199"/>
            <a:ext cx="4968817" cy="376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5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Benige verbindingen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 Botten zijn met elkaar verbonden </a:t>
            </a:r>
          </a:p>
          <a:p>
            <a:r>
              <a:rPr lang="nl-NL" dirty="0" smtClean="0"/>
              <a:t> Lees hoofdstuk 2.4. </a:t>
            </a:r>
          </a:p>
          <a:p>
            <a:pPr lvl="1"/>
            <a:r>
              <a:rPr lang="nl-NL" dirty="0"/>
              <a:t>Onbeweeglijke verbindingen </a:t>
            </a:r>
          </a:p>
          <a:p>
            <a:pPr lvl="1"/>
            <a:r>
              <a:rPr lang="nl-NL" dirty="0"/>
              <a:t>Weinig beweeglijke verbindingen </a:t>
            </a:r>
          </a:p>
          <a:p>
            <a:pPr lvl="1"/>
            <a:r>
              <a:rPr lang="nl-NL" dirty="0"/>
              <a:t>Beweeglijke verbindingen </a:t>
            </a:r>
          </a:p>
          <a:p>
            <a:pPr lvl="1"/>
            <a:endParaRPr lang="nl-NL" dirty="0" smtClean="0"/>
          </a:p>
          <a:p>
            <a:pPr lvl="1"/>
            <a:r>
              <a:rPr lang="nl-NL" b="1" dirty="0"/>
              <a:t>S</a:t>
            </a:r>
            <a:r>
              <a:rPr lang="nl-NL" b="1" dirty="0" smtClean="0"/>
              <a:t>chrijf voor je jezelf op wat deze drie verbindingen betekenen </a:t>
            </a:r>
          </a:p>
          <a:p>
            <a:pPr lvl="1"/>
            <a:r>
              <a:rPr lang="nl-NL" b="1" dirty="0" smtClean="0"/>
              <a:t>Overleg met je buurman/vrouw. Hebben jullie hetzelfde? </a:t>
            </a:r>
          </a:p>
          <a:p>
            <a:pPr lvl="1"/>
            <a:r>
              <a:rPr lang="nl-NL" b="1" dirty="0" smtClean="0"/>
              <a:t>Klassikaal bespreking </a:t>
            </a:r>
          </a:p>
        </p:txBody>
      </p:sp>
    </p:spTree>
    <p:extLst>
      <p:ext uri="{BB962C8B-B14F-4D97-AF65-F5344CB8AC3E}">
        <p14:creationId xmlns:p14="http://schemas.microsoft.com/office/powerpoint/2010/main" val="226366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2.4 Benige verbindingen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Bouw van gewrichten</a:t>
            </a:r>
          </a:p>
          <a:p>
            <a:pPr lvl="1"/>
            <a:r>
              <a:rPr lang="nl-NL" dirty="0" smtClean="0"/>
              <a:t>Uiteinden van twee botten: Noemen we gewrichtsvlakken</a:t>
            </a:r>
          </a:p>
          <a:p>
            <a:pPr lvl="1"/>
            <a:r>
              <a:rPr lang="nl-NL" dirty="0" smtClean="0"/>
              <a:t>Bekleed met glad kraakbeen </a:t>
            </a:r>
          </a:p>
          <a:p>
            <a:pPr lvl="1"/>
            <a:r>
              <a:rPr lang="nl-NL" dirty="0" smtClean="0"/>
              <a:t>Bol uiteinde (gewrichtskop) hol uiteinde (gewrichtskom)</a:t>
            </a:r>
          </a:p>
          <a:p>
            <a:pPr lvl="1"/>
            <a:r>
              <a:rPr lang="nl-NL" dirty="0" smtClean="0"/>
              <a:t>Gewrichtskapsel en vloeistof </a:t>
            </a:r>
            <a:r>
              <a:rPr lang="nl-NL" dirty="0" smtClean="0">
                <a:sym typeface="Wingdings" panose="05000000000000000000" pitchFamily="2" charset="2"/>
              </a:rPr>
              <a:t> bij elkaar houden en smeren 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Gewrichtsbanden  verhogen de stevigheid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Skeletspieren voor stabiliteit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7567" t="23200" r="57427" b="29159"/>
          <a:stretch/>
        </p:blipFill>
        <p:spPr>
          <a:xfrm>
            <a:off x="6538822" y="4864644"/>
            <a:ext cx="2605177" cy="199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Spieren en pezen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Spieren </a:t>
            </a:r>
          </a:p>
          <a:p>
            <a:pPr lvl="1"/>
            <a:r>
              <a:rPr lang="nl-NL" dirty="0"/>
              <a:t>Weefselstructuren </a:t>
            </a:r>
          </a:p>
          <a:p>
            <a:pPr lvl="1"/>
            <a:r>
              <a:rPr lang="nl-NL" dirty="0"/>
              <a:t>Langer en korter worden </a:t>
            </a:r>
          </a:p>
          <a:p>
            <a:pPr lvl="1"/>
            <a:r>
              <a:rPr lang="nl-NL" dirty="0"/>
              <a:t>Glad (onwillekeurig) en dwarsgestreept (willekeurig) </a:t>
            </a:r>
          </a:p>
          <a:p>
            <a:r>
              <a:rPr lang="nl-NL" dirty="0" smtClean="0"/>
              <a:t>Skeletspieren </a:t>
            </a:r>
          </a:p>
          <a:p>
            <a:pPr lvl="1"/>
            <a:r>
              <a:rPr lang="nl-NL" dirty="0"/>
              <a:t>Antagonist </a:t>
            </a:r>
          </a:p>
          <a:p>
            <a:pPr lvl="1"/>
            <a:r>
              <a:rPr lang="nl-NL" dirty="0"/>
              <a:t>Basisspanning (tussen gespannen en ontspannen in) </a:t>
            </a:r>
          </a:p>
          <a:p>
            <a:pPr lvl="1"/>
            <a:r>
              <a:rPr lang="nl-NL" dirty="0" err="1"/>
              <a:t>Synergisten</a:t>
            </a:r>
            <a:r>
              <a:rPr lang="nl-NL" dirty="0"/>
              <a:t> (kauwen) </a:t>
            </a:r>
          </a:p>
          <a:p>
            <a:r>
              <a:rPr lang="nl-NL" dirty="0" smtClean="0"/>
              <a:t>Pezen </a:t>
            </a:r>
          </a:p>
          <a:p>
            <a:pPr lvl="1"/>
            <a:r>
              <a:rPr lang="nl-NL" dirty="0" smtClean="0"/>
              <a:t>Verlengstukje van de spier </a:t>
            </a:r>
          </a:p>
          <a:p>
            <a:pPr lvl="1"/>
            <a:r>
              <a:rPr lang="nl-NL" dirty="0" smtClean="0"/>
              <a:t>Wit </a:t>
            </a:r>
          </a:p>
          <a:p>
            <a:pPr lvl="1"/>
            <a:r>
              <a:rPr lang="nl-NL" dirty="0" smtClean="0"/>
              <a:t>Verbinding </a:t>
            </a:r>
          </a:p>
          <a:p>
            <a:pPr lvl="1"/>
            <a:r>
              <a:rPr lang="nl-NL" dirty="0" smtClean="0"/>
              <a:t>Taai, bijna niet rekbaar 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7302" t="22995" r="57426" b="29363"/>
          <a:stretch/>
        </p:blipFill>
        <p:spPr>
          <a:xfrm>
            <a:off x="5503653" y="4093525"/>
            <a:ext cx="3640347" cy="276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8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Wat heb je deze les geleerd?</a:t>
            </a:r>
          </a:p>
          <a:p>
            <a:r>
              <a:rPr lang="nl-NL" dirty="0" smtClean="0"/>
              <a:t> Wat vond je leuk?</a:t>
            </a:r>
          </a:p>
          <a:p>
            <a:r>
              <a:rPr lang="nl-NL" dirty="0"/>
              <a:t> </a:t>
            </a:r>
            <a:r>
              <a:rPr lang="nl-NL" dirty="0" smtClean="0"/>
              <a:t>Wat vond je minder leuk?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06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 Wat is anatomie? </a:t>
            </a:r>
            <a:br>
              <a:rPr lang="nl-NL" dirty="0" smtClean="0"/>
            </a:br>
            <a:r>
              <a:rPr lang="nl-NL" dirty="0" smtClean="0"/>
              <a:t>de wetenschap die zich bezighoudt met de bouw van het lichaam.</a:t>
            </a:r>
          </a:p>
          <a:p>
            <a:r>
              <a:rPr lang="nl-NL" dirty="0" smtClean="0"/>
              <a:t>  Wat is fysiologie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de </a:t>
            </a:r>
            <a:r>
              <a:rPr lang="nl-NL" dirty="0"/>
              <a:t>wetenschap die zich bezighoudt met het functioneren van het lichaam.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De bouw en functie verschillen wel per diersoort, maar de basis is hetzelfde.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 </a:t>
            </a:r>
            <a:r>
              <a:rPr lang="nl-NL" dirty="0"/>
              <a:t>W</a:t>
            </a:r>
            <a:r>
              <a:rPr lang="nl-NL" dirty="0" smtClean="0"/>
              <a:t>aar bestaat de huid uit? </a:t>
            </a:r>
          </a:p>
          <a:p>
            <a:r>
              <a:rPr lang="nl-NL" dirty="0"/>
              <a:t> </a:t>
            </a:r>
            <a:r>
              <a:rPr lang="nl-NL" dirty="0" smtClean="0"/>
              <a:t>Wat is er bijzonder aan de huid?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573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 Oriëntatie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Wat hebben wij nodig om te kunnen bewegen? </a:t>
            </a:r>
          </a:p>
          <a:p>
            <a:pPr lvl="1"/>
            <a:r>
              <a:rPr lang="nl-NL" dirty="0" smtClean="0"/>
              <a:t>Spieren </a:t>
            </a:r>
            <a:r>
              <a:rPr lang="nl-NL" dirty="0" smtClean="0">
                <a:sym typeface="Wingdings" panose="05000000000000000000" pitchFamily="2" charset="2"/>
              </a:rPr>
              <a:t> beweging en rechtop te houden </a:t>
            </a:r>
            <a:endParaRPr lang="nl-NL" dirty="0" smtClean="0"/>
          </a:p>
          <a:p>
            <a:pPr lvl="1"/>
            <a:r>
              <a:rPr lang="nl-NL" dirty="0" smtClean="0"/>
              <a:t>Skelet </a:t>
            </a:r>
            <a:r>
              <a:rPr lang="nl-NL" dirty="0" smtClean="0">
                <a:sym typeface="Wingdings" panose="05000000000000000000" pitchFamily="2" charset="2"/>
              </a:rPr>
              <a:t> slap als een kwal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078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Bewegingstelsel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Werkvorm experts </a:t>
            </a:r>
            <a:endParaRPr lang="nl-NL" dirty="0"/>
          </a:p>
        </p:txBody>
      </p:sp>
      <p:pic>
        <p:nvPicPr>
          <p:cNvPr id="1026" name="Picture 2" descr="Afbeeldingsresultaten voor werkvorm exper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554" y="3605843"/>
            <a:ext cx="3811446" cy="325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80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Samenvatting na werkvorm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86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Functies en opbouw van het bewegingsstelsel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Wat zijn de functies van het bewegingsstelsels? </a:t>
            </a:r>
          </a:p>
          <a:p>
            <a:pPr lvl="1"/>
            <a:r>
              <a:rPr lang="nl-NL" dirty="0" smtClean="0"/>
              <a:t>Mogelijkheid van bewegen </a:t>
            </a:r>
          </a:p>
          <a:p>
            <a:pPr lvl="1"/>
            <a:r>
              <a:rPr lang="nl-NL" dirty="0" smtClean="0"/>
              <a:t>Bescherming </a:t>
            </a:r>
          </a:p>
          <a:p>
            <a:pPr lvl="1"/>
            <a:r>
              <a:rPr lang="nl-NL" dirty="0" smtClean="0"/>
              <a:t>Maken van bloedcellen </a:t>
            </a:r>
          </a:p>
          <a:p>
            <a:pPr lvl="1"/>
            <a:r>
              <a:rPr lang="nl-NL" dirty="0" smtClean="0"/>
              <a:t>Geven vorm, stevigheid en houding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906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Functies en opbouw van het bewegingsstelsel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Indeling van het bewegingsstelsel </a:t>
            </a:r>
          </a:p>
          <a:p>
            <a:pPr lvl="1"/>
            <a:r>
              <a:rPr lang="nl-NL" dirty="0" smtClean="0"/>
              <a:t>Passief </a:t>
            </a:r>
          </a:p>
          <a:p>
            <a:pPr lvl="2"/>
            <a:r>
              <a:rPr lang="nl-NL" dirty="0" smtClean="0"/>
              <a:t>Skelet. Beweegt niet maar wordt bewogen </a:t>
            </a:r>
          </a:p>
          <a:p>
            <a:pPr lvl="1"/>
            <a:r>
              <a:rPr lang="nl-NL" dirty="0" smtClean="0"/>
              <a:t>Actief </a:t>
            </a:r>
          </a:p>
          <a:p>
            <a:pPr lvl="2"/>
            <a:r>
              <a:rPr lang="nl-NL" dirty="0" smtClean="0"/>
              <a:t>Skeletspieren. Laat de botten bewegen</a:t>
            </a:r>
          </a:p>
        </p:txBody>
      </p:sp>
    </p:spTree>
    <p:extLst>
      <p:ext uri="{BB962C8B-B14F-4D97-AF65-F5344CB8AC3E}">
        <p14:creationId xmlns:p14="http://schemas.microsoft.com/office/powerpoint/2010/main" val="64490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Functies en opbouw van het bewegingsstelsel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nu skeletspieren? </a:t>
            </a:r>
          </a:p>
          <a:p>
            <a:pPr lvl="1"/>
            <a:r>
              <a:rPr lang="nl-NL" dirty="0" smtClean="0"/>
              <a:t>Kopspieren </a:t>
            </a:r>
          </a:p>
          <a:p>
            <a:pPr lvl="1"/>
            <a:r>
              <a:rPr lang="nl-NL" dirty="0" smtClean="0"/>
              <a:t>Nek-, rug- en borstspieren </a:t>
            </a:r>
          </a:p>
          <a:p>
            <a:pPr lvl="1"/>
            <a:r>
              <a:rPr lang="nl-NL" dirty="0" smtClean="0"/>
              <a:t>Buikspieren </a:t>
            </a:r>
          </a:p>
          <a:p>
            <a:pPr lvl="1"/>
            <a:r>
              <a:rPr lang="nl-NL" dirty="0" smtClean="0"/>
              <a:t>Pootspieren </a:t>
            </a:r>
          </a:p>
          <a:p>
            <a:pPr lvl="1"/>
            <a:r>
              <a:rPr lang="nl-NL" dirty="0" smtClean="0"/>
              <a:t>Staartspieren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302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Botten (beenderen) </a:t>
            </a:r>
          </a:p>
          <a:p>
            <a:pPr lvl="1"/>
            <a:r>
              <a:rPr lang="nl-NL" dirty="0" smtClean="0"/>
              <a:t>Pijpbeenderen </a:t>
            </a:r>
          </a:p>
          <a:p>
            <a:pPr lvl="1"/>
            <a:r>
              <a:rPr lang="nl-NL" dirty="0" smtClean="0"/>
              <a:t>Platte beenderen </a:t>
            </a:r>
          </a:p>
          <a:p>
            <a:pPr lvl="1"/>
            <a:r>
              <a:rPr lang="nl-NL" dirty="0" smtClean="0"/>
              <a:t>Massieve beenderen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0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v2015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oeneWelle_v2015" id="{32262DFA-C85B-4B70-8416-EB8247F98055}" vid="{2D1EB2D9-A1FA-4186-9506-712A317FE5F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B260AF2CD54428F973B27AA328C24" ma:contentTypeVersion="0" ma:contentTypeDescription="Een nieuw document maken." ma:contentTypeScope="" ma:versionID="c6d9317de2df74bd22c6a384e3f769f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6333c89b8926f498e5dd200d9e5a5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2A386A-CA85-4C40-B9CF-99C3D8DDDA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6B553D-908A-442A-8CDF-F8B6C364B2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42D300C-45EC-4B6F-B7AC-392F14C798CF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GroeneWelle_v2015</Template>
  <TotalTime>1107</TotalTime>
  <Words>477</Words>
  <Application>Microsoft Office PowerPoint</Application>
  <PresentationFormat>Diavoorstelling (4:3)</PresentationFormat>
  <Paragraphs>117</Paragraphs>
  <Slides>16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GroeneWelle_v2015</vt:lpstr>
      <vt:lpstr>Anatomie en fysiologie</vt:lpstr>
      <vt:lpstr>Terugblik </vt:lpstr>
      <vt:lpstr>2.1 Oriëntatie </vt:lpstr>
      <vt:lpstr>Bewegingstelsel</vt:lpstr>
      <vt:lpstr>Samenvatting na werkvorm</vt:lpstr>
      <vt:lpstr>2.2 Functies en opbouw van het bewegingsstelsel </vt:lpstr>
      <vt:lpstr>2.2 Functies en opbouw van het bewegingsstelsel </vt:lpstr>
      <vt:lpstr>2.2 Functies en opbouw van het bewegingsstelsel </vt:lpstr>
      <vt:lpstr>2.3 Het skelet</vt:lpstr>
      <vt:lpstr>2.3 Het skelet</vt:lpstr>
      <vt:lpstr>2.3 Het skelet</vt:lpstr>
      <vt:lpstr>2.3 Het skelet</vt:lpstr>
      <vt:lpstr>2.4 Benige verbindingen </vt:lpstr>
      <vt:lpstr>2.4 Benige verbindingen </vt:lpstr>
      <vt:lpstr>2.5 Spieren en pezen</vt:lpstr>
      <vt:lpstr>Afsluiting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Liza Groot Severt</dc:creator>
  <cp:lastModifiedBy>Nikki Pots</cp:lastModifiedBy>
  <cp:revision>101</cp:revision>
  <dcterms:created xsi:type="dcterms:W3CDTF">2016-05-17T13:10:52Z</dcterms:created>
  <dcterms:modified xsi:type="dcterms:W3CDTF">2018-09-26T06:49:04Z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0x010100FE1B260AF2CD54428F973B27AA328C24</vt:lpwstr>
  </property>
  <property fmtid="{D5CDD505-2E9C-101B-9397-08002B2CF9AE}" pid="3" name="IsMyDocuments">
    <vt:bool>true</vt:bool>
  </property>
</Properties>
</file>