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yu39t_TACw" TargetMode="External"/><Relationship Id="rId2" Type="http://schemas.openxmlformats.org/officeDocument/2006/relationships/hyperlink" Target="http://www.angerenstein.nl/welzijn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Mantelzorg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2 Thema 15.4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872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stellingen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944710" y="1874517"/>
            <a:ext cx="65574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Mantelzorgers gaan vaak over eigen grenzen heen</a:t>
            </a:r>
          </a:p>
        </p:txBody>
      </p:sp>
      <p:sp>
        <p:nvSpPr>
          <p:cNvPr id="4" name="Rechthoek 3"/>
          <p:cNvSpPr/>
          <p:nvPr/>
        </p:nvSpPr>
        <p:spPr>
          <a:xfrm>
            <a:off x="1944710" y="2640169"/>
            <a:ext cx="6254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Je mag </a:t>
            </a:r>
            <a:r>
              <a:rPr lang="nl-NL" dirty="0" err="1"/>
              <a:t>néé</a:t>
            </a:r>
            <a:r>
              <a:rPr lang="nl-NL" dirty="0"/>
              <a:t> zeggen tegen </a:t>
            </a:r>
            <a:r>
              <a:rPr lang="nl-NL" dirty="0" smtClean="0"/>
              <a:t>mantelzorgtaken! 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1944710" y="3405821"/>
            <a:ext cx="71992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Er moet meer aandacht komen voor de positie en de rol van mantelzorgers binnen </a:t>
            </a:r>
            <a:r>
              <a:rPr lang="nl-NL" dirty="0" smtClean="0"/>
              <a:t>het onderwijs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 rot="10800000" flipV="1">
            <a:off x="1944709" y="4511339"/>
            <a:ext cx="8567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Werkgevers hebben een verantwoordelijkheid in het faciliteren van werknemers met mantelzorgtaken. 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1944709" y="5553990"/>
            <a:ext cx="938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Mantelzorg is gewoon een bezuinigingsmaatregel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374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mantelzorg?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352283" y="1874517"/>
            <a:ext cx="100777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srgbClr val="222222"/>
                </a:solidFill>
                <a:latin typeface="arial" panose="020B0604020202020204" pitchFamily="34" charset="0"/>
              </a:rPr>
              <a:t>Onbetaalde </a:t>
            </a:r>
            <a:r>
              <a:rPr lang="nl-NL" sz="2800" dirty="0">
                <a:solidFill>
                  <a:srgbClr val="222222"/>
                </a:solidFill>
                <a:latin typeface="arial" panose="020B0604020202020204" pitchFamily="34" charset="0"/>
              </a:rPr>
              <a:t>en vaak langdurige zorg voor zieke familieleden of vrienden. </a:t>
            </a:r>
            <a:endParaRPr lang="nl-NL" sz="28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nl-NL" sz="28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nl-NL" sz="2800" dirty="0" smtClean="0">
                <a:solidFill>
                  <a:srgbClr val="222222"/>
                </a:solidFill>
                <a:latin typeface="arial" panose="020B0604020202020204" pitchFamily="34" charset="0"/>
              </a:rPr>
              <a:t>Dit </a:t>
            </a:r>
            <a:r>
              <a:rPr lang="nl-NL" sz="2800" dirty="0">
                <a:solidFill>
                  <a:srgbClr val="222222"/>
                </a:solidFill>
                <a:latin typeface="arial" panose="020B0604020202020204" pitchFamily="34" charset="0"/>
              </a:rPr>
              <a:t>kan verzorging zijn of hulp bij dagelijkse activiteiten. </a:t>
            </a:r>
            <a:endParaRPr lang="nl-NL" sz="28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nl-NL" sz="28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nl-NL" sz="2800" dirty="0" smtClean="0">
                <a:solidFill>
                  <a:srgbClr val="222222"/>
                </a:solidFill>
                <a:latin typeface="arial" panose="020B0604020202020204" pitchFamily="34" charset="0"/>
              </a:rPr>
              <a:t>Gemeenten </a:t>
            </a:r>
            <a:r>
              <a:rPr lang="nl-NL" sz="2800" dirty="0">
                <a:solidFill>
                  <a:srgbClr val="222222"/>
                </a:solidFill>
                <a:latin typeface="arial" panose="020B0604020202020204" pitchFamily="34" charset="0"/>
              </a:rPr>
              <a:t>ondersteunen </a:t>
            </a:r>
            <a:r>
              <a:rPr lang="nl-NL" sz="2800" b="1" dirty="0">
                <a:solidFill>
                  <a:srgbClr val="222222"/>
                </a:solidFill>
                <a:latin typeface="arial" panose="020B0604020202020204" pitchFamily="34" charset="0"/>
              </a:rPr>
              <a:t>mantelzorgers</a:t>
            </a:r>
            <a:r>
              <a:rPr lang="nl-NL" sz="2800" dirty="0">
                <a:solidFill>
                  <a:srgbClr val="222222"/>
                </a:solidFill>
                <a:latin typeface="arial" panose="020B0604020202020204" pitchFamily="34" charset="0"/>
              </a:rPr>
              <a:t> bijvoorbeeld met (tijdelijke) overname van de zorg door een vrijwilliger of beroepskracht (respijtzorg</a:t>
            </a:r>
            <a:r>
              <a:rPr lang="nl-NL" sz="2800" dirty="0" smtClean="0">
                <a:solidFill>
                  <a:srgbClr val="222222"/>
                </a:solidFill>
                <a:latin typeface="arial" panose="020B0604020202020204" pitchFamily="34" charset="0"/>
              </a:rPr>
              <a:t>).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38700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 en verlofregelingen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52" y="1874517"/>
            <a:ext cx="3305175" cy="138112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065949" y="2021983"/>
            <a:ext cx="5009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Calamiteitenverlof</a:t>
            </a:r>
            <a:endParaRPr lang="nl-NL" sz="3200" dirty="0"/>
          </a:p>
        </p:txBody>
      </p:sp>
      <p:pic>
        <p:nvPicPr>
          <p:cNvPr id="1028" name="Picture 4" descr="Afbeeldingsresultaat voor kortdurend zorgverlo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152" y="3709115"/>
            <a:ext cx="3504874" cy="262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767" y="3061987"/>
            <a:ext cx="4524375" cy="1905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7173532" y="5525037"/>
            <a:ext cx="3902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Langdurend zorgverlof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02572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Schrijf Visiestuk over             mantelzorg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416676" y="2228045"/>
            <a:ext cx="9195516" cy="4388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6040" eaLnBrk="0" hangingPunct="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Bekijk</a:t>
            </a:r>
            <a:r>
              <a:rPr lang="nl-NL" spc="-55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de</a:t>
            </a:r>
            <a:r>
              <a:rPr lang="nl-NL" spc="-55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korte</a:t>
            </a:r>
            <a:r>
              <a:rPr lang="nl-NL" spc="-55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documentaire</a:t>
            </a:r>
            <a:r>
              <a:rPr lang="nl-NL" spc="-55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en</a:t>
            </a:r>
            <a:r>
              <a:rPr lang="nl-NL" spc="-55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vorm</a:t>
            </a:r>
            <a:r>
              <a:rPr lang="nl-NL" spc="-55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er</a:t>
            </a:r>
            <a:r>
              <a:rPr lang="nl-NL" spc="-55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een</a:t>
            </a:r>
            <a:r>
              <a:rPr lang="nl-NL" spc="-55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visie</a:t>
            </a:r>
            <a:r>
              <a:rPr lang="nl-NL" spc="-55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over.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07000"/>
              </a:lnSpc>
              <a:spcBef>
                <a:spcPts val="30"/>
              </a:spcBef>
              <a:spcAft>
                <a:spcPts val="0"/>
              </a:spcAft>
            </a:pPr>
            <a:r>
              <a:rPr lang="nl-NL" sz="2800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71755" lvl="0" indent="-342900" eaLnBrk="0" hangingPunct="0">
              <a:lnSpc>
                <a:spcPct val="110000"/>
              </a:lnSpc>
              <a:spcAft>
                <a:spcPts val="0"/>
              </a:spcAft>
              <a:buSzPts val="1000"/>
              <a:buFont typeface="+mj-lt"/>
              <a:buAutoNum type="arabicPeriod"/>
              <a:tabLst>
                <a:tab pos="523875" algn="l"/>
              </a:tabLst>
            </a:pP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Ga naar </a:t>
            </a:r>
            <a:r>
              <a:rPr lang="nl-NL" dirty="0">
                <a:solidFill>
                  <a:srgbClr val="0563C1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  <a:hlinkClick r:id="rId2"/>
              </a:rPr>
              <a:t>www.angerenstein.nl/welzijn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en kies Sociaal-maatschappelijk dienstverlener, link 1 van Thema</a:t>
            </a:r>
            <a:r>
              <a:rPr lang="nl-NL" spc="-40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15.</a:t>
            </a:r>
            <a:endParaRPr lang="nl-NL" sz="2400" dirty="0">
              <a:latin typeface="Gill Sans MT" panose="020B0502020104020203" pitchFamily="34" charset="0"/>
              <a:ea typeface="Calibri" panose="020F0502020204030204" pitchFamily="34" charset="0"/>
              <a:cs typeface="Gill Sans MT" panose="020B0502020104020203" pitchFamily="34" charset="0"/>
            </a:endParaRPr>
          </a:p>
          <a:p>
            <a:pPr marL="342900" lvl="0" indent="-342900" eaLnBrk="0" hangingPunct="0">
              <a:lnSpc>
                <a:spcPct val="107000"/>
              </a:lnSpc>
              <a:spcAft>
                <a:spcPts val="0"/>
              </a:spcAft>
              <a:buSzPts val="1000"/>
              <a:buFont typeface="+mj-lt"/>
              <a:buAutoNum type="arabicPeriod"/>
              <a:tabLst>
                <a:tab pos="523875" algn="l"/>
              </a:tabLst>
            </a:pP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Bekijk</a:t>
            </a:r>
            <a:r>
              <a:rPr lang="nl-NL" spc="-30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de</a:t>
            </a:r>
            <a:r>
              <a:rPr lang="nl-NL" spc="-30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documentaire:</a:t>
            </a:r>
            <a:r>
              <a:rPr lang="nl-NL" spc="-30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Ik</a:t>
            </a:r>
            <a:r>
              <a:rPr lang="nl-NL" spc="-30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ben</a:t>
            </a:r>
            <a:r>
              <a:rPr lang="nl-NL" spc="-30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een</a:t>
            </a:r>
            <a:r>
              <a:rPr lang="nl-NL" spc="-30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jonge</a:t>
            </a:r>
            <a:r>
              <a:rPr lang="nl-NL" spc="-30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mantelzorger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.</a:t>
            </a:r>
            <a:endParaRPr lang="nl-NL" sz="2400" dirty="0">
              <a:latin typeface="Gill Sans MT" panose="020B0502020104020203" pitchFamily="34" charset="0"/>
              <a:ea typeface="Calibri" panose="020F0502020204030204" pitchFamily="34" charset="0"/>
              <a:cs typeface="Gill Sans MT" panose="020B0502020104020203" pitchFamily="34" charset="0"/>
            </a:endParaRPr>
          </a:p>
          <a:p>
            <a:pPr marL="342900" marR="685165" lvl="0" indent="-342900" eaLnBrk="0" hangingPunct="0">
              <a:lnSpc>
                <a:spcPct val="110000"/>
              </a:lnSpc>
              <a:spcBef>
                <a:spcPts val="150"/>
              </a:spcBef>
              <a:spcAft>
                <a:spcPts val="0"/>
              </a:spcAft>
              <a:buSzPts val="1000"/>
              <a:buFont typeface="+mj-lt"/>
              <a:buAutoNum type="arabicPeriod"/>
              <a:tabLst>
                <a:tab pos="523875" algn="l"/>
              </a:tabLst>
            </a:pP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Schrijf een visiestuk van maximaal één A4 over wat jij ervan vindt dat jongeren soms noodgedwongen mantelzorger</a:t>
            </a:r>
            <a:r>
              <a:rPr lang="nl-NL" spc="-65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 </a:t>
            </a:r>
            <a:r>
              <a:rPr lang="nl-NL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worden</a:t>
            </a:r>
            <a:r>
              <a:rPr lang="nl-NL" dirty="0" smtClean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.</a:t>
            </a:r>
          </a:p>
          <a:p>
            <a:pPr marL="342900" marR="685165" lvl="0" indent="-342900" eaLnBrk="0" hangingPunct="0">
              <a:lnSpc>
                <a:spcPct val="110000"/>
              </a:lnSpc>
              <a:spcBef>
                <a:spcPts val="150"/>
              </a:spcBef>
              <a:spcAft>
                <a:spcPts val="0"/>
              </a:spcAft>
              <a:buSzPts val="1000"/>
              <a:buFont typeface="+mj-lt"/>
              <a:buAutoNum type="arabicPeriod"/>
              <a:tabLst>
                <a:tab pos="523875" algn="l"/>
              </a:tabLst>
            </a:pPr>
            <a:endParaRPr lang="nl-NL" sz="2400" dirty="0">
              <a:latin typeface="Palatino Linotype" panose="02040502050505030304" pitchFamily="18" charset="0"/>
              <a:ea typeface="Calibri" panose="020F0502020204030204" pitchFamily="34" charset="0"/>
              <a:cs typeface="Gill Sans MT" panose="020B0502020104020203" pitchFamily="34" charset="0"/>
            </a:endParaRPr>
          </a:p>
          <a:p>
            <a:pPr eaLnBrk="0" hangingPunct="0"/>
            <a:r>
              <a:rPr lang="nl-NL" sz="2400" dirty="0"/>
              <a:t>Link naar de documentaire </a:t>
            </a:r>
            <a:r>
              <a:rPr lang="nl-NL" sz="2400" dirty="0" smtClean="0"/>
              <a:t>(als de link bij punt 1 niet werkt</a:t>
            </a:r>
            <a:endParaRPr lang="nl-NL" sz="2400" dirty="0"/>
          </a:p>
          <a:p>
            <a:pPr eaLnBrk="0" hangingPunct="0"/>
            <a:r>
              <a:rPr lang="nl-NL" sz="2400" dirty="0">
                <a:hlinkClick r:id="rId3"/>
              </a:rPr>
              <a:t>www.youtube.com/</a:t>
            </a:r>
            <a:r>
              <a:rPr lang="nl-NL" sz="2400" dirty="0" err="1">
                <a:hlinkClick r:id="rId3"/>
              </a:rPr>
              <a:t>watch?v</a:t>
            </a:r>
            <a:r>
              <a:rPr lang="nl-NL" sz="2400" dirty="0">
                <a:hlinkClick r:id="rId3"/>
              </a:rPr>
              <a:t>=Oyu39t_TACw.</a:t>
            </a:r>
            <a:r>
              <a:rPr lang="nl-NL" sz="2400" dirty="0"/>
              <a:t> </a:t>
            </a:r>
          </a:p>
          <a:p>
            <a:pPr marL="342900" marR="685165" lvl="0" indent="-342900" eaLnBrk="0" hangingPunct="0">
              <a:lnSpc>
                <a:spcPct val="110000"/>
              </a:lnSpc>
              <a:spcBef>
                <a:spcPts val="150"/>
              </a:spcBef>
              <a:spcAft>
                <a:spcPts val="0"/>
              </a:spcAft>
              <a:buSzPts val="1000"/>
              <a:buFont typeface="+mj-lt"/>
              <a:buAutoNum type="arabicPeriod"/>
              <a:tabLst>
                <a:tab pos="523875" algn="l"/>
              </a:tabLst>
            </a:pPr>
            <a:endParaRPr lang="nl-NL" sz="2400" dirty="0">
              <a:latin typeface="Gill Sans MT" panose="020B0502020104020203" pitchFamily="34" charset="0"/>
              <a:ea typeface="Calibri" panose="020F0502020204030204" pitchFamily="34" charset="0"/>
              <a:cs typeface="Gill Sans MT" panose="020B0502020104020203" pitchFamily="34" charset="0"/>
            </a:endParaRPr>
          </a:p>
          <a:p>
            <a:pPr eaLnBrk="0" hangingPunct="0">
              <a:lnSpc>
                <a:spcPct val="107000"/>
              </a:lnSpc>
              <a:spcBef>
                <a:spcPts val="20"/>
              </a:spcBef>
              <a:spcAft>
                <a:spcPts val="0"/>
              </a:spcAft>
            </a:pPr>
            <a:r>
              <a:rPr lang="nl-NL" sz="2400" dirty="0">
                <a:latin typeface="Palatino Linotype" panose="02040502050505030304" pitchFamily="18" charset="0"/>
                <a:ea typeface="Calibri" panose="020F0502020204030204" pitchFamily="34" charset="0"/>
                <a:cs typeface="Palatino Linotype" panose="0204050205050503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52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99407" y="382385"/>
            <a:ext cx="10178322" cy="1492132"/>
          </a:xfrm>
        </p:spPr>
        <p:txBody>
          <a:bodyPr/>
          <a:lstStyle/>
          <a:p>
            <a:r>
              <a:rPr lang="nl-NL" dirty="0" smtClean="0"/>
              <a:t>Ontspoorde mantelzorg</a:t>
            </a:r>
            <a:endParaRPr lang="nl-NL" dirty="0"/>
          </a:p>
        </p:txBody>
      </p:sp>
      <p:pic>
        <p:nvPicPr>
          <p:cNvPr id="2050" name="Picture 2" descr="Afbeeldingsresultaat voor woordsp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847" y="3097256"/>
            <a:ext cx="5715000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2884868" y="1874517"/>
            <a:ext cx="6490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/>
              <a:t>          signalen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27901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Kritische beroepssituatie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251678" y="1622738"/>
            <a:ext cx="954081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Lees de kritische beroepssituatie op blz. 325 en beschrijf waarom Paul dit een dilemma vindt</a:t>
            </a:r>
          </a:p>
          <a:p>
            <a:endParaRPr lang="nl-NL" sz="3200" dirty="0"/>
          </a:p>
          <a:p>
            <a:r>
              <a:rPr lang="nl-NL" sz="3200" dirty="0" smtClean="0"/>
              <a:t>Hoe zouden jullie handelen in deze situatie; welke acties onderneem je</a:t>
            </a:r>
          </a:p>
          <a:p>
            <a:endParaRPr lang="nl-NL" sz="3200" dirty="0"/>
          </a:p>
          <a:p>
            <a:r>
              <a:rPr lang="nl-NL" sz="3200" dirty="0" smtClean="0"/>
              <a:t>Werk kort uit op je laptop of op papier</a:t>
            </a:r>
          </a:p>
          <a:p>
            <a:endParaRPr lang="nl-NL" sz="3200" dirty="0"/>
          </a:p>
          <a:p>
            <a:r>
              <a:rPr lang="nl-NL" sz="3200" dirty="0" smtClean="0"/>
              <a:t>Nabespreken klassikaal</a:t>
            </a:r>
          </a:p>
          <a:p>
            <a:endParaRPr lang="nl-NL" sz="3200" dirty="0" smtClean="0"/>
          </a:p>
          <a:p>
            <a:endParaRPr lang="nl-NL" sz="32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167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3823" y="268288"/>
            <a:ext cx="6821487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Tijdelijke aanduiding voor inhoud 5"/>
          <p:cNvPicPr>
            <a:picLocks noChangeAspect="1"/>
          </p:cNvPicPr>
          <p:nvPr/>
        </p:nvPicPr>
        <p:blipFill>
          <a:blip r:embed="rId3"/>
          <a:srcRect l="11909" t="-252" r="17039" b="252"/>
          <a:stretch>
            <a:fillRect/>
          </a:stretch>
        </p:blipFill>
        <p:spPr bwMode="auto">
          <a:xfrm>
            <a:off x="6687847" y="3751263"/>
            <a:ext cx="2452688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68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3205" y="781631"/>
            <a:ext cx="10178322" cy="1492132"/>
          </a:xfrm>
        </p:spPr>
        <p:txBody>
          <a:bodyPr/>
          <a:lstStyle/>
          <a:p>
            <a:r>
              <a:rPr lang="nl-NL" dirty="0" smtClean="0"/>
              <a:t>Als er tijd over is: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493950" y="2537138"/>
            <a:ext cx="10388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Maken van de uitgedeelde opdrachten die horen bij dit thema</a:t>
            </a:r>
            <a:endParaRPr lang="nl-NL" sz="3200" dirty="0"/>
          </a:p>
        </p:txBody>
      </p:sp>
      <p:sp>
        <p:nvSpPr>
          <p:cNvPr id="4" name="Dubbele golf 3"/>
          <p:cNvSpPr/>
          <p:nvPr/>
        </p:nvSpPr>
        <p:spPr>
          <a:xfrm>
            <a:off x="2305318" y="3670479"/>
            <a:ext cx="7534141" cy="2343955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Deze opdrachten helpen jou je de theorie eigen te maken voor de toets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902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58</TotalTime>
  <Words>175</Words>
  <Application>Microsoft Office PowerPoint</Application>
  <PresentationFormat>Breedbeeld</PresentationFormat>
  <Paragraphs>42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7" baseType="lpstr">
      <vt:lpstr>Arial</vt:lpstr>
      <vt:lpstr>Arial</vt:lpstr>
      <vt:lpstr>Calibri</vt:lpstr>
      <vt:lpstr>Gill Sans MT</vt:lpstr>
      <vt:lpstr>Impact</vt:lpstr>
      <vt:lpstr>Palatino Linotype</vt:lpstr>
      <vt:lpstr>Times New Roman</vt:lpstr>
      <vt:lpstr>Badge</vt:lpstr>
      <vt:lpstr>Mantelzorg</vt:lpstr>
      <vt:lpstr>stellingen</vt:lpstr>
      <vt:lpstr>Wat is mantelzorg?</vt:lpstr>
      <vt:lpstr>Werk en verlofregelingen</vt:lpstr>
      <vt:lpstr>Schrijf Visiestuk over             mantelzorg</vt:lpstr>
      <vt:lpstr>Ontspoorde mantelzorg</vt:lpstr>
      <vt:lpstr>Kritische beroepssituatie</vt:lpstr>
      <vt:lpstr>PowerPoint-presentatie</vt:lpstr>
      <vt:lpstr>Als er tijd over is: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Mantelzorg</dc:title>
  <dc:creator>Jansen, Els</dc:creator>
  <cp:lastModifiedBy>Jansen, Els</cp:lastModifiedBy>
  <cp:revision>7</cp:revision>
  <dcterms:created xsi:type="dcterms:W3CDTF">2018-09-20T19:55:11Z</dcterms:created>
  <dcterms:modified xsi:type="dcterms:W3CDTF">2018-09-20T20:53:45Z</dcterms:modified>
</cp:coreProperties>
</file>