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8" r:id="rId10"/>
    <p:sldId id="266" r:id="rId11"/>
    <p:sldId id="265" r:id="rId12"/>
    <p:sldId id="269" r:id="rId13"/>
    <p:sldId id="271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10/15/2018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Intensieve 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Les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4794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Criteria vanuit de DSM – IV </a:t>
            </a:r>
            <a:endParaRPr lang="nl-NL" dirty="0"/>
          </a:p>
        </p:txBody>
      </p:sp>
      <p:pic>
        <p:nvPicPr>
          <p:cNvPr id="1026" name="Picture 2" descr="https://attachment.outlook.office.net/owa/ms.hoog@noorderpoort.nl/service.svc/s/GetFileAttachment?id=AAMkADA0ZjFkNmMwLTlkMTQtNDY3ZC1iMzMyLTlkMDgzZGRiMTA5NgBGAAAAAABbDZLb16B%2BR5mRuOLVglKIBwACf2RD%2Fx22QZ5sUGOn4poLAAAAAAEMAAACf2RD%2Fx22QZ5sUGOn4poLAAHevedyAAABEgAQAFnBW797A6JDoZ1PNGxDXrU%3D&amp;X-OWA-CANARY=Q-R4wX5dwkON1OPJ1-WIFcDvzzn9KNYY9AYMoQLLLeegYprEujsKE2rQT9HRjRiyyWRSkk2K6GM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gxODg3MTNcIixcInB1aWRcIjpcIjExNTM3NjU5MzIxNDEzNzk4NzJcIixcIm9pZFwiOlwiYmExNzk0NjctNmIwNy00YWQyLWJjNTQtMDFkNmFmNDJjYWQ1XCIsXCJzY29wZVwiOlwiT3dhRG93bmxvYWRcIn0iLCJuYmYiOjE1Mzg1NDk3MzgsImV4cCI6MTUzODU1MDMzOCwiaXNzIjoiMDAwMDAwMDItMDAwMC0wZmYxLWNlMDAtMDAwMDAwMDAwMDAwQDM3YmU0MjllLTZlODUtNDJjZi1hZmMxLTEzYzY1ODdiMmIzZiIsImF1ZCI6IjAwMDAwMDAyLTAwMDAtMGZmMS1jZTAwLTAwMDAwMDAwMDAwMC9hdHRhY2htZW50Lm91dGxvb2sub2ZmaWNlLm5ldEAzN2JlNDI5ZS02ZTg1LTQyY2YtYWZjMS0xM2M2NTg3YjJiM2YifQ.cVvQsKsbP7Apwk8EkNaRQA4a2HDTVCr-gq1TvOVRKSw02_DEcXbFGIhJ_5S3A6FZuQBW1tTVSBEJm8cayr4tdoy5QmdgF8PcbFs-vBp2U1nWnhikrnypWLCKTLtk6nfStK2PgWbZYGIX6Ki6R4ZuU2_vVIYSmhujo8UM3isu3KJ8pq6Q6ys3PGJgOTiRBmx-QQv-k0Qdf41B1dO8pmRlNlCf9un4SCWk60Oz0Zv09PIER7haoNX2rd5saxAqkHEmA21rJ__OF4KSERjintEMljJ87fQnN0UCHUx5LiP-YqIuyZvK740fDT37r4dE0reMBEwDtGPT1ZLMSKBOZjzSyA&amp;owa=outlook.office.com&amp;isImagePreview=Tru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5255" y="539622"/>
            <a:ext cx="4862952" cy="777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203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Risico’s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Verkeerde diagnose</a:t>
            </a:r>
          </a:p>
          <a:p>
            <a:r>
              <a:rPr lang="nl-NL" dirty="0" smtClean="0"/>
              <a:t>Intensieve behandelingen </a:t>
            </a:r>
          </a:p>
          <a:p>
            <a:r>
              <a:rPr lang="nl-NL" dirty="0" smtClean="0"/>
              <a:t>Misplaatste medicatie </a:t>
            </a:r>
          </a:p>
          <a:p>
            <a:r>
              <a:rPr lang="nl-NL" dirty="0" smtClean="0"/>
              <a:t>Ongemerkt </a:t>
            </a:r>
            <a:r>
              <a:rPr lang="nl-NL" smtClean="0"/>
              <a:t>neurologische problematiek </a:t>
            </a:r>
          </a:p>
        </p:txBody>
      </p:sp>
    </p:spTree>
    <p:extLst>
      <p:ext uri="{BB962C8B-B14F-4D97-AF65-F5344CB8AC3E}">
        <p14:creationId xmlns:p14="http://schemas.microsoft.com/office/powerpoint/2010/main" val="2213900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Gedragsmatige behandeling (wegnemen secundaire factoren)</a:t>
            </a:r>
          </a:p>
          <a:p>
            <a:r>
              <a:rPr lang="nl-NL" dirty="0" smtClean="0"/>
              <a:t>Gezinstherapie </a:t>
            </a:r>
          </a:p>
          <a:p>
            <a:r>
              <a:rPr lang="nl-NL" dirty="0" smtClean="0"/>
              <a:t>Cognitieve gedragstherapie</a:t>
            </a:r>
          </a:p>
          <a:p>
            <a:r>
              <a:rPr lang="nl-NL" dirty="0" smtClean="0"/>
              <a:t>Verstoorde opvattingen herstructureren </a:t>
            </a:r>
          </a:p>
          <a:p>
            <a:r>
              <a:rPr lang="nl-NL" dirty="0" smtClean="0"/>
              <a:t>Placebo’s vs. </a:t>
            </a:r>
            <a:r>
              <a:rPr lang="nl-NL" dirty="0" err="1" smtClean="0"/>
              <a:t>fluoxetine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88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s://attachment.outlook.office.net/owa/ms.hoog@noorderpoort.nl/service.svc/s/GetFileAttachment?id=AAMkADA0ZjFkNmMwLTlkMTQtNDY3ZC1iMzMyLTlkMDgzZGRiMTA5NgBGAAAAAABbDZLb16B%2BR5mRuOLVglKIBwACf2RD%2Fx22QZ5sUGOn4poLAAAAAAEMAAACf2RD%2Fx22QZ5sUGOn4poLAAHevedzAAABEgAQACEQmW8KHBhAvkLdPG1WUqM%3D&amp;X-OWA-CANARY=5VxULLgEKkyfPwOX03Zlu2B3FfADKdYYWmEHCaVvlzjHR11jTtXVX-wzvqJOq1AttzrRiCHQuTM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gxODg3MTNcIixcInB1aWRcIjpcIjExNTM3NjU5MzIxNDEzNzk4NzJcIixcIm9pZFwiOlwiYmExNzk0NjctNmIwNy00YWQyLWJjNTQtMDFkNmFmNDJjYWQ1XCIsXCJzY29wZVwiOlwiT3dhRG93bmxvYWRcIn0iLCJuYmYiOjE1Mzg1NTI0MzgsImV4cCI6MTUzODU1MzAzOCwiaXNzIjoiMDAwMDAwMDItMDAwMC0wZmYxLWNlMDAtMDAwMDAwMDAwMDAwQDM3YmU0MjllLTZlODUtNDJjZi1hZmMxLTEzYzY1ODdiMmIzZiIsImF1ZCI6IjAwMDAwMDAyLTAwMDAtMGZmMS1jZTAwLTAwMDAwMDAwMDAwMC9hdHRhY2htZW50Lm91dGxvb2sub2ZmaWNlLm5ldEAzN2JlNDI5ZS02ZTg1LTQyY2YtYWZjMS0xM2M2NTg3YjJiM2YifQ.ntJeWoo9BbJS3ZG4CG4IhwmQj4yeyVC4SBvsR1QQP5vU5H019DvjbWOT1g8yfgvxSQgzL7IHX5eNEddNGQFASqLVV5KHHm7bawmiw7Z1-f-ZIrEv1_l4wOYWrCnB-vzB0OHTcnzGYR1Wo1lemvJCXudvYBrMPRzakwbUcpB-sHAN3zHhjgLdjVBB0FLdLGWwoqegOIgTmq-oclZxVSYLPDaBvIHO44LDx7jkM2A07CZ1sBHBJhgQluGm6_SRAWCFVltSqUaXKZIG1xKOu6V99G-I1pzHGEWpZgYs-C9kfLaCjNj3uN9yXoP5VAuu_cckFxnHjF_vrggP9a9NM6VT_g&amp;owa=outlook.office.com&amp;isImagePreview=Tru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29723" y="-964655"/>
            <a:ext cx="6568907" cy="875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346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werken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Ga zelfstandig aan de slag met </a:t>
            </a:r>
            <a:r>
              <a:rPr lang="nl-NL" smtClean="0"/>
              <a:t>de opdracht.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7487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</a:p>
          <a:p>
            <a:r>
              <a:rPr lang="nl-NL" dirty="0" smtClean="0"/>
              <a:t>Ziekteangststoornis- hypochondrie</a:t>
            </a:r>
          </a:p>
          <a:p>
            <a:r>
              <a:rPr lang="nl-NL" dirty="0" smtClean="0"/>
              <a:t>Functioneel neurologische symptoomstoornis – conversiestoornis </a:t>
            </a:r>
          </a:p>
          <a:p>
            <a:r>
              <a:rPr lang="nl-NL" dirty="0" smtClean="0"/>
              <a:t>Depersonalisatie/</a:t>
            </a:r>
            <a:r>
              <a:rPr lang="nl-NL" dirty="0" err="1" smtClean="0"/>
              <a:t>derealisatiestoornis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514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Somatische symptoomstoornis/ </a:t>
            </a:r>
            <a:r>
              <a:rPr lang="nl-NL" dirty="0" err="1" smtClean="0"/>
              <a:t>Münchausen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proxy  </a:t>
            </a:r>
          </a:p>
          <a:p>
            <a:r>
              <a:rPr lang="nl-NL" dirty="0" smtClean="0"/>
              <a:t>Kenmerken </a:t>
            </a:r>
          </a:p>
          <a:p>
            <a:r>
              <a:rPr lang="nl-NL" dirty="0" smtClean="0"/>
              <a:t>Symptomen </a:t>
            </a:r>
          </a:p>
          <a:p>
            <a:r>
              <a:rPr lang="nl-NL" dirty="0" smtClean="0"/>
              <a:t>Behandeling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4270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Ziekteangststoornis- hypochondrie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Ernstig ziek voelen – geen bewijs </a:t>
            </a:r>
          </a:p>
          <a:p>
            <a:r>
              <a:rPr lang="nl-NL" dirty="0" smtClean="0"/>
              <a:t>Interpretatie van signalen (hoe erg is de ziekte?)</a:t>
            </a:r>
          </a:p>
          <a:p>
            <a:r>
              <a:rPr lang="nl-NL" dirty="0" smtClean="0"/>
              <a:t>Ingrijpende levensgebeurtenissen</a:t>
            </a:r>
          </a:p>
          <a:p>
            <a:r>
              <a:rPr lang="nl-NL" dirty="0" smtClean="0"/>
              <a:t>Mannen en vrouwen </a:t>
            </a:r>
          </a:p>
          <a:p>
            <a:r>
              <a:rPr lang="nl-NL" dirty="0" smtClean="0"/>
              <a:t>Vrijwel geen genezing mogelijk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939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Ontbreken duidelijke lichamelijke klachten</a:t>
            </a:r>
          </a:p>
          <a:p>
            <a:r>
              <a:rPr lang="nl-NL" dirty="0" smtClean="0"/>
              <a:t>Begint tussen 20</a:t>
            </a:r>
            <a:r>
              <a:rPr lang="nl-NL" baseline="30000" dirty="0" smtClean="0"/>
              <a:t>e</a:t>
            </a:r>
            <a:r>
              <a:rPr lang="nl-NL" dirty="0" smtClean="0"/>
              <a:t> en 30</a:t>
            </a:r>
            <a:r>
              <a:rPr lang="nl-NL" baseline="30000" dirty="0" smtClean="0"/>
              <a:t>e</a:t>
            </a:r>
            <a:r>
              <a:rPr lang="nl-NL" dirty="0" smtClean="0"/>
              <a:t> levensjaar</a:t>
            </a:r>
          </a:p>
          <a:p>
            <a:r>
              <a:rPr lang="nl-NL" dirty="0" smtClean="0"/>
              <a:t> overgevoeligheid </a:t>
            </a:r>
          </a:p>
          <a:p>
            <a:r>
              <a:rPr lang="nl-NL" dirty="0" smtClean="0"/>
              <a:t>Vicieuze cirkel</a:t>
            </a:r>
          </a:p>
          <a:p>
            <a:r>
              <a:rPr lang="nl-NL" dirty="0" smtClean="0"/>
              <a:t>Co morbiditeit met onder andere angststoornis en depressie 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139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Criteria vanuit de DSM-IV</a:t>
            </a:r>
            <a:endParaRPr lang="nl-NL" dirty="0"/>
          </a:p>
        </p:txBody>
      </p:sp>
      <p:pic>
        <p:nvPicPr>
          <p:cNvPr id="1026" name="Picture 2" descr="https://attachment.outlook.office.net/owa/ms.hoog@noorderpoort.nl/service.svc/s/GetFileAttachment?id=AAMkADA0ZjFkNmMwLTlkMTQtNDY3ZC1iMzMyLTlkMDgzZGRiMTA5NgBGAAAAAABbDZLb16B%2BR5mRuOLVglKIBwACf2RD%2Fx22QZ5sUGOn4poLAAAAAAEMAAACf2RD%2Fx22QZ5sUGOn4poLAAHdAQrBAAABEgAQAHhy1i3tf0xJmi%2F89IoFkmc%3D&amp;X-OWA-CANARY=CyFwfvSgt0amc9abNKNc_yDpOr5vJ9YYFzcC9AvlU5Ygh9MP3Bv2cHBuI0w4m6d63h487jKmMoA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gxODg3MTNcIixcInB1aWRcIjpcIjExNTM3NjU5MzIxNDEzNzk4NzJcIixcIm9pZFwiOlwiYmExNzk0NjctNmIwNy00YWQyLWJjNTQtMDFkNmFmNDJjYWQ1XCIsXCJzY29wZVwiOlwiT3dhRG93bmxvYWRcIn0iLCJuYmYiOjE1MzgzNzg3NDIsImV4cCI6MTUzODM3OTM0MiwiaXNzIjoiMDAwMDAwMDItMDAwMC0wZmYxLWNlMDAtMDAwMDAwMDAwMDAwQDM3YmU0MjllLTZlODUtNDJjZi1hZmMxLTEzYzY1ODdiMmIzZiIsImF1ZCI6IjAwMDAwMDAyLTAwMDAtMGZmMS1jZTAwLTAwMDAwMDAwMDAwMC9hdHRhY2htZW50Lm91dGxvb2sub2ZmaWNlLm5ldEAzN2JlNDI5ZS02ZTg1LTQyY2YtYWZjMS0xM2M2NTg3YjJiM2YifQ.Kw46qlCXI7wlWTk2Xd1m7Qz4lAgkB4Xvuk0xJvRfTmqCi0nXUBTJs296DO5ecgh3OQ_Jx_t-YXxseg1nTMPctTw5kP7xJAeGyYeXdmRyWRQBV7szt9pzyV834xA1IIBeSpScZtZzOj5n_68-Xswx--BITuSyPo0_oXmeh61pnWvxkAZUgwVBZLJmFanbB2J5zUWglhdJLJt4_Hau66YdCyNy2O5m0fbIYF1ivUf5IPxDq7mC4GFfCnRI4LEiFRcsiyYKhHjSftPEavVX11cZ6gQVNOXv3a7groq-DWKA7x1D1W0V-JOPxfkjZDnk7bhCHJXvsgQv4C_jV22HtwGoTg&amp;owa=outlook.office.com&amp;isImagePreview=Tru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29" y="1909536"/>
            <a:ext cx="8201464" cy="463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696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Functioneel neurologische symptoomstoornis / conversiestoornis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Verlies van lichamelijk functioneren </a:t>
            </a:r>
          </a:p>
          <a:p>
            <a:r>
              <a:rPr lang="nl-NL" dirty="0" smtClean="0"/>
              <a:t>Geen medische verklaring voor de uitvalverschijnselen</a:t>
            </a:r>
          </a:p>
          <a:p>
            <a:r>
              <a:rPr lang="nl-NL" dirty="0" smtClean="0"/>
              <a:t>Stress</a:t>
            </a:r>
          </a:p>
          <a:p>
            <a:r>
              <a:rPr lang="nl-NL" dirty="0" smtClean="0"/>
              <a:t>Trauma’s kindertijd </a:t>
            </a:r>
          </a:p>
          <a:p>
            <a:endParaRPr lang="nl-NL" dirty="0"/>
          </a:p>
          <a:p>
            <a:r>
              <a:rPr lang="nl-NL" dirty="0" smtClean="0"/>
              <a:t>Al bekend sinds het Griekse tijdperk (</a:t>
            </a:r>
            <a:r>
              <a:rPr lang="nl-NL" dirty="0" err="1" smtClean="0"/>
              <a:t>Hipocrates</a:t>
            </a:r>
            <a:r>
              <a:rPr lang="nl-NL" dirty="0" smtClean="0"/>
              <a:t>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358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Symptomen lijken op neurologische problematiek</a:t>
            </a:r>
          </a:p>
          <a:p>
            <a:r>
              <a:rPr lang="nl-NL" dirty="0" smtClean="0"/>
              <a:t>Denk aan: verlamming, epilepsie, blindheid, tunnelvisie, doofheid etc.</a:t>
            </a:r>
          </a:p>
          <a:p>
            <a:r>
              <a:rPr lang="nl-NL" dirty="0" smtClean="0"/>
              <a:t>Uitval lichamelijke functies </a:t>
            </a:r>
          </a:p>
          <a:p>
            <a:r>
              <a:rPr lang="nl-NL" dirty="0" smtClean="0"/>
              <a:t>Vaak langdurig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95072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Oorzaak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0000" y="2644318"/>
            <a:ext cx="10554574" cy="3636511"/>
          </a:xfrm>
        </p:spPr>
        <p:txBody>
          <a:bodyPr/>
          <a:lstStyle/>
          <a:p>
            <a:r>
              <a:rPr lang="nl-NL" dirty="0"/>
              <a:t>Trauma’s kindertijd </a:t>
            </a:r>
          </a:p>
          <a:p>
            <a:r>
              <a:rPr lang="nl-NL" dirty="0"/>
              <a:t>Misbruik/huiselijk </a:t>
            </a:r>
            <a:r>
              <a:rPr lang="nl-NL" dirty="0" smtClean="0"/>
              <a:t>geweld</a:t>
            </a:r>
          </a:p>
          <a:p>
            <a:endParaRPr lang="nl-NL" dirty="0"/>
          </a:p>
          <a:p>
            <a:r>
              <a:rPr lang="nl-NL" dirty="0" smtClean="0"/>
              <a:t>Verschillende perspectieven:</a:t>
            </a:r>
          </a:p>
          <a:p>
            <a:pPr lvl="1"/>
            <a:r>
              <a:rPr lang="nl-NL" dirty="0" smtClean="0"/>
              <a:t>Biologisch (genetisch, hersenactiviteit gekoppeld aan emoties)</a:t>
            </a:r>
          </a:p>
          <a:p>
            <a:pPr lvl="1"/>
            <a:r>
              <a:rPr lang="nl-NL" dirty="0" smtClean="0"/>
              <a:t>Leertheorie (sociale factoren)</a:t>
            </a:r>
          </a:p>
          <a:p>
            <a:pPr lvl="1"/>
            <a:r>
              <a:rPr lang="nl-NL" dirty="0" smtClean="0"/>
              <a:t>Psychodynamische theorie (uitvalverschijnselen hebben een functie)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Westerse cultuur (druk, stress)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3457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310</TotalTime>
  <Words>218</Words>
  <Application>Microsoft Office PowerPoint</Application>
  <PresentationFormat>Breedbeeld</PresentationFormat>
  <Paragraphs>61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Century Gothic</vt:lpstr>
      <vt:lpstr>Wingdings 2</vt:lpstr>
      <vt:lpstr>Citeerbaar</vt:lpstr>
      <vt:lpstr>Intensieve begeleiding</vt:lpstr>
      <vt:lpstr>Wat gaan we doen?</vt:lpstr>
      <vt:lpstr>Vorige week </vt:lpstr>
      <vt:lpstr>Ziekteangststoornis- hypochondrie </vt:lpstr>
      <vt:lpstr>Symptomen </vt:lpstr>
      <vt:lpstr>Criteria vanuit de DSM-IV</vt:lpstr>
      <vt:lpstr>Functioneel neurologische symptoomstoornis / conversiestoornis </vt:lpstr>
      <vt:lpstr>Symptomen</vt:lpstr>
      <vt:lpstr>Oorzaak </vt:lpstr>
      <vt:lpstr>Criteria vanuit de DSM – IV </vt:lpstr>
      <vt:lpstr>Risico’s </vt:lpstr>
      <vt:lpstr>Behandeling</vt:lpstr>
      <vt:lpstr>PowerPoint-presentatie</vt:lpstr>
      <vt:lpstr>Zelfstandig werken 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Intensieve begeleiding</dc:title>
  <dc:creator>Marcella Hoog</dc:creator>
  <cp:lastModifiedBy>Marcella Hoog</cp:lastModifiedBy>
  <cp:revision>14</cp:revision>
  <dcterms:created xsi:type="dcterms:W3CDTF">2018-09-21T08:00:17Z</dcterms:created>
  <dcterms:modified xsi:type="dcterms:W3CDTF">2018-10-15T10:01:33Z</dcterms:modified>
</cp:coreProperties>
</file>