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4"/>
  </p:sldMasterIdLst>
  <p:notesMasterIdLst>
    <p:notesMasterId r:id="rId18"/>
  </p:notesMasterIdLst>
  <p:handoutMasterIdLst>
    <p:handoutMasterId r:id="rId19"/>
  </p:handoutMasterIdLst>
  <p:sldIdLst>
    <p:sldId id="256" r:id="rId5"/>
    <p:sldId id="270" r:id="rId6"/>
    <p:sldId id="258" r:id="rId7"/>
    <p:sldId id="271" r:id="rId8"/>
    <p:sldId id="278" r:id="rId9"/>
    <p:sldId id="282" r:id="rId10"/>
    <p:sldId id="283" r:id="rId11"/>
    <p:sldId id="284" r:id="rId12"/>
    <p:sldId id="281" r:id="rId13"/>
    <p:sldId id="277" r:id="rId14"/>
    <p:sldId id="276" r:id="rId15"/>
    <p:sldId id="279" r:id="rId16"/>
    <p:sldId id="280" r:id="rId17"/>
  </p:sldIdLst>
  <p:sldSz cx="12192000" cy="6858000"/>
  <p:notesSz cx="6797675" cy="987266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udith Iedema" initials="JI" lastIdx="2" clrIdx="0">
    <p:extLst>
      <p:ext uri="{19B8F6BF-5375-455C-9EA6-DF929625EA0E}">
        <p15:presenceInfo xmlns:p15="http://schemas.microsoft.com/office/powerpoint/2012/main" userId="S::jc.iedema@noorderpoort.nl::bb1b84f8-b2cf-4897-8df0-6fadffdd11a5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Stijl, gemiddeld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C4B1156A-380E-4F78-BDF5-A606A8083BF9}" styleName="Stijl, gemiddeld 4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1324" autoAdjust="0"/>
    <p:restoredTop sz="94660"/>
  </p:normalViewPr>
  <p:slideViewPr>
    <p:cSldViewPr snapToGrid="0">
      <p:cViewPr varScale="1">
        <p:scale>
          <a:sx n="81" d="100"/>
          <a:sy n="81" d="100"/>
        </p:scale>
        <p:origin x="461" y="6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presProps" Target="pres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commentAuthors" Target="commentAuthor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ableStyles" Target="tableStyle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heme" Target="theme/theme1.xml"/><Relationship Id="rId10" Type="http://schemas.openxmlformats.org/officeDocument/2006/relationships/slide" Target="slides/slide6.xml"/><Relationship Id="rId19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udith Iedema" userId="bb1b84f8-b2cf-4897-8df0-6fadffdd11a5" providerId="ADAL" clId="{BC9CC6E8-032E-4534-AEDB-5C2146EB1AFF}"/>
    <pc:docChg chg="custSel delSld modSld">
      <pc:chgData name="Judith Iedema" userId="bb1b84f8-b2cf-4897-8df0-6fadffdd11a5" providerId="ADAL" clId="{BC9CC6E8-032E-4534-AEDB-5C2146EB1AFF}" dt="2020-10-06T10:43:38.501" v="35" actId="2696"/>
      <pc:docMkLst>
        <pc:docMk/>
      </pc:docMkLst>
      <pc:sldChg chg="del">
        <pc:chgData name="Judith Iedema" userId="bb1b84f8-b2cf-4897-8df0-6fadffdd11a5" providerId="ADAL" clId="{BC9CC6E8-032E-4534-AEDB-5C2146EB1AFF}" dt="2020-10-06T10:43:38.501" v="35" actId="2696"/>
        <pc:sldMkLst>
          <pc:docMk/>
          <pc:sldMk cId="1058216893" sldId="257"/>
        </pc:sldMkLst>
      </pc:sldChg>
      <pc:sldChg chg="modSp">
        <pc:chgData name="Judith Iedema" userId="bb1b84f8-b2cf-4897-8df0-6fadffdd11a5" providerId="ADAL" clId="{BC9CC6E8-032E-4534-AEDB-5C2146EB1AFF}" dt="2020-10-06T10:43:12.501" v="34" actId="1076"/>
        <pc:sldMkLst>
          <pc:docMk/>
          <pc:sldMk cId="1353741237" sldId="270"/>
        </pc:sldMkLst>
        <pc:spChg chg="mod">
          <ac:chgData name="Judith Iedema" userId="bb1b84f8-b2cf-4897-8df0-6fadffdd11a5" providerId="ADAL" clId="{BC9CC6E8-032E-4534-AEDB-5C2146EB1AFF}" dt="2020-10-06T10:43:06.256" v="33" actId="20577"/>
          <ac:spMkLst>
            <pc:docMk/>
            <pc:sldMk cId="1353741237" sldId="270"/>
            <ac:spMk id="3" creationId="{A6CAF403-98B1-4895-9732-5F082C8B1868}"/>
          </ac:spMkLst>
        </pc:spChg>
        <pc:picChg chg="mod">
          <ac:chgData name="Judith Iedema" userId="bb1b84f8-b2cf-4897-8df0-6fadffdd11a5" providerId="ADAL" clId="{BC9CC6E8-032E-4534-AEDB-5C2146EB1AFF}" dt="2020-10-06T10:43:12.501" v="34" actId="1076"/>
          <ac:picMkLst>
            <pc:docMk/>
            <pc:sldMk cId="1353741237" sldId="270"/>
            <ac:picMk id="5" creationId="{30616F2A-A822-4758-A18E-6DF823652511}"/>
          </ac:picMkLst>
        </pc:pic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958" cy="49418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quarter" idx="1"/>
          </p:nvPr>
        </p:nvSpPr>
        <p:spPr>
          <a:xfrm>
            <a:off x="3851098" y="0"/>
            <a:ext cx="2944958" cy="49418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7E1A35-0258-47D1-AC19-B14996A2EF54}" type="datetimeFigureOut">
              <a:rPr lang="nl-NL" smtClean="0"/>
              <a:t>6-10-2020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2"/>
          </p:nvPr>
        </p:nvSpPr>
        <p:spPr>
          <a:xfrm>
            <a:off x="0" y="9378477"/>
            <a:ext cx="2944958" cy="49418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851098" y="9378477"/>
            <a:ext cx="2944958" cy="49418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181CC69-BC6C-4936-B085-814D110D678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3399989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jpe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958" cy="49418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51098" y="0"/>
            <a:ext cx="2944958" cy="49418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50FB53-6521-47E3-98F0-7D25C451D866}" type="datetimeFigureOut">
              <a:rPr lang="nl-NL" smtClean="0"/>
              <a:t>6-10-2020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438150" y="1235075"/>
            <a:ext cx="5921375" cy="3330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79606" y="4750815"/>
            <a:ext cx="5438464" cy="388717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9378477"/>
            <a:ext cx="2944958" cy="49418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51098" y="9378477"/>
            <a:ext cx="2944958" cy="49418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0E1C9C-0DDA-466C-8AD5-CD161BF8AE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5260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0E1C9C-0DDA-466C-8AD5-CD161BF8AE3E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83923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0E1C9C-0DDA-466C-8AD5-CD161BF8AE3E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203308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0E1C9C-0DDA-466C-8AD5-CD161BF8AE3E}" type="slidenum">
              <a:rPr lang="nl-NL" smtClean="0"/>
              <a:t>10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3770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0E1C9C-0DDA-466C-8AD5-CD161BF8AE3E}" type="slidenum">
              <a:rPr lang="nl-NL" smtClean="0"/>
              <a:t>11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222129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0E1C9C-0DDA-466C-8AD5-CD161BF8AE3E}" type="slidenum">
              <a:rPr lang="nl-NL" smtClean="0"/>
              <a:t>12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519438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0E1C9C-0DDA-466C-8AD5-CD161BF8AE3E}" type="slidenum">
              <a:rPr lang="nl-NL" smtClean="0"/>
              <a:t>13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814119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95311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09289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399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3144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22583262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1822694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489108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959634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242623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4877742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107352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6-10-2020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4041609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  <a:lumOff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073427" y="1537252"/>
            <a:ext cx="10323514" cy="3956123"/>
          </a:xfrm>
        </p:spPr>
        <p:txBody>
          <a:bodyPr/>
          <a:lstStyle/>
          <a:p>
            <a:r>
              <a:rPr lang="nl-NL" dirty="0"/>
              <a:t>Verpleegkundig rekenen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2215045" y="6202017"/>
            <a:ext cx="8045373" cy="519458"/>
          </a:xfrm>
        </p:spPr>
        <p:txBody>
          <a:bodyPr>
            <a:normAutofit/>
          </a:bodyPr>
          <a:lstStyle/>
          <a:p>
            <a:r>
              <a:rPr lang="nl-NL" b="0" dirty="0"/>
              <a:t>Onderwerp:</a:t>
            </a:r>
            <a:r>
              <a:rPr lang="nl-NL" dirty="0"/>
              <a:t> oplossen</a:t>
            </a:r>
          </a:p>
        </p:txBody>
      </p:sp>
    </p:spTree>
    <p:extLst>
      <p:ext uri="{BB962C8B-B14F-4D97-AF65-F5344CB8AC3E}">
        <p14:creationId xmlns:p14="http://schemas.microsoft.com/office/powerpoint/2010/main" val="390824826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97C051-C243-4257-9891-A20CEDC634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945" y="477682"/>
            <a:ext cx="10178322" cy="1492132"/>
          </a:xfrm>
        </p:spPr>
        <p:txBody>
          <a:bodyPr/>
          <a:lstStyle/>
          <a:p>
            <a:pPr algn="ctr"/>
            <a:r>
              <a:rPr lang="nl-NL" dirty="0"/>
              <a:t>Oplossen - opdracht 9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181B74-DF09-4002-A362-B64F857D7B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13192" y="1522545"/>
            <a:ext cx="9164308" cy="523336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In 250 ml oplossing zit 1,25 g chloorhexidine</a:t>
            </a:r>
            <a:br>
              <a:rPr lang="nl-NL" dirty="0"/>
            </a:br>
            <a:r>
              <a:rPr lang="nl-NL" b="1" dirty="0"/>
              <a:t>?</a:t>
            </a:r>
            <a:r>
              <a:rPr lang="nl-NL" dirty="0"/>
              <a:t>  Wat is de concentratie van deze oplossing uitgedrukt in % ?</a:t>
            </a:r>
          </a:p>
          <a:p>
            <a:pPr marL="0" indent="0">
              <a:buNone/>
            </a:pPr>
            <a:endParaRPr lang="nl-NL" sz="1100" dirty="0"/>
          </a:p>
          <a:p>
            <a:pPr marL="0" indent="0">
              <a:buNone/>
            </a:pPr>
            <a:r>
              <a:rPr lang="nl-NL" b="1" u="sng" dirty="0"/>
              <a:t>Stap 1: reken terug naar 100 ml</a:t>
            </a:r>
          </a:p>
          <a:p>
            <a:pPr marL="0" indent="0">
              <a:buNone/>
            </a:pPr>
            <a:r>
              <a:rPr lang="nl-NL" dirty="0"/>
              <a:t>Om de concentratie in % te bepalen, wil je eerst weten hoeveel gram er in 100 ml zit.</a:t>
            </a:r>
          </a:p>
          <a:p>
            <a:pPr marL="0" indent="0">
              <a:buNone/>
            </a:pPr>
            <a:endParaRPr lang="nl-NL" sz="400" dirty="0"/>
          </a:p>
          <a:p>
            <a:pPr marL="0" indent="0">
              <a:buNone/>
            </a:pPr>
            <a:r>
              <a:rPr lang="nl-NL" dirty="0"/>
              <a:t>	we weten:   1,25 gram in 250 ml</a:t>
            </a:r>
          </a:p>
          <a:p>
            <a:pPr marL="0" indent="0">
              <a:buNone/>
            </a:pPr>
            <a:r>
              <a:rPr lang="nl-NL" dirty="0"/>
              <a:t>	dus:     </a:t>
            </a:r>
            <a:r>
              <a:rPr lang="nl-NL" sz="600" dirty="0"/>
              <a:t> 	                  </a:t>
            </a:r>
            <a:r>
              <a:rPr lang="nl-NL" dirty="0"/>
              <a:t>…   gram in 100 ml</a:t>
            </a:r>
          </a:p>
          <a:p>
            <a:pPr marL="0" indent="0">
              <a:buNone/>
            </a:pPr>
            <a:br>
              <a:rPr lang="nl-NL" b="1" u="sng" dirty="0"/>
            </a:br>
            <a:r>
              <a:rPr lang="nl-NL" b="1" u="sng" dirty="0"/>
              <a:t>Stap 2: bepaal hoeveel % dit is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sz="2800" dirty="0"/>
          </a:p>
          <a:p>
            <a:pPr marL="0" indent="0">
              <a:buNone/>
            </a:pPr>
            <a:endParaRPr lang="nl-NL" sz="2800" dirty="0"/>
          </a:p>
        </p:txBody>
      </p:sp>
      <p:sp>
        <p:nvSpPr>
          <p:cNvPr id="10" name="Rechthoek 9">
            <a:extLst>
              <a:ext uri="{FF2B5EF4-FFF2-40B4-BE49-F238E27FC236}">
                <a16:creationId xmlns:a16="http://schemas.microsoft.com/office/drawing/2014/main" id="{FB9D869F-2950-4673-B1F5-270F92996B67}"/>
              </a:ext>
            </a:extLst>
          </p:cNvPr>
          <p:cNvSpPr/>
          <p:nvPr/>
        </p:nvSpPr>
        <p:spPr>
          <a:xfrm>
            <a:off x="2219632" y="5292854"/>
            <a:ext cx="3131536" cy="9694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nl-NL" sz="2400" b="1" dirty="0"/>
              <a:t>   …  gram in 100 ml</a:t>
            </a:r>
          </a:p>
          <a:p>
            <a:r>
              <a:rPr lang="nl-NL" sz="2400" b="1" dirty="0"/>
              <a:t>= …  % </a:t>
            </a:r>
          </a:p>
          <a:p>
            <a:endParaRPr lang="nl-NL" sz="900" b="1" dirty="0"/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CA818A5F-FA49-42CB-89CF-0D58E223012E}"/>
              </a:ext>
            </a:extLst>
          </p:cNvPr>
          <p:cNvSpPr txBox="1"/>
          <p:nvPr/>
        </p:nvSpPr>
        <p:spPr>
          <a:xfrm>
            <a:off x="2454637" y="5267654"/>
            <a:ext cx="609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0,5</a:t>
            </a:r>
            <a:endParaRPr lang="nl-NL" sz="3200" b="1" dirty="0"/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D0D241FE-2BF7-4957-930C-D8920DBCD5C8}"/>
              </a:ext>
            </a:extLst>
          </p:cNvPr>
          <p:cNvSpPr txBox="1"/>
          <p:nvPr/>
        </p:nvSpPr>
        <p:spPr>
          <a:xfrm>
            <a:off x="2454637" y="5630296"/>
            <a:ext cx="6945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0,5</a:t>
            </a:r>
            <a:endParaRPr lang="nl-NL" sz="3200" b="1" dirty="0"/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BAAB01C8-24E3-4496-AD49-16B7F3C16590}"/>
              </a:ext>
            </a:extLst>
          </p:cNvPr>
          <p:cNvSpPr txBox="1"/>
          <p:nvPr/>
        </p:nvSpPr>
        <p:spPr>
          <a:xfrm>
            <a:off x="1313192" y="6349537"/>
            <a:ext cx="5575880" cy="4074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>
              <a:lnSpc>
                <a:spcPct val="110000"/>
              </a:lnSpc>
              <a:spcBef>
                <a:spcPts val="700"/>
              </a:spcBef>
              <a:buClr>
                <a:srgbClr val="2A1A00"/>
              </a:buClr>
            </a:pPr>
            <a:r>
              <a:rPr lang="nl-NL" sz="2000" dirty="0">
                <a:solidFill>
                  <a:schemeClr val="tx2">
                    <a:lumMod val="50000"/>
                    <a:lumOff val="50000"/>
                  </a:schemeClr>
                </a:solidFill>
              </a:rPr>
              <a:t>Antwoord: de concentratie van de oplossing is 0,5%</a:t>
            </a:r>
            <a:endParaRPr lang="nl-NL" sz="2000" b="1" u="sng" dirty="0"/>
          </a:p>
        </p:txBody>
      </p:sp>
      <p:graphicFrame>
        <p:nvGraphicFramePr>
          <p:cNvPr id="11" name="Tabel 10">
            <a:extLst>
              <a:ext uri="{FF2B5EF4-FFF2-40B4-BE49-F238E27FC236}">
                <a16:creationId xmlns:a16="http://schemas.microsoft.com/office/drawing/2014/main" id="{7605A60B-00BC-4EAD-941C-43FB2BF63F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1036196"/>
              </p:ext>
            </p:extLst>
          </p:nvPr>
        </p:nvGraphicFramePr>
        <p:xfrm>
          <a:off x="8096113" y="3780589"/>
          <a:ext cx="2073966" cy="7416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691322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691322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691322">
                  <a:extLst>
                    <a:ext uri="{9D8B030D-6E8A-4147-A177-3AD203B41FA5}">
                      <a16:colId xmlns:a16="http://schemas.microsoft.com/office/drawing/2014/main" val="187248627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g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aseline="0" dirty="0"/>
                        <a:t>  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 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12" name="Gekromde pijl-omhoog 10">
            <a:extLst>
              <a:ext uri="{FF2B5EF4-FFF2-40B4-BE49-F238E27FC236}">
                <a16:creationId xmlns:a16="http://schemas.microsoft.com/office/drawing/2014/main" id="{C155660E-472A-40F9-B7E4-A53D37E76EE3}"/>
              </a:ext>
            </a:extLst>
          </p:cNvPr>
          <p:cNvSpPr/>
          <p:nvPr/>
        </p:nvSpPr>
        <p:spPr>
          <a:xfrm>
            <a:off x="9117740" y="4576078"/>
            <a:ext cx="718114" cy="1911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chemeClr val="tx1"/>
              </a:solidFill>
            </a:endParaRPr>
          </a:p>
        </p:txBody>
      </p:sp>
      <p:sp>
        <p:nvSpPr>
          <p:cNvPr id="13" name="Tekstvak 12">
            <a:extLst>
              <a:ext uri="{FF2B5EF4-FFF2-40B4-BE49-F238E27FC236}">
                <a16:creationId xmlns:a16="http://schemas.microsoft.com/office/drawing/2014/main" id="{572FFCEF-8B23-4771-A1C5-EF15229CD0BD}"/>
              </a:ext>
            </a:extLst>
          </p:cNvPr>
          <p:cNvSpPr txBox="1"/>
          <p:nvPr/>
        </p:nvSpPr>
        <p:spPr>
          <a:xfrm>
            <a:off x="9259061" y="4716161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: 2,5</a:t>
            </a:r>
          </a:p>
        </p:txBody>
      </p:sp>
      <p:sp>
        <p:nvSpPr>
          <p:cNvPr id="14" name="Gekromde pijl-omlaag 12">
            <a:extLst>
              <a:ext uri="{FF2B5EF4-FFF2-40B4-BE49-F238E27FC236}">
                <a16:creationId xmlns:a16="http://schemas.microsoft.com/office/drawing/2014/main" id="{0458EDCD-65D4-452D-A403-018537E97726}"/>
              </a:ext>
            </a:extLst>
          </p:cNvPr>
          <p:cNvSpPr/>
          <p:nvPr/>
        </p:nvSpPr>
        <p:spPr>
          <a:xfrm>
            <a:off x="9121306" y="3558511"/>
            <a:ext cx="714548" cy="158241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5" name="Tekstvak 14">
            <a:extLst>
              <a:ext uri="{FF2B5EF4-FFF2-40B4-BE49-F238E27FC236}">
                <a16:creationId xmlns:a16="http://schemas.microsoft.com/office/drawing/2014/main" id="{890CDE25-BE0C-4F6D-9F4F-C786DC9BF1AC}"/>
              </a:ext>
            </a:extLst>
          </p:cNvPr>
          <p:cNvSpPr txBox="1"/>
          <p:nvPr/>
        </p:nvSpPr>
        <p:spPr>
          <a:xfrm>
            <a:off x="9223549" y="3245854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: 2,5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DA0AF0BF-8C60-40A9-A65F-0F1649183126}"/>
              </a:ext>
            </a:extLst>
          </p:cNvPr>
          <p:cNvSpPr txBox="1"/>
          <p:nvPr/>
        </p:nvSpPr>
        <p:spPr>
          <a:xfrm>
            <a:off x="8825645" y="3800258"/>
            <a:ext cx="611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1,25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4D7C85DD-B8A9-48B6-8896-2F12FCB685EE}"/>
              </a:ext>
            </a:extLst>
          </p:cNvPr>
          <p:cNvSpPr txBox="1"/>
          <p:nvPr/>
        </p:nvSpPr>
        <p:spPr>
          <a:xfrm>
            <a:off x="8859911" y="4148489"/>
            <a:ext cx="5773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250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67CBF57B-E106-45C6-85EB-D33E9E9F80F2}"/>
              </a:ext>
            </a:extLst>
          </p:cNvPr>
          <p:cNvSpPr txBox="1"/>
          <p:nvPr/>
        </p:nvSpPr>
        <p:spPr>
          <a:xfrm>
            <a:off x="9607282" y="3800258"/>
            <a:ext cx="5591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>
                <a:solidFill>
                  <a:schemeClr val="accent1">
                    <a:lumMod val="75000"/>
                  </a:schemeClr>
                </a:solidFill>
              </a:rPr>
              <a:t>0,5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3B7E2183-A72F-4404-9A60-E9FE3EA5A3B2}"/>
              </a:ext>
            </a:extLst>
          </p:cNvPr>
          <p:cNvSpPr txBox="1"/>
          <p:nvPr/>
        </p:nvSpPr>
        <p:spPr>
          <a:xfrm>
            <a:off x="9554852" y="4172606"/>
            <a:ext cx="611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100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E91269B3-67E5-489D-8226-A28F482EE93A}"/>
              </a:ext>
            </a:extLst>
          </p:cNvPr>
          <p:cNvSpPr txBox="1"/>
          <p:nvPr/>
        </p:nvSpPr>
        <p:spPr>
          <a:xfrm>
            <a:off x="3480600" y="3931416"/>
            <a:ext cx="5009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>
                <a:solidFill>
                  <a:schemeClr val="accent1">
                    <a:lumMod val="75000"/>
                  </a:schemeClr>
                </a:solidFill>
              </a:rPr>
              <a:t>0,5</a:t>
            </a:r>
            <a:endParaRPr lang="nl-NL" sz="2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7" name="Gekromde pijl-omlaag 12">
            <a:extLst>
              <a:ext uri="{FF2B5EF4-FFF2-40B4-BE49-F238E27FC236}">
                <a16:creationId xmlns:a16="http://schemas.microsoft.com/office/drawing/2014/main" id="{F41374B6-E72E-458C-89D6-F89BC5A1E742}"/>
              </a:ext>
            </a:extLst>
          </p:cNvPr>
          <p:cNvSpPr/>
          <p:nvPr/>
        </p:nvSpPr>
        <p:spPr>
          <a:xfrm rot="5400000">
            <a:off x="5634760" y="3864348"/>
            <a:ext cx="533740" cy="323820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8" name="Tekstvak 27">
            <a:extLst>
              <a:ext uri="{FF2B5EF4-FFF2-40B4-BE49-F238E27FC236}">
                <a16:creationId xmlns:a16="http://schemas.microsoft.com/office/drawing/2014/main" id="{3B03607D-B991-4299-BCB4-5F82D6950836}"/>
              </a:ext>
            </a:extLst>
          </p:cNvPr>
          <p:cNvSpPr txBox="1"/>
          <p:nvPr/>
        </p:nvSpPr>
        <p:spPr>
          <a:xfrm>
            <a:off x="6063540" y="3811956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: 2,5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0D35A70B-6E8F-44FB-A1FB-727BF687134A}"/>
              </a:ext>
            </a:extLst>
          </p:cNvPr>
          <p:cNvSpPr txBox="1"/>
          <p:nvPr/>
        </p:nvSpPr>
        <p:spPr>
          <a:xfrm>
            <a:off x="7068637" y="3777482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b="1" i="1" dirty="0"/>
              <a:t>of</a:t>
            </a: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620A2DC0-F5E3-4F69-B6C5-5CA08BD26F43}"/>
              </a:ext>
            </a:extLst>
          </p:cNvPr>
          <p:cNvSpPr txBox="1"/>
          <p:nvPr/>
        </p:nvSpPr>
        <p:spPr>
          <a:xfrm>
            <a:off x="7787589" y="6367562"/>
            <a:ext cx="41985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0,5% (procent) </a:t>
            </a:r>
            <a:r>
              <a:rPr lang="nl-NL" dirty="0">
                <a:sym typeface="Wingdings" panose="05000000000000000000" pitchFamily="2" charset="2"/>
              </a:rPr>
              <a:t>             = 5 ‰ (promille)</a:t>
            </a:r>
            <a:endParaRPr lang="nl-NL" dirty="0"/>
          </a:p>
        </p:txBody>
      </p:sp>
      <p:cxnSp>
        <p:nvCxnSpPr>
          <p:cNvPr id="7" name="Rechte verbindingslijn met pijl 6">
            <a:extLst>
              <a:ext uri="{FF2B5EF4-FFF2-40B4-BE49-F238E27FC236}">
                <a16:creationId xmlns:a16="http://schemas.microsoft.com/office/drawing/2014/main" id="{E1DEF4B7-24D7-458C-A732-07AE291E5F8E}"/>
              </a:ext>
            </a:extLst>
          </p:cNvPr>
          <p:cNvCxnSpPr/>
          <p:nvPr/>
        </p:nvCxnSpPr>
        <p:spPr>
          <a:xfrm>
            <a:off x="9317135" y="6544148"/>
            <a:ext cx="738289" cy="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6" name="Tekstvak 15">
            <a:extLst>
              <a:ext uri="{FF2B5EF4-FFF2-40B4-BE49-F238E27FC236}">
                <a16:creationId xmlns:a16="http://schemas.microsoft.com/office/drawing/2014/main" id="{ACDF7993-4EBE-4602-8B7A-2FC133BAFC8B}"/>
              </a:ext>
            </a:extLst>
          </p:cNvPr>
          <p:cNvSpPr txBox="1"/>
          <p:nvPr/>
        </p:nvSpPr>
        <p:spPr>
          <a:xfrm>
            <a:off x="9354977" y="6228370"/>
            <a:ext cx="5767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x10</a:t>
            </a:r>
          </a:p>
        </p:txBody>
      </p:sp>
    </p:spTree>
    <p:extLst>
      <p:ext uri="{BB962C8B-B14F-4D97-AF65-F5344CB8AC3E}">
        <p14:creationId xmlns:p14="http://schemas.microsoft.com/office/powerpoint/2010/main" val="24944083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5" grpId="0"/>
      <p:bldP spid="8" grpId="0"/>
      <p:bldP spid="9" grpId="0"/>
      <p:bldP spid="12" grpId="0" animBg="1"/>
      <p:bldP spid="13" grpId="0"/>
      <p:bldP spid="14" grpId="0" animBg="1"/>
      <p:bldP spid="15" grpId="0"/>
      <p:bldP spid="20" grpId="0"/>
      <p:bldP spid="21" grpId="0"/>
      <p:bldP spid="22" grpId="0"/>
      <p:bldP spid="24" grpId="0"/>
      <p:bldP spid="26" grpId="0"/>
      <p:bldP spid="27" grpId="0" animBg="1"/>
      <p:bldP spid="28" grpId="0"/>
      <p:bldP spid="29" grpId="0"/>
      <p:bldP spid="4" grpId="0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97C051-C243-4257-9891-A20CEDC634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945" y="477682"/>
            <a:ext cx="10178322" cy="1492132"/>
          </a:xfrm>
        </p:spPr>
        <p:txBody>
          <a:bodyPr/>
          <a:lstStyle/>
          <a:p>
            <a:pPr algn="ctr"/>
            <a:r>
              <a:rPr lang="nl-NL" dirty="0"/>
              <a:t>Oplossen - opdracht 15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181B74-DF09-4002-A362-B64F857D7B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13192" y="1522545"/>
            <a:ext cx="8422082" cy="523336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In een zoutoplossing van 10% zit 20 gram zout. </a:t>
            </a:r>
            <a:br>
              <a:rPr lang="nl-NL" dirty="0"/>
            </a:br>
            <a:r>
              <a:rPr lang="nl-NL" b="1" dirty="0"/>
              <a:t>?</a:t>
            </a:r>
            <a:r>
              <a:rPr lang="nl-NL" dirty="0"/>
              <a:t> Hoeveel ml oplossing is dit?</a:t>
            </a:r>
          </a:p>
          <a:p>
            <a:pPr marL="0" indent="0">
              <a:buNone/>
            </a:pPr>
            <a:endParaRPr lang="nl-NL" sz="1100" dirty="0"/>
          </a:p>
          <a:p>
            <a:pPr marL="0" indent="0">
              <a:buNone/>
            </a:pPr>
            <a:r>
              <a:rPr lang="nl-NL" b="1" u="sng" dirty="0"/>
              <a:t>Stap 1: zet de procenten om naar gram in 100 ml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b="1" u="sng" dirty="0"/>
              <a:t>Stap 2: reken door naar de goede hoeveelheid</a:t>
            </a:r>
          </a:p>
          <a:p>
            <a:pPr marL="0" indent="0">
              <a:buNone/>
            </a:pPr>
            <a:r>
              <a:rPr lang="nl-NL" dirty="0"/>
              <a:t>Je wilt niet weten hoeveel ml oplossing er is bij 10 g zout, maar bij 20 g.</a:t>
            </a:r>
          </a:p>
          <a:p>
            <a:pPr marL="0" indent="0">
              <a:buNone/>
            </a:pPr>
            <a:endParaRPr lang="nl-NL" sz="400" dirty="0"/>
          </a:p>
          <a:p>
            <a:pPr marL="0" indent="0">
              <a:buNone/>
            </a:pPr>
            <a:r>
              <a:rPr lang="nl-NL" dirty="0"/>
              <a:t>	sterkte:	10% = 10 gram in 100 ml</a:t>
            </a:r>
          </a:p>
          <a:p>
            <a:pPr marL="0" indent="0">
              <a:buNone/>
            </a:pPr>
            <a:r>
              <a:rPr lang="nl-NL" dirty="0"/>
              <a:t>	dus:           </a:t>
            </a:r>
            <a:r>
              <a:rPr lang="nl-NL" sz="600" dirty="0"/>
              <a:t>                        </a:t>
            </a:r>
            <a:r>
              <a:rPr lang="nl-NL" dirty="0"/>
              <a:t>20 gram in ......  ml</a:t>
            </a:r>
          </a:p>
          <a:p>
            <a:pPr marL="0" indent="0">
              <a:buNone/>
            </a:pPr>
            <a:endParaRPr lang="nl-NL" sz="2800" dirty="0"/>
          </a:p>
        </p:txBody>
      </p:sp>
      <p:sp>
        <p:nvSpPr>
          <p:cNvPr id="10" name="Rechthoek 9">
            <a:extLst>
              <a:ext uri="{FF2B5EF4-FFF2-40B4-BE49-F238E27FC236}">
                <a16:creationId xmlns:a16="http://schemas.microsoft.com/office/drawing/2014/main" id="{FB9D869F-2950-4673-B1F5-270F92996B67}"/>
              </a:ext>
            </a:extLst>
          </p:cNvPr>
          <p:cNvSpPr/>
          <p:nvPr/>
        </p:nvSpPr>
        <p:spPr>
          <a:xfrm>
            <a:off x="2159556" y="3120766"/>
            <a:ext cx="3131536" cy="9694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nl-NL" sz="2400" dirty="0"/>
              <a:t>   </a:t>
            </a:r>
            <a:r>
              <a:rPr lang="nl-NL" sz="2400" b="1" dirty="0"/>
              <a:t>… % </a:t>
            </a:r>
          </a:p>
          <a:p>
            <a:endParaRPr lang="nl-NL" sz="900" b="1" dirty="0"/>
          </a:p>
          <a:p>
            <a:r>
              <a:rPr lang="nl-NL" sz="2400" b="1" dirty="0"/>
              <a:t>= … gram in 100 ml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CA818A5F-FA49-42CB-89CF-0D58E223012E}"/>
              </a:ext>
            </a:extLst>
          </p:cNvPr>
          <p:cNvSpPr txBox="1"/>
          <p:nvPr/>
        </p:nvSpPr>
        <p:spPr>
          <a:xfrm>
            <a:off x="2393722" y="3111308"/>
            <a:ext cx="73479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10</a:t>
            </a:r>
            <a:endParaRPr lang="nl-NL" sz="3200" b="1" dirty="0"/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D0D241FE-2BF7-4957-930C-D8920DBCD5C8}"/>
              </a:ext>
            </a:extLst>
          </p:cNvPr>
          <p:cNvSpPr txBox="1"/>
          <p:nvPr/>
        </p:nvSpPr>
        <p:spPr>
          <a:xfrm>
            <a:off x="2393722" y="3608880"/>
            <a:ext cx="65403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10</a:t>
            </a:r>
            <a:endParaRPr lang="nl-NL" sz="3200" b="1" dirty="0"/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BAAB01C8-24E3-4496-AD49-16B7F3C16590}"/>
              </a:ext>
            </a:extLst>
          </p:cNvPr>
          <p:cNvSpPr txBox="1"/>
          <p:nvPr/>
        </p:nvSpPr>
        <p:spPr>
          <a:xfrm>
            <a:off x="1313192" y="6348487"/>
            <a:ext cx="5575880" cy="4074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>
              <a:lnSpc>
                <a:spcPct val="110000"/>
              </a:lnSpc>
              <a:spcBef>
                <a:spcPts val="700"/>
              </a:spcBef>
              <a:buClr>
                <a:srgbClr val="2A1A00"/>
              </a:buClr>
            </a:pPr>
            <a:r>
              <a:rPr lang="nl-NL" sz="2000" dirty="0">
                <a:solidFill>
                  <a:schemeClr val="tx2">
                    <a:lumMod val="50000"/>
                    <a:lumOff val="50000"/>
                  </a:schemeClr>
                </a:solidFill>
              </a:rPr>
              <a:t>Antwoord: 20 gram zout zit in </a:t>
            </a:r>
            <a:r>
              <a:rPr lang="nl-NL" sz="2000" b="1" u="sng" dirty="0">
                <a:solidFill>
                  <a:schemeClr val="tx2">
                    <a:lumMod val="50000"/>
                    <a:lumOff val="50000"/>
                  </a:schemeClr>
                </a:solidFill>
              </a:rPr>
              <a:t>200 ml oplossing</a:t>
            </a:r>
            <a:endParaRPr lang="nl-NL" sz="2000" b="1" u="sng" dirty="0"/>
          </a:p>
        </p:txBody>
      </p:sp>
      <p:graphicFrame>
        <p:nvGraphicFramePr>
          <p:cNvPr id="11" name="Tabel 10">
            <a:extLst>
              <a:ext uri="{FF2B5EF4-FFF2-40B4-BE49-F238E27FC236}">
                <a16:creationId xmlns:a16="http://schemas.microsoft.com/office/drawing/2014/main" id="{7605A60B-00BC-4EAD-941C-43FB2BF63F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3738202"/>
              </p:ext>
            </p:extLst>
          </p:nvPr>
        </p:nvGraphicFramePr>
        <p:xfrm>
          <a:off x="8594351" y="5280152"/>
          <a:ext cx="2073966" cy="7416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691322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691322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691322">
                  <a:extLst>
                    <a:ext uri="{9D8B030D-6E8A-4147-A177-3AD203B41FA5}">
                      <a16:colId xmlns:a16="http://schemas.microsoft.com/office/drawing/2014/main" val="187248627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g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aseline="0" dirty="0"/>
                        <a:t>  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 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12" name="Gekromde pijl-omhoog 10">
            <a:extLst>
              <a:ext uri="{FF2B5EF4-FFF2-40B4-BE49-F238E27FC236}">
                <a16:creationId xmlns:a16="http://schemas.microsoft.com/office/drawing/2014/main" id="{C155660E-472A-40F9-B7E4-A53D37E76EE3}"/>
              </a:ext>
            </a:extLst>
          </p:cNvPr>
          <p:cNvSpPr/>
          <p:nvPr/>
        </p:nvSpPr>
        <p:spPr>
          <a:xfrm>
            <a:off x="9615978" y="6075641"/>
            <a:ext cx="718114" cy="1911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chemeClr val="tx1"/>
              </a:solidFill>
            </a:endParaRPr>
          </a:p>
        </p:txBody>
      </p:sp>
      <p:sp>
        <p:nvSpPr>
          <p:cNvPr id="13" name="Tekstvak 12">
            <a:extLst>
              <a:ext uri="{FF2B5EF4-FFF2-40B4-BE49-F238E27FC236}">
                <a16:creationId xmlns:a16="http://schemas.microsoft.com/office/drawing/2014/main" id="{572FFCEF-8B23-4771-A1C5-EF15229CD0BD}"/>
              </a:ext>
            </a:extLst>
          </p:cNvPr>
          <p:cNvSpPr txBox="1"/>
          <p:nvPr/>
        </p:nvSpPr>
        <p:spPr>
          <a:xfrm>
            <a:off x="9757299" y="6225249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2</a:t>
            </a:r>
          </a:p>
        </p:txBody>
      </p:sp>
      <p:sp>
        <p:nvSpPr>
          <p:cNvPr id="14" name="Gekromde pijl-omlaag 12">
            <a:extLst>
              <a:ext uri="{FF2B5EF4-FFF2-40B4-BE49-F238E27FC236}">
                <a16:creationId xmlns:a16="http://schemas.microsoft.com/office/drawing/2014/main" id="{0458EDCD-65D4-452D-A403-018537E97726}"/>
              </a:ext>
            </a:extLst>
          </p:cNvPr>
          <p:cNvSpPr/>
          <p:nvPr/>
        </p:nvSpPr>
        <p:spPr>
          <a:xfrm>
            <a:off x="9619544" y="5058074"/>
            <a:ext cx="714548" cy="158241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5" name="Tekstvak 14">
            <a:extLst>
              <a:ext uri="{FF2B5EF4-FFF2-40B4-BE49-F238E27FC236}">
                <a16:creationId xmlns:a16="http://schemas.microsoft.com/office/drawing/2014/main" id="{890CDE25-BE0C-4F6D-9F4F-C786DC9BF1AC}"/>
              </a:ext>
            </a:extLst>
          </p:cNvPr>
          <p:cNvSpPr txBox="1"/>
          <p:nvPr/>
        </p:nvSpPr>
        <p:spPr>
          <a:xfrm>
            <a:off x="9757299" y="4745417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2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DA0AF0BF-8C60-40A9-A65F-0F1649183126}"/>
              </a:ext>
            </a:extLst>
          </p:cNvPr>
          <p:cNvSpPr txBox="1"/>
          <p:nvPr/>
        </p:nvSpPr>
        <p:spPr>
          <a:xfrm>
            <a:off x="9393761" y="5299821"/>
            <a:ext cx="4742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10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4D7C85DD-B8A9-48B6-8896-2F12FCB685EE}"/>
              </a:ext>
            </a:extLst>
          </p:cNvPr>
          <p:cNvSpPr txBox="1"/>
          <p:nvPr/>
        </p:nvSpPr>
        <p:spPr>
          <a:xfrm>
            <a:off x="9358149" y="5648052"/>
            <a:ext cx="5773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100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67CBF57B-E106-45C6-85EB-D33E9E9F80F2}"/>
              </a:ext>
            </a:extLst>
          </p:cNvPr>
          <p:cNvSpPr txBox="1"/>
          <p:nvPr/>
        </p:nvSpPr>
        <p:spPr>
          <a:xfrm>
            <a:off x="10021728" y="5648052"/>
            <a:ext cx="5681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>
                <a:solidFill>
                  <a:schemeClr val="accent1">
                    <a:lumMod val="75000"/>
                  </a:schemeClr>
                </a:solidFill>
              </a:rPr>
              <a:t>200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3B7E2183-A72F-4404-9A60-E9FE3EA5A3B2}"/>
              </a:ext>
            </a:extLst>
          </p:cNvPr>
          <p:cNvSpPr txBox="1"/>
          <p:nvPr/>
        </p:nvSpPr>
        <p:spPr>
          <a:xfrm>
            <a:off x="10090453" y="5299821"/>
            <a:ext cx="611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20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E91269B3-67E5-489D-8226-A28F482EE93A}"/>
              </a:ext>
            </a:extLst>
          </p:cNvPr>
          <p:cNvSpPr txBox="1"/>
          <p:nvPr/>
        </p:nvSpPr>
        <p:spPr>
          <a:xfrm>
            <a:off x="5012720" y="5668058"/>
            <a:ext cx="633812" cy="3847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900" b="1" dirty="0">
                <a:solidFill>
                  <a:schemeClr val="accent1">
                    <a:lumMod val="75000"/>
                  </a:schemeClr>
                </a:solidFill>
              </a:rPr>
              <a:t>200</a:t>
            </a:r>
          </a:p>
        </p:txBody>
      </p:sp>
      <p:sp>
        <p:nvSpPr>
          <p:cNvPr id="27" name="Gekromde pijl-omlaag 12">
            <a:extLst>
              <a:ext uri="{FF2B5EF4-FFF2-40B4-BE49-F238E27FC236}">
                <a16:creationId xmlns:a16="http://schemas.microsoft.com/office/drawing/2014/main" id="{F41374B6-E72E-458C-89D6-F89BC5A1E742}"/>
              </a:ext>
            </a:extLst>
          </p:cNvPr>
          <p:cNvSpPr/>
          <p:nvPr/>
        </p:nvSpPr>
        <p:spPr>
          <a:xfrm rot="5400000">
            <a:off x="5910307" y="5515673"/>
            <a:ext cx="533740" cy="323820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8" name="Tekstvak 27">
            <a:extLst>
              <a:ext uri="{FF2B5EF4-FFF2-40B4-BE49-F238E27FC236}">
                <a16:creationId xmlns:a16="http://schemas.microsoft.com/office/drawing/2014/main" id="{3B03607D-B991-4299-BCB4-5F82D6950836}"/>
              </a:ext>
            </a:extLst>
          </p:cNvPr>
          <p:cNvSpPr txBox="1"/>
          <p:nvPr/>
        </p:nvSpPr>
        <p:spPr>
          <a:xfrm>
            <a:off x="6328299" y="5478775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2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0D35A70B-6E8F-44FB-A1FB-727BF687134A}"/>
              </a:ext>
            </a:extLst>
          </p:cNvPr>
          <p:cNvSpPr txBox="1"/>
          <p:nvPr/>
        </p:nvSpPr>
        <p:spPr>
          <a:xfrm>
            <a:off x="7191913" y="5489888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b="1" i="1" dirty="0"/>
              <a:t>of</a:t>
            </a:r>
          </a:p>
        </p:txBody>
      </p:sp>
    </p:spTree>
    <p:extLst>
      <p:ext uri="{BB962C8B-B14F-4D97-AF65-F5344CB8AC3E}">
        <p14:creationId xmlns:p14="http://schemas.microsoft.com/office/powerpoint/2010/main" val="34010173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5" grpId="0"/>
      <p:bldP spid="8" grpId="0"/>
      <p:bldP spid="9" grpId="0"/>
      <p:bldP spid="12" grpId="0" animBg="1"/>
      <p:bldP spid="13" grpId="0"/>
      <p:bldP spid="14" grpId="0" animBg="1"/>
      <p:bldP spid="15" grpId="0"/>
      <p:bldP spid="20" grpId="0"/>
      <p:bldP spid="21" grpId="0"/>
      <p:bldP spid="22" grpId="0"/>
      <p:bldP spid="24" grpId="0"/>
      <p:bldP spid="26" grpId="0"/>
      <p:bldP spid="27" grpId="0" animBg="1"/>
      <p:bldP spid="28" grpId="0"/>
      <p:bldP spid="29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97C051-C243-4257-9891-A20CEDC634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945" y="224557"/>
            <a:ext cx="10178322" cy="1492132"/>
          </a:xfrm>
        </p:spPr>
        <p:txBody>
          <a:bodyPr/>
          <a:lstStyle/>
          <a:p>
            <a:pPr algn="ctr"/>
            <a:r>
              <a:rPr lang="nl-NL" dirty="0"/>
              <a:t>Oplossen – opdracht 11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181B74-DF09-4002-A362-B64F857D7B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13191" y="1151070"/>
            <a:ext cx="9565617" cy="5233361"/>
          </a:xfrm>
          <a:ln>
            <a:noFill/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Je hebt 30 ml lyorthol. Je moet hiervan een oplossing van 3% (v/v) maken.</a:t>
            </a:r>
            <a:br>
              <a:rPr lang="nl-NL" dirty="0"/>
            </a:br>
            <a:r>
              <a:rPr lang="nl-NL" b="1" dirty="0"/>
              <a:t>?</a:t>
            </a:r>
            <a:r>
              <a:rPr lang="nl-NL" dirty="0"/>
              <a:t>  Hoeveel ml water moet je toevoegen?</a:t>
            </a:r>
            <a:endParaRPr lang="nl-NL" sz="1100" dirty="0"/>
          </a:p>
          <a:p>
            <a:pPr marL="0" indent="0">
              <a:buNone/>
            </a:pPr>
            <a:r>
              <a:rPr lang="nl-NL" b="1" u="sng" dirty="0"/>
              <a:t>Stap 1: zet de procenten om naar ml in 100 ml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b="1" u="sng" dirty="0"/>
              <a:t>Stap 2: reken door naar de goede hoeveelheid</a:t>
            </a:r>
          </a:p>
          <a:p>
            <a:pPr marL="0" indent="0">
              <a:buNone/>
            </a:pPr>
            <a:r>
              <a:rPr lang="nl-NL" dirty="0"/>
              <a:t>Je wilt niet weten hoeveel ml oplossing er is met 3 ml pure stof, maar met 30 ml pure stof.</a:t>
            </a:r>
          </a:p>
          <a:p>
            <a:pPr marL="0" indent="0">
              <a:buNone/>
            </a:pPr>
            <a:endParaRPr lang="nl-NL" sz="400" dirty="0"/>
          </a:p>
          <a:p>
            <a:pPr marL="0" indent="0">
              <a:buNone/>
            </a:pPr>
            <a:r>
              <a:rPr lang="nl-NL" dirty="0"/>
              <a:t>	sterkte:	3% = 3 </a:t>
            </a:r>
            <a:r>
              <a:rPr lang="nl-NL" dirty="0" err="1"/>
              <a:t>ml</a:t>
            </a:r>
            <a:r>
              <a:rPr lang="nl-NL" baseline="-25000" dirty="0" err="1"/>
              <a:t>puur</a:t>
            </a:r>
            <a:r>
              <a:rPr lang="nl-NL" dirty="0"/>
              <a:t> in 100 </a:t>
            </a:r>
            <a:r>
              <a:rPr lang="nl-NL" dirty="0" err="1"/>
              <a:t>ml</a:t>
            </a:r>
            <a:r>
              <a:rPr lang="nl-NL" baseline="-25000" dirty="0" err="1"/>
              <a:t>oplossing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	dus:     </a:t>
            </a:r>
            <a:r>
              <a:rPr lang="nl-NL" sz="600" dirty="0"/>
              <a:t> 	                      </a:t>
            </a:r>
            <a:r>
              <a:rPr lang="nl-NL" dirty="0"/>
              <a:t>30 </a:t>
            </a:r>
            <a:r>
              <a:rPr lang="nl-NL" dirty="0" err="1"/>
              <a:t>ml</a:t>
            </a:r>
            <a:r>
              <a:rPr lang="nl-NL" baseline="-25000" dirty="0" err="1"/>
              <a:t>puur</a:t>
            </a:r>
            <a:r>
              <a:rPr lang="nl-NL" dirty="0"/>
              <a:t> in ….  </a:t>
            </a:r>
            <a:r>
              <a:rPr lang="nl-NL" dirty="0" err="1"/>
              <a:t>ml</a:t>
            </a:r>
            <a:r>
              <a:rPr lang="nl-NL" baseline="-25000" dirty="0" err="1"/>
              <a:t>oplossing</a:t>
            </a:r>
            <a:endParaRPr lang="nl-NL" dirty="0"/>
          </a:p>
          <a:p>
            <a:pPr marL="0" indent="0">
              <a:buNone/>
            </a:pPr>
            <a:endParaRPr lang="nl-NL" sz="2800" dirty="0"/>
          </a:p>
        </p:txBody>
      </p:sp>
      <p:sp>
        <p:nvSpPr>
          <p:cNvPr id="10" name="Rechthoek 9">
            <a:extLst>
              <a:ext uri="{FF2B5EF4-FFF2-40B4-BE49-F238E27FC236}">
                <a16:creationId xmlns:a16="http://schemas.microsoft.com/office/drawing/2014/main" id="{FB9D869F-2950-4673-B1F5-270F92996B67}"/>
              </a:ext>
            </a:extLst>
          </p:cNvPr>
          <p:cNvSpPr/>
          <p:nvPr/>
        </p:nvSpPr>
        <p:spPr>
          <a:xfrm>
            <a:off x="2159556" y="2387341"/>
            <a:ext cx="3464664" cy="101566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nl-NL" sz="2000" dirty="0"/>
              <a:t>   </a:t>
            </a:r>
            <a:r>
              <a:rPr lang="nl-NL" sz="2000" b="1" dirty="0"/>
              <a:t>… % </a:t>
            </a:r>
            <a:endParaRPr lang="nl-NL" sz="800" b="1" dirty="0"/>
          </a:p>
          <a:p>
            <a:r>
              <a:rPr lang="nl-NL" sz="2000" b="1" dirty="0"/>
              <a:t>= … gram in 100 ml</a:t>
            </a:r>
          </a:p>
          <a:p>
            <a:r>
              <a:rPr lang="nl-NL" sz="2000" b="1" dirty="0"/>
              <a:t>= … </a:t>
            </a:r>
            <a:r>
              <a:rPr lang="nl-NL" sz="2000" b="1" dirty="0" err="1"/>
              <a:t>ml</a:t>
            </a:r>
            <a:r>
              <a:rPr lang="nl-NL" sz="2000" b="1" baseline="-25000" dirty="0" err="1"/>
              <a:t>puur</a:t>
            </a:r>
            <a:r>
              <a:rPr lang="nl-NL" sz="2000" b="1" baseline="-25000" dirty="0"/>
              <a:t> </a:t>
            </a:r>
            <a:r>
              <a:rPr lang="nl-NL" sz="2000" b="1" dirty="0"/>
              <a:t>in 100 </a:t>
            </a:r>
            <a:r>
              <a:rPr lang="nl-NL" sz="2000" b="1" dirty="0" err="1"/>
              <a:t>ml</a:t>
            </a:r>
            <a:r>
              <a:rPr lang="nl-NL" sz="2000" b="1" baseline="-25000" dirty="0" err="1"/>
              <a:t>oplossing</a:t>
            </a:r>
            <a:endParaRPr lang="nl-NL" sz="2000" b="1" dirty="0"/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CA818A5F-FA49-42CB-89CF-0D58E223012E}"/>
              </a:ext>
            </a:extLst>
          </p:cNvPr>
          <p:cNvSpPr txBox="1"/>
          <p:nvPr/>
        </p:nvSpPr>
        <p:spPr>
          <a:xfrm>
            <a:off x="2409553" y="2324571"/>
            <a:ext cx="50098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3</a:t>
            </a:r>
            <a:endParaRPr lang="nl-NL" sz="3200" b="1" dirty="0"/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D0D241FE-2BF7-4957-930C-D8920DBCD5C8}"/>
              </a:ext>
            </a:extLst>
          </p:cNvPr>
          <p:cNvSpPr txBox="1"/>
          <p:nvPr/>
        </p:nvSpPr>
        <p:spPr>
          <a:xfrm>
            <a:off x="2409553" y="2949904"/>
            <a:ext cx="50098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3</a:t>
            </a:r>
            <a:endParaRPr lang="nl-NL" sz="3200" b="1" dirty="0"/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BAAB01C8-24E3-4496-AD49-16B7F3C16590}"/>
              </a:ext>
            </a:extLst>
          </p:cNvPr>
          <p:cNvSpPr txBox="1"/>
          <p:nvPr/>
        </p:nvSpPr>
        <p:spPr>
          <a:xfrm>
            <a:off x="7097209" y="6420730"/>
            <a:ext cx="6882748" cy="4074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>
              <a:lnSpc>
                <a:spcPct val="110000"/>
              </a:lnSpc>
              <a:spcBef>
                <a:spcPts val="700"/>
              </a:spcBef>
              <a:buClr>
                <a:srgbClr val="2A1A00"/>
              </a:buClr>
            </a:pPr>
            <a:r>
              <a:rPr lang="nl-NL" sz="2000" dirty="0">
                <a:solidFill>
                  <a:schemeClr val="tx2">
                    <a:lumMod val="50000"/>
                    <a:lumOff val="50000"/>
                  </a:schemeClr>
                </a:solidFill>
              </a:rPr>
              <a:t>Antwoord: je moet 970 ml water toevoegen</a:t>
            </a:r>
            <a:endParaRPr lang="nl-NL" sz="2000" b="1" u="sng" dirty="0"/>
          </a:p>
        </p:txBody>
      </p:sp>
      <p:graphicFrame>
        <p:nvGraphicFramePr>
          <p:cNvPr id="11" name="Tabel 10">
            <a:extLst>
              <a:ext uri="{FF2B5EF4-FFF2-40B4-BE49-F238E27FC236}">
                <a16:creationId xmlns:a16="http://schemas.microsoft.com/office/drawing/2014/main" id="{7605A60B-00BC-4EAD-941C-43FB2BF63F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6445925"/>
              </p:ext>
            </p:extLst>
          </p:nvPr>
        </p:nvGraphicFramePr>
        <p:xfrm>
          <a:off x="3724289" y="5786988"/>
          <a:ext cx="2519025" cy="7416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145314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607272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766439">
                  <a:extLst>
                    <a:ext uri="{9D8B030D-6E8A-4147-A177-3AD203B41FA5}">
                      <a16:colId xmlns:a16="http://schemas.microsoft.com/office/drawing/2014/main" val="187248627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ml</a:t>
                      </a:r>
                      <a:r>
                        <a:rPr lang="nl-NL" baseline="-25000" dirty="0" err="1"/>
                        <a:t>puur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aseline="0" dirty="0"/>
                        <a:t>  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b="1" dirty="0" err="1"/>
                        <a:t>ml</a:t>
                      </a:r>
                      <a:r>
                        <a:rPr lang="nl-NL" b="1" baseline="-25000" dirty="0" err="1"/>
                        <a:t>oplossing</a:t>
                      </a:r>
                      <a:r>
                        <a:rPr lang="nl-NL" dirty="0"/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 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12" name="Gekromde pijl-omhoog 10">
            <a:extLst>
              <a:ext uri="{FF2B5EF4-FFF2-40B4-BE49-F238E27FC236}">
                <a16:creationId xmlns:a16="http://schemas.microsoft.com/office/drawing/2014/main" id="{C155660E-472A-40F9-B7E4-A53D37E76EE3}"/>
              </a:ext>
            </a:extLst>
          </p:cNvPr>
          <p:cNvSpPr/>
          <p:nvPr/>
        </p:nvSpPr>
        <p:spPr>
          <a:xfrm>
            <a:off x="5116623" y="6588734"/>
            <a:ext cx="718114" cy="1911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chemeClr val="tx1"/>
              </a:solidFill>
            </a:endParaRPr>
          </a:p>
        </p:txBody>
      </p:sp>
      <p:sp>
        <p:nvSpPr>
          <p:cNvPr id="13" name="Tekstvak 12">
            <a:extLst>
              <a:ext uri="{FF2B5EF4-FFF2-40B4-BE49-F238E27FC236}">
                <a16:creationId xmlns:a16="http://schemas.microsoft.com/office/drawing/2014/main" id="{572FFCEF-8B23-4771-A1C5-EF15229CD0BD}"/>
              </a:ext>
            </a:extLst>
          </p:cNvPr>
          <p:cNvSpPr txBox="1"/>
          <p:nvPr/>
        </p:nvSpPr>
        <p:spPr>
          <a:xfrm>
            <a:off x="5180859" y="6464166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10</a:t>
            </a:r>
          </a:p>
        </p:txBody>
      </p:sp>
      <p:sp>
        <p:nvSpPr>
          <p:cNvPr id="14" name="Gekromde pijl-omlaag 12">
            <a:extLst>
              <a:ext uri="{FF2B5EF4-FFF2-40B4-BE49-F238E27FC236}">
                <a16:creationId xmlns:a16="http://schemas.microsoft.com/office/drawing/2014/main" id="{0458EDCD-65D4-452D-A403-018537E97726}"/>
              </a:ext>
            </a:extLst>
          </p:cNvPr>
          <p:cNvSpPr/>
          <p:nvPr/>
        </p:nvSpPr>
        <p:spPr>
          <a:xfrm>
            <a:off x="5120189" y="5533999"/>
            <a:ext cx="714548" cy="192923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5" name="Tekstvak 14">
            <a:extLst>
              <a:ext uri="{FF2B5EF4-FFF2-40B4-BE49-F238E27FC236}">
                <a16:creationId xmlns:a16="http://schemas.microsoft.com/office/drawing/2014/main" id="{890CDE25-BE0C-4F6D-9F4F-C786DC9BF1AC}"/>
              </a:ext>
            </a:extLst>
          </p:cNvPr>
          <p:cNvSpPr txBox="1"/>
          <p:nvPr/>
        </p:nvSpPr>
        <p:spPr>
          <a:xfrm>
            <a:off x="5167266" y="5492089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10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DA0AF0BF-8C60-40A9-A65F-0F1649183126}"/>
              </a:ext>
            </a:extLst>
          </p:cNvPr>
          <p:cNvSpPr txBox="1"/>
          <p:nvPr/>
        </p:nvSpPr>
        <p:spPr>
          <a:xfrm>
            <a:off x="5010287" y="5806657"/>
            <a:ext cx="2671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3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4D7C85DD-B8A9-48B6-8896-2F12FCB685EE}"/>
              </a:ext>
            </a:extLst>
          </p:cNvPr>
          <p:cNvSpPr txBox="1"/>
          <p:nvPr/>
        </p:nvSpPr>
        <p:spPr>
          <a:xfrm>
            <a:off x="4907187" y="6154888"/>
            <a:ext cx="5773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100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67CBF57B-E106-45C6-85EB-D33E9E9F80F2}"/>
              </a:ext>
            </a:extLst>
          </p:cNvPr>
          <p:cNvSpPr txBox="1"/>
          <p:nvPr/>
        </p:nvSpPr>
        <p:spPr>
          <a:xfrm>
            <a:off x="5479107" y="6163280"/>
            <a:ext cx="8448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>
                <a:solidFill>
                  <a:schemeClr val="accent1">
                    <a:lumMod val="75000"/>
                  </a:schemeClr>
                </a:solidFill>
              </a:rPr>
              <a:t>1000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3B7E2183-A72F-4404-9A60-E9FE3EA5A3B2}"/>
              </a:ext>
            </a:extLst>
          </p:cNvPr>
          <p:cNvSpPr txBox="1"/>
          <p:nvPr/>
        </p:nvSpPr>
        <p:spPr>
          <a:xfrm>
            <a:off x="5631963" y="5806657"/>
            <a:ext cx="611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30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E91269B3-67E5-489D-8226-A28F482EE93A}"/>
              </a:ext>
            </a:extLst>
          </p:cNvPr>
          <p:cNvSpPr txBox="1"/>
          <p:nvPr/>
        </p:nvSpPr>
        <p:spPr>
          <a:xfrm>
            <a:off x="4761272" y="5049379"/>
            <a:ext cx="71783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b="1" dirty="0">
                <a:solidFill>
                  <a:schemeClr val="accent1">
                    <a:lumMod val="75000"/>
                  </a:schemeClr>
                </a:solidFill>
              </a:rPr>
              <a:t>1000 </a:t>
            </a:r>
            <a:endParaRPr lang="nl-NL" sz="2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7" name="Gekromde pijl-omlaag 12">
            <a:extLst>
              <a:ext uri="{FF2B5EF4-FFF2-40B4-BE49-F238E27FC236}">
                <a16:creationId xmlns:a16="http://schemas.microsoft.com/office/drawing/2014/main" id="{F41374B6-E72E-458C-89D6-F89BC5A1E742}"/>
              </a:ext>
            </a:extLst>
          </p:cNvPr>
          <p:cNvSpPr/>
          <p:nvPr/>
        </p:nvSpPr>
        <p:spPr>
          <a:xfrm rot="5400000">
            <a:off x="6353349" y="4988963"/>
            <a:ext cx="533740" cy="323820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8" name="Tekstvak 27">
            <a:extLst>
              <a:ext uri="{FF2B5EF4-FFF2-40B4-BE49-F238E27FC236}">
                <a16:creationId xmlns:a16="http://schemas.microsoft.com/office/drawing/2014/main" id="{3B03607D-B991-4299-BCB4-5F82D6950836}"/>
              </a:ext>
            </a:extLst>
          </p:cNvPr>
          <p:cNvSpPr txBox="1"/>
          <p:nvPr/>
        </p:nvSpPr>
        <p:spPr>
          <a:xfrm>
            <a:off x="6328583" y="4987423"/>
            <a:ext cx="76862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x10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0D35A70B-6E8F-44FB-A1FB-727BF687134A}"/>
              </a:ext>
            </a:extLst>
          </p:cNvPr>
          <p:cNvSpPr txBox="1"/>
          <p:nvPr/>
        </p:nvSpPr>
        <p:spPr>
          <a:xfrm>
            <a:off x="2247382" y="5998850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b="1" i="1" dirty="0"/>
              <a:t>of</a:t>
            </a:r>
          </a:p>
        </p:txBody>
      </p:sp>
      <p:cxnSp>
        <p:nvCxnSpPr>
          <p:cNvPr id="6" name="Rechte verbindingslijn 5">
            <a:extLst>
              <a:ext uri="{FF2B5EF4-FFF2-40B4-BE49-F238E27FC236}">
                <a16:creationId xmlns:a16="http://schemas.microsoft.com/office/drawing/2014/main" id="{ABD59219-1EB9-4E77-9263-E5AEB4DA28B7}"/>
              </a:ext>
            </a:extLst>
          </p:cNvPr>
          <p:cNvCxnSpPr>
            <a:cxnSpLocks/>
          </p:cNvCxnSpPr>
          <p:nvPr/>
        </p:nvCxnSpPr>
        <p:spPr>
          <a:xfrm flipH="1" flipV="1">
            <a:off x="5666720" y="3318678"/>
            <a:ext cx="14610" cy="1629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Rechte verbindingslijn 16">
            <a:extLst>
              <a:ext uri="{FF2B5EF4-FFF2-40B4-BE49-F238E27FC236}">
                <a16:creationId xmlns:a16="http://schemas.microsoft.com/office/drawing/2014/main" id="{C8BA9694-F359-495C-B896-36291F572CE3}"/>
              </a:ext>
            </a:extLst>
          </p:cNvPr>
          <p:cNvCxnSpPr>
            <a:cxnSpLocks/>
          </p:cNvCxnSpPr>
          <p:nvPr/>
        </p:nvCxnSpPr>
        <p:spPr>
          <a:xfrm>
            <a:off x="2247382" y="2881359"/>
            <a:ext cx="2470654" cy="0"/>
          </a:xfrm>
          <a:prstGeom prst="line">
            <a:avLst/>
          </a:prstGeom>
          <a:ln w="76200">
            <a:solidFill>
              <a:schemeClr val="bg2">
                <a:lumMod val="50000"/>
              </a:schemeClr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pic>
        <p:nvPicPr>
          <p:cNvPr id="32" name="Afbeelding 31">
            <a:extLst>
              <a:ext uri="{FF2B5EF4-FFF2-40B4-BE49-F238E27FC236}">
                <a16:creationId xmlns:a16="http://schemas.microsoft.com/office/drawing/2014/main" id="{9C5440E1-3B08-49A5-89BE-71B949858E96}"/>
              </a:ext>
            </a:extLst>
          </p:cNvPr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9235395" y="4746023"/>
            <a:ext cx="1418446" cy="1492132"/>
          </a:xfrm>
          <a:prstGeom prst="rect">
            <a:avLst/>
          </a:prstGeom>
        </p:spPr>
      </p:pic>
      <p:cxnSp>
        <p:nvCxnSpPr>
          <p:cNvPr id="34" name="Rechte verbindingslijn met pijl 33">
            <a:extLst>
              <a:ext uri="{FF2B5EF4-FFF2-40B4-BE49-F238E27FC236}">
                <a16:creationId xmlns:a16="http://schemas.microsoft.com/office/drawing/2014/main" id="{FBB5F47E-607B-432A-8698-419E325C3937}"/>
              </a:ext>
            </a:extLst>
          </p:cNvPr>
          <p:cNvCxnSpPr>
            <a:cxnSpLocks/>
          </p:cNvCxnSpPr>
          <p:nvPr/>
        </p:nvCxnSpPr>
        <p:spPr>
          <a:xfrm>
            <a:off x="9148756" y="4957684"/>
            <a:ext cx="0" cy="1176416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9" name="Tekstvak 38">
            <a:extLst>
              <a:ext uri="{FF2B5EF4-FFF2-40B4-BE49-F238E27FC236}">
                <a16:creationId xmlns:a16="http://schemas.microsoft.com/office/drawing/2014/main" id="{CF38CA84-38AD-4E35-AA4F-826F7FFC5A39}"/>
              </a:ext>
            </a:extLst>
          </p:cNvPr>
          <p:cNvSpPr txBox="1"/>
          <p:nvPr/>
        </p:nvSpPr>
        <p:spPr>
          <a:xfrm>
            <a:off x="8161128" y="5349333"/>
            <a:ext cx="9876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1000 ml</a:t>
            </a:r>
          </a:p>
        </p:txBody>
      </p:sp>
      <p:cxnSp>
        <p:nvCxnSpPr>
          <p:cNvPr id="41" name="Rechte verbindingslijn met pijl 40">
            <a:extLst>
              <a:ext uri="{FF2B5EF4-FFF2-40B4-BE49-F238E27FC236}">
                <a16:creationId xmlns:a16="http://schemas.microsoft.com/office/drawing/2014/main" id="{83998730-FBC7-4C9B-A297-7D3099E7C9A3}"/>
              </a:ext>
            </a:extLst>
          </p:cNvPr>
          <p:cNvCxnSpPr/>
          <p:nvPr/>
        </p:nvCxnSpPr>
        <p:spPr>
          <a:xfrm>
            <a:off x="10068674" y="5349333"/>
            <a:ext cx="667820" cy="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2" name="Rechte verbindingslijn met pijl 41">
            <a:extLst>
              <a:ext uri="{FF2B5EF4-FFF2-40B4-BE49-F238E27FC236}">
                <a16:creationId xmlns:a16="http://schemas.microsoft.com/office/drawing/2014/main" id="{04A1F9AE-6FFF-4082-99A3-B530C7A46DB6}"/>
              </a:ext>
            </a:extLst>
          </p:cNvPr>
          <p:cNvCxnSpPr/>
          <p:nvPr/>
        </p:nvCxnSpPr>
        <p:spPr>
          <a:xfrm>
            <a:off x="10061823" y="6039946"/>
            <a:ext cx="667820" cy="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43" name="Tekstvak 42">
            <a:extLst>
              <a:ext uri="{FF2B5EF4-FFF2-40B4-BE49-F238E27FC236}">
                <a16:creationId xmlns:a16="http://schemas.microsoft.com/office/drawing/2014/main" id="{7241B4B1-0618-468B-9A77-913C5A601484}"/>
              </a:ext>
            </a:extLst>
          </p:cNvPr>
          <p:cNvSpPr txBox="1"/>
          <p:nvPr/>
        </p:nvSpPr>
        <p:spPr>
          <a:xfrm>
            <a:off x="10706489" y="5176560"/>
            <a:ext cx="9876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…… ml</a:t>
            </a:r>
          </a:p>
        </p:txBody>
      </p:sp>
      <p:sp>
        <p:nvSpPr>
          <p:cNvPr id="44" name="Tekstvak 43">
            <a:extLst>
              <a:ext uri="{FF2B5EF4-FFF2-40B4-BE49-F238E27FC236}">
                <a16:creationId xmlns:a16="http://schemas.microsoft.com/office/drawing/2014/main" id="{C7C51347-4D38-4EC0-8BCC-464AEB30F9F5}"/>
              </a:ext>
            </a:extLst>
          </p:cNvPr>
          <p:cNvSpPr txBox="1"/>
          <p:nvPr/>
        </p:nvSpPr>
        <p:spPr>
          <a:xfrm>
            <a:off x="10729643" y="5847336"/>
            <a:ext cx="9876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30 ml</a:t>
            </a:r>
          </a:p>
        </p:txBody>
      </p:sp>
      <p:sp>
        <p:nvSpPr>
          <p:cNvPr id="45" name="Tekstvak 44">
            <a:extLst>
              <a:ext uri="{FF2B5EF4-FFF2-40B4-BE49-F238E27FC236}">
                <a16:creationId xmlns:a16="http://schemas.microsoft.com/office/drawing/2014/main" id="{F4FC6566-DD12-4064-B1B1-207CECA38041}"/>
              </a:ext>
            </a:extLst>
          </p:cNvPr>
          <p:cNvSpPr txBox="1"/>
          <p:nvPr/>
        </p:nvSpPr>
        <p:spPr>
          <a:xfrm>
            <a:off x="10741848" y="5123600"/>
            <a:ext cx="8448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>
                <a:solidFill>
                  <a:schemeClr val="accent1">
                    <a:lumMod val="75000"/>
                  </a:schemeClr>
                </a:solidFill>
              </a:rPr>
              <a:t>970</a:t>
            </a:r>
          </a:p>
        </p:txBody>
      </p:sp>
    </p:spTree>
    <p:extLst>
      <p:ext uri="{BB962C8B-B14F-4D97-AF65-F5344CB8AC3E}">
        <p14:creationId xmlns:p14="http://schemas.microsoft.com/office/powerpoint/2010/main" val="34738068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8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4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7" fill="hold">
                      <p:stCondLst>
                        <p:cond delay="indefinite"/>
                      </p:stCondLst>
                      <p:childTnLst>
                        <p:par>
                          <p:cTn id="138" fill="hold">
                            <p:stCondLst>
                              <p:cond delay="0"/>
                            </p:stCondLst>
                            <p:childTnLst>
                              <p:par>
                                <p:cTn id="13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1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2" fill="hold">
                      <p:stCondLst>
                        <p:cond delay="indefinite"/>
                      </p:stCondLst>
                      <p:childTnLst>
                        <p:par>
                          <p:cTn id="143" fill="hold">
                            <p:stCondLst>
                              <p:cond delay="0"/>
                            </p:stCondLst>
                            <p:childTnLst>
                              <p:par>
                                <p:cTn id="14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1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2" fill="hold">
                      <p:stCondLst>
                        <p:cond delay="indefinite"/>
                      </p:stCondLst>
                      <p:childTnLst>
                        <p:par>
                          <p:cTn id="153" fill="hold">
                            <p:stCondLst>
                              <p:cond delay="0"/>
                            </p:stCondLst>
                            <p:childTnLst>
                              <p:par>
                                <p:cTn id="15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6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7" fill="hold">
                      <p:stCondLst>
                        <p:cond delay="indefinite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5" grpId="0"/>
      <p:bldP spid="8" grpId="0"/>
      <p:bldP spid="9" grpId="0"/>
      <p:bldP spid="12" grpId="0" animBg="1"/>
      <p:bldP spid="13" grpId="0"/>
      <p:bldP spid="14" grpId="0" animBg="1"/>
      <p:bldP spid="15" grpId="0"/>
      <p:bldP spid="20" grpId="0"/>
      <p:bldP spid="21" grpId="0"/>
      <p:bldP spid="22" grpId="0"/>
      <p:bldP spid="24" grpId="0"/>
      <p:bldP spid="26" grpId="0"/>
      <p:bldP spid="27" grpId="0" animBg="1"/>
      <p:bldP spid="28" grpId="0"/>
      <p:bldP spid="29" grpId="0"/>
      <p:bldP spid="39" grpId="0"/>
      <p:bldP spid="43" grpId="0"/>
      <p:bldP spid="44" grpId="0"/>
      <p:bldP spid="45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97C051-C243-4257-9891-A20CEDC634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945" y="477682"/>
            <a:ext cx="10178322" cy="1492132"/>
          </a:xfrm>
        </p:spPr>
        <p:txBody>
          <a:bodyPr/>
          <a:lstStyle/>
          <a:p>
            <a:pPr algn="ctr"/>
            <a:r>
              <a:rPr lang="nl-NL" dirty="0"/>
              <a:t>Oplossen - opdracht 13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181B74-DF09-4002-A362-B64F857D7B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13192" y="1522545"/>
            <a:ext cx="8422082" cy="523336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Je hebt 100 ml lyortholoplossing 5% (v/v).</a:t>
            </a:r>
            <a:br>
              <a:rPr lang="nl-NL" dirty="0"/>
            </a:br>
            <a:r>
              <a:rPr lang="nl-NL" b="1" dirty="0"/>
              <a:t>?</a:t>
            </a:r>
            <a:r>
              <a:rPr lang="nl-NL" dirty="0"/>
              <a:t>  Hoeveel ml lyorthol zit hierin?</a:t>
            </a:r>
          </a:p>
          <a:p>
            <a:pPr marL="0" indent="0">
              <a:buNone/>
            </a:pPr>
            <a:endParaRPr lang="nl-NL" sz="1100" dirty="0"/>
          </a:p>
          <a:p>
            <a:pPr marL="0" indent="0">
              <a:buNone/>
            </a:pPr>
            <a:r>
              <a:rPr lang="nl-NL" b="1" u="sng" dirty="0"/>
              <a:t>Stap 1: zet de procenten om naar ml in 100 ml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b="1" u="sng" dirty="0"/>
              <a:t>Stap 2: reken door naar de goede hoeveelheid</a:t>
            </a:r>
          </a:p>
          <a:p>
            <a:pPr marL="0" indent="0">
              <a:buNone/>
            </a:pPr>
            <a:r>
              <a:rPr lang="nl-NL" dirty="0"/>
              <a:t>Je wilt weten hoeveel ml lyorthol er zit in 100 ml oplossing.</a:t>
            </a:r>
          </a:p>
          <a:p>
            <a:pPr marL="0" indent="0">
              <a:buNone/>
            </a:pPr>
            <a:endParaRPr lang="nl-NL" sz="400" dirty="0"/>
          </a:p>
          <a:p>
            <a:pPr marL="0" indent="0">
              <a:buNone/>
            </a:pPr>
            <a:r>
              <a:rPr lang="nl-NL" dirty="0"/>
              <a:t>	sterkte:	5% = 5 </a:t>
            </a:r>
            <a:r>
              <a:rPr lang="nl-NL" dirty="0" err="1"/>
              <a:t>ml</a:t>
            </a:r>
            <a:r>
              <a:rPr lang="nl-NL" baseline="-25000" dirty="0" err="1"/>
              <a:t>puur</a:t>
            </a:r>
            <a:r>
              <a:rPr lang="nl-NL" dirty="0"/>
              <a:t> in 100 </a:t>
            </a:r>
            <a:r>
              <a:rPr lang="nl-NL" dirty="0" err="1"/>
              <a:t>ml</a:t>
            </a:r>
            <a:r>
              <a:rPr lang="nl-NL" baseline="-25000" dirty="0" err="1"/>
              <a:t>oplossing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	dus:     </a:t>
            </a:r>
            <a:r>
              <a:rPr lang="nl-NL" sz="600" dirty="0"/>
              <a:t> 	                         </a:t>
            </a:r>
            <a:r>
              <a:rPr lang="nl-NL" dirty="0"/>
              <a:t> ... </a:t>
            </a:r>
            <a:r>
              <a:rPr lang="nl-NL" dirty="0" err="1"/>
              <a:t>ml</a:t>
            </a:r>
            <a:r>
              <a:rPr lang="nl-NL" baseline="-25000" dirty="0" err="1"/>
              <a:t>puur</a:t>
            </a:r>
            <a:r>
              <a:rPr lang="nl-NL" dirty="0"/>
              <a:t> in 100 </a:t>
            </a:r>
            <a:r>
              <a:rPr lang="nl-NL" dirty="0" err="1"/>
              <a:t>ml</a:t>
            </a:r>
            <a:r>
              <a:rPr lang="nl-NL" baseline="-25000" dirty="0" err="1"/>
              <a:t>oplossing</a:t>
            </a:r>
            <a:endParaRPr lang="nl-NL" dirty="0"/>
          </a:p>
          <a:p>
            <a:pPr marL="0" indent="0">
              <a:buNone/>
            </a:pPr>
            <a:endParaRPr lang="nl-NL" sz="2800" dirty="0"/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BAAB01C8-24E3-4496-AD49-16B7F3C16590}"/>
              </a:ext>
            </a:extLst>
          </p:cNvPr>
          <p:cNvSpPr txBox="1"/>
          <p:nvPr/>
        </p:nvSpPr>
        <p:spPr>
          <a:xfrm>
            <a:off x="1313192" y="6348487"/>
            <a:ext cx="5575880" cy="4074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>
              <a:lnSpc>
                <a:spcPct val="110000"/>
              </a:lnSpc>
              <a:spcBef>
                <a:spcPts val="700"/>
              </a:spcBef>
              <a:buClr>
                <a:srgbClr val="2A1A00"/>
              </a:buClr>
            </a:pPr>
            <a:r>
              <a:rPr lang="nl-NL" sz="2000" dirty="0">
                <a:solidFill>
                  <a:schemeClr val="tx2">
                    <a:lumMod val="50000"/>
                    <a:lumOff val="50000"/>
                  </a:schemeClr>
                </a:solidFill>
              </a:rPr>
              <a:t>Antwoord: in 100 ml oplossing zit </a:t>
            </a:r>
            <a:r>
              <a:rPr lang="nl-NL" sz="2000" b="1" u="sng" dirty="0">
                <a:solidFill>
                  <a:schemeClr val="tx2">
                    <a:lumMod val="50000"/>
                    <a:lumOff val="50000"/>
                  </a:schemeClr>
                </a:solidFill>
              </a:rPr>
              <a:t>5 ml lyorthol</a:t>
            </a:r>
            <a:endParaRPr lang="nl-NL" sz="2000" b="1" u="sng" dirty="0"/>
          </a:p>
        </p:txBody>
      </p:sp>
      <p:graphicFrame>
        <p:nvGraphicFramePr>
          <p:cNvPr id="11" name="Tabel 10">
            <a:extLst>
              <a:ext uri="{FF2B5EF4-FFF2-40B4-BE49-F238E27FC236}">
                <a16:creationId xmlns:a16="http://schemas.microsoft.com/office/drawing/2014/main" id="{7605A60B-00BC-4EAD-941C-43FB2BF63F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6268758"/>
              </p:ext>
            </p:extLst>
          </p:nvPr>
        </p:nvGraphicFramePr>
        <p:xfrm>
          <a:off x="8594350" y="5280152"/>
          <a:ext cx="2357902" cy="7416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981165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750013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626724">
                  <a:extLst>
                    <a:ext uri="{9D8B030D-6E8A-4147-A177-3AD203B41FA5}">
                      <a16:colId xmlns:a16="http://schemas.microsoft.com/office/drawing/2014/main" val="187248627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1" dirty="0" err="1"/>
                        <a:t>ml</a:t>
                      </a:r>
                      <a:r>
                        <a:rPr lang="nl-NL" b="1" baseline="-25000" dirty="0" err="1"/>
                        <a:t>puur</a:t>
                      </a:r>
                      <a:endParaRPr lang="nl-NL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aseline="0" dirty="0"/>
                        <a:t>  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b="0" dirty="0" err="1"/>
                        <a:t>ml</a:t>
                      </a:r>
                      <a:r>
                        <a:rPr lang="nl-NL" b="0" baseline="-25000" dirty="0" err="1"/>
                        <a:t>oplossing</a:t>
                      </a:r>
                      <a:endParaRPr lang="nl-NL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 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12" name="Gekromde pijl-omhoog 10">
            <a:extLst>
              <a:ext uri="{FF2B5EF4-FFF2-40B4-BE49-F238E27FC236}">
                <a16:creationId xmlns:a16="http://schemas.microsoft.com/office/drawing/2014/main" id="{C155660E-472A-40F9-B7E4-A53D37E76EE3}"/>
              </a:ext>
            </a:extLst>
          </p:cNvPr>
          <p:cNvSpPr/>
          <p:nvPr/>
        </p:nvSpPr>
        <p:spPr>
          <a:xfrm>
            <a:off x="9936885" y="6085669"/>
            <a:ext cx="718114" cy="1911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chemeClr val="tx1"/>
              </a:solidFill>
            </a:endParaRPr>
          </a:p>
        </p:txBody>
      </p:sp>
      <p:sp>
        <p:nvSpPr>
          <p:cNvPr id="13" name="Tekstvak 12">
            <a:extLst>
              <a:ext uri="{FF2B5EF4-FFF2-40B4-BE49-F238E27FC236}">
                <a16:creationId xmlns:a16="http://schemas.microsoft.com/office/drawing/2014/main" id="{572FFCEF-8B23-4771-A1C5-EF15229CD0BD}"/>
              </a:ext>
            </a:extLst>
          </p:cNvPr>
          <p:cNvSpPr txBox="1"/>
          <p:nvPr/>
        </p:nvSpPr>
        <p:spPr>
          <a:xfrm>
            <a:off x="10103446" y="6258209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1</a:t>
            </a:r>
          </a:p>
        </p:txBody>
      </p:sp>
      <p:sp>
        <p:nvSpPr>
          <p:cNvPr id="14" name="Gekromde pijl-omlaag 12">
            <a:extLst>
              <a:ext uri="{FF2B5EF4-FFF2-40B4-BE49-F238E27FC236}">
                <a16:creationId xmlns:a16="http://schemas.microsoft.com/office/drawing/2014/main" id="{0458EDCD-65D4-452D-A403-018537E97726}"/>
              </a:ext>
            </a:extLst>
          </p:cNvPr>
          <p:cNvSpPr/>
          <p:nvPr/>
        </p:nvSpPr>
        <p:spPr>
          <a:xfrm>
            <a:off x="9963097" y="5006532"/>
            <a:ext cx="717158" cy="214981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5" name="Tekstvak 14">
            <a:extLst>
              <a:ext uri="{FF2B5EF4-FFF2-40B4-BE49-F238E27FC236}">
                <a16:creationId xmlns:a16="http://schemas.microsoft.com/office/drawing/2014/main" id="{890CDE25-BE0C-4F6D-9F4F-C786DC9BF1AC}"/>
              </a:ext>
            </a:extLst>
          </p:cNvPr>
          <p:cNvSpPr txBox="1"/>
          <p:nvPr/>
        </p:nvSpPr>
        <p:spPr>
          <a:xfrm>
            <a:off x="10064341" y="4703649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1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DA0AF0BF-8C60-40A9-A65F-0F1649183126}"/>
              </a:ext>
            </a:extLst>
          </p:cNvPr>
          <p:cNvSpPr txBox="1"/>
          <p:nvPr/>
        </p:nvSpPr>
        <p:spPr>
          <a:xfrm>
            <a:off x="9835135" y="5267903"/>
            <a:ext cx="3087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5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4D7C85DD-B8A9-48B6-8896-2F12FCB685EE}"/>
              </a:ext>
            </a:extLst>
          </p:cNvPr>
          <p:cNvSpPr txBox="1"/>
          <p:nvPr/>
        </p:nvSpPr>
        <p:spPr>
          <a:xfrm>
            <a:off x="9700844" y="5669153"/>
            <a:ext cx="5773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100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67CBF57B-E106-45C6-85EB-D33E9E9F80F2}"/>
              </a:ext>
            </a:extLst>
          </p:cNvPr>
          <p:cNvSpPr txBox="1"/>
          <p:nvPr/>
        </p:nvSpPr>
        <p:spPr>
          <a:xfrm>
            <a:off x="10478841" y="5271827"/>
            <a:ext cx="4742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>
                <a:solidFill>
                  <a:schemeClr val="accent1">
                    <a:lumMod val="75000"/>
                  </a:schemeClr>
                </a:solidFill>
              </a:rPr>
              <a:t>5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3B7E2183-A72F-4404-9A60-E9FE3EA5A3B2}"/>
              </a:ext>
            </a:extLst>
          </p:cNvPr>
          <p:cNvSpPr txBox="1"/>
          <p:nvPr/>
        </p:nvSpPr>
        <p:spPr>
          <a:xfrm>
            <a:off x="10352717" y="5660827"/>
            <a:ext cx="611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100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E91269B3-67E5-489D-8226-A28F482EE93A}"/>
              </a:ext>
            </a:extLst>
          </p:cNvPr>
          <p:cNvSpPr txBox="1"/>
          <p:nvPr/>
        </p:nvSpPr>
        <p:spPr>
          <a:xfrm>
            <a:off x="3733859" y="5672169"/>
            <a:ext cx="5009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>
                <a:solidFill>
                  <a:schemeClr val="accent1">
                    <a:lumMod val="75000"/>
                  </a:schemeClr>
                </a:solidFill>
              </a:rPr>
              <a:t>5</a:t>
            </a:r>
            <a:endParaRPr lang="nl-NL" sz="2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7" name="Gekromde pijl-omlaag 12">
            <a:extLst>
              <a:ext uri="{FF2B5EF4-FFF2-40B4-BE49-F238E27FC236}">
                <a16:creationId xmlns:a16="http://schemas.microsoft.com/office/drawing/2014/main" id="{F41374B6-E72E-458C-89D6-F89BC5A1E742}"/>
              </a:ext>
            </a:extLst>
          </p:cNvPr>
          <p:cNvSpPr/>
          <p:nvPr/>
        </p:nvSpPr>
        <p:spPr>
          <a:xfrm rot="5400000">
            <a:off x="6235678" y="5571140"/>
            <a:ext cx="533740" cy="323820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8" name="Tekstvak 27">
            <a:extLst>
              <a:ext uri="{FF2B5EF4-FFF2-40B4-BE49-F238E27FC236}">
                <a16:creationId xmlns:a16="http://schemas.microsoft.com/office/drawing/2014/main" id="{3B03607D-B991-4299-BCB4-5F82D6950836}"/>
              </a:ext>
            </a:extLst>
          </p:cNvPr>
          <p:cNvSpPr txBox="1"/>
          <p:nvPr/>
        </p:nvSpPr>
        <p:spPr>
          <a:xfrm>
            <a:off x="6657120" y="5510523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1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0D35A70B-6E8F-44FB-A1FB-727BF687134A}"/>
              </a:ext>
            </a:extLst>
          </p:cNvPr>
          <p:cNvSpPr txBox="1"/>
          <p:nvPr/>
        </p:nvSpPr>
        <p:spPr>
          <a:xfrm>
            <a:off x="7500278" y="5515265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b="1" i="1" dirty="0"/>
              <a:t>of</a:t>
            </a:r>
          </a:p>
        </p:txBody>
      </p:sp>
      <p:sp>
        <p:nvSpPr>
          <p:cNvPr id="23" name="Rechthoek 22">
            <a:extLst>
              <a:ext uri="{FF2B5EF4-FFF2-40B4-BE49-F238E27FC236}">
                <a16:creationId xmlns:a16="http://schemas.microsoft.com/office/drawing/2014/main" id="{DBEF5007-257C-44BE-BC99-168B2E920C90}"/>
              </a:ext>
            </a:extLst>
          </p:cNvPr>
          <p:cNvSpPr/>
          <p:nvPr/>
        </p:nvSpPr>
        <p:spPr>
          <a:xfrm>
            <a:off x="2284866" y="3107819"/>
            <a:ext cx="3464664" cy="101566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nl-NL" sz="2000" dirty="0"/>
              <a:t>   </a:t>
            </a:r>
            <a:r>
              <a:rPr lang="nl-NL" sz="2000" b="1" dirty="0"/>
              <a:t>… % </a:t>
            </a:r>
            <a:endParaRPr lang="nl-NL" sz="800" b="1" dirty="0"/>
          </a:p>
          <a:p>
            <a:r>
              <a:rPr lang="nl-NL" sz="2000" b="1" dirty="0"/>
              <a:t>= … gram in 100 ml</a:t>
            </a:r>
          </a:p>
          <a:p>
            <a:r>
              <a:rPr lang="nl-NL" sz="2000" b="1" dirty="0"/>
              <a:t>= … </a:t>
            </a:r>
            <a:r>
              <a:rPr lang="nl-NL" sz="2000" b="1" dirty="0" err="1"/>
              <a:t>ml</a:t>
            </a:r>
            <a:r>
              <a:rPr lang="nl-NL" sz="2000" b="1" baseline="-25000" dirty="0" err="1"/>
              <a:t>puur</a:t>
            </a:r>
            <a:r>
              <a:rPr lang="nl-NL" sz="2000" b="1" baseline="-25000" dirty="0"/>
              <a:t> </a:t>
            </a:r>
            <a:r>
              <a:rPr lang="nl-NL" sz="2000" b="1" dirty="0"/>
              <a:t>in 100 </a:t>
            </a:r>
            <a:r>
              <a:rPr lang="nl-NL" sz="2000" b="1" dirty="0" err="1"/>
              <a:t>ml</a:t>
            </a:r>
            <a:r>
              <a:rPr lang="nl-NL" sz="2000" b="1" baseline="-25000" dirty="0" err="1"/>
              <a:t>oplossing</a:t>
            </a:r>
            <a:endParaRPr lang="nl-NL" sz="2000" b="1" dirty="0"/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E26A7133-F922-4381-A0A3-D3F13E05EC98}"/>
              </a:ext>
            </a:extLst>
          </p:cNvPr>
          <p:cNvSpPr txBox="1"/>
          <p:nvPr/>
        </p:nvSpPr>
        <p:spPr>
          <a:xfrm>
            <a:off x="2534863" y="3045049"/>
            <a:ext cx="50098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5</a:t>
            </a:r>
            <a:endParaRPr lang="nl-NL" sz="3200" b="1" dirty="0"/>
          </a:p>
        </p:txBody>
      </p:sp>
      <p:sp>
        <p:nvSpPr>
          <p:cNvPr id="30" name="Tekstvak 29">
            <a:extLst>
              <a:ext uri="{FF2B5EF4-FFF2-40B4-BE49-F238E27FC236}">
                <a16:creationId xmlns:a16="http://schemas.microsoft.com/office/drawing/2014/main" id="{9985FB34-016B-4048-8E35-E53CCFD28195}"/>
              </a:ext>
            </a:extLst>
          </p:cNvPr>
          <p:cNvSpPr txBox="1"/>
          <p:nvPr/>
        </p:nvSpPr>
        <p:spPr>
          <a:xfrm>
            <a:off x="2534863" y="3670382"/>
            <a:ext cx="50098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/>
              <a:t>5</a:t>
            </a:r>
            <a:endParaRPr lang="nl-NL" sz="3200" b="1" dirty="0"/>
          </a:p>
        </p:txBody>
      </p:sp>
      <p:cxnSp>
        <p:nvCxnSpPr>
          <p:cNvPr id="31" name="Rechte verbindingslijn 30">
            <a:extLst>
              <a:ext uri="{FF2B5EF4-FFF2-40B4-BE49-F238E27FC236}">
                <a16:creationId xmlns:a16="http://schemas.microsoft.com/office/drawing/2014/main" id="{E84C3A88-2992-4893-A798-19A27FC9F01C}"/>
              </a:ext>
            </a:extLst>
          </p:cNvPr>
          <p:cNvCxnSpPr>
            <a:cxnSpLocks/>
          </p:cNvCxnSpPr>
          <p:nvPr/>
        </p:nvCxnSpPr>
        <p:spPr>
          <a:xfrm>
            <a:off x="2372692" y="3601837"/>
            <a:ext cx="2470654" cy="0"/>
          </a:xfrm>
          <a:prstGeom prst="line">
            <a:avLst/>
          </a:prstGeom>
          <a:ln w="76200">
            <a:solidFill>
              <a:schemeClr val="bg2">
                <a:lumMod val="50000"/>
              </a:schemeClr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060174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8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1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2" grpId="0" animBg="1"/>
      <p:bldP spid="13" grpId="0"/>
      <p:bldP spid="14" grpId="0" animBg="1"/>
      <p:bldP spid="15" grpId="0"/>
      <p:bldP spid="20" grpId="0"/>
      <p:bldP spid="21" grpId="0"/>
      <p:bldP spid="22" grpId="0"/>
      <p:bldP spid="24" grpId="0"/>
      <p:bldP spid="26" grpId="0"/>
      <p:bldP spid="27" grpId="0" animBg="1"/>
      <p:bldP spid="28" grpId="0"/>
      <p:bldP spid="29" grpId="0"/>
      <p:bldP spid="23" grpId="0" animBg="1"/>
      <p:bldP spid="25" grpId="0"/>
      <p:bldP spid="3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79C1E64-19E2-45AE-A6A8-5CC323CDE1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3200" dirty="0"/>
              <a:t>Oplossingen: Vaste stof/ vloeistof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6CAF403-98B1-4895-9732-5F082C8B18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351584" y="1128451"/>
            <a:ext cx="9488482" cy="5540909"/>
          </a:xfrm>
        </p:spPr>
        <p:txBody>
          <a:bodyPr>
            <a:normAutofit fontScale="92500" lnSpcReduction="10000"/>
          </a:bodyPr>
          <a:lstStyle/>
          <a:p>
            <a:r>
              <a:rPr lang="nl-NL" dirty="0"/>
              <a:t>Vaste stof in vloeistof = </a:t>
            </a:r>
            <a:br>
              <a:rPr lang="nl-NL" dirty="0"/>
            </a:br>
            <a:r>
              <a:rPr lang="nl-NL" dirty="0"/>
              <a:t>pannenkoekenmix in melk / antibioticakorrels opgelost in vloeistof / zout in water (zoutoplossing)</a:t>
            </a:r>
            <a:br>
              <a:rPr lang="nl-NL" dirty="0"/>
            </a:br>
            <a:br>
              <a:rPr lang="nl-NL" dirty="0"/>
            </a:br>
            <a:br>
              <a:rPr lang="nl-NL" dirty="0"/>
            </a:br>
            <a:endParaRPr lang="nl-NL" dirty="0"/>
          </a:p>
          <a:p>
            <a:endParaRPr lang="nl-NL" dirty="0"/>
          </a:p>
          <a:p>
            <a:endParaRPr lang="nl-NL" dirty="0"/>
          </a:p>
          <a:p>
            <a:pPr marL="0" indent="0">
              <a:buNone/>
            </a:pPr>
            <a:r>
              <a:rPr lang="nl-NL" i="1" dirty="0"/>
              <a:t>Oplossingen gaat over </a:t>
            </a:r>
            <a:r>
              <a:rPr lang="nl-NL" b="1" i="1" u="sng" dirty="0"/>
              <a:t>gram per ml</a:t>
            </a:r>
            <a:endParaRPr lang="nl-NL" i="1" dirty="0"/>
          </a:p>
          <a:p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Vloeistof in vloeistof (v/v) = </a:t>
            </a:r>
            <a:br>
              <a:rPr lang="nl-NL" dirty="0"/>
            </a:br>
            <a:r>
              <a:rPr lang="nl-NL" dirty="0"/>
              <a:t>ranja met water / morfine opgelost in een vloeistof </a:t>
            </a:r>
            <a:br>
              <a:rPr lang="nl-NL" dirty="0"/>
            </a:br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0B4D19BE-CC42-4D63-9399-6BDF94C28E9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579403" y="2012759"/>
            <a:ext cx="2159285" cy="1600991"/>
          </a:xfrm>
          <a:prstGeom prst="rect">
            <a:avLst/>
          </a:prstGeom>
        </p:spPr>
      </p:pic>
      <p:pic>
        <p:nvPicPr>
          <p:cNvPr id="5" name="Afbeelding 4">
            <a:extLst>
              <a:ext uri="{FF2B5EF4-FFF2-40B4-BE49-F238E27FC236}">
                <a16:creationId xmlns:a16="http://schemas.microsoft.com/office/drawing/2014/main" id="{30616F2A-A822-4758-A18E-6DF82365251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579403" y="4191556"/>
            <a:ext cx="1623342" cy="1275890"/>
          </a:xfrm>
          <a:prstGeom prst="rect">
            <a:avLst/>
          </a:prstGeom>
        </p:spPr>
      </p:pic>
      <p:graphicFrame>
        <p:nvGraphicFramePr>
          <p:cNvPr id="6" name="Tabel 6">
            <a:extLst>
              <a:ext uri="{FF2B5EF4-FFF2-40B4-BE49-F238E27FC236}">
                <a16:creationId xmlns:a16="http://schemas.microsoft.com/office/drawing/2014/main" id="{F94493DC-1E3F-4ECF-8D39-472B3772D70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6405655"/>
              </p:ext>
            </p:extLst>
          </p:nvPr>
        </p:nvGraphicFramePr>
        <p:xfrm>
          <a:off x="5029500" y="2545167"/>
          <a:ext cx="1690687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90687">
                  <a:extLst>
                    <a:ext uri="{9D8B030D-6E8A-4147-A177-3AD203B41FA5}">
                      <a16:colId xmlns:a16="http://schemas.microsoft.com/office/drawing/2014/main" val="239315084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800" dirty="0"/>
                        <a:t>Vandaag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7773461"/>
                  </a:ext>
                </a:extLst>
              </a:tr>
            </a:tbl>
          </a:graphicData>
        </a:graphic>
      </p:graphicFrame>
      <p:graphicFrame>
        <p:nvGraphicFramePr>
          <p:cNvPr id="7" name="Tabel 6">
            <a:extLst>
              <a:ext uri="{FF2B5EF4-FFF2-40B4-BE49-F238E27FC236}">
                <a16:creationId xmlns:a16="http://schemas.microsoft.com/office/drawing/2014/main" id="{016D4E7F-213E-4874-BBA2-81E52F82522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1448045"/>
              </p:ext>
            </p:extLst>
          </p:nvPr>
        </p:nvGraphicFramePr>
        <p:xfrm>
          <a:off x="8062728" y="5745107"/>
          <a:ext cx="243314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33144">
                  <a:extLst>
                    <a:ext uri="{9D8B030D-6E8A-4147-A177-3AD203B41FA5}">
                      <a16:colId xmlns:a16="http://schemas.microsoft.com/office/drawing/2014/main" val="239315084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800" dirty="0"/>
                        <a:t>Volgende week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77734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537412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pPr algn="ctr"/>
            <a:r>
              <a:rPr lang="nl-NL" dirty="0"/>
              <a:t>% bij oplossen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77301" y="2248240"/>
            <a:ext cx="10178322" cy="359359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Wat is 1 procent?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1% = 1/100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Totaal is 100% </a:t>
            </a:r>
          </a:p>
        </p:txBody>
      </p:sp>
      <p:pic>
        <p:nvPicPr>
          <p:cNvPr id="1026" name="Picture 2" descr="Afbeeldingsresultaat voor %">
            <a:extLst>
              <a:ext uri="{FF2B5EF4-FFF2-40B4-BE49-F238E27FC236}">
                <a16:creationId xmlns:a16="http://schemas.microsoft.com/office/drawing/2014/main" id="{4C6D4660-CA23-4342-B574-0547E18C89C4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alphaModFix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40839" y="2636326"/>
            <a:ext cx="1999432" cy="199293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948126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97C051-C243-4257-9891-A20CEDC634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945" y="477682"/>
            <a:ext cx="10178322" cy="1492132"/>
          </a:xfrm>
        </p:spPr>
        <p:txBody>
          <a:bodyPr/>
          <a:lstStyle/>
          <a:p>
            <a:pPr algn="ctr"/>
            <a:r>
              <a:rPr lang="nl-NL" dirty="0"/>
              <a:t>Stelregel oplossen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181B74-DF09-4002-A362-B64F857D7B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05302" y="1069866"/>
            <a:ext cx="10178322" cy="4321788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endParaRPr lang="nl-NL" sz="2800" dirty="0"/>
          </a:p>
          <a:p>
            <a:pPr marL="0" indent="0">
              <a:buNone/>
            </a:pPr>
            <a:endParaRPr lang="nl-NL" sz="2800" dirty="0"/>
          </a:p>
          <a:p>
            <a:pPr marL="0" indent="0">
              <a:buNone/>
            </a:pPr>
            <a:endParaRPr lang="nl-NL" sz="2800" dirty="0"/>
          </a:p>
          <a:p>
            <a:pPr marL="0" indent="0">
              <a:buNone/>
            </a:pPr>
            <a:endParaRPr lang="nl-NL" sz="2800" dirty="0"/>
          </a:p>
          <a:p>
            <a:pPr marL="0" indent="0">
              <a:buNone/>
            </a:pPr>
            <a:endParaRPr lang="nl-NL" sz="2800" dirty="0"/>
          </a:p>
          <a:p>
            <a:pPr marL="0" indent="0">
              <a:buNone/>
            </a:pPr>
            <a:r>
              <a:rPr lang="nl-NL" sz="2800" b="1" u="sng" dirty="0"/>
              <a:t>Dit betekent dat:</a:t>
            </a:r>
          </a:p>
          <a:p>
            <a:pPr marL="0" indent="0">
              <a:buNone/>
            </a:pPr>
            <a:r>
              <a:rPr lang="nl-NL" sz="2800" dirty="0"/>
              <a:t>1% = 1 gram in 100 ml</a:t>
            </a:r>
          </a:p>
          <a:p>
            <a:pPr marL="0" indent="0">
              <a:buNone/>
            </a:pPr>
            <a:r>
              <a:rPr lang="nl-NL" sz="2800" dirty="0"/>
              <a:t>5% = 5 gram in 100 ml</a:t>
            </a:r>
          </a:p>
          <a:p>
            <a:pPr marL="0" indent="0">
              <a:buNone/>
            </a:pPr>
            <a:r>
              <a:rPr lang="nl-NL" sz="2800" dirty="0"/>
              <a:t>12% = 12 gram in 100 ml</a:t>
            </a:r>
          </a:p>
          <a:p>
            <a:pPr marL="0" indent="0">
              <a:buNone/>
            </a:pPr>
            <a:endParaRPr lang="nl-NL" sz="2800" dirty="0"/>
          </a:p>
          <a:p>
            <a:pPr marL="0" indent="0">
              <a:buNone/>
            </a:pPr>
            <a:r>
              <a:rPr lang="nl-NL" sz="2800" dirty="0"/>
              <a:t>Oftewel het aantal % is altijd dát aantal gram in </a:t>
            </a:r>
            <a:r>
              <a:rPr lang="nl-NL" sz="2800" b="1" u="sng" dirty="0">
                <a:solidFill>
                  <a:srgbClr val="FF0000"/>
                </a:solidFill>
              </a:rPr>
              <a:t>100 ml</a:t>
            </a:r>
          </a:p>
        </p:txBody>
      </p:sp>
      <p:pic>
        <p:nvPicPr>
          <p:cNvPr id="1026" name="Picture 2" descr="Afbeeldingsresultaat voor tip">
            <a:extLst>
              <a:ext uri="{FF2B5EF4-FFF2-40B4-BE49-F238E27FC236}">
                <a16:creationId xmlns:a16="http://schemas.microsoft.com/office/drawing/2014/main" id="{0C9FABF8-293A-436C-9ED1-F12CDF254F4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481947" y="477682"/>
            <a:ext cx="3901677" cy="390167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ekstvak 3">
            <a:extLst>
              <a:ext uri="{FF2B5EF4-FFF2-40B4-BE49-F238E27FC236}">
                <a16:creationId xmlns:a16="http://schemas.microsoft.com/office/drawing/2014/main" id="{3E76BED4-AC82-4915-B23A-26D93562AAD1}"/>
              </a:ext>
            </a:extLst>
          </p:cNvPr>
          <p:cNvSpPr txBox="1"/>
          <p:nvPr/>
        </p:nvSpPr>
        <p:spPr>
          <a:xfrm>
            <a:off x="8726726" y="4010778"/>
            <a:ext cx="2547732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800" dirty="0">
                <a:solidFill>
                  <a:schemeClr val="tx2">
                    <a:lumMod val="50000"/>
                    <a:lumOff val="50000"/>
                  </a:schemeClr>
                </a:solidFill>
                <a:latin typeface="Amatic" panose="02000803000000000000"/>
              </a:rPr>
              <a:t>Leer dit uit je hoofd </a:t>
            </a:r>
          </a:p>
          <a:p>
            <a:r>
              <a:rPr lang="nl-NL" sz="2800" dirty="0">
                <a:solidFill>
                  <a:schemeClr val="tx2">
                    <a:lumMod val="50000"/>
                    <a:lumOff val="50000"/>
                  </a:schemeClr>
                </a:solidFill>
                <a:latin typeface="Amatic" panose="02000803000000000000"/>
              </a:rPr>
              <a:t>&amp;</a:t>
            </a:r>
          </a:p>
          <a:p>
            <a:r>
              <a:rPr lang="nl-NL" sz="2800" dirty="0">
                <a:solidFill>
                  <a:schemeClr val="tx2">
                    <a:lumMod val="50000"/>
                    <a:lumOff val="50000"/>
                  </a:schemeClr>
                </a:solidFill>
                <a:latin typeface="Amatic" panose="02000803000000000000"/>
              </a:rPr>
              <a:t>zet boven aan je toets</a:t>
            </a:r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DD15B2A8-3FB4-411D-A97D-AADB921B6D2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0037485"/>
              </p:ext>
            </p:extLst>
          </p:nvPr>
        </p:nvGraphicFramePr>
        <p:xfrm>
          <a:off x="1262186" y="1625520"/>
          <a:ext cx="6219761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219761">
                  <a:extLst>
                    <a:ext uri="{9D8B030D-6E8A-4147-A177-3AD203B41FA5}">
                      <a16:colId xmlns:a16="http://schemas.microsoft.com/office/drawing/2014/main" val="21998938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r>
                        <a:rPr lang="en-US" sz="2000" dirty="0">
                          <a:sym typeface="Wingdings" pitchFamily="2" charset="2"/>
                        </a:rPr>
                        <a:t>1% (</a:t>
                      </a:r>
                      <a:r>
                        <a:rPr lang="en-US" sz="2000" dirty="0" err="1">
                          <a:sym typeface="Wingdings" pitchFamily="2" charset="2"/>
                        </a:rPr>
                        <a:t>procent</a:t>
                      </a:r>
                      <a:r>
                        <a:rPr lang="en-US" sz="2000" dirty="0">
                          <a:sym typeface="Wingdings" pitchFamily="2" charset="2"/>
                        </a:rPr>
                        <a:t>) = 1 gram per </a:t>
                      </a:r>
                      <a:r>
                        <a:rPr lang="en-US" sz="2000" dirty="0">
                          <a:solidFill>
                            <a:srgbClr val="FF0000"/>
                          </a:solidFill>
                          <a:sym typeface="Wingdings" pitchFamily="2" charset="2"/>
                        </a:rPr>
                        <a:t>100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26105631"/>
                  </a:ext>
                </a:extLst>
              </a:tr>
            </a:tbl>
          </a:graphicData>
        </a:graphic>
      </p:graphicFrame>
      <p:graphicFrame>
        <p:nvGraphicFramePr>
          <p:cNvPr id="8" name="Tabel 8">
            <a:extLst>
              <a:ext uri="{FF2B5EF4-FFF2-40B4-BE49-F238E27FC236}">
                <a16:creationId xmlns:a16="http://schemas.microsoft.com/office/drawing/2014/main" id="{8C7C0315-DAB3-45D2-8F17-11D029EE784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49784610"/>
              </p:ext>
            </p:extLst>
          </p:nvPr>
        </p:nvGraphicFramePr>
        <p:xfrm>
          <a:off x="1262186" y="2204640"/>
          <a:ext cx="6219761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219761">
                  <a:extLst>
                    <a:ext uri="{9D8B030D-6E8A-4147-A177-3AD203B41FA5}">
                      <a16:colId xmlns:a16="http://schemas.microsoft.com/office/drawing/2014/main" val="191065521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2000" dirty="0">
                          <a:sym typeface="Wingdings" pitchFamily="2" charset="2"/>
                        </a:rPr>
                        <a:t>1 ‰ (</a:t>
                      </a:r>
                      <a:r>
                        <a:rPr lang="en-US" sz="2000" dirty="0" err="1">
                          <a:sym typeface="Wingdings" pitchFamily="2" charset="2"/>
                        </a:rPr>
                        <a:t>promille</a:t>
                      </a:r>
                      <a:r>
                        <a:rPr lang="en-US" sz="2000" dirty="0">
                          <a:sym typeface="Wingdings" pitchFamily="2" charset="2"/>
                        </a:rPr>
                        <a:t>) = 1 gram per </a:t>
                      </a:r>
                      <a:r>
                        <a:rPr lang="en-US" sz="2000" dirty="0">
                          <a:solidFill>
                            <a:srgbClr val="FF0000"/>
                          </a:solidFill>
                          <a:sym typeface="Wingdings" pitchFamily="2" charset="2"/>
                        </a:rPr>
                        <a:t>1000 ml</a:t>
                      </a:r>
                      <a:endParaRPr lang="nl-NL" sz="20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8523662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369965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0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97C051-C243-4257-9891-A20CEDC634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945" y="477682"/>
            <a:ext cx="10178322" cy="1492132"/>
          </a:xfrm>
        </p:spPr>
        <p:txBody>
          <a:bodyPr/>
          <a:lstStyle/>
          <a:p>
            <a:pPr algn="ctr"/>
            <a:r>
              <a:rPr lang="nl-NL" dirty="0"/>
              <a:t>Oplossen - opdracht 5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181B74-DF09-4002-A362-B64F857D7B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13192" y="1522545"/>
            <a:ext cx="8422082" cy="523336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Je moet 500 ml zoutoplossing 2% maken. </a:t>
            </a:r>
            <a:br>
              <a:rPr lang="nl-NL" dirty="0"/>
            </a:br>
            <a:r>
              <a:rPr lang="nl-NL" b="1" dirty="0"/>
              <a:t>?</a:t>
            </a:r>
            <a:r>
              <a:rPr lang="nl-NL" dirty="0"/>
              <a:t> Hoeveel gram zout heb je hiervoor nodig?</a:t>
            </a:r>
          </a:p>
          <a:p>
            <a:pPr marL="0" indent="0">
              <a:buNone/>
            </a:pPr>
            <a:endParaRPr lang="nl-NL" sz="1100" dirty="0"/>
          </a:p>
          <a:p>
            <a:pPr marL="0" indent="0">
              <a:buNone/>
            </a:pPr>
            <a:r>
              <a:rPr lang="nl-NL" b="1" u="sng" dirty="0"/>
              <a:t>Stap 1: Schrijf de stelregel op en zet de procenten om naar gram in 100 ml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b="1" u="sng" dirty="0"/>
              <a:t>Stap 2: reken door naar de goede hoeveelheid</a:t>
            </a:r>
          </a:p>
          <a:p>
            <a:pPr marL="0" indent="0">
              <a:buNone/>
            </a:pPr>
            <a:r>
              <a:rPr lang="nl-NL" dirty="0"/>
              <a:t>Je wilt niet weten hoeveel gram zout er in 100 ml zit, maar in 500 ml.</a:t>
            </a:r>
          </a:p>
          <a:p>
            <a:pPr marL="0" indent="0">
              <a:buNone/>
            </a:pPr>
            <a:endParaRPr lang="nl-NL" sz="400" dirty="0"/>
          </a:p>
          <a:p>
            <a:pPr marL="0" indent="0">
              <a:buNone/>
            </a:pPr>
            <a:r>
              <a:rPr lang="nl-NL" dirty="0"/>
              <a:t>	sterkte:	2% = 2 gram in 100 ml</a:t>
            </a:r>
          </a:p>
          <a:p>
            <a:pPr marL="0" indent="0">
              <a:buNone/>
            </a:pPr>
            <a:r>
              <a:rPr lang="nl-NL" dirty="0"/>
              <a:t>	dus:     </a:t>
            </a:r>
            <a:r>
              <a:rPr lang="nl-NL" sz="600" dirty="0"/>
              <a:t> 	                         </a:t>
            </a:r>
            <a:r>
              <a:rPr lang="nl-NL" dirty="0"/>
              <a:t> ... gram in 500 ml</a:t>
            </a:r>
          </a:p>
          <a:p>
            <a:pPr marL="0" indent="0">
              <a:buNone/>
            </a:pPr>
            <a:endParaRPr lang="nl-NL" sz="2800" dirty="0"/>
          </a:p>
        </p:txBody>
      </p:sp>
      <p:sp>
        <p:nvSpPr>
          <p:cNvPr id="10" name="Rechthoek 9">
            <a:extLst>
              <a:ext uri="{FF2B5EF4-FFF2-40B4-BE49-F238E27FC236}">
                <a16:creationId xmlns:a16="http://schemas.microsoft.com/office/drawing/2014/main" id="{FB9D869F-2950-4673-B1F5-270F92996B67}"/>
              </a:ext>
            </a:extLst>
          </p:cNvPr>
          <p:cNvSpPr/>
          <p:nvPr/>
        </p:nvSpPr>
        <p:spPr>
          <a:xfrm>
            <a:off x="1364255" y="3674963"/>
            <a:ext cx="2874997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nl-NL" b="1" dirty="0"/>
              <a:t>2% = 2 gram per </a:t>
            </a:r>
            <a:r>
              <a:rPr lang="nl-NL" b="1" dirty="0">
                <a:solidFill>
                  <a:srgbClr val="FF0000"/>
                </a:solidFill>
              </a:rPr>
              <a:t>100 ml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BAAB01C8-24E3-4496-AD49-16B7F3C16590}"/>
              </a:ext>
            </a:extLst>
          </p:cNvPr>
          <p:cNvSpPr txBox="1"/>
          <p:nvPr/>
        </p:nvSpPr>
        <p:spPr>
          <a:xfrm>
            <a:off x="1313192" y="6348487"/>
            <a:ext cx="5575880" cy="4074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>
              <a:lnSpc>
                <a:spcPct val="110000"/>
              </a:lnSpc>
              <a:spcBef>
                <a:spcPts val="700"/>
              </a:spcBef>
              <a:buClr>
                <a:srgbClr val="2A1A00"/>
              </a:buClr>
            </a:pPr>
            <a:r>
              <a:rPr lang="nl-NL" sz="2000" dirty="0">
                <a:solidFill>
                  <a:schemeClr val="tx2">
                    <a:lumMod val="50000"/>
                    <a:lumOff val="50000"/>
                  </a:schemeClr>
                </a:solidFill>
              </a:rPr>
              <a:t>Antwoord: in 500 ml zit </a:t>
            </a:r>
            <a:r>
              <a:rPr lang="nl-NL" sz="2000" b="1" u="sng" dirty="0">
                <a:solidFill>
                  <a:schemeClr val="tx2">
                    <a:lumMod val="50000"/>
                    <a:lumOff val="50000"/>
                  </a:schemeClr>
                </a:solidFill>
              </a:rPr>
              <a:t>10 gram zout</a:t>
            </a:r>
            <a:endParaRPr lang="nl-NL" sz="2000" b="1" u="sng" dirty="0"/>
          </a:p>
        </p:txBody>
      </p:sp>
      <p:graphicFrame>
        <p:nvGraphicFramePr>
          <p:cNvPr id="11" name="Tabel 10">
            <a:extLst>
              <a:ext uri="{FF2B5EF4-FFF2-40B4-BE49-F238E27FC236}">
                <a16:creationId xmlns:a16="http://schemas.microsoft.com/office/drawing/2014/main" id="{7605A60B-00BC-4EAD-941C-43FB2BF63F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3523146"/>
              </p:ext>
            </p:extLst>
          </p:nvPr>
        </p:nvGraphicFramePr>
        <p:xfrm>
          <a:off x="8616409" y="4845475"/>
          <a:ext cx="2073966" cy="7416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691322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691322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691322">
                  <a:extLst>
                    <a:ext uri="{9D8B030D-6E8A-4147-A177-3AD203B41FA5}">
                      <a16:colId xmlns:a16="http://schemas.microsoft.com/office/drawing/2014/main" val="187248627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g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aseline="0" dirty="0"/>
                        <a:t>  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1200" dirty="0"/>
                        <a:t>  100 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20" name="Tekstvak 19">
            <a:extLst>
              <a:ext uri="{FF2B5EF4-FFF2-40B4-BE49-F238E27FC236}">
                <a16:creationId xmlns:a16="http://schemas.microsoft.com/office/drawing/2014/main" id="{DA0AF0BF-8C60-40A9-A65F-0F1649183126}"/>
              </a:ext>
            </a:extLst>
          </p:cNvPr>
          <p:cNvSpPr txBox="1"/>
          <p:nvPr/>
        </p:nvSpPr>
        <p:spPr>
          <a:xfrm>
            <a:off x="9446156" y="4853082"/>
            <a:ext cx="4742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2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E91269B3-67E5-489D-8226-A28F482EE93A}"/>
              </a:ext>
            </a:extLst>
          </p:cNvPr>
          <p:cNvSpPr txBox="1"/>
          <p:nvPr/>
        </p:nvSpPr>
        <p:spPr>
          <a:xfrm>
            <a:off x="3691475" y="5986539"/>
            <a:ext cx="5009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>
                <a:solidFill>
                  <a:schemeClr val="accent1">
                    <a:lumMod val="75000"/>
                  </a:schemeClr>
                </a:solidFill>
              </a:rPr>
              <a:t>10</a:t>
            </a:r>
            <a:endParaRPr lang="nl-NL" sz="2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7" name="Gekromde pijl-omlaag 12">
            <a:extLst>
              <a:ext uri="{FF2B5EF4-FFF2-40B4-BE49-F238E27FC236}">
                <a16:creationId xmlns:a16="http://schemas.microsoft.com/office/drawing/2014/main" id="{F41374B6-E72E-458C-89D6-F89BC5A1E742}"/>
              </a:ext>
            </a:extLst>
          </p:cNvPr>
          <p:cNvSpPr/>
          <p:nvPr/>
        </p:nvSpPr>
        <p:spPr>
          <a:xfrm rot="5400000">
            <a:off x="5514924" y="5764125"/>
            <a:ext cx="533740" cy="323820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8" name="Tekstvak 27">
            <a:extLst>
              <a:ext uri="{FF2B5EF4-FFF2-40B4-BE49-F238E27FC236}">
                <a16:creationId xmlns:a16="http://schemas.microsoft.com/office/drawing/2014/main" id="{3B03607D-B991-4299-BCB4-5F82D6950836}"/>
              </a:ext>
            </a:extLst>
          </p:cNvPr>
          <p:cNvSpPr txBox="1"/>
          <p:nvPr/>
        </p:nvSpPr>
        <p:spPr>
          <a:xfrm>
            <a:off x="5961664" y="5709061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5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0D35A70B-6E8F-44FB-A1FB-727BF687134A}"/>
              </a:ext>
            </a:extLst>
          </p:cNvPr>
          <p:cNvSpPr txBox="1"/>
          <p:nvPr/>
        </p:nvSpPr>
        <p:spPr>
          <a:xfrm>
            <a:off x="7191913" y="5489888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b="1" i="1" dirty="0"/>
              <a:t>of</a:t>
            </a:r>
          </a:p>
        </p:txBody>
      </p:sp>
      <p:graphicFrame>
        <p:nvGraphicFramePr>
          <p:cNvPr id="23" name="Tabel 5">
            <a:extLst>
              <a:ext uri="{FF2B5EF4-FFF2-40B4-BE49-F238E27FC236}">
                <a16:creationId xmlns:a16="http://schemas.microsoft.com/office/drawing/2014/main" id="{DDF182C1-37EB-4124-969C-E9625A6873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25759157"/>
              </p:ext>
            </p:extLst>
          </p:nvPr>
        </p:nvGraphicFramePr>
        <p:xfrm>
          <a:off x="1356465" y="3315165"/>
          <a:ext cx="2874997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4997">
                  <a:extLst>
                    <a:ext uri="{9D8B030D-6E8A-4147-A177-3AD203B41FA5}">
                      <a16:colId xmlns:a16="http://schemas.microsoft.com/office/drawing/2014/main" val="21998938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r>
                        <a:rPr lang="en-US" sz="1800" dirty="0">
                          <a:sym typeface="Wingdings" pitchFamily="2" charset="2"/>
                        </a:rPr>
                        <a:t>1% = 1 gram per </a:t>
                      </a:r>
                      <a:r>
                        <a:rPr lang="en-US" sz="1800" dirty="0">
                          <a:solidFill>
                            <a:srgbClr val="FF0000"/>
                          </a:solidFill>
                          <a:sym typeface="Wingdings" pitchFamily="2" charset="2"/>
                        </a:rPr>
                        <a:t>100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26105631"/>
                  </a:ext>
                </a:extLst>
              </a:tr>
            </a:tbl>
          </a:graphicData>
        </a:graphic>
      </p:graphicFrame>
      <p:sp>
        <p:nvSpPr>
          <p:cNvPr id="4" name="Rechthoek 3">
            <a:extLst>
              <a:ext uri="{FF2B5EF4-FFF2-40B4-BE49-F238E27FC236}">
                <a16:creationId xmlns:a16="http://schemas.microsoft.com/office/drawing/2014/main" id="{C610057C-1B8C-40EB-AD30-C8E697F8752E}"/>
              </a:ext>
            </a:extLst>
          </p:cNvPr>
          <p:cNvSpPr/>
          <p:nvPr/>
        </p:nvSpPr>
        <p:spPr>
          <a:xfrm>
            <a:off x="9914891" y="5195685"/>
            <a:ext cx="95250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 500 ml </a:t>
            </a:r>
          </a:p>
        </p:txBody>
      </p:sp>
      <p:sp>
        <p:nvSpPr>
          <p:cNvPr id="30" name="Gekromde pijl-omlaag 12">
            <a:extLst>
              <a:ext uri="{FF2B5EF4-FFF2-40B4-BE49-F238E27FC236}">
                <a16:creationId xmlns:a16="http://schemas.microsoft.com/office/drawing/2014/main" id="{88E3A317-7F3D-423A-9D7B-B103AAC0F264}"/>
              </a:ext>
            </a:extLst>
          </p:cNvPr>
          <p:cNvSpPr/>
          <p:nvPr/>
        </p:nvSpPr>
        <p:spPr>
          <a:xfrm rot="10800000" flipH="1">
            <a:off x="9860292" y="5669077"/>
            <a:ext cx="405834" cy="297136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31" name="Tekstvak 30">
            <a:extLst>
              <a:ext uri="{FF2B5EF4-FFF2-40B4-BE49-F238E27FC236}">
                <a16:creationId xmlns:a16="http://schemas.microsoft.com/office/drawing/2014/main" id="{AFAB829C-D04F-4BC2-8085-D3B32F17E4F7}"/>
              </a:ext>
            </a:extLst>
          </p:cNvPr>
          <p:cNvSpPr txBox="1"/>
          <p:nvPr/>
        </p:nvSpPr>
        <p:spPr>
          <a:xfrm>
            <a:off x="9881813" y="5966574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5</a:t>
            </a:r>
          </a:p>
        </p:txBody>
      </p:sp>
      <p:sp>
        <p:nvSpPr>
          <p:cNvPr id="32" name="Gekromde pijl-omlaag 12">
            <a:extLst>
              <a:ext uri="{FF2B5EF4-FFF2-40B4-BE49-F238E27FC236}">
                <a16:creationId xmlns:a16="http://schemas.microsoft.com/office/drawing/2014/main" id="{F86A5804-DE6F-4907-B599-4C1A3ED51D62}"/>
              </a:ext>
            </a:extLst>
          </p:cNvPr>
          <p:cNvSpPr/>
          <p:nvPr/>
        </p:nvSpPr>
        <p:spPr>
          <a:xfrm>
            <a:off x="9735274" y="4521220"/>
            <a:ext cx="500989" cy="193741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33" name="Tekstvak 32">
            <a:extLst>
              <a:ext uri="{FF2B5EF4-FFF2-40B4-BE49-F238E27FC236}">
                <a16:creationId xmlns:a16="http://schemas.microsoft.com/office/drawing/2014/main" id="{313AD491-CCD1-4289-AE96-87AA0E2124BD}"/>
              </a:ext>
            </a:extLst>
          </p:cNvPr>
          <p:cNvSpPr txBox="1"/>
          <p:nvPr/>
        </p:nvSpPr>
        <p:spPr>
          <a:xfrm>
            <a:off x="9735274" y="4139225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5</a:t>
            </a:r>
          </a:p>
        </p:txBody>
      </p:sp>
      <p:sp>
        <p:nvSpPr>
          <p:cNvPr id="34" name="Rechthoek 33">
            <a:extLst>
              <a:ext uri="{FF2B5EF4-FFF2-40B4-BE49-F238E27FC236}">
                <a16:creationId xmlns:a16="http://schemas.microsoft.com/office/drawing/2014/main" id="{07018C4B-0024-4FE9-A9EE-EB838302B545}"/>
              </a:ext>
            </a:extLst>
          </p:cNvPr>
          <p:cNvSpPr/>
          <p:nvPr/>
        </p:nvSpPr>
        <p:spPr>
          <a:xfrm>
            <a:off x="9913182" y="4846983"/>
            <a:ext cx="5774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10 g</a:t>
            </a:r>
          </a:p>
        </p:txBody>
      </p:sp>
      <p:graphicFrame>
        <p:nvGraphicFramePr>
          <p:cNvPr id="35" name="Tabel 34">
            <a:extLst>
              <a:ext uri="{FF2B5EF4-FFF2-40B4-BE49-F238E27FC236}">
                <a16:creationId xmlns:a16="http://schemas.microsoft.com/office/drawing/2014/main" id="{86DD2650-31E6-4D61-A303-E1F90001D06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1569526"/>
              </p:ext>
            </p:extLst>
          </p:nvPr>
        </p:nvGraphicFramePr>
        <p:xfrm>
          <a:off x="7218400" y="6023603"/>
          <a:ext cx="2742414" cy="79756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914138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914138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457069">
                  <a:extLst>
                    <a:ext uri="{9D8B030D-6E8A-4147-A177-3AD203B41FA5}">
                      <a16:colId xmlns:a16="http://schemas.microsoft.com/office/drawing/2014/main" val="1872486270"/>
                    </a:ext>
                  </a:extLst>
                </a:gridCol>
                <a:gridCol w="457069">
                  <a:extLst>
                    <a:ext uri="{9D8B030D-6E8A-4147-A177-3AD203B41FA5}">
                      <a16:colId xmlns:a16="http://schemas.microsoft.com/office/drawing/2014/main" val="37909572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g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aseline="0" dirty="0"/>
                        <a:t>  2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1200" dirty="0"/>
                        <a:t>  100 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1100" dirty="0"/>
                        <a:t>500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6" name="Rechthoek 5">
            <a:extLst>
              <a:ext uri="{FF2B5EF4-FFF2-40B4-BE49-F238E27FC236}">
                <a16:creationId xmlns:a16="http://schemas.microsoft.com/office/drawing/2014/main" id="{AD697CCA-1B47-4D5E-835A-AD3F42AF88C7}"/>
              </a:ext>
            </a:extLst>
          </p:cNvPr>
          <p:cNvSpPr/>
          <p:nvPr/>
        </p:nvSpPr>
        <p:spPr>
          <a:xfrm>
            <a:off x="9013024" y="6461377"/>
            <a:ext cx="433132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sz="1100" dirty="0"/>
              <a:t>1 ml</a:t>
            </a:r>
          </a:p>
        </p:txBody>
      </p:sp>
      <p:sp>
        <p:nvSpPr>
          <p:cNvPr id="37" name="Rechthoek 36">
            <a:extLst>
              <a:ext uri="{FF2B5EF4-FFF2-40B4-BE49-F238E27FC236}">
                <a16:creationId xmlns:a16="http://schemas.microsoft.com/office/drawing/2014/main" id="{DCB2A027-DC63-4564-A0A5-DA375E574040}"/>
              </a:ext>
            </a:extLst>
          </p:cNvPr>
          <p:cNvSpPr/>
          <p:nvPr/>
        </p:nvSpPr>
        <p:spPr>
          <a:xfrm>
            <a:off x="9408367" y="6008239"/>
            <a:ext cx="5774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10 g</a:t>
            </a:r>
          </a:p>
        </p:txBody>
      </p:sp>
    </p:spTree>
    <p:extLst>
      <p:ext uri="{BB962C8B-B14F-4D97-AF65-F5344CB8AC3E}">
        <p14:creationId xmlns:p14="http://schemas.microsoft.com/office/powerpoint/2010/main" val="12343015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9" grpId="0"/>
      <p:bldP spid="20" grpId="0"/>
      <p:bldP spid="26" grpId="0"/>
      <p:bldP spid="27" grpId="0" animBg="1"/>
      <p:bldP spid="28" grpId="0"/>
      <p:bldP spid="4" grpId="0"/>
      <p:bldP spid="30" grpId="0" animBg="1"/>
      <p:bldP spid="31" grpId="0"/>
      <p:bldP spid="32" grpId="0" animBg="1"/>
      <p:bldP spid="33" grpId="0"/>
      <p:bldP spid="34" grpId="0"/>
      <p:bldP spid="6" grpId="0"/>
      <p:bldP spid="3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AF9D659-8992-4531-A229-343E5A50E0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oplossingen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609029F-0915-4E40-B14B-564EF6200F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1456442"/>
            <a:ext cx="10178322" cy="4916078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In 2 Liter </a:t>
            </a:r>
            <a:r>
              <a:rPr lang="nl-NL" b="1" dirty="0" err="1"/>
              <a:t>Savlonoplossing</a:t>
            </a:r>
            <a:r>
              <a:rPr lang="nl-NL" b="1" dirty="0"/>
              <a:t> zit 30 g </a:t>
            </a:r>
            <a:r>
              <a:rPr lang="nl-NL" b="1" dirty="0" err="1"/>
              <a:t>Savlon</a:t>
            </a:r>
            <a:r>
              <a:rPr lang="nl-NL" b="1" dirty="0"/>
              <a:t>. Wat is de concentratie van deze oplossing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uitgedrukt in % ?								</a:t>
            </a:r>
            <a:br>
              <a:rPr lang="nl-NL" dirty="0"/>
            </a:br>
            <a:br>
              <a:rPr lang="nl-NL" dirty="0"/>
            </a:br>
            <a:br>
              <a:rPr lang="nl-NL" dirty="0"/>
            </a:b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br>
              <a:rPr lang="nl-NL" dirty="0"/>
            </a:br>
            <a:r>
              <a:rPr lang="nl-NL" dirty="0"/>
              <a:t>uitgedrukt in ‰ ?</a:t>
            </a:r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383C1FDB-2D43-407A-A5C7-9FEE4C8992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9747647"/>
              </p:ext>
            </p:extLst>
          </p:nvPr>
        </p:nvGraphicFramePr>
        <p:xfrm>
          <a:off x="1324988" y="2338239"/>
          <a:ext cx="316216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2169">
                  <a:extLst>
                    <a:ext uri="{9D8B030D-6E8A-4147-A177-3AD203B41FA5}">
                      <a16:colId xmlns:a16="http://schemas.microsoft.com/office/drawing/2014/main" val="402230773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1: stelregel opschrijven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5843181"/>
                  </a:ext>
                </a:extLst>
              </a:tr>
            </a:tbl>
          </a:graphicData>
        </a:graphic>
      </p:graphicFrame>
      <p:graphicFrame>
        <p:nvGraphicFramePr>
          <p:cNvPr id="6" name="Tabel 6">
            <a:extLst>
              <a:ext uri="{FF2B5EF4-FFF2-40B4-BE49-F238E27FC236}">
                <a16:creationId xmlns:a16="http://schemas.microsoft.com/office/drawing/2014/main" id="{47802112-096A-4B29-A4B1-58B1A0AED1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0667785"/>
              </p:ext>
            </p:extLst>
          </p:nvPr>
        </p:nvGraphicFramePr>
        <p:xfrm>
          <a:off x="4560467" y="2371874"/>
          <a:ext cx="276415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64156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1% = 1 gram per </a:t>
                      </a:r>
                      <a:r>
                        <a:rPr lang="nl-NL" u="sng" dirty="0">
                          <a:solidFill>
                            <a:srgbClr val="FF0000"/>
                          </a:solidFill>
                        </a:rPr>
                        <a:t>100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  <p:graphicFrame>
        <p:nvGraphicFramePr>
          <p:cNvPr id="10" name="Tabel 10">
            <a:extLst>
              <a:ext uri="{FF2B5EF4-FFF2-40B4-BE49-F238E27FC236}">
                <a16:creationId xmlns:a16="http://schemas.microsoft.com/office/drawing/2014/main" id="{003EE14F-9FF2-45D8-9E2F-58EF8D6F39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36495421"/>
              </p:ext>
            </p:extLst>
          </p:nvPr>
        </p:nvGraphicFramePr>
        <p:xfrm>
          <a:off x="1324988" y="3280827"/>
          <a:ext cx="4368802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6267">
                  <a:extLst>
                    <a:ext uri="{9D8B030D-6E8A-4147-A177-3AD203B41FA5}">
                      <a16:colId xmlns:a16="http://schemas.microsoft.com/office/drawing/2014/main" val="2166413623"/>
                    </a:ext>
                  </a:extLst>
                </a:gridCol>
                <a:gridCol w="1456267">
                  <a:extLst>
                    <a:ext uri="{9D8B030D-6E8A-4147-A177-3AD203B41FA5}">
                      <a16:colId xmlns:a16="http://schemas.microsoft.com/office/drawing/2014/main" val="755732597"/>
                    </a:ext>
                  </a:extLst>
                </a:gridCol>
                <a:gridCol w="728134">
                  <a:extLst>
                    <a:ext uri="{9D8B030D-6E8A-4147-A177-3AD203B41FA5}">
                      <a16:colId xmlns:a16="http://schemas.microsoft.com/office/drawing/2014/main" val="3265407037"/>
                    </a:ext>
                  </a:extLst>
                </a:gridCol>
                <a:gridCol w="728134">
                  <a:extLst>
                    <a:ext uri="{9D8B030D-6E8A-4147-A177-3AD203B41FA5}">
                      <a16:colId xmlns:a16="http://schemas.microsoft.com/office/drawing/2014/main" val="160666779"/>
                    </a:ext>
                  </a:extLst>
                </a:gridCol>
              </a:tblGrid>
              <a:tr h="271763">
                <a:tc>
                  <a:txBody>
                    <a:bodyPr/>
                    <a:lstStyle/>
                    <a:p>
                      <a:r>
                        <a:rPr lang="nl-NL" dirty="0"/>
                        <a:t>gram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30 gram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88887068"/>
                  </a:ext>
                </a:extLst>
              </a:tr>
              <a:tr h="271763">
                <a:tc>
                  <a:txBody>
                    <a:bodyPr/>
                    <a:lstStyle/>
                    <a:p>
                      <a:r>
                        <a:rPr lang="nl-NL" dirty="0"/>
                        <a:t>ml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2000 ml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7888840"/>
                  </a:ext>
                </a:extLst>
              </a:tr>
            </a:tbl>
          </a:graphicData>
        </a:graphic>
      </p:graphicFrame>
      <p:graphicFrame>
        <p:nvGraphicFramePr>
          <p:cNvPr id="12" name="Tabel 4">
            <a:extLst>
              <a:ext uri="{FF2B5EF4-FFF2-40B4-BE49-F238E27FC236}">
                <a16:creationId xmlns:a16="http://schemas.microsoft.com/office/drawing/2014/main" id="{2E087B55-D867-491B-B81A-8DA5BC503D8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28199"/>
              </p:ext>
            </p:extLst>
          </p:nvPr>
        </p:nvGraphicFramePr>
        <p:xfrm>
          <a:off x="1324988" y="2780034"/>
          <a:ext cx="592422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24223">
                  <a:extLst>
                    <a:ext uri="{9D8B030D-6E8A-4147-A177-3AD203B41FA5}">
                      <a16:colId xmlns:a16="http://schemas.microsoft.com/office/drawing/2014/main" val="402230773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2: gegevens in de verhoudingstabel zetten: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5843181"/>
                  </a:ext>
                </a:extLst>
              </a:tr>
            </a:tbl>
          </a:graphicData>
        </a:graphic>
      </p:graphicFrame>
      <p:sp>
        <p:nvSpPr>
          <p:cNvPr id="13" name="Rechthoek 12">
            <a:extLst>
              <a:ext uri="{FF2B5EF4-FFF2-40B4-BE49-F238E27FC236}">
                <a16:creationId xmlns:a16="http://schemas.microsoft.com/office/drawing/2014/main" id="{9154189C-67F9-462B-BEB5-ADF6C8FB57D9}"/>
              </a:ext>
            </a:extLst>
          </p:cNvPr>
          <p:cNvSpPr/>
          <p:nvPr/>
        </p:nvSpPr>
        <p:spPr>
          <a:xfrm>
            <a:off x="4942835" y="3665262"/>
            <a:ext cx="82426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100 ml</a:t>
            </a:r>
          </a:p>
        </p:txBody>
      </p:sp>
      <p:sp>
        <p:nvSpPr>
          <p:cNvPr id="14" name="Rechthoek 13">
            <a:extLst>
              <a:ext uri="{FF2B5EF4-FFF2-40B4-BE49-F238E27FC236}">
                <a16:creationId xmlns:a16="http://schemas.microsoft.com/office/drawing/2014/main" id="{E3874AFE-A4B1-47C4-82C1-3DD0A453B194}"/>
              </a:ext>
            </a:extLst>
          </p:cNvPr>
          <p:cNvSpPr/>
          <p:nvPr/>
        </p:nvSpPr>
        <p:spPr>
          <a:xfrm>
            <a:off x="4287099" y="3656224"/>
            <a:ext cx="5934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1 ml</a:t>
            </a:r>
          </a:p>
        </p:txBody>
      </p:sp>
      <p:sp>
        <p:nvSpPr>
          <p:cNvPr id="15" name="Rechthoek 14">
            <a:extLst>
              <a:ext uri="{FF2B5EF4-FFF2-40B4-BE49-F238E27FC236}">
                <a16:creationId xmlns:a16="http://schemas.microsoft.com/office/drawing/2014/main" id="{16E32C5C-737A-4100-89FA-34F413831B1B}"/>
              </a:ext>
            </a:extLst>
          </p:cNvPr>
          <p:cNvSpPr/>
          <p:nvPr/>
        </p:nvSpPr>
        <p:spPr>
          <a:xfrm>
            <a:off x="4972811" y="3303074"/>
            <a:ext cx="62869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1,5 g</a:t>
            </a:r>
          </a:p>
        </p:txBody>
      </p:sp>
      <p:graphicFrame>
        <p:nvGraphicFramePr>
          <p:cNvPr id="16" name="Tabel 6">
            <a:extLst>
              <a:ext uri="{FF2B5EF4-FFF2-40B4-BE49-F238E27FC236}">
                <a16:creationId xmlns:a16="http://schemas.microsoft.com/office/drawing/2014/main" id="{3FE188F6-87A0-4CB3-8A97-E9DC7463A1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0015210"/>
              </p:ext>
            </p:extLst>
          </p:nvPr>
        </p:nvGraphicFramePr>
        <p:xfrm>
          <a:off x="1251678" y="4134417"/>
          <a:ext cx="374663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46633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3: omzetten naar procenten</a:t>
                      </a:r>
                      <a:endParaRPr lang="nl-NL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  <p:graphicFrame>
        <p:nvGraphicFramePr>
          <p:cNvPr id="17" name="Tabel 6">
            <a:extLst>
              <a:ext uri="{FF2B5EF4-FFF2-40B4-BE49-F238E27FC236}">
                <a16:creationId xmlns:a16="http://schemas.microsoft.com/office/drawing/2014/main" id="{5D3F4105-43A4-4436-A3C1-18DE9ADBEC9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6879946"/>
              </p:ext>
            </p:extLst>
          </p:nvPr>
        </p:nvGraphicFramePr>
        <p:xfrm>
          <a:off x="5486545" y="4071325"/>
          <a:ext cx="2167901" cy="822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7901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200" dirty="0"/>
                        <a:t>1</a:t>
                      </a:r>
                      <a:r>
                        <a:rPr lang="en-US" sz="1200" dirty="0">
                          <a:sym typeface="Wingdings" pitchFamily="2" charset="2"/>
                        </a:rPr>
                        <a:t>%</a:t>
                      </a:r>
                      <a:r>
                        <a:rPr lang="nl-NL" sz="1200" dirty="0"/>
                        <a:t>= 1 gram per </a:t>
                      </a:r>
                      <a:r>
                        <a:rPr lang="nl-NL" sz="1200" u="sng" dirty="0">
                          <a:solidFill>
                            <a:srgbClr val="FF0000"/>
                          </a:solidFill>
                        </a:rPr>
                        <a:t>100 ml</a:t>
                      </a:r>
                      <a:br>
                        <a:rPr lang="nl-NL" sz="1200" u="sng" dirty="0">
                          <a:solidFill>
                            <a:srgbClr val="FF0000"/>
                          </a:solidFill>
                        </a:rPr>
                      </a:br>
                      <a:r>
                        <a:rPr lang="nl-NL" sz="1200" b="1" u="none" dirty="0">
                          <a:solidFill>
                            <a:schemeClr val="bg1"/>
                          </a:solidFill>
                        </a:rPr>
                        <a:t>?</a:t>
                      </a:r>
                      <a:r>
                        <a:rPr lang="en-US" sz="1200" dirty="0">
                          <a:sym typeface="Wingdings" pitchFamily="2" charset="2"/>
                        </a:rPr>
                        <a:t> %</a:t>
                      </a:r>
                      <a:r>
                        <a:rPr lang="nl-NL" sz="1200" b="1" u="none" dirty="0">
                          <a:solidFill>
                            <a:schemeClr val="bg1"/>
                          </a:solidFill>
                        </a:rPr>
                        <a:t> = 1,5 gram per 100 ml</a:t>
                      </a:r>
                      <a:br>
                        <a:rPr lang="nl-NL" sz="1200" b="1" u="none" dirty="0">
                          <a:solidFill>
                            <a:schemeClr val="bg1"/>
                          </a:solidFill>
                        </a:rPr>
                      </a:br>
                      <a:br>
                        <a:rPr lang="nl-NL" sz="1200" b="1" u="none" dirty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200" b="1" u="none" dirty="0">
                          <a:solidFill>
                            <a:schemeClr val="bg1"/>
                          </a:solidFill>
                        </a:rPr>
                        <a:t>Dus 1,5</a:t>
                      </a:r>
                      <a:r>
                        <a:rPr lang="en-US" sz="1200" b="1" u="none" dirty="0">
                          <a:solidFill>
                            <a:schemeClr val="bg1"/>
                          </a:solidFill>
                          <a:sym typeface="Wingdings" pitchFamily="2" charset="2"/>
                        </a:rPr>
                        <a:t>%</a:t>
                      </a:r>
                      <a:endParaRPr lang="nl-NL" sz="1200" b="1" u="none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  <p:graphicFrame>
        <p:nvGraphicFramePr>
          <p:cNvPr id="18" name="Tabel 4">
            <a:extLst>
              <a:ext uri="{FF2B5EF4-FFF2-40B4-BE49-F238E27FC236}">
                <a16:creationId xmlns:a16="http://schemas.microsoft.com/office/drawing/2014/main" id="{F721DB67-3438-4CB2-ADF0-C4CB5B4A2F3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643413"/>
              </p:ext>
            </p:extLst>
          </p:nvPr>
        </p:nvGraphicFramePr>
        <p:xfrm>
          <a:off x="489989" y="4953693"/>
          <a:ext cx="316216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2169">
                  <a:extLst>
                    <a:ext uri="{9D8B030D-6E8A-4147-A177-3AD203B41FA5}">
                      <a16:colId xmlns:a16="http://schemas.microsoft.com/office/drawing/2014/main" val="402230773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1: stelregel opschrijven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5843181"/>
                  </a:ext>
                </a:extLst>
              </a:tr>
            </a:tbl>
          </a:graphicData>
        </a:graphic>
      </p:graphicFrame>
      <p:graphicFrame>
        <p:nvGraphicFramePr>
          <p:cNvPr id="19" name="Tabel 6">
            <a:extLst>
              <a:ext uri="{FF2B5EF4-FFF2-40B4-BE49-F238E27FC236}">
                <a16:creationId xmlns:a16="http://schemas.microsoft.com/office/drawing/2014/main" id="{1D85DF9A-B06D-42E6-A08D-A1CE6D401E1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93537653"/>
              </p:ext>
            </p:extLst>
          </p:nvPr>
        </p:nvGraphicFramePr>
        <p:xfrm>
          <a:off x="3747153" y="4953693"/>
          <a:ext cx="389327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93273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  <a:r>
                        <a:rPr lang="en-US" sz="1800" dirty="0">
                          <a:sym typeface="Wingdings" pitchFamily="2" charset="2"/>
                        </a:rPr>
                        <a:t>‰</a:t>
                      </a:r>
                      <a:r>
                        <a:rPr lang="nl-NL" dirty="0"/>
                        <a:t> = 1 gram per </a:t>
                      </a:r>
                      <a:r>
                        <a:rPr lang="nl-NL" u="sng" dirty="0">
                          <a:solidFill>
                            <a:srgbClr val="FF0000"/>
                          </a:solidFill>
                        </a:rPr>
                        <a:t>1000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  <p:graphicFrame>
        <p:nvGraphicFramePr>
          <p:cNvPr id="20" name="Tabel 4">
            <a:extLst>
              <a:ext uri="{FF2B5EF4-FFF2-40B4-BE49-F238E27FC236}">
                <a16:creationId xmlns:a16="http://schemas.microsoft.com/office/drawing/2014/main" id="{EEAFDE62-F6BF-4958-8B29-1AADCE8C67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4440707"/>
              </p:ext>
            </p:extLst>
          </p:nvPr>
        </p:nvGraphicFramePr>
        <p:xfrm>
          <a:off x="489989" y="5402129"/>
          <a:ext cx="592422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24223">
                  <a:extLst>
                    <a:ext uri="{9D8B030D-6E8A-4147-A177-3AD203B41FA5}">
                      <a16:colId xmlns:a16="http://schemas.microsoft.com/office/drawing/2014/main" val="402230773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2: gegevens in de verhoudingstabel zetten: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5843181"/>
                  </a:ext>
                </a:extLst>
              </a:tr>
            </a:tbl>
          </a:graphicData>
        </a:graphic>
      </p:graphicFrame>
      <p:graphicFrame>
        <p:nvGraphicFramePr>
          <p:cNvPr id="21" name="Tabel 10">
            <a:extLst>
              <a:ext uri="{FF2B5EF4-FFF2-40B4-BE49-F238E27FC236}">
                <a16:creationId xmlns:a16="http://schemas.microsoft.com/office/drawing/2014/main" id="{AAC199F6-21CC-4822-9A1F-6F29F7F7FEE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11899732"/>
              </p:ext>
            </p:extLst>
          </p:nvPr>
        </p:nvGraphicFramePr>
        <p:xfrm>
          <a:off x="6686936" y="5391706"/>
          <a:ext cx="4368802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6267">
                  <a:extLst>
                    <a:ext uri="{9D8B030D-6E8A-4147-A177-3AD203B41FA5}">
                      <a16:colId xmlns:a16="http://schemas.microsoft.com/office/drawing/2014/main" val="2166413623"/>
                    </a:ext>
                  </a:extLst>
                </a:gridCol>
                <a:gridCol w="1456267">
                  <a:extLst>
                    <a:ext uri="{9D8B030D-6E8A-4147-A177-3AD203B41FA5}">
                      <a16:colId xmlns:a16="http://schemas.microsoft.com/office/drawing/2014/main" val="755732597"/>
                    </a:ext>
                  </a:extLst>
                </a:gridCol>
                <a:gridCol w="728134">
                  <a:extLst>
                    <a:ext uri="{9D8B030D-6E8A-4147-A177-3AD203B41FA5}">
                      <a16:colId xmlns:a16="http://schemas.microsoft.com/office/drawing/2014/main" val="3265407037"/>
                    </a:ext>
                  </a:extLst>
                </a:gridCol>
                <a:gridCol w="728134">
                  <a:extLst>
                    <a:ext uri="{9D8B030D-6E8A-4147-A177-3AD203B41FA5}">
                      <a16:colId xmlns:a16="http://schemas.microsoft.com/office/drawing/2014/main" val="160666779"/>
                    </a:ext>
                  </a:extLst>
                </a:gridCol>
              </a:tblGrid>
              <a:tr h="271763">
                <a:tc>
                  <a:txBody>
                    <a:bodyPr/>
                    <a:lstStyle/>
                    <a:p>
                      <a:r>
                        <a:rPr lang="nl-NL" dirty="0"/>
                        <a:t>gram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30 gram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88887068"/>
                  </a:ext>
                </a:extLst>
              </a:tr>
              <a:tr h="271763">
                <a:tc>
                  <a:txBody>
                    <a:bodyPr/>
                    <a:lstStyle/>
                    <a:p>
                      <a:r>
                        <a:rPr lang="nl-NL" dirty="0"/>
                        <a:t>ml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2000 ml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7888840"/>
                  </a:ext>
                </a:extLst>
              </a:tr>
            </a:tbl>
          </a:graphicData>
        </a:graphic>
      </p:graphicFrame>
      <p:sp>
        <p:nvSpPr>
          <p:cNvPr id="22" name="Rechthoek 21">
            <a:extLst>
              <a:ext uri="{FF2B5EF4-FFF2-40B4-BE49-F238E27FC236}">
                <a16:creationId xmlns:a16="http://schemas.microsoft.com/office/drawing/2014/main" id="{EB2B8379-B096-4ADA-A4D5-80553FA561D4}"/>
              </a:ext>
            </a:extLst>
          </p:cNvPr>
          <p:cNvSpPr/>
          <p:nvPr/>
        </p:nvSpPr>
        <p:spPr>
          <a:xfrm>
            <a:off x="10207610" y="5802791"/>
            <a:ext cx="93968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1000 ml</a:t>
            </a:r>
          </a:p>
        </p:txBody>
      </p:sp>
      <p:sp>
        <p:nvSpPr>
          <p:cNvPr id="23" name="Rechthoek 22">
            <a:extLst>
              <a:ext uri="{FF2B5EF4-FFF2-40B4-BE49-F238E27FC236}">
                <a16:creationId xmlns:a16="http://schemas.microsoft.com/office/drawing/2014/main" id="{77732B7E-BDE9-4E4A-8FA6-9E4AE45E12E5}"/>
              </a:ext>
            </a:extLst>
          </p:cNvPr>
          <p:cNvSpPr/>
          <p:nvPr/>
        </p:nvSpPr>
        <p:spPr>
          <a:xfrm>
            <a:off x="9601302" y="5786653"/>
            <a:ext cx="5934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1 ml</a:t>
            </a:r>
          </a:p>
        </p:txBody>
      </p:sp>
      <p:sp>
        <p:nvSpPr>
          <p:cNvPr id="24" name="Rechthoek 23">
            <a:extLst>
              <a:ext uri="{FF2B5EF4-FFF2-40B4-BE49-F238E27FC236}">
                <a16:creationId xmlns:a16="http://schemas.microsoft.com/office/drawing/2014/main" id="{B64459ED-08DC-44EC-8290-E9125699B988}"/>
              </a:ext>
            </a:extLst>
          </p:cNvPr>
          <p:cNvSpPr/>
          <p:nvPr/>
        </p:nvSpPr>
        <p:spPr>
          <a:xfrm>
            <a:off x="10297196" y="5417321"/>
            <a:ext cx="5774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15 g</a:t>
            </a:r>
          </a:p>
        </p:txBody>
      </p:sp>
      <p:graphicFrame>
        <p:nvGraphicFramePr>
          <p:cNvPr id="25" name="Tabel 6">
            <a:extLst>
              <a:ext uri="{FF2B5EF4-FFF2-40B4-BE49-F238E27FC236}">
                <a16:creationId xmlns:a16="http://schemas.microsoft.com/office/drawing/2014/main" id="{13076873-BD20-496D-8490-2527E00AB61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1409829"/>
              </p:ext>
            </p:extLst>
          </p:nvPr>
        </p:nvGraphicFramePr>
        <p:xfrm>
          <a:off x="489989" y="5830068"/>
          <a:ext cx="374663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46633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3: omzetten naar procenten</a:t>
                      </a:r>
                      <a:endParaRPr lang="nl-NL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  <p:graphicFrame>
        <p:nvGraphicFramePr>
          <p:cNvPr id="26" name="Tabel 6">
            <a:extLst>
              <a:ext uri="{FF2B5EF4-FFF2-40B4-BE49-F238E27FC236}">
                <a16:creationId xmlns:a16="http://schemas.microsoft.com/office/drawing/2014/main" id="{D854A4CB-7F4E-4B4C-A11A-6346756929C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8708299"/>
              </p:ext>
            </p:extLst>
          </p:nvPr>
        </p:nvGraphicFramePr>
        <p:xfrm>
          <a:off x="4454164" y="5911748"/>
          <a:ext cx="2167901" cy="822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7901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200" dirty="0"/>
                        <a:t>1</a:t>
                      </a:r>
                      <a:r>
                        <a:rPr lang="en-US" sz="1200" dirty="0">
                          <a:sym typeface="Wingdings" pitchFamily="2" charset="2"/>
                        </a:rPr>
                        <a:t>‰</a:t>
                      </a:r>
                      <a:r>
                        <a:rPr lang="nl-NL" sz="1200" dirty="0"/>
                        <a:t>= 1 gram per </a:t>
                      </a:r>
                      <a:r>
                        <a:rPr lang="nl-NL" sz="1200" u="sng" dirty="0">
                          <a:solidFill>
                            <a:srgbClr val="FF0000"/>
                          </a:solidFill>
                        </a:rPr>
                        <a:t>1000 ml</a:t>
                      </a:r>
                      <a:br>
                        <a:rPr lang="nl-NL" sz="1200" u="sng" dirty="0">
                          <a:solidFill>
                            <a:srgbClr val="FF0000"/>
                          </a:solidFill>
                        </a:rPr>
                      </a:br>
                      <a:r>
                        <a:rPr lang="nl-NL" sz="1200" b="1" u="none" dirty="0">
                          <a:solidFill>
                            <a:schemeClr val="bg1"/>
                          </a:solidFill>
                        </a:rPr>
                        <a:t>?</a:t>
                      </a:r>
                      <a:r>
                        <a:rPr lang="en-US" sz="1200" dirty="0">
                          <a:sym typeface="Wingdings" pitchFamily="2" charset="2"/>
                        </a:rPr>
                        <a:t> ‰</a:t>
                      </a:r>
                      <a:r>
                        <a:rPr lang="nl-NL" sz="1200" b="1" u="none" dirty="0">
                          <a:solidFill>
                            <a:schemeClr val="bg1"/>
                          </a:solidFill>
                        </a:rPr>
                        <a:t> = 15 gram per 1000 ml</a:t>
                      </a:r>
                      <a:br>
                        <a:rPr lang="nl-NL" sz="1200" b="1" u="none" dirty="0">
                          <a:solidFill>
                            <a:schemeClr val="bg1"/>
                          </a:solidFill>
                        </a:rPr>
                      </a:br>
                      <a:br>
                        <a:rPr lang="nl-NL" sz="1200" b="1" u="none" dirty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200" b="1" u="none" dirty="0">
                          <a:solidFill>
                            <a:schemeClr val="bg1"/>
                          </a:solidFill>
                        </a:rPr>
                        <a:t>Dus 15</a:t>
                      </a:r>
                      <a:r>
                        <a:rPr lang="en-US" sz="1200" dirty="0">
                          <a:sym typeface="Wingdings" pitchFamily="2" charset="2"/>
                        </a:rPr>
                        <a:t>‰</a:t>
                      </a:r>
                      <a:endParaRPr lang="nl-NL" sz="1200" b="1" u="none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175524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14" grpId="0"/>
      <p:bldP spid="15" grpId="0"/>
      <p:bldP spid="22" grpId="0"/>
      <p:bldP spid="23" grpId="0"/>
      <p:bldP spid="2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94C2F86-6DDF-430F-9D51-DEF94370D3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Nu zelf…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31F01BC-3DFB-4EAE-BAEC-B706DD40B4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81306" y="1389893"/>
            <a:ext cx="10178322" cy="546810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b="1" dirty="0"/>
              <a:t>Vraag 1) </a:t>
            </a:r>
            <a:br>
              <a:rPr lang="nl-NL" b="1" dirty="0"/>
            </a:br>
            <a:r>
              <a:rPr lang="nl-NL" b="1" dirty="0"/>
              <a:t>In 1 Liter </a:t>
            </a:r>
            <a:r>
              <a:rPr lang="nl-NL" b="1" dirty="0" err="1"/>
              <a:t>Savlonoplossing</a:t>
            </a:r>
            <a:r>
              <a:rPr lang="nl-NL" b="1" dirty="0"/>
              <a:t> zit 50 g </a:t>
            </a:r>
            <a:r>
              <a:rPr lang="nl-NL" b="1" dirty="0" err="1"/>
              <a:t>Savlon</a:t>
            </a:r>
            <a:r>
              <a:rPr lang="nl-NL" b="1" dirty="0"/>
              <a:t>. Wat is de concentratie van deze oplossing </a:t>
            </a:r>
            <a:r>
              <a:rPr lang="nl-NL" dirty="0"/>
              <a:t>a.   uitgedrukt in % 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br>
              <a:rPr lang="nl-NL" dirty="0"/>
            </a:br>
            <a:br>
              <a:rPr lang="nl-NL" dirty="0"/>
            </a:br>
            <a:endParaRPr lang="nl-NL" dirty="0"/>
          </a:p>
          <a:p>
            <a:pPr marL="0" indent="0">
              <a:buNone/>
            </a:pPr>
            <a:r>
              <a:rPr lang="nl-NL" b="1" dirty="0"/>
              <a:t>Vraag 2) </a:t>
            </a:r>
            <a:br>
              <a:rPr lang="nl-NL" dirty="0"/>
            </a:br>
            <a:r>
              <a:rPr lang="nl-NL" dirty="0"/>
              <a:t>Je moet een zoutoplossing (2,5 %) maken van in totaal 0,75 liter. </a:t>
            </a:r>
            <a:br>
              <a:rPr lang="nl-NL" dirty="0"/>
            </a:br>
            <a:r>
              <a:rPr lang="nl-NL" dirty="0"/>
              <a:t>A. hoeveel gram zout heb je hiervoor nodig? </a:t>
            </a:r>
          </a:p>
        </p:txBody>
      </p:sp>
      <p:graphicFrame>
        <p:nvGraphicFramePr>
          <p:cNvPr id="6" name="Tabel 6">
            <a:extLst>
              <a:ext uri="{FF2B5EF4-FFF2-40B4-BE49-F238E27FC236}">
                <a16:creationId xmlns:a16="http://schemas.microsoft.com/office/drawing/2014/main" id="{9761AA1B-DDA2-452D-9E1D-3B8242D916C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0853515"/>
              </p:ext>
            </p:extLst>
          </p:nvPr>
        </p:nvGraphicFramePr>
        <p:xfrm>
          <a:off x="1006838" y="2511185"/>
          <a:ext cx="391395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13953">
                  <a:extLst>
                    <a:ext uri="{9D8B030D-6E8A-4147-A177-3AD203B41FA5}">
                      <a16:colId xmlns:a16="http://schemas.microsoft.com/office/drawing/2014/main" val="213370890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1: Stelregel opschrijven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5310673"/>
                  </a:ext>
                </a:extLst>
              </a:tr>
            </a:tbl>
          </a:graphicData>
        </a:graphic>
      </p:graphicFrame>
      <p:graphicFrame>
        <p:nvGraphicFramePr>
          <p:cNvPr id="8" name="Tabel 6">
            <a:extLst>
              <a:ext uri="{FF2B5EF4-FFF2-40B4-BE49-F238E27FC236}">
                <a16:creationId xmlns:a16="http://schemas.microsoft.com/office/drawing/2014/main" id="{C5816896-AF1E-4A6B-A06C-45DCF5F00AF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9565456"/>
              </p:ext>
            </p:extLst>
          </p:nvPr>
        </p:nvGraphicFramePr>
        <p:xfrm>
          <a:off x="4920791" y="2511185"/>
          <a:ext cx="276415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64156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1% = 1 gram per </a:t>
                      </a:r>
                      <a:r>
                        <a:rPr lang="nl-NL" u="sng" dirty="0">
                          <a:solidFill>
                            <a:srgbClr val="FF0000"/>
                          </a:solidFill>
                        </a:rPr>
                        <a:t>100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  <p:graphicFrame>
        <p:nvGraphicFramePr>
          <p:cNvPr id="9" name="Tabel 4">
            <a:extLst>
              <a:ext uri="{FF2B5EF4-FFF2-40B4-BE49-F238E27FC236}">
                <a16:creationId xmlns:a16="http://schemas.microsoft.com/office/drawing/2014/main" id="{8FD25016-131F-4961-9917-66D9D8051A5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7030094"/>
              </p:ext>
            </p:extLst>
          </p:nvPr>
        </p:nvGraphicFramePr>
        <p:xfrm>
          <a:off x="1006838" y="2882025"/>
          <a:ext cx="592422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24223">
                  <a:extLst>
                    <a:ext uri="{9D8B030D-6E8A-4147-A177-3AD203B41FA5}">
                      <a16:colId xmlns:a16="http://schemas.microsoft.com/office/drawing/2014/main" val="402230773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2: gegevens in de verhoudingstabel zetten: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5843181"/>
                  </a:ext>
                </a:extLst>
              </a:tr>
            </a:tbl>
          </a:graphicData>
        </a:graphic>
      </p:graphicFrame>
      <p:graphicFrame>
        <p:nvGraphicFramePr>
          <p:cNvPr id="10" name="Tabel 10">
            <a:extLst>
              <a:ext uri="{FF2B5EF4-FFF2-40B4-BE49-F238E27FC236}">
                <a16:creationId xmlns:a16="http://schemas.microsoft.com/office/drawing/2014/main" id="{6047831F-4F0D-4B0C-9DC5-2D0E34857A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8706182"/>
              </p:ext>
            </p:extLst>
          </p:nvPr>
        </p:nvGraphicFramePr>
        <p:xfrm>
          <a:off x="6302869" y="2945564"/>
          <a:ext cx="4500776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25194">
                  <a:extLst>
                    <a:ext uri="{9D8B030D-6E8A-4147-A177-3AD203B41FA5}">
                      <a16:colId xmlns:a16="http://schemas.microsoft.com/office/drawing/2014/main" val="2107452462"/>
                    </a:ext>
                  </a:extLst>
                </a:gridCol>
                <a:gridCol w="1125194">
                  <a:extLst>
                    <a:ext uri="{9D8B030D-6E8A-4147-A177-3AD203B41FA5}">
                      <a16:colId xmlns:a16="http://schemas.microsoft.com/office/drawing/2014/main" val="1879025235"/>
                    </a:ext>
                  </a:extLst>
                </a:gridCol>
                <a:gridCol w="1125194">
                  <a:extLst>
                    <a:ext uri="{9D8B030D-6E8A-4147-A177-3AD203B41FA5}">
                      <a16:colId xmlns:a16="http://schemas.microsoft.com/office/drawing/2014/main" val="717601390"/>
                    </a:ext>
                  </a:extLst>
                </a:gridCol>
                <a:gridCol w="1125194">
                  <a:extLst>
                    <a:ext uri="{9D8B030D-6E8A-4147-A177-3AD203B41FA5}">
                      <a16:colId xmlns:a16="http://schemas.microsoft.com/office/drawing/2014/main" val="256194995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nl-NL" dirty="0"/>
                        <a:t>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78249308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nl-NL" dirty="0"/>
                        <a:t>ml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19107879"/>
                  </a:ext>
                </a:extLst>
              </a:tr>
            </a:tbl>
          </a:graphicData>
        </a:graphic>
      </p:graphicFrame>
      <p:sp>
        <p:nvSpPr>
          <p:cNvPr id="12" name="Tekstvak 11">
            <a:extLst>
              <a:ext uri="{FF2B5EF4-FFF2-40B4-BE49-F238E27FC236}">
                <a16:creationId xmlns:a16="http://schemas.microsoft.com/office/drawing/2014/main" id="{0844BB93-A87C-461A-9423-0D22E6FB5625}"/>
              </a:ext>
            </a:extLst>
          </p:cNvPr>
          <p:cNvSpPr txBox="1"/>
          <p:nvPr/>
        </p:nvSpPr>
        <p:spPr>
          <a:xfrm>
            <a:off x="7684947" y="2981808"/>
            <a:ext cx="5729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50 g</a:t>
            </a:r>
          </a:p>
        </p:txBody>
      </p:sp>
      <p:sp>
        <p:nvSpPr>
          <p:cNvPr id="14" name="Tekstvak 13">
            <a:extLst>
              <a:ext uri="{FF2B5EF4-FFF2-40B4-BE49-F238E27FC236}">
                <a16:creationId xmlns:a16="http://schemas.microsoft.com/office/drawing/2014/main" id="{1C8B0CB9-3944-4595-A894-CC74FD9E4884}"/>
              </a:ext>
            </a:extLst>
          </p:cNvPr>
          <p:cNvSpPr txBox="1"/>
          <p:nvPr/>
        </p:nvSpPr>
        <p:spPr>
          <a:xfrm>
            <a:off x="7440107" y="3327236"/>
            <a:ext cx="10817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1000 ml</a:t>
            </a:r>
          </a:p>
        </p:txBody>
      </p:sp>
      <p:sp>
        <p:nvSpPr>
          <p:cNvPr id="15" name="Tekstvak 14">
            <a:extLst>
              <a:ext uri="{FF2B5EF4-FFF2-40B4-BE49-F238E27FC236}">
                <a16:creationId xmlns:a16="http://schemas.microsoft.com/office/drawing/2014/main" id="{68843BBF-6C4B-4832-A166-DCB0876C859F}"/>
              </a:ext>
            </a:extLst>
          </p:cNvPr>
          <p:cNvSpPr txBox="1"/>
          <p:nvPr/>
        </p:nvSpPr>
        <p:spPr>
          <a:xfrm>
            <a:off x="9903908" y="3327236"/>
            <a:ext cx="8237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100 ml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18E7A060-904C-4FD4-AE41-A7A59EA075F2}"/>
              </a:ext>
            </a:extLst>
          </p:cNvPr>
          <p:cNvSpPr txBox="1"/>
          <p:nvPr/>
        </p:nvSpPr>
        <p:spPr>
          <a:xfrm>
            <a:off x="8812764" y="3312377"/>
            <a:ext cx="7096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1 ml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67BBF0B9-704F-476C-854B-B35A4D92C2E4}"/>
              </a:ext>
            </a:extLst>
          </p:cNvPr>
          <p:cNvSpPr txBox="1"/>
          <p:nvPr/>
        </p:nvSpPr>
        <p:spPr>
          <a:xfrm>
            <a:off x="9904310" y="2962855"/>
            <a:ext cx="5729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5 g</a:t>
            </a:r>
          </a:p>
        </p:txBody>
      </p:sp>
      <p:graphicFrame>
        <p:nvGraphicFramePr>
          <p:cNvPr id="18" name="Tabel 6">
            <a:extLst>
              <a:ext uri="{FF2B5EF4-FFF2-40B4-BE49-F238E27FC236}">
                <a16:creationId xmlns:a16="http://schemas.microsoft.com/office/drawing/2014/main" id="{18196E54-AA9D-4170-B470-0AA36F09567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0638488"/>
              </p:ext>
            </p:extLst>
          </p:nvPr>
        </p:nvGraphicFramePr>
        <p:xfrm>
          <a:off x="996943" y="3306244"/>
          <a:ext cx="3746633" cy="365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46633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275942">
                <a:tc>
                  <a:txBody>
                    <a:bodyPr/>
                    <a:lstStyle/>
                    <a:p>
                      <a:r>
                        <a:rPr lang="nl-NL" dirty="0"/>
                        <a:t>Stap 3: omzetten naar procenten</a:t>
                      </a:r>
                      <a:endParaRPr lang="nl-NL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  <p:graphicFrame>
        <p:nvGraphicFramePr>
          <p:cNvPr id="19" name="Tabel 6">
            <a:extLst>
              <a:ext uri="{FF2B5EF4-FFF2-40B4-BE49-F238E27FC236}">
                <a16:creationId xmlns:a16="http://schemas.microsoft.com/office/drawing/2014/main" id="{78B5E80E-CC27-48D1-A35F-591F2DA23A0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15481504"/>
              </p:ext>
            </p:extLst>
          </p:nvPr>
        </p:nvGraphicFramePr>
        <p:xfrm>
          <a:off x="4581167" y="3541592"/>
          <a:ext cx="2167901" cy="822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7901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200" dirty="0"/>
                        <a:t>1</a:t>
                      </a:r>
                      <a:r>
                        <a:rPr lang="en-US" sz="1200" dirty="0">
                          <a:sym typeface="Wingdings" pitchFamily="2" charset="2"/>
                        </a:rPr>
                        <a:t>%</a:t>
                      </a:r>
                      <a:r>
                        <a:rPr lang="nl-NL" sz="1200" dirty="0"/>
                        <a:t>= 1 gram per </a:t>
                      </a:r>
                      <a:r>
                        <a:rPr lang="nl-NL" sz="1200" u="sng" dirty="0">
                          <a:solidFill>
                            <a:srgbClr val="FF0000"/>
                          </a:solidFill>
                        </a:rPr>
                        <a:t>100 ml</a:t>
                      </a:r>
                      <a:br>
                        <a:rPr lang="nl-NL" sz="1200" u="sng" dirty="0">
                          <a:solidFill>
                            <a:srgbClr val="FF0000"/>
                          </a:solidFill>
                        </a:rPr>
                      </a:br>
                      <a:r>
                        <a:rPr lang="nl-NL" sz="1200" b="1" u="none" dirty="0">
                          <a:solidFill>
                            <a:schemeClr val="bg1"/>
                          </a:solidFill>
                        </a:rPr>
                        <a:t>?</a:t>
                      </a:r>
                      <a:r>
                        <a:rPr lang="en-US" sz="1200" dirty="0">
                          <a:sym typeface="Wingdings" pitchFamily="2" charset="2"/>
                        </a:rPr>
                        <a:t> %</a:t>
                      </a:r>
                      <a:r>
                        <a:rPr lang="nl-NL" sz="1200" b="1" u="none" dirty="0">
                          <a:solidFill>
                            <a:schemeClr val="bg1"/>
                          </a:solidFill>
                        </a:rPr>
                        <a:t> = 5 gram per 100 ml</a:t>
                      </a:r>
                      <a:br>
                        <a:rPr lang="nl-NL" sz="1200" b="1" u="none" dirty="0">
                          <a:solidFill>
                            <a:schemeClr val="bg1"/>
                          </a:solidFill>
                        </a:rPr>
                      </a:br>
                      <a:br>
                        <a:rPr lang="nl-NL" sz="1200" b="1" u="none" dirty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200" b="1" u="sng" dirty="0">
                          <a:solidFill>
                            <a:schemeClr val="bg1"/>
                          </a:solidFill>
                        </a:rPr>
                        <a:t>Dus 5</a:t>
                      </a:r>
                      <a:r>
                        <a:rPr lang="en-US" sz="1200" b="1" u="sng" dirty="0">
                          <a:solidFill>
                            <a:schemeClr val="bg1"/>
                          </a:solidFill>
                          <a:sym typeface="Wingdings" pitchFamily="2" charset="2"/>
                        </a:rPr>
                        <a:t>%</a:t>
                      </a:r>
                      <a:endParaRPr lang="nl-NL" sz="1200" b="1" u="sng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  <p:graphicFrame>
        <p:nvGraphicFramePr>
          <p:cNvPr id="20" name="Tabel 6">
            <a:extLst>
              <a:ext uri="{FF2B5EF4-FFF2-40B4-BE49-F238E27FC236}">
                <a16:creationId xmlns:a16="http://schemas.microsoft.com/office/drawing/2014/main" id="{F89D21C9-6E5A-48E3-AD67-45D17C3B6A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08138652"/>
              </p:ext>
            </p:extLst>
          </p:nvPr>
        </p:nvGraphicFramePr>
        <p:xfrm>
          <a:off x="1032372" y="5082122"/>
          <a:ext cx="6652575" cy="640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52575">
                  <a:extLst>
                    <a:ext uri="{9D8B030D-6E8A-4147-A177-3AD203B41FA5}">
                      <a16:colId xmlns:a16="http://schemas.microsoft.com/office/drawing/2014/main" val="213370890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Stap 1: </a:t>
                      </a:r>
                      <a:r>
                        <a:rPr lang="nl-NL" u="none" dirty="0"/>
                        <a:t>Stelregel opschrijven en </a:t>
                      </a:r>
                      <a:r>
                        <a:rPr lang="nl-NL" b="1" u="none" dirty="0"/>
                        <a:t>zet de procenten om naar gram in 100 ml</a:t>
                      </a:r>
                      <a:endParaRPr lang="nl-NL" u="non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5310673"/>
                  </a:ext>
                </a:extLst>
              </a:tr>
            </a:tbl>
          </a:graphicData>
        </a:graphic>
      </p:graphicFrame>
      <p:graphicFrame>
        <p:nvGraphicFramePr>
          <p:cNvPr id="21" name="Tabel 6">
            <a:extLst>
              <a:ext uri="{FF2B5EF4-FFF2-40B4-BE49-F238E27FC236}">
                <a16:creationId xmlns:a16="http://schemas.microsoft.com/office/drawing/2014/main" id="{7C67EC4D-9554-4198-AAA5-A119802E49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49372751"/>
              </p:ext>
            </p:extLst>
          </p:nvPr>
        </p:nvGraphicFramePr>
        <p:xfrm>
          <a:off x="7785500" y="5084994"/>
          <a:ext cx="3262714" cy="640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62714">
                  <a:extLst>
                    <a:ext uri="{9D8B030D-6E8A-4147-A177-3AD203B41FA5}">
                      <a16:colId xmlns:a16="http://schemas.microsoft.com/office/drawing/2014/main" val="1217112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1% = 1 gram per </a:t>
                      </a:r>
                      <a:r>
                        <a:rPr lang="nl-NL" b="0" u="none" dirty="0">
                          <a:solidFill>
                            <a:schemeClr val="bg1"/>
                          </a:solidFill>
                        </a:rPr>
                        <a:t>100 ml</a:t>
                      </a:r>
                      <a:br>
                        <a:rPr lang="nl-NL" b="0" u="none" dirty="0">
                          <a:solidFill>
                            <a:schemeClr val="bg1"/>
                          </a:solidFill>
                        </a:rPr>
                      </a:br>
                      <a:r>
                        <a:rPr lang="nl-NL" b="0" u="none" dirty="0">
                          <a:solidFill>
                            <a:schemeClr val="bg1"/>
                          </a:solidFill>
                        </a:rPr>
                        <a:t>2,5% = 2,5 gram per 100 ml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3123212"/>
                  </a:ext>
                </a:extLst>
              </a:tr>
            </a:tbl>
          </a:graphicData>
        </a:graphic>
      </p:graphicFrame>
      <p:graphicFrame>
        <p:nvGraphicFramePr>
          <p:cNvPr id="22" name="Tabel 22">
            <a:extLst>
              <a:ext uri="{FF2B5EF4-FFF2-40B4-BE49-F238E27FC236}">
                <a16:creationId xmlns:a16="http://schemas.microsoft.com/office/drawing/2014/main" id="{40C5D626-7749-4D6E-9EF0-8AC24748C15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62717288"/>
              </p:ext>
            </p:extLst>
          </p:nvPr>
        </p:nvGraphicFramePr>
        <p:xfrm>
          <a:off x="1032372" y="5919261"/>
          <a:ext cx="584880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848808">
                  <a:extLst>
                    <a:ext uri="{9D8B030D-6E8A-4147-A177-3AD203B41FA5}">
                      <a16:colId xmlns:a16="http://schemas.microsoft.com/office/drawing/2014/main" val="309569731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b="1" u="none" dirty="0"/>
                        <a:t>Stap 2: reken door naar de goede hoeveelheid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1759692"/>
                  </a:ext>
                </a:extLst>
              </a:tr>
            </a:tbl>
          </a:graphicData>
        </a:graphic>
      </p:graphicFrame>
      <p:graphicFrame>
        <p:nvGraphicFramePr>
          <p:cNvPr id="24" name="Tabel 23">
            <a:extLst>
              <a:ext uri="{FF2B5EF4-FFF2-40B4-BE49-F238E27FC236}">
                <a16:creationId xmlns:a16="http://schemas.microsoft.com/office/drawing/2014/main" id="{EDC585A6-C63E-4D5B-A8FA-70CD825C3FD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4543870"/>
              </p:ext>
            </p:extLst>
          </p:nvPr>
        </p:nvGraphicFramePr>
        <p:xfrm>
          <a:off x="7113319" y="5919261"/>
          <a:ext cx="3491836" cy="7416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163945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1163945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581973">
                  <a:extLst>
                    <a:ext uri="{9D8B030D-6E8A-4147-A177-3AD203B41FA5}">
                      <a16:colId xmlns:a16="http://schemas.microsoft.com/office/drawing/2014/main" val="1872486270"/>
                    </a:ext>
                  </a:extLst>
                </a:gridCol>
                <a:gridCol w="581973">
                  <a:extLst>
                    <a:ext uri="{9D8B030D-6E8A-4147-A177-3AD203B41FA5}">
                      <a16:colId xmlns:a16="http://schemas.microsoft.com/office/drawing/2014/main" val="37909572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g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1400" b="0" baseline="0" dirty="0"/>
                        <a:t>2,5 gr</a:t>
                      </a:r>
                      <a:endParaRPr lang="nl-NL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1400" dirty="0"/>
                        <a:t>  100 ml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sz="11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25" name="Rechthoek 24">
            <a:extLst>
              <a:ext uri="{FF2B5EF4-FFF2-40B4-BE49-F238E27FC236}">
                <a16:creationId xmlns:a16="http://schemas.microsoft.com/office/drawing/2014/main" id="{B2EDFBEC-3D58-4B5B-B082-F9AD23FE4C0B}"/>
              </a:ext>
            </a:extLst>
          </p:cNvPr>
          <p:cNvSpPr/>
          <p:nvPr/>
        </p:nvSpPr>
        <p:spPr>
          <a:xfrm>
            <a:off x="9903908" y="6288593"/>
            <a:ext cx="8755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 </a:t>
            </a:r>
            <a:r>
              <a:rPr lang="nl-NL" sz="1600" dirty="0"/>
              <a:t>750 ml </a:t>
            </a:r>
          </a:p>
        </p:txBody>
      </p:sp>
      <p:sp>
        <p:nvSpPr>
          <p:cNvPr id="26" name="Rechthoek 25">
            <a:extLst>
              <a:ext uri="{FF2B5EF4-FFF2-40B4-BE49-F238E27FC236}">
                <a16:creationId xmlns:a16="http://schemas.microsoft.com/office/drawing/2014/main" id="{F005AC31-3FF4-4849-9BC2-F2CB499E1237}"/>
              </a:ext>
            </a:extLst>
          </p:cNvPr>
          <p:cNvSpPr/>
          <p:nvPr/>
        </p:nvSpPr>
        <p:spPr>
          <a:xfrm>
            <a:off x="9321254" y="6288593"/>
            <a:ext cx="67037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 </a:t>
            </a:r>
            <a:r>
              <a:rPr lang="nl-NL" sz="1600" dirty="0"/>
              <a:t>1 ml </a:t>
            </a:r>
          </a:p>
        </p:txBody>
      </p:sp>
      <p:sp>
        <p:nvSpPr>
          <p:cNvPr id="27" name="Rechthoek 26">
            <a:extLst>
              <a:ext uri="{FF2B5EF4-FFF2-40B4-BE49-F238E27FC236}">
                <a16:creationId xmlns:a16="http://schemas.microsoft.com/office/drawing/2014/main" id="{D7713553-56FE-452B-AE21-00E4CDC4E966}"/>
              </a:ext>
            </a:extLst>
          </p:cNvPr>
          <p:cNvSpPr/>
          <p:nvPr/>
        </p:nvSpPr>
        <p:spPr>
          <a:xfrm>
            <a:off x="9932658" y="5920015"/>
            <a:ext cx="85953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/>
              <a:t>18,75 g</a:t>
            </a:r>
            <a:endParaRPr lang="nl-NL" sz="1600" dirty="0"/>
          </a:p>
        </p:txBody>
      </p:sp>
      <p:sp>
        <p:nvSpPr>
          <p:cNvPr id="28" name="Tekstvak 27">
            <a:extLst>
              <a:ext uri="{FF2B5EF4-FFF2-40B4-BE49-F238E27FC236}">
                <a16:creationId xmlns:a16="http://schemas.microsoft.com/office/drawing/2014/main" id="{3DA36903-4E12-44E0-80F1-5185DFD9263A}"/>
              </a:ext>
            </a:extLst>
          </p:cNvPr>
          <p:cNvSpPr txBox="1"/>
          <p:nvPr/>
        </p:nvSpPr>
        <p:spPr>
          <a:xfrm>
            <a:off x="923914" y="6370341"/>
            <a:ext cx="5575880" cy="4074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914400">
              <a:lnSpc>
                <a:spcPct val="110000"/>
              </a:lnSpc>
              <a:spcBef>
                <a:spcPts val="700"/>
              </a:spcBef>
              <a:buClr>
                <a:srgbClr val="2A1A00"/>
              </a:buClr>
            </a:pPr>
            <a:r>
              <a:rPr lang="nl-NL" sz="2000" dirty="0">
                <a:solidFill>
                  <a:schemeClr val="tx2">
                    <a:lumMod val="50000"/>
                    <a:lumOff val="50000"/>
                  </a:schemeClr>
                </a:solidFill>
              </a:rPr>
              <a:t>Antwoord: in750 ml zit </a:t>
            </a:r>
            <a:r>
              <a:rPr lang="nl-NL" sz="2000" b="1" u="sng" dirty="0">
                <a:solidFill>
                  <a:schemeClr val="tx2">
                    <a:lumMod val="50000"/>
                    <a:lumOff val="50000"/>
                  </a:schemeClr>
                </a:solidFill>
              </a:rPr>
              <a:t>18,75 gram zout</a:t>
            </a:r>
            <a:endParaRPr lang="nl-NL" sz="2000" b="1" u="sng" dirty="0"/>
          </a:p>
        </p:txBody>
      </p:sp>
    </p:spTree>
    <p:extLst>
      <p:ext uri="{BB962C8B-B14F-4D97-AF65-F5344CB8AC3E}">
        <p14:creationId xmlns:p14="http://schemas.microsoft.com/office/powerpoint/2010/main" val="38424879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4" grpId="0"/>
      <p:bldP spid="15" grpId="0"/>
      <p:bldP spid="16" grpId="0"/>
      <p:bldP spid="17" grpId="0"/>
      <p:bldP spid="25" grpId="0"/>
      <p:bldP spid="26" grpId="0"/>
      <p:bldP spid="27" grpId="0"/>
      <p:bldP spid="2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C5A0DC4-4F30-4926-B785-8DDB03D02C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Aan de slag!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D8ECBB0-1805-45B7-886E-DF23A6195F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Maak opdracht 1 t/m 10 uit het hoofdstuk oefenen met oplossingen hoofdstuk 3.3. Antwoorden zijn te vinden achter in het boek.</a:t>
            </a:r>
          </a:p>
          <a:p>
            <a:endParaRPr lang="nl-NL" dirty="0"/>
          </a:p>
          <a:p>
            <a:r>
              <a:rPr lang="nl-NL" dirty="0"/>
              <a:t>Lever je antwoorden + uitwerkingen in via </a:t>
            </a:r>
            <a:r>
              <a:rPr lang="nl-NL" dirty="0" err="1"/>
              <a:t>it’s</a:t>
            </a:r>
            <a:r>
              <a:rPr lang="nl-NL" dirty="0"/>
              <a:t> </a:t>
            </a:r>
            <a:r>
              <a:rPr lang="nl-NL" dirty="0" err="1"/>
              <a:t>learning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4115690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073427" y="1537252"/>
            <a:ext cx="10323514" cy="3956123"/>
          </a:xfrm>
        </p:spPr>
        <p:txBody>
          <a:bodyPr/>
          <a:lstStyle/>
          <a:p>
            <a:r>
              <a:rPr lang="nl-NL" dirty="0"/>
              <a:t>Verpleegkundig rekenen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2073313" y="6015750"/>
            <a:ext cx="8045373" cy="926916"/>
          </a:xfrm>
        </p:spPr>
        <p:txBody>
          <a:bodyPr>
            <a:normAutofit/>
          </a:bodyPr>
          <a:lstStyle/>
          <a:p>
            <a:r>
              <a:rPr lang="nl-NL" b="0" dirty="0"/>
              <a:t>Onderwerp:</a:t>
            </a:r>
            <a:r>
              <a:rPr lang="nl-NL" dirty="0"/>
              <a:t> oplossen</a:t>
            </a:r>
          </a:p>
          <a:p>
            <a:r>
              <a:rPr lang="nl-NL" sz="1100" b="0" dirty="0"/>
              <a:t>			Opdracht 9,11,13,15</a:t>
            </a:r>
          </a:p>
        </p:txBody>
      </p:sp>
    </p:spTree>
    <p:extLst>
      <p:ext uri="{BB962C8B-B14F-4D97-AF65-F5344CB8AC3E}">
        <p14:creationId xmlns:p14="http://schemas.microsoft.com/office/powerpoint/2010/main" val="516149600"/>
      </p:ext>
    </p:extLst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2A1A00"/>
      </a:dk2>
      <a:lt2>
        <a:srgbClr val="F3F3F2"/>
      </a:lt2>
      <a:accent1>
        <a:srgbClr val="F8B323"/>
      </a:accent1>
      <a:accent2>
        <a:srgbClr val="656A59"/>
      </a:accent2>
      <a:accent3>
        <a:srgbClr val="46B2B5"/>
      </a:accent3>
      <a:accent4>
        <a:srgbClr val="8CAA7E"/>
      </a:accent4>
      <a:accent5>
        <a:srgbClr val="D36F68"/>
      </a:accent5>
      <a:accent6>
        <a:srgbClr val="826276"/>
      </a:accent6>
      <a:hlink>
        <a:srgbClr val="46B2B5"/>
      </a:hlink>
      <a:folHlink>
        <a:srgbClr val="A46694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771EA782-DFA6-45B1-AEA3-661F1715B310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7E6EAFB7E375B4FA8D2FF7FD64788B7" ma:contentTypeVersion="13" ma:contentTypeDescription="Een nieuw document maken." ma:contentTypeScope="" ma:versionID="b740500068ca6a65d1673997952baa55">
  <xsd:schema xmlns:xsd="http://www.w3.org/2001/XMLSchema" xmlns:xs="http://www.w3.org/2001/XMLSchema" xmlns:p="http://schemas.microsoft.com/office/2006/metadata/properties" xmlns:ns3="0bfbde32-856c-4dfd-bc38-4322d606c322" xmlns:ns4="169eb86d-0fb8-4364-bb17-d27f6b2029d0" targetNamespace="http://schemas.microsoft.com/office/2006/metadata/properties" ma:root="true" ma:fieldsID="f0d55163831cfaaa1afc723100ca85c9" ns3:_="" ns4:_="">
    <xsd:import namespace="0bfbde32-856c-4dfd-bc38-4322d606c322"/>
    <xsd:import namespace="169eb86d-0fb8-4364-bb17-d27f6b2029d0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4:MediaServiceMetadata" minOccurs="0"/>
                <xsd:element ref="ns4:MediaServiceFastMetadata" minOccurs="0"/>
                <xsd:element ref="ns4:MediaServiceDateTaken" minOccurs="0"/>
                <xsd:element ref="ns4:MediaServiceAutoTags" minOccurs="0"/>
                <xsd:element ref="ns4:MediaServiceOCR" minOccurs="0"/>
                <xsd:element ref="ns4:MediaServiceGenerationTime" minOccurs="0"/>
                <xsd:element ref="ns4:MediaServiceEventHashCode" minOccurs="0"/>
                <xsd:element ref="ns4:MediaServiceLocation" minOccurs="0"/>
                <xsd:element ref="ns4:MediaServiceAutoKeyPoints" minOccurs="0"/>
                <xsd:element ref="ns4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fbde32-856c-4dfd-bc38-4322d606c32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Hint-hash delen" ma:description="" ma:hidden="true" ma:internalName="SharingHintHash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9eb86d-0fb8-4364-bb17-d27f6b2029d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3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AutoTags" ma:index="14" nillable="true" ma:displayName="MediaServiceAutoTags" ma:description="" ma:internalName="MediaServiceAutoTags" ma:readOnly="true">
      <xsd:simpleType>
        <xsd:restriction base="dms:Text"/>
      </xsd:simpleType>
    </xsd:element>
    <xsd:element name="MediaServiceOCR" ma:index="15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6D62D95-707D-4B20-B01B-30E6BBD116F1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8C9A5D3E-999C-4870-BC1E-07BA321C5333}">
  <ds:schemaRefs>
    <ds:schemaRef ds:uri="http://purl.org/dc/dcmitype/"/>
    <ds:schemaRef ds:uri="http://schemas.microsoft.com/office/2006/metadata/properties"/>
    <ds:schemaRef ds:uri="http://purl.org/dc/elements/1.1/"/>
    <ds:schemaRef ds:uri="http://schemas.microsoft.com/office/2006/documentManagement/types"/>
    <ds:schemaRef ds:uri="169eb86d-0fb8-4364-bb17-d27f6b2029d0"/>
    <ds:schemaRef ds:uri="http://purl.org/dc/terms/"/>
    <ds:schemaRef ds:uri="http://schemas.microsoft.com/office/infopath/2007/PartnerControls"/>
    <ds:schemaRef ds:uri="http://schemas.openxmlformats.org/package/2006/metadata/core-properties"/>
    <ds:schemaRef ds:uri="0bfbde32-856c-4dfd-bc38-4322d606c322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9B35FB70-4369-47CF-82A3-075556F2098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fbde32-856c-4dfd-bc38-4322d606c322"/>
    <ds:schemaRef ds:uri="169eb86d-0fb8-4364-bb17-d27f6b2029d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TM10001106[[fn=Badge]]</Template>
  <TotalTime>6510</TotalTime>
  <Words>1222</Words>
  <Application>Microsoft Office PowerPoint</Application>
  <PresentationFormat>Breedbeeld</PresentationFormat>
  <Paragraphs>270</Paragraphs>
  <Slides>13</Slides>
  <Notes>6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20" baseType="lpstr">
      <vt:lpstr>Amatic</vt:lpstr>
      <vt:lpstr>Arial</vt:lpstr>
      <vt:lpstr>Calibri</vt:lpstr>
      <vt:lpstr>Gill Sans MT</vt:lpstr>
      <vt:lpstr>Impact</vt:lpstr>
      <vt:lpstr>Wingdings</vt:lpstr>
      <vt:lpstr>Badge</vt:lpstr>
      <vt:lpstr>Verpleegkundig rekenen</vt:lpstr>
      <vt:lpstr>Oplossingen: Vaste stof/ vloeistof </vt:lpstr>
      <vt:lpstr>% bij oplossen</vt:lpstr>
      <vt:lpstr>Stelregel oplossen</vt:lpstr>
      <vt:lpstr>Oplossen - opdracht 5</vt:lpstr>
      <vt:lpstr>oplossingen</vt:lpstr>
      <vt:lpstr>Nu zelf…</vt:lpstr>
      <vt:lpstr>Aan de slag!</vt:lpstr>
      <vt:lpstr>Verpleegkundig rekenen</vt:lpstr>
      <vt:lpstr>Oplossen - opdracht 9</vt:lpstr>
      <vt:lpstr>Oplossen - opdracht 15</vt:lpstr>
      <vt:lpstr>Oplossen – opdracht 11</vt:lpstr>
      <vt:lpstr>Oplossen - opdracht 13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Marlies Scholing</dc:creator>
  <cp:lastModifiedBy>Judith Iedema</cp:lastModifiedBy>
  <cp:revision>54</cp:revision>
  <cp:lastPrinted>2020-01-28T11:22:49Z</cp:lastPrinted>
  <dcterms:created xsi:type="dcterms:W3CDTF">2018-02-12T11:15:54Z</dcterms:created>
  <dcterms:modified xsi:type="dcterms:W3CDTF">2020-10-06T10:43:41Z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0x010100B7E6EAFB7E375B4FA8D2FF7FD64788B7</vt:lpwstr>
  </property>
</Properties>
</file>

<file path=docProps/thumbnail.jpeg>
</file>