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handoutMasterIdLst>
    <p:handoutMasterId r:id="rId8"/>
  </p:handoutMasterIdLst>
  <p:sldIdLst>
    <p:sldId id="256" r:id="rId2"/>
    <p:sldId id="258" r:id="rId3"/>
    <p:sldId id="271" r:id="rId4"/>
    <p:sldId id="259" r:id="rId5"/>
    <p:sldId id="272" r:id="rId6"/>
    <p:sldId id="261" r:id="rId7"/>
  </p:sldIdLst>
  <p:sldSz cx="12192000" cy="6858000"/>
  <p:notesSz cx="6669088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Stijl, gemiddeld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C4B1156A-380E-4F78-BDF5-A606A8083BF9}" styleName="Stijl, gemiddeld 4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16D9F66E-5EB9-4882-86FB-DCBF35E3C3E4}" styleName="Stijl, gemiddeld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1324" autoAdjust="0"/>
    <p:restoredTop sz="94660"/>
  </p:normalViewPr>
  <p:slideViewPr>
    <p:cSldViewPr snapToGrid="0">
      <p:cViewPr varScale="1">
        <p:scale>
          <a:sx n="69" d="100"/>
          <a:sy n="69" d="100"/>
        </p:scale>
        <p:origin x="522" y="66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925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quarter" idx="1"/>
          </p:nvPr>
        </p:nvSpPr>
        <p:spPr>
          <a:xfrm>
            <a:off x="3778250" y="0"/>
            <a:ext cx="288925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2A1C890-6162-45AA-90DF-C0D5A3328D30}" type="datetimeFigureOut">
              <a:rPr lang="nl-NL" smtClean="0"/>
              <a:t>13-2-2019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88925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778250" y="9429750"/>
            <a:ext cx="288925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57183B-459F-4EF9-9F3C-6FCB59BD2A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810713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6719792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95808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887379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43321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Pr>
        <a:solidFill>
          <a:schemeClr val="bg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296045145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081694"/>
      </p:ext>
    </p:extLst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03818217"/>
      </p:ext>
    </p:extLst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19671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94086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519243635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493485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13-2-2019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1602342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  <a:lumOff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073427" y="1537252"/>
            <a:ext cx="10323514" cy="3956123"/>
          </a:xfrm>
        </p:spPr>
        <p:txBody>
          <a:bodyPr/>
          <a:lstStyle/>
          <a:p>
            <a:r>
              <a:rPr lang="nl-NL" dirty="0"/>
              <a:t>Verpleegkundig rekenen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Les 1.2 </a:t>
            </a:r>
          </a:p>
          <a:p>
            <a:r>
              <a:rPr lang="nl-NL" dirty="0" smtClean="0"/>
              <a:t>Internationale </a:t>
            </a:r>
            <a:r>
              <a:rPr lang="nl-NL" dirty="0" smtClean="0"/>
              <a:t>eenheden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082482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pPr algn="ctr"/>
            <a:r>
              <a:rPr lang="nl-NL" dirty="0"/>
              <a:t>Medicatie </a:t>
            </a:r>
            <a:r>
              <a:rPr lang="nl-NL" dirty="0" smtClean="0"/>
              <a:t>I.E.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251678" y="2106198"/>
            <a:ext cx="10178322" cy="359359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I.E. = Internationale eenheid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Internationale afspraak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077199" y="4894493"/>
            <a:ext cx="3532910" cy="1610591"/>
          </a:xfrm>
          <a:prstGeom prst="rect">
            <a:avLst/>
          </a:prstGeom>
          <a:effectLst>
            <a:glow rad="228600">
              <a:schemeClr val="accent1">
                <a:satMod val="175000"/>
                <a:alpha val="40000"/>
              </a:schemeClr>
            </a:glow>
          </a:effectLst>
        </p:spPr>
      </p:pic>
    </p:spTree>
    <p:extLst>
      <p:ext uri="{BB962C8B-B14F-4D97-AF65-F5344CB8AC3E}">
        <p14:creationId xmlns:p14="http://schemas.microsoft.com/office/powerpoint/2010/main" val="39948126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97C051-C243-4257-9891-A20CEDC634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678" y="608983"/>
            <a:ext cx="10178322" cy="1492132"/>
          </a:xfrm>
        </p:spPr>
        <p:txBody>
          <a:bodyPr/>
          <a:lstStyle/>
          <a:p>
            <a:pPr algn="ctr"/>
            <a:r>
              <a:rPr lang="nl-NL" dirty="0" smtClean="0"/>
              <a:t>Som 1: medicatie i.e.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181B74-DF09-4002-A362-B64F857D7B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2478506"/>
            <a:ext cx="10178322" cy="3593591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/>
              <a:t>Een flesje met 1 000 000 IE penicillinepoeder is opgelost in 5,0 </a:t>
            </a:r>
            <a:r>
              <a:rPr lang="nl-NL" dirty="0" smtClean="0"/>
              <a:t>ml. Een </a:t>
            </a:r>
            <a:r>
              <a:rPr lang="nl-NL" dirty="0"/>
              <a:t>patiënt moet 250.000 IE penicilline hebben.</a:t>
            </a:r>
          </a:p>
          <a:p>
            <a:pPr marL="0" indent="0">
              <a:buNone/>
            </a:pPr>
            <a:r>
              <a:rPr lang="nl-NL" dirty="0"/>
              <a:t>Bereken hoeveel ml je de patiënt moet toedienen</a:t>
            </a:r>
            <a:r>
              <a:rPr lang="nl-NL" dirty="0" smtClean="0"/>
              <a:t>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Antwoord: 1,25 ml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/>
          </a:p>
        </p:txBody>
      </p:sp>
      <p:graphicFrame>
        <p:nvGraphicFramePr>
          <p:cNvPr id="6" name="Tabel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3131539"/>
              </p:ext>
            </p:extLst>
          </p:nvPr>
        </p:nvGraphicFramePr>
        <p:xfrm>
          <a:off x="6538796" y="4415752"/>
          <a:ext cx="4143057" cy="7416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381019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1381019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1381019">
                  <a:extLst>
                    <a:ext uri="{9D8B030D-6E8A-4147-A177-3AD203B41FA5}">
                      <a16:colId xmlns:a16="http://schemas.microsoft.com/office/drawing/2014/main" val="226951373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I.E.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</a:t>
                      </a:r>
                      <a:r>
                        <a:rPr lang="nl-NL" baseline="0" dirty="0" smtClean="0"/>
                        <a:t> 000 000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250.000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5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1,25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7" name="Gekromde pijl-omhoog 6"/>
          <p:cNvSpPr/>
          <p:nvPr/>
        </p:nvSpPr>
        <p:spPr>
          <a:xfrm>
            <a:off x="8967071" y="5246427"/>
            <a:ext cx="718114" cy="1911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8" name="Tekstvak 7"/>
          <p:cNvSpPr txBox="1"/>
          <p:nvPr/>
        </p:nvSpPr>
        <p:spPr>
          <a:xfrm>
            <a:off x="8967071" y="5465900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: 4</a:t>
            </a:r>
            <a:endParaRPr lang="nl-NL" sz="1600" dirty="0"/>
          </a:p>
        </p:txBody>
      </p:sp>
      <p:sp>
        <p:nvSpPr>
          <p:cNvPr id="9" name="Gekromde pijl-omlaag 8"/>
          <p:cNvSpPr/>
          <p:nvPr/>
        </p:nvSpPr>
        <p:spPr>
          <a:xfrm>
            <a:off x="8967071" y="4136170"/>
            <a:ext cx="666353" cy="181773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0" name="Tekstvak 9"/>
          <p:cNvSpPr txBox="1"/>
          <p:nvPr/>
        </p:nvSpPr>
        <p:spPr>
          <a:xfrm>
            <a:off x="8967071" y="3799944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: 4 </a:t>
            </a:r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37369965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/>
      <p:bldP spid="9" grpId="0" animBg="1"/>
      <p:bldP spid="1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pPr algn="ctr"/>
            <a:r>
              <a:rPr lang="nl-NL" dirty="0"/>
              <a:t>Som </a:t>
            </a:r>
            <a:r>
              <a:rPr lang="nl-NL" dirty="0" smtClean="0"/>
              <a:t>2: </a:t>
            </a:r>
            <a:r>
              <a:rPr lang="nl-NL" dirty="0"/>
              <a:t>medicatie </a:t>
            </a:r>
            <a:r>
              <a:rPr lang="nl-NL" dirty="0" smtClean="0"/>
              <a:t>i.e.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251677" y="1676400"/>
            <a:ext cx="10334733" cy="49770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De arts geeft opdracht om mevrouw Van Benthem </a:t>
            </a:r>
            <a:r>
              <a:rPr lang="nl-NL" dirty="0" err="1"/>
              <a:t>Mixtard</a:t>
            </a:r>
            <a:r>
              <a:rPr lang="nl-NL" dirty="0"/>
              <a:t> 30/70 </a:t>
            </a:r>
            <a:r>
              <a:rPr lang="nl-NL" dirty="0" smtClean="0"/>
              <a:t>te geven</a:t>
            </a:r>
            <a:r>
              <a:rPr lang="nl-NL" dirty="0"/>
              <a:t>.</a:t>
            </a:r>
          </a:p>
          <a:p>
            <a:pPr marL="0" indent="0">
              <a:buNone/>
            </a:pPr>
            <a:r>
              <a:rPr lang="nl-NL" dirty="0"/>
              <a:t>Een injectieflacon </a:t>
            </a:r>
            <a:r>
              <a:rPr lang="nl-NL" dirty="0" err="1"/>
              <a:t>Mixtard</a:t>
            </a:r>
            <a:r>
              <a:rPr lang="nl-NL" dirty="0"/>
              <a:t> 30/70 bevat 100 </a:t>
            </a:r>
            <a:r>
              <a:rPr lang="nl-NL" dirty="0" smtClean="0"/>
              <a:t>IE/ml.  Je </a:t>
            </a:r>
            <a:r>
              <a:rPr lang="nl-NL" dirty="0"/>
              <a:t>moet eerst 26 IE toedienen</a:t>
            </a:r>
            <a:r>
              <a:rPr lang="nl-NL" dirty="0" smtClean="0"/>
              <a:t>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>
                <a:solidFill>
                  <a:schemeClr val="accent1">
                    <a:lumMod val="75000"/>
                  </a:schemeClr>
                </a:solidFill>
              </a:rPr>
              <a:t>Antwoord: 0.26 ml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Daarna moet je haar 32 IE geven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							</a:t>
            </a:r>
            <a:r>
              <a:rPr lang="nl-NL" dirty="0" smtClean="0">
                <a:solidFill>
                  <a:schemeClr val="accent6">
                    <a:lumMod val="50000"/>
                  </a:schemeClr>
                </a:solidFill>
              </a:rPr>
              <a:t>antwoord: 0.32 ml</a:t>
            </a:r>
            <a:endParaRPr lang="nl-NL" dirty="0">
              <a:solidFill>
                <a:schemeClr val="accent6">
                  <a:lumMod val="50000"/>
                </a:schemeClr>
              </a:solidFill>
            </a:endParaRPr>
          </a:p>
        </p:txBody>
      </p:sp>
      <p:graphicFrame>
        <p:nvGraphicFramePr>
          <p:cNvPr id="5" name="Tabel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86666999"/>
              </p:ext>
            </p:extLst>
          </p:nvPr>
        </p:nvGraphicFramePr>
        <p:xfrm>
          <a:off x="5981638" y="3113960"/>
          <a:ext cx="5327832" cy="7416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331958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1331958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1331958">
                  <a:extLst>
                    <a:ext uri="{9D8B030D-6E8A-4147-A177-3AD203B41FA5}">
                      <a16:colId xmlns:a16="http://schemas.microsoft.com/office/drawing/2014/main" val="2269513731"/>
                    </a:ext>
                  </a:extLst>
                </a:gridCol>
                <a:gridCol w="1331958">
                  <a:extLst>
                    <a:ext uri="{9D8B030D-6E8A-4147-A177-3AD203B41FA5}">
                      <a16:colId xmlns:a16="http://schemas.microsoft.com/office/drawing/2014/main" val="29847555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IE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26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0.01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0.26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6" name="Gekromde pijl-omhoog 5"/>
          <p:cNvSpPr/>
          <p:nvPr/>
        </p:nvSpPr>
        <p:spPr>
          <a:xfrm>
            <a:off x="9747682" y="3957172"/>
            <a:ext cx="718114" cy="1911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7" name="Tekstvak 6"/>
          <p:cNvSpPr txBox="1"/>
          <p:nvPr/>
        </p:nvSpPr>
        <p:spPr>
          <a:xfrm>
            <a:off x="9832740" y="4131525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/>
              <a:t>X </a:t>
            </a:r>
            <a:r>
              <a:rPr lang="nl-NL" sz="1600" dirty="0" smtClean="0"/>
              <a:t>2</a:t>
            </a:r>
            <a:r>
              <a:rPr lang="nl-NL" sz="1600" dirty="0"/>
              <a:t>6</a:t>
            </a:r>
          </a:p>
        </p:txBody>
      </p:sp>
      <p:sp>
        <p:nvSpPr>
          <p:cNvPr id="8" name="Gekromde pijl-omlaag 7"/>
          <p:cNvSpPr/>
          <p:nvPr/>
        </p:nvSpPr>
        <p:spPr>
          <a:xfrm>
            <a:off x="8332086" y="2781160"/>
            <a:ext cx="666353" cy="181773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9" name="Tekstvak 8"/>
          <p:cNvSpPr txBox="1"/>
          <p:nvPr/>
        </p:nvSpPr>
        <p:spPr>
          <a:xfrm>
            <a:off x="8332086" y="2429762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:100 </a:t>
            </a:r>
            <a:endParaRPr lang="nl-NL" sz="1600" dirty="0"/>
          </a:p>
        </p:txBody>
      </p:sp>
      <p:sp>
        <p:nvSpPr>
          <p:cNvPr id="19" name="Gekromde pijl-omlaag 18"/>
          <p:cNvSpPr/>
          <p:nvPr/>
        </p:nvSpPr>
        <p:spPr>
          <a:xfrm>
            <a:off x="9697170" y="2781160"/>
            <a:ext cx="666353" cy="181773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0" name="Tekstvak 19"/>
          <p:cNvSpPr txBox="1"/>
          <p:nvPr/>
        </p:nvSpPr>
        <p:spPr>
          <a:xfrm>
            <a:off x="9697170" y="2414488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X 26 </a:t>
            </a:r>
            <a:endParaRPr lang="nl-NL" sz="1600" dirty="0"/>
          </a:p>
        </p:txBody>
      </p:sp>
      <p:sp>
        <p:nvSpPr>
          <p:cNvPr id="21" name="Gekromde pijl-omhoog 20"/>
          <p:cNvSpPr/>
          <p:nvPr/>
        </p:nvSpPr>
        <p:spPr>
          <a:xfrm>
            <a:off x="8344882" y="3957172"/>
            <a:ext cx="718114" cy="1911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2" name="Tekstvak 21"/>
          <p:cNvSpPr txBox="1"/>
          <p:nvPr/>
        </p:nvSpPr>
        <p:spPr>
          <a:xfrm>
            <a:off x="8399871" y="4132900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:100 </a:t>
            </a:r>
            <a:endParaRPr lang="nl-NL" sz="1600" dirty="0"/>
          </a:p>
        </p:txBody>
      </p:sp>
      <p:graphicFrame>
        <p:nvGraphicFramePr>
          <p:cNvPr id="32" name="Tabel 3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81490403"/>
              </p:ext>
            </p:extLst>
          </p:nvPr>
        </p:nvGraphicFramePr>
        <p:xfrm>
          <a:off x="1959971" y="5513021"/>
          <a:ext cx="5327832" cy="741680"/>
        </p:xfrm>
        <a:graphic>
          <a:graphicData uri="http://schemas.openxmlformats.org/drawingml/2006/table">
            <a:tbl>
              <a:tblPr firstRow="1" bandRow="1">
                <a:tableStyleId>{16D9F66E-5EB9-4882-86FB-DCBF35E3C3E4}</a:tableStyleId>
              </a:tblPr>
              <a:tblGrid>
                <a:gridCol w="1331958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1331958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1331958">
                  <a:extLst>
                    <a:ext uri="{9D8B030D-6E8A-4147-A177-3AD203B41FA5}">
                      <a16:colId xmlns:a16="http://schemas.microsoft.com/office/drawing/2014/main" val="2269513731"/>
                    </a:ext>
                  </a:extLst>
                </a:gridCol>
                <a:gridCol w="1331958">
                  <a:extLst>
                    <a:ext uri="{9D8B030D-6E8A-4147-A177-3AD203B41FA5}">
                      <a16:colId xmlns:a16="http://schemas.microsoft.com/office/drawing/2014/main" val="29847555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IE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100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32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0.01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0.32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33" name="Gekromde pijl-omhoog 32"/>
          <p:cNvSpPr/>
          <p:nvPr/>
        </p:nvSpPr>
        <p:spPr>
          <a:xfrm>
            <a:off x="5726015" y="6356233"/>
            <a:ext cx="718114" cy="191128"/>
          </a:xfrm>
          <a:prstGeom prst="curvedUpArrow">
            <a:avLst/>
          </a:prstGeom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34" name="Tekstvak 33"/>
          <p:cNvSpPr txBox="1"/>
          <p:nvPr/>
        </p:nvSpPr>
        <p:spPr>
          <a:xfrm>
            <a:off x="5811073" y="6530586"/>
            <a:ext cx="768626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nl-NL" sz="1600" dirty="0"/>
              <a:t>X </a:t>
            </a:r>
            <a:r>
              <a:rPr lang="nl-NL" sz="1600" dirty="0" smtClean="0"/>
              <a:t>32</a:t>
            </a:r>
            <a:endParaRPr lang="nl-NL" sz="1600" dirty="0"/>
          </a:p>
        </p:txBody>
      </p:sp>
      <p:sp>
        <p:nvSpPr>
          <p:cNvPr id="35" name="Gekromde pijl-omlaag 34"/>
          <p:cNvSpPr/>
          <p:nvPr/>
        </p:nvSpPr>
        <p:spPr>
          <a:xfrm>
            <a:off x="4310419" y="5180221"/>
            <a:ext cx="666353" cy="181773"/>
          </a:xfrm>
          <a:prstGeom prst="curvedDownArrow">
            <a:avLst/>
          </a:prstGeom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36" name="Tekstvak 35"/>
          <p:cNvSpPr txBox="1"/>
          <p:nvPr/>
        </p:nvSpPr>
        <p:spPr>
          <a:xfrm>
            <a:off x="4310419" y="4828823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:100 </a:t>
            </a:r>
            <a:endParaRPr lang="nl-NL" sz="1600" dirty="0"/>
          </a:p>
        </p:txBody>
      </p:sp>
      <p:sp>
        <p:nvSpPr>
          <p:cNvPr id="37" name="Gekromde pijl-omlaag 36"/>
          <p:cNvSpPr/>
          <p:nvPr/>
        </p:nvSpPr>
        <p:spPr>
          <a:xfrm>
            <a:off x="5675503" y="5180221"/>
            <a:ext cx="666353" cy="181773"/>
          </a:xfrm>
          <a:prstGeom prst="curvedDownArrow">
            <a:avLst/>
          </a:prstGeom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38" name="Tekstvak 37"/>
          <p:cNvSpPr txBox="1"/>
          <p:nvPr/>
        </p:nvSpPr>
        <p:spPr>
          <a:xfrm>
            <a:off x="5675503" y="4813549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X 32 </a:t>
            </a:r>
            <a:endParaRPr lang="nl-NL" sz="1600" dirty="0"/>
          </a:p>
        </p:txBody>
      </p:sp>
      <p:sp>
        <p:nvSpPr>
          <p:cNvPr id="39" name="Gekromde pijl-omhoog 38"/>
          <p:cNvSpPr/>
          <p:nvPr/>
        </p:nvSpPr>
        <p:spPr>
          <a:xfrm>
            <a:off x="4323215" y="6356233"/>
            <a:ext cx="718114" cy="191128"/>
          </a:xfrm>
          <a:prstGeom prst="curvedUpArrow">
            <a:avLst/>
          </a:prstGeom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40" name="Tekstvak 39"/>
          <p:cNvSpPr txBox="1"/>
          <p:nvPr/>
        </p:nvSpPr>
        <p:spPr>
          <a:xfrm>
            <a:off x="4378204" y="6531961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:100 </a:t>
            </a:r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27728690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/>
      <p:bldP spid="8" grpId="0" animBg="1"/>
      <p:bldP spid="9" grpId="0"/>
      <p:bldP spid="19" grpId="0" animBg="1"/>
      <p:bldP spid="20" grpId="0"/>
      <p:bldP spid="21" grpId="0" animBg="1"/>
      <p:bldP spid="22" grpId="0"/>
      <p:bldP spid="33" grpId="0" animBg="1"/>
      <p:bldP spid="34" grpId="0"/>
      <p:bldP spid="35" grpId="0" animBg="1"/>
      <p:bldP spid="36" grpId="0"/>
      <p:bldP spid="37" grpId="0" animBg="1"/>
      <p:bldP spid="38" grpId="0"/>
      <p:bldP spid="39" grpId="0" animBg="1"/>
      <p:bldP spid="4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B10109A-38AA-4740-AFAF-2D79A81B9A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/>
              <a:t>Som </a:t>
            </a:r>
            <a:r>
              <a:rPr lang="nl-NL" dirty="0" smtClean="0"/>
              <a:t>3: </a:t>
            </a:r>
            <a:r>
              <a:rPr lang="nl-NL" dirty="0"/>
              <a:t>Medicatie </a:t>
            </a:r>
            <a:r>
              <a:rPr lang="nl-NL" dirty="0" err="1" smtClean="0"/>
              <a:t>i.E.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9681D42-0340-4E8F-BE56-30F1E26F88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7" y="1744579"/>
            <a:ext cx="10262543" cy="4680284"/>
          </a:xfrm>
        </p:spPr>
        <p:txBody>
          <a:bodyPr/>
          <a:lstStyle/>
          <a:p>
            <a:pPr marL="0" indent="0">
              <a:buNone/>
            </a:pPr>
            <a:r>
              <a:rPr lang="nl-NL" dirty="0"/>
              <a:t>Mevr. </a:t>
            </a:r>
            <a:r>
              <a:rPr lang="nl-NL" dirty="0" err="1"/>
              <a:t>P</a:t>
            </a:r>
            <a:r>
              <a:rPr lang="nl-NL" dirty="0" err="1" smtClean="0"/>
              <a:t>alstra</a:t>
            </a:r>
            <a:r>
              <a:rPr lang="nl-NL" dirty="0" smtClean="0"/>
              <a:t> </a:t>
            </a:r>
            <a:r>
              <a:rPr lang="nl-NL" dirty="0"/>
              <a:t>heeft een middenoorontsteking. Zij krijgt </a:t>
            </a:r>
            <a:r>
              <a:rPr lang="nl-NL" dirty="0" smtClean="0"/>
              <a:t>een 600 </a:t>
            </a:r>
            <a:r>
              <a:rPr lang="nl-NL" dirty="0"/>
              <a:t>000 IE </a:t>
            </a:r>
            <a:r>
              <a:rPr lang="nl-NL" dirty="0" err="1"/>
              <a:t>Bicilline</a:t>
            </a:r>
            <a:r>
              <a:rPr lang="nl-NL" dirty="0"/>
              <a:t> voorgeschreven. Je hebt een flacon </a:t>
            </a:r>
            <a:r>
              <a:rPr lang="nl-NL" dirty="0" err="1"/>
              <a:t>Bicilline</a:t>
            </a:r>
            <a:r>
              <a:rPr lang="nl-NL" dirty="0"/>
              <a:t> </a:t>
            </a:r>
            <a:r>
              <a:rPr lang="nl-NL" dirty="0" smtClean="0"/>
              <a:t>van1,2 </a:t>
            </a:r>
            <a:r>
              <a:rPr lang="nl-NL" dirty="0"/>
              <a:t>miljoen IE. Dit moet je oplossen in 3 ml water.</a:t>
            </a:r>
          </a:p>
          <a:p>
            <a:pPr marL="457200" indent="-457200">
              <a:buAutoNum type="alphaLcParenR"/>
            </a:pPr>
            <a:r>
              <a:rPr lang="nl-NL" dirty="0" smtClean="0"/>
              <a:t>Hoeveel </a:t>
            </a:r>
            <a:r>
              <a:rPr lang="nl-NL" dirty="0"/>
              <a:t>ml moet je injecteren?</a:t>
            </a:r>
            <a:r>
              <a:rPr lang="nl-NL" dirty="0" smtClean="0"/>
              <a:t> 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Antwoord: 1.5 ml                                                                                                    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graphicFrame>
        <p:nvGraphicFramePr>
          <p:cNvPr id="15" name="Tabel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49502384"/>
              </p:ext>
            </p:extLst>
          </p:nvPr>
        </p:nvGraphicFramePr>
        <p:xfrm>
          <a:off x="3522471" y="3820679"/>
          <a:ext cx="4590219" cy="7416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530073">
                  <a:extLst>
                    <a:ext uri="{9D8B030D-6E8A-4147-A177-3AD203B41FA5}">
                      <a16:colId xmlns:a16="http://schemas.microsoft.com/office/drawing/2014/main" val="3514565373"/>
                    </a:ext>
                  </a:extLst>
                </a:gridCol>
                <a:gridCol w="1530073">
                  <a:extLst>
                    <a:ext uri="{9D8B030D-6E8A-4147-A177-3AD203B41FA5}">
                      <a16:colId xmlns:a16="http://schemas.microsoft.com/office/drawing/2014/main" val="2832034732"/>
                    </a:ext>
                  </a:extLst>
                </a:gridCol>
                <a:gridCol w="1530073">
                  <a:extLst>
                    <a:ext uri="{9D8B030D-6E8A-4147-A177-3AD203B41FA5}">
                      <a16:colId xmlns:a16="http://schemas.microsoft.com/office/drawing/2014/main" val="226951373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IE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dirty="0" smtClean="0"/>
                        <a:t>2</a:t>
                      </a:r>
                      <a:r>
                        <a:rPr lang="nl-NL" baseline="0" dirty="0" smtClean="0"/>
                        <a:t>00 000 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600</a:t>
                      </a:r>
                      <a:r>
                        <a:rPr lang="nl-NL" baseline="0" dirty="0" smtClean="0"/>
                        <a:t> 000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3057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Ml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3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1,5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7042146"/>
                  </a:ext>
                </a:extLst>
              </a:tr>
            </a:tbl>
          </a:graphicData>
        </a:graphic>
      </p:graphicFrame>
      <p:sp>
        <p:nvSpPr>
          <p:cNvPr id="18" name="Gekromde pijl-omlaag 17"/>
          <p:cNvSpPr/>
          <p:nvPr/>
        </p:nvSpPr>
        <p:spPr>
          <a:xfrm>
            <a:off x="6231977" y="3536729"/>
            <a:ext cx="666353" cy="181773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9" name="Tekstvak 18"/>
          <p:cNvSpPr txBox="1"/>
          <p:nvPr/>
        </p:nvSpPr>
        <p:spPr>
          <a:xfrm>
            <a:off x="6340839" y="3130242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: 2 </a:t>
            </a:r>
            <a:endParaRPr lang="nl-NL" sz="1600" dirty="0"/>
          </a:p>
        </p:txBody>
      </p:sp>
      <p:sp>
        <p:nvSpPr>
          <p:cNvPr id="27" name="Gekromde pijl-omhoog 26"/>
          <p:cNvSpPr/>
          <p:nvPr/>
        </p:nvSpPr>
        <p:spPr>
          <a:xfrm>
            <a:off x="6206097" y="4648942"/>
            <a:ext cx="718114" cy="1911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28" name="Tekstvak 27"/>
          <p:cNvSpPr txBox="1"/>
          <p:nvPr/>
        </p:nvSpPr>
        <p:spPr>
          <a:xfrm>
            <a:off x="6382948" y="4908003"/>
            <a:ext cx="76862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600" dirty="0" smtClean="0"/>
              <a:t>:2 </a:t>
            </a:r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20060641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19" grpId="0"/>
      <p:bldP spid="27" grpId="0" animBg="1"/>
      <p:bldP spid="2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pPr algn="ctr"/>
            <a:r>
              <a:rPr lang="nl-NL" dirty="0"/>
              <a:t>Zelfstandig oefenen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/>
              <a:t>Bladzijde  </a:t>
            </a:r>
            <a:r>
              <a:rPr lang="nl-NL" dirty="0" smtClean="0"/>
              <a:t>101</a:t>
            </a:r>
            <a:endParaRPr lang="nl-NL" dirty="0"/>
          </a:p>
          <a:p>
            <a:pPr>
              <a:buNone/>
            </a:pPr>
            <a:r>
              <a:rPr lang="nl-NL" b="1" dirty="0"/>
              <a:t>5</a:t>
            </a:r>
            <a:r>
              <a:rPr lang="nl-NL" b="1" dirty="0" smtClean="0"/>
              <a:t> </a:t>
            </a:r>
            <a:r>
              <a:rPr lang="nl-NL" b="1" dirty="0"/>
              <a:t>Oefenen met medicatie </a:t>
            </a:r>
            <a:r>
              <a:rPr lang="nl-NL" b="1" dirty="0" smtClean="0"/>
              <a:t>I.E.</a:t>
            </a:r>
          </a:p>
          <a:p>
            <a:pPr>
              <a:buNone/>
            </a:pPr>
            <a:endParaRPr lang="nl-NL" b="1" dirty="0"/>
          </a:p>
          <a:p>
            <a:pPr>
              <a:buNone/>
            </a:pPr>
            <a:r>
              <a:rPr lang="nl-NL" i="1" dirty="0"/>
              <a:t>Alle sommen </a:t>
            </a:r>
            <a:r>
              <a:rPr lang="nl-NL" i="1" dirty="0" smtClean="0"/>
              <a:t>maken  </a:t>
            </a:r>
            <a:endParaRPr lang="nl-NL" i="1" dirty="0"/>
          </a:p>
          <a:p>
            <a:pPr>
              <a:buNone/>
            </a:pPr>
            <a:endParaRPr lang="nl-NL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dge">
  <a:themeElements>
    <a:clrScheme name="Groengeel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9E77EDF1-0821-4215-BD6E-A2D49F02550D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TM10001106[[fn=Badge]]</Template>
  <TotalTime>2687</TotalTime>
  <Words>223</Words>
  <Application>Microsoft Office PowerPoint</Application>
  <PresentationFormat>Breedbeeld</PresentationFormat>
  <Paragraphs>83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1" baseType="lpstr">
      <vt:lpstr>Arial</vt:lpstr>
      <vt:lpstr>Calibri</vt:lpstr>
      <vt:lpstr>Gill Sans MT</vt:lpstr>
      <vt:lpstr>Impact</vt:lpstr>
      <vt:lpstr>Badge</vt:lpstr>
      <vt:lpstr>Verpleegkundig rekenen</vt:lpstr>
      <vt:lpstr>Medicatie I.E. </vt:lpstr>
      <vt:lpstr>Som 1: medicatie i.e.</vt:lpstr>
      <vt:lpstr>Som 2: medicatie i.e.</vt:lpstr>
      <vt:lpstr>Som 3: Medicatie i.E.</vt:lpstr>
      <vt:lpstr>Zelfstandig oefenen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Marlies Scholing</dc:creator>
  <cp:lastModifiedBy>Marlies Scholing</cp:lastModifiedBy>
  <cp:revision>35</cp:revision>
  <cp:lastPrinted>2019-02-13T08:12:17Z</cp:lastPrinted>
  <dcterms:created xsi:type="dcterms:W3CDTF">2018-02-12T11:15:54Z</dcterms:created>
  <dcterms:modified xsi:type="dcterms:W3CDTF">2019-02-13T10:28:27Z</dcterms:modified>
</cp:coreProperties>
</file>

<file path=docProps/thumbnail.jpeg>
</file>