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7" r:id="rId12"/>
    <p:sldId id="266" r:id="rId13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0" d="100"/>
          <a:sy n="90" d="100"/>
        </p:scale>
        <p:origin x="196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785DC-38A6-472D-885E-528CDCDBE4D4}" type="datetimeFigureOut">
              <a:rPr lang="nl-NL" smtClean="0"/>
              <a:t>12-1-2016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F56AE-392C-4FD2-8FA5-C18D9DDD40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5925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Past </a:t>
            </a:r>
            <a:r>
              <a:rPr lang="nl-NL" dirty="0" err="1" smtClean="0"/>
              <a:t>continuous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Een tijdje bezig in het verleden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747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p.digischool.nl/engels/files/2009/08/watchingtv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308" y="375219"/>
            <a:ext cx="3502024" cy="219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2595019" y="2440074"/>
            <a:ext cx="6650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err="1" smtClean="0">
                <a:solidFill>
                  <a:srgbClr val="FF0000"/>
                </a:solidFill>
              </a:rPr>
              <a:t>When</a:t>
            </a:r>
            <a:r>
              <a:rPr lang="nl-NL" sz="3200" dirty="0" smtClean="0"/>
              <a:t> I </a:t>
            </a:r>
            <a:r>
              <a:rPr lang="nl-NL" sz="3200" dirty="0" err="1" smtClean="0">
                <a:solidFill>
                  <a:srgbClr val="FFFF00"/>
                </a:solidFill>
              </a:rPr>
              <a:t>arrived</a:t>
            </a:r>
            <a:r>
              <a:rPr lang="nl-NL" sz="3200" dirty="0" smtClean="0">
                <a:solidFill>
                  <a:srgbClr val="FFFF00"/>
                </a:solidFill>
              </a:rPr>
              <a:t> </a:t>
            </a:r>
            <a:r>
              <a:rPr lang="nl-NL" sz="3200" dirty="0" err="1" smtClean="0"/>
              <a:t>they</a:t>
            </a:r>
            <a:r>
              <a:rPr lang="nl-NL" sz="3200" dirty="0" smtClean="0"/>
              <a:t> </a:t>
            </a:r>
            <a:r>
              <a:rPr lang="nl-NL" sz="3200" dirty="0" err="1" smtClean="0">
                <a:solidFill>
                  <a:srgbClr val="00B050"/>
                </a:solidFill>
              </a:rPr>
              <a:t>were</a:t>
            </a:r>
            <a:r>
              <a:rPr lang="nl-NL" sz="3200" dirty="0" smtClean="0">
                <a:solidFill>
                  <a:srgbClr val="00B050"/>
                </a:solidFill>
              </a:rPr>
              <a:t> </a:t>
            </a:r>
            <a:r>
              <a:rPr lang="nl-NL" sz="3200" dirty="0" err="1" smtClean="0">
                <a:solidFill>
                  <a:srgbClr val="00B050"/>
                </a:solidFill>
              </a:rPr>
              <a:t>watching</a:t>
            </a:r>
            <a:r>
              <a:rPr lang="nl-NL" sz="3200" dirty="0" smtClean="0">
                <a:solidFill>
                  <a:srgbClr val="00B050"/>
                </a:solidFill>
              </a:rPr>
              <a:t> </a:t>
            </a:r>
            <a:r>
              <a:rPr lang="nl-NL" sz="3200" dirty="0" smtClean="0"/>
              <a:t>TV</a:t>
            </a:r>
            <a:endParaRPr lang="nl-NL" sz="3200" dirty="0"/>
          </a:p>
        </p:txBody>
      </p:sp>
      <p:sp>
        <p:nvSpPr>
          <p:cNvPr id="3" name="Tekstvak 2"/>
          <p:cNvSpPr txBox="1"/>
          <p:nvPr/>
        </p:nvSpPr>
        <p:spPr>
          <a:xfrm>
            <a:off x="2869057" y="3369595"/>
            <a:ext cx="610288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Signaalwoord = </a:t>
            </a:r>
            <a:r>
              <a:rPr lang="nl-NL" sz="3600" dirty="0" err="1" smtClean="0">
                <a:solidFill>
                  <a:srgbClr val="FF0000"/>
                </a:solidFill>
              </a:rPr>
              <a:t>when</a:t>
            </a:r>
            <a:endParaRPr lang="nl-NL" sz="3600" dirty="0" smtClean="0">
              <a:solidFill>
                <a:srgbClr val="FF0000"/>
              </a:solidFill>
            </a:endParaRPr>
          </a:p>
          <a:p>
            <a:r>
              <a:rPr lang="nl-NL" sz="3600" dirty="0" smtClean="0">
                <a:solidFill>
                  <a:srgbClr val="FFFF00"/>
                </a:solidFill>
              </a:rPr>
              <a:t>Past </a:t>
            </a:r>
            <a:r>
              <a:rPr lang="nl-NL" sz="3600" dirty="0" err="1" smtClean="0">
                <a:solidFill>
                  <a:srgbClr val="FFFF00"/>
                </a:solidFill>
              </a:rPr>
              <a:t>simple</a:t>
            </a:r>
            <a:r>
              <a:rPr lang="nl-NL" sz="3600" dirty="0" smtClean="0">
                <a:solidFill>
                  <a:srgbClr val="FFFF00"/>
                </a:solidFill>
              </a:rPr>
              <a:t> = </a:t>
            </a:r>
            <a:r>
              <a:rPr lang="nl-NL" sz="3600" dirty="0" err="1" smtClean="0">
                <a:solidFill>
                  <a:srgbClr val="FFFF00"/>
                </a:solidFill>
              </a:rPr>
              <a:t>arrived</a:t>
            </a:r>
            <a:endParaRPr lang="nl-NL" sz="3600" dirty="0" smtClean="0">
              <a:solidFill>
                <a:srgbClr val="FFFF00"/>
              </a:solidFill>
            </a:endParaRPr>
          </a:p>
          <a:p>
            <a:r>
              <a:rPr lang="nl-NL" sz="3600" dirty="0" smtClean="0">
                <a:solidFill>
                  <a:srgbClr val="00B050"/>
                </a:solidFill>
              </a:rPr>
              <a:t>Past </a:t>
            </a:r>
            <a:r>
              <a:rPr lang="nl-NL" sz="3600" dirty="0" err="1" smtClean="0">
                <a:solidFill>
                  <a:srgbClr val="00B050"/>
                </a:solidFill>
              </a:rPr>
              <a:t>continuous</a:t>
            </a:r>
            <a:r>
              <a:rPr lang="nl-NL" sz="3600" dirty="0" smtClean="0">
                <a:solidFill>
                  <a:srgbClr val="00B050"/>
                </a:solidFill>
              </a:rPr>
              <a:t> = </a:t>
            </a:r>
            <a:r>
              <a:rPr lang="nl-NL" sz="3600" dirty="0" err="1" smtClean="0">
                <a:solidFill>
                  <a:srgbClr val="00B050"/>
                </a:solidFill>
              </a:rPr>
              <a:t>were</a:t>
            </a:r>
            <a:r>
              <a:rPr lang="nl-NL" sz="3600" dirty="0" smtClean="0">
                <a:solidFill>
                  <a:srgbClr val="00B050"/>
                </a:solidFill>
              </a:rPr>
              <a:t> </a:t>
            </a:r>
            <a:r>
              <a:rPr lang="nl-NL" sz="3600" dirty="0" err="1" smtClean="0">
                <a:solidFill>
                  <a:srgbClr val="00B050"/>
                </a:solidFill>
              </a:rPr>
              <a:t>watching</a:t>
            </a:r>
            <a:endParaRPr lang="nl-NL" sz="3600" dirty="0">
              <a:solidFill>
                <a:srgbClr val="00B05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3183146" y="5468668"/>
            <a:ext cx="5184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Er gebeurt iets terwijl er iets anders aan de gang was.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5207" y="6311302"/>
            <a:ext cx="476250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584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martazafraingles.wikispaces.com/file/view/Past-Simple_Past-Continuous.jpg/487468428/360x303/Past-Simple_Past-Continuo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93" y="86264"/>
            <a:ext cx="4157632" cy="348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57864" y="3994030"/>
            <a:ext cx="3029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Signaal woord: </a:t>
            </a:r>
            <a:r>
              <a:rPr lang="nl-NL" dirty="0" err="1" smtClean="0"/>
              <a:t>when</a:t>
            </a:r>
            <a:endParaRPr lang="nl-NL" dirty="0" smtClean="0"/>
          </a:p>
          <a:p>
            <a:r>
              <a:rPr lang="nl-NL" dirty="0" smtClean="0"/>
              <a:t>Past </a:t>
            </a:r>
            <a:r>
              <a:rPr lang="nl-NL" dirty="0" err="1" smtClean="0"/>
              <a:t>Continuous</a:t>
            </a:r>
            <a:r>
              <a:rPr lang="nl-NL" dirty="0" smtClean="0"/>
              <a:t>: </a:t>
            </a:r>
            <a:r>
              <a:rPr lang="nl-NL" dirty="0" err="1" smtClean="0"/>
              <a:t>were</a:t>
            </a:r>
            <a:r>
              <a:rPr lang="nl-NL" dirty="0" smtClean="0"/>
              <a:t> </a:t>
            </a:r>
            <a:r>
              <a:rPr lang="nl-NL" dirty="0" err="1" smtClean="0"/>
              <a:t>watching</a:t>
            </a:r>
            <a:endParaRPr lang="nl-NL" dirty="0" smtClean="0"/>
          </a:p>
          <a:p>
            <a:r>
              <a:rPr lang="nl-NL" dirty="0" smtClean="0"/>
              <a:t>Past </a:t>
            </a:r>
            <a:r>
              <a:rPr lang="nl-NL" dirty="0" err="1" smtClean="0"/>
              <a:t>simple</a:t>
            </a:r>
            <a:r>
              <a:rPr lang="nl-NL" dirty="0" smtClean="0"/>
              <a:t>: rang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1405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4837" y="1958196"/>
            <a:ext cx="420179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 </a:t>
            </a:r>
            <a:r>
              <a:rPr lang="nl-NL" b="1" dirty="0" smtClean="0"/>
              <a:t>(</a:t>
            </a:r>
            <a:r>
              <a:rPr lang="nl-NL" b="1" dirty="0" err="1" smtClean="0"/>
              <a:t>chill</a:t>
            </a:r>
            <a:r>
              <a:rPr lang="nl-NL" b="1" dirty="0" smtClean="0"/>
              <a:t>) </a:t>
            </a:r>
            <a:r>
              <a:rPr lang="nl-NL" dirty="0" err="1" smtClean="0"/>
              <a:t>when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doorbell</a:t>
            </a:r>
            <a:r>
              <a:rPr lang="nl-NL" dirty="0" smtClean="0"/>
              <a:t> </a:t>
            </a:r>
            <a:r>
              <a:rPr lang="nl-NL" b="1" dirty="0" smtClean="0"/>
              <a:t>(ring).</a:t>
            </a:r>
          </a:p>
          <a:p>
            <a:endParaRPr lang="nl-NL" dirty="0"/>
          </a:p>
          <a:p>
            <a:r>
              <a:rPr lang="nl-NL" dirty="0" err="1" smtClean="0"/>
              <a:t>They</a:t>
            </a:r>
            <a:r>
              <a:rPr lang="nl-NL" dirty="0" smtClean="0"/>
              <a:t> </a:t>
            </a:r>
            <a:r>
              <a:rPr lang="nl-NL" b="1" dirty="0" smtClean="0"/>
              <a:t>(kiss) </a:t>
            </a:r>
            <a:r>
              <a:rPr lang="nl-NL" dirty="0" err="1" smtClean="0"/>
              <a:t>when</a:t>
            </a:r>
            <a:r>
              <a:rPr lang="nl-NL" dirty="0" smtClean="0"/>
              <a:t> </a:t>
            </a:r>
            <a:r>
              <a:rPr lang="nl-NL" dirty="0" err="1" smtClean="0"/>
              <a:t>here</a:t>
            </a:r>
            <a:r>
              <a:rPr lang="nl-NL" dirty="0" smtClean="0"/>
              <a:t> </a:t>
            </a:r>
            <a:r>
              <a:rPr lang="nl-NL" dirty="0" err="1" smtClean="0"/>
              <a:t>parents</a:t>
            </a:r>
            <a:r>
              <a:rPr lang="nl-NL" dirty="0" smtClean="0"/>
              <a:t> </a:t>
            </a:r>
            <a:r>
              <a:rPr lang="nl-NL" b="1" dirty="0" smtClean="0"/>
              <a:t>(</a:t>
            </a:r>
            <a:r>
              <a:rPr lang="nl-NL" b="1" dirty="0" err="1" smtClean="0"/>
              <a:t>come</a:t>
            </a:r>
            <a:r>
              <a:rPr lang="nl-NL" b="1" dirty="0" smtClean="0"/>
              <a:t>) </a:t>
            </a:r>
            <a:r>
              <a:rPr lang="nl-NL" dirty="0" smtClean="0"/>
              <a:t>in.</a:t>
            </a:r>
          </a:p>
          <a:p>
            <a:endParaRPr lang="nl-NL" dirty="0"/>
          </a:p>
          <a:p>
            <a:r>
              <a:rPr lang="en-US" dirty="0"/>
              <a:t>He </a:t>
            </a:r>
            <a:r>
              <a:rPr lang="en-US" b="1" dirty="0" smtClean="0"/>
              <a:t>(talk) </a:t>
            </a:r>
            <a:r>
              <a:rPr lang="en-US" dirty="0" smtClean="0"/>
              <a:t>to </a:t>
            </a:r>
            <a:r>
              <a:rPr lang="en-US" dirty="0"/>
              <a:t>Sheila when I </a:t>
            </a:r>
            <a:r>
              <a:rPr lang="en-US" b="1" dirty="0" smtClean="0"/>
              <a:t>(see) </a:t>
            </a:r>
            <a:r>
              <a:rPr lang="en-US" dirty="0" smtClean="0"/>
              <a:t>him.</a:t>
            </a:r>
          </a:p>
          <a:p>
            <a:endParaRPr lang="en-US" dirty="0"/>
          </a:p>
          <a:p>
            <a:r>
              <a:rPr lang="en-US" dirty="0"/>
              <a:t>We </a:t>
            </a:r>
            <a:r>
              <a:rPr lang="en-US" b="1" dirty="0" smtClean="0"/>
              <a:t>(lie) </a:t>
            </a:r>
            <a:r>
              <a:rPr lang="en-US" dirty="0" smtClean="0"/>
              <a:t>on </a:t>
            </a:r>
            <a:r>
              <a:rPr lang="en-US" dirty="0"/>
              <a:t>the beach when it </a:t>
            </a:r>
            <a:r>
              <a:rPr lang="en-US" b="1" dirty="0" smtClean="0"/>
              <a:t>(start) </a:t>
            </a:r>
            <a:r>
              <a:rPr lang="en-US" dirty="0" smtClean="0"/>
              <a:t>to </a:t>
            </a:r>
            <a:r>
              <a:rPr lang="en-US" dirty="0"/>
              <a:t>rain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423358" y="905774"/>
            <a:ext cx="8935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Zet de werkwoorden in de juiste vorm. Denk daarbij aan de present </a:t>
            </a:r>
            <a:r>
              <a:rPr lang="nl-NL" dirty="0" err="1" smtClean="0"/>
              <a:t>simple</a:t>
            </a:r>
            <a:r>
              <a:rPr lang="nl-NL" dirty="0" smtClean="0"/>
              <a:t> en presen </a:t>
            </a:r>
            <a:r>
              <a:rPr lang="nl-NL" dirty="0" err="1" smtClean="0"/>
              <a:t>continuous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5615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310550"/>
            <a:ext cx="10363826" cy="5480649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 </a:t>
            </a:r>
            <a:r>
              <a:rPr lang="nl-NL" b="1" i="1" u="sng" dirty="0" smtClean="0"/>
              <a:t>Je gebruikt de past </a:t>
            </a:r>
            <a:r>
              <a:rPr lang="nl-NL" b="1" i="1" u="sng" dirty="0" err="1" smtClean="0"/>
              <a:t>continuous</a:t>
            </a:r>
            <a:r>
              <a:rPr lang="nl-NL" b="1" i="1" u="sng" dirty="0" smtClean="0"/>
              <a:t> als iets een tijd voortduurde in het verleden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Hij was aan het lopen. 	He was </a:t>
            </a:r>
            <a:r>
              <a:rPr lang="nl-NL" dirty="0" err="1" smtClean="0"/>
              <a:t>walking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Wij waren aan het spelen	We </a:t>
            </a:r>
            <a:r>
              <a:rPr lang="nl-NL" dirty="0" err="1" smtClean="0"/>
              <a:t>were</a:t>
            </a:r>
            <a:r>
              <a:rPr lang="nl-NL" dirty="0" smtClean="0"/>
              <a:t> </a:t>
            </a:r>
            <a:r>
              <a:rPr lang="nl-NL" dirty="0" err="1" smtClean="0"/>
              <a:t>playing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Hij zwaaide naar haar		He was </a:t>
            </a:r>
            <a:r>
              <a:rPr lang="nl-NL" dirty="0" err="1" smtClean="0"/>
              <a:t>waving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Zij liepen naar school		The </a:t>
            </a:r>
            <a:r>
              <a:rPr lang="nl-NL" dirty="0" err="1" smtClean="0"/>
              <a:t>were</a:t>
            </a:r>
            <a:r>
              <a:rPr lang="nl-NL" dirty="0" smtClean="0"/>
              <a:t> </a:t>
            </a:r>
            <a:r>
              <a:rPr lang="nl-NL" dirty="0" err="1" smtClean="0"/>
              <a:t>walking</a:t>
            </a:r>
            <a:endParaRPr lang="nl-NL" dirty="0" smtClean="0"/>
          </a:p>
        </p:txBody>
      </p:sp>
      <p:pic>
        <p:nvPicPr>
          <p:cNvPr id="2050" name="Picture 2" descr="Afbeeldingsresultaat voor verleden tij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451" y="2420171"/>
            <a:ext cx="4085349" cy="311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16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529880" y="0"/>
            <a:ext cx="10364451" cy="1596177"/>
          </a:xfrm>
        </p:spPr>
        <p:txBody>
          <a:bodyPr/>
          <a:lstStyle/>
          <a:p>
            <a:r>
              <a:rPr lang="nl-NL" dirty="0" smtClean="0"/>
              <a:t>Hoe maak je de Past </a:t>
            </a:r>
            <a:r>
              <a:rPr lang="nl-NL" dirty="0" err="1" smtClean="0"/>
              <a:t>contnuous</a:t>
            </a:r>
            <a:endParaRPr lang="nl-NL" dirty="0"/>
          </a:p>
        </p:txBody>
      </p:sp>
      <p:pic>
        <p:nvPicPr>
          <p:cNvPr id="1026" name="Picture 2" descr="http://www.rrcool.nl/wp-content/uploads/2015/02/wer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360" y="2104335"/>
            <a:ext cx="2697984" cy="2380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Je maakt de Past </a:t>
            </a:r>
            <a:r>
              <a:rPr lang="nl-NL" dirty="0" err="1" smtClean="0"/>
              <a:t>continuous</a:t>
            </a:r>
            <a:r>
              <a:rPr lang="nl-NL" dirty="0" smtClean="0"/>
              <a:t> door vorm TO Be (WAS/</a:t>
            </a:r>
            <a:r>
              <a:rPr lang="nl-NL" dirty="0" err="1" smtClean="0"/>
              <a:t>were</a:t>
            </a:r>
            <a:r>
              <a:rPr lang="nl-NL" dirty="0" smtClean="0"/>
              <a:t>) + ING vorm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 was </a:t>
            </a:r>
            <a:r>
              <a:rPr lang="nl-NL" dirty="0" err="1" smtClean="0"/>
              <a:t>talking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were</a:t>
            </a:r>
            <a:r>
              <a:rPr lang="nl-NL" dirty="0" smtClean="0"/>
              <a:t> </a:t>
            </a:r>
            <a:r>
              <a:rPr lang="nl-NL" dirty="0" err="1" smtClean="0"/>
              <a:t>talking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He/</a:t>
            </a:r>
            <a:r>
              <a:rPr lang="nl-NL" dirty="0" err="1" smtClean="0"/>
              <a:t>she</a:t>
            </a:r>
            <a:r>
              <a:rPr lang="nl-NL" dirty="0" smtClean="0"/>
              <a:t>/</a:t>
            </a:r>
            <a:r>
              <a:rPr lang="nl-NL" dirty="0" err="1" smtClean="0"/>
              <a:t>it</a:t>
            </a:r>
            <a:r>
              <a:rPr lang="nl-NL" dirty="0" smtClean="0"/>
              <a:t> was </a:t>
            </a:r>
            <a:r>
              <a:rPr lang="nl-NL" dirty="0" err="1" smtClean="0"/>
              <a:t>talking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We </a:t>
            </a:r>
            <a:r>
              <a:rPr lang="nl-NL" dirty="0" err="1" smtClean="0"/>
              <a:t>were</a:t>
            </a:r>
            <a:r>
              <a:rPr lang="nl-NL" dirty="0" smtClean="0"/>
              <a:t> </a:t>
            </a:r>
            <a:r>
              <a:rPr lang="nl-NL" dirty="0" err="1" smtClean="0"/>
              <a:t>talking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were</a:t>
            </a:r>
            <a:r>
              <a:rPr lang="nl-NL" dirty="0" smtClean="0"/>
              <a:t> </a:t>
            </a:r>
            <a:r>
              <a:rPr lang="nl-NL" dirty="0" err="1" smtClean="0"/>
              <a:t>talking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They</a:t>
            </a:r>
            <a:r>
              <a:rPr lang="nl-NL" dirty="0" smtClean="0"/>
              <a:t> </a:t>
            </a:r>
            <a:r>
              <a:rPr lang="nl-NL" dirty="0" err="1" smtClean="0"/>
              <a:t>were</a:t>
            </a:r>
            <a:r>
              <a:rPr lang="nl-NL" dirty="0" smtClean="0"/>
              <a:t> </a:t>
            </a:r>
            <a:r>
              <a:rPr lang="nl-NL" dirty="0" err="1" smtClean="0"/>
              <a:t>talking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2624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p.digischool.nl/engels/files/2009/08/tijdlijn.gi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984" y="3030971"/>
            <a:ext cx="9995155" cy="839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p.digischool.nl/engels/files/2009/08/tijdlijnmurde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984" y="4082015"/>
            <a:ext cx="9740792" cy="818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85325" y="827626"/>
            <a:ext cx="6932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Wanneer moet gebruik je de Past </a:t>
            </a:r>
            <a:r>
              <a:rPr lang="nl-NL" sz="2400" dirty="0" err="1" smtClean="0"/>
              <a:t>Continuous</a:t>
            </a:r>
            <a:r>
              <a:rPr lang="nl-NL" sz="2400" dirty="0" smtClean="0"/>
              <a:t>?</a:t>
            </a:r>
            <a:endParaRPr lang="nl-NL" sz="24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8956" y="1797350"/>
            <a:ext cx="1187210" cy="107653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6540" y="4931793"/>
            <a:ext cx="25527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31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Past Simple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Verleden tijd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0562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852357" y="711844"/>
            <a:ext cx="91025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Je gebruikt de Past </a:t>
            </a:r>
            <a:r>
              <a:rPr lang="nl-NL" sz="2800" dirty="0" err="1" smtClean="0"/>
              <a:t>simple</a:t>
            </a:r>
            <a:r>
              <a:rPr lang="nl-NL" sz="2800" dirty="0" smtClean="0"/>
              <a:t> als je over iets praat wat in het verleden is gebeurd én is </a:t>
            </a:r>
            <a:r>
              <a:rPr lang="nl-NL" sz="2800" dirty="0" smtClean="0">
                <a:solidFill>
                  <a:srgbClr val="FF0000"/>
                </a:solidFill>
              </a:rPr>
              <a:t>afgerond</a:t>
            </a:r>
            <a:r>
              <a:rPr lang="nl-NL" sz="2800" dirty="0" smtClean="0"/>
              <a:t>.</a:t>
            </a:r>
            <a:endParaRPr lang="nl-NL" sz="2800" dirty="0"/>
          </a:p>
        </p:txBody>
      </p:sp>
      <p:sp>
        <p:nvSpPr>
          <p:cNvPr id="8" name="Tekstvak 7"/>
          <p:cNvSpPr txBox="1"/>
          <p:nvPr/>
        </p:nvSpPr>
        <p:spPr>
          <a:xfrm>
            <a:off x="852357" y="2432151"/>
            <a:ext cx="860498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  <a:p>
            <a:r>
              <a:rPr lang="nl-NL" dirty="0" smtClean="0"/>
              <a:t>Wij kuste haar	gisteren			We </a:t>
            </a:r>
            <a:r>
              <a:rPr lang="nl-NL" b="1" dirty="0" err="1" smtClean="0"/>
              <a:t>kissed</a:t>
            </a:r>
            <a:r>
              <a:rPr lang="nl-NL" dirty="0" smtClean="0"/>
              <a:t> her						Regelmatig</a:t>
            </a:r>
          </a:p>
          <a:p>
            <a:endParaRPr lang="nl-NL" dirty="0"/>
          </a:p>
          <a:p>
            <a:r>
              <a:rPr lang="nl-NL" dirty="0" smtClean="0"/>
              <a:t>Ik hield van haar				I </a:t>
            </a:r>
            <a:r>
              <a:rPr lang="nl-NL" b="1" dirty="0" err="1" smtClean="0"/>
              <a:t>loved</a:t>
            </a:r>
            <a:r>
              <a:rPr lang="nl-NL" dirty="0" smtClean="0"/>
              <a:t> her						Regelmatig</a:t>
            </a:r>
          </a:p>
          <a:p>
            <a:endParaRPr lang="nl-NL" b="1" dirty="0"/>
          </a:p>
          <a:p>
            <a:r>
              <a:rPr lang="nl-NL" dirty="0" smtClean="0"/>
              <a:t>Zij kochten een appel			</a:t>
            </a:r>
            <a:r>
              <a:rPr lang="nl-NL" dirty="0" err="1" smtClean="0"/>
              <a:t>They</a:t>
            </a:r>
            <a:r>
              <a:rPr lang="nl-NL" dirty="0" smtClean="0"/>
              <a:t> </a:t>
            </a:r>
            <a:r>
              <a:rPr lang="nl-NL" b="1" dirty="0" err="1" smtClean="0"/>
              <a:t>bought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</a:t>
            </a:r>
            <a:r>
              <a:rPr lang="nl-NL" dirty="0" err="1" smtClean="0"/>
              <a:t>apple</a:t>
            </a:r>
            <a:r>
              <a:rPr lang="nl-NL" dirty="0" smtClean="0"/>
              <a:t>				Onregelmatig</a:t>
            </a:r>
            <a:endParaRPr lang="nl-NL" dirty="0"/>
          </a:p>
          <a:p>
            <a:endParaRPr lang="nl-NL" dirty="0" smtClean="0"/>
          </a:p>
          <a:p>
            <a:r>
              <a:rPr lang="nl-NL" dirty="0"/>
              <a:t>Hij ging naar het </a:t>
            </a:r>
            <a:r>
              <a:rPr lang="nl-NL" dirty="0" smtClean="0"/>
              <a:t>concert			He </a:t>
            </a:r>
            <a:r>
              <a:rPr lang="nl-NL" b="1" dirty="0" smtClean="0"/>
              <a:t>went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concert				Onregelmatig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527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9394791" cy="502917"/>
          </a:xfrm>
        </p:spPr>
        <p:txBody>
          <a:bodyPr>
            <a:normAutofit fontScale="90000"/>
          </a:bodyPr>
          <a:lstStyle/>
          <a:p>
            <a:r>
              <a:rPr lang="nl-NL" dirty="0"/>
              <a:t>Hoe maak je de Past </a:t>
            </a:r>
            <a:r>
              <a:rPr lang="nl-NL" dirty="0" err="1" smtClean="0"/>
              <a:t>simple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5" y="1280164"/>
            <a:ext cx="10363826" cy="3424107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rgbClr val="00B050"/>
                </a:solidFill>
              </a:rPr>
              <a:t>Je plaats –ED achter het werkwoord</a:t>
            </a:r>
            <a:r>
              <a:rPr lang="nl-NL" dirty="0" smtClean="0"/>
              <a:t>	</a:t>
            </a:r>
            <a:r>
              <a:rPr lang="nl-NL" dirty="0" smtClean="0">
                <a:solidFill>
                  <a:srgbClr val="FF0000"/>
                </a:solidFill>
              </a:rPr>
              <a:t>Je gebruikt onregelmatig werkwoord</a:t>
            </a:r>
          </a:p>
          <a:p>
            <a:pPr marL="457200" lvl="1" indent="0">
              <a:buNone/>
            </a:pPr>
            <a:r>
              <a:rPr lang="nl-NL" dirty="0" smtClean="0">
                <a:solidFill>
                  <a:srgbClr val="00B050"/>
                </a:solidFill>
              </a:rPr>
              <a:t>I </a:t>
            </a:r>
            <a:r>
              <a:rPr lang="nl-NL" dirty="0" err="1" smtClean="0">
                <a:solidFill>
                  <a:srgbClr val="00B050"/>
                </a:solidFill>
              </a:rPr>
              <a:t>Kissed</a:t>
            </a:r>
            <a:r>
              <a:rPr lang="nl-NL" dirty="0" smtClean="0">
                <a:solidFill>
                  <a:srgbClr val="00B050"/>
                </a:solidFill>
              </a:rPr>
              <a:t> HER	</a:t>
            </a:r>
            <a:r>
              <a:rPr lang="nl-NL" dirty="0" smtClean="0"/>
              <a:t>			</a:t>
            </a:r>
            <a:r>
              <a:rPr lang="nl-NL" dirty="0" smtClean="0">
                <a:solidFill>
                  <a:srgbClr val="FF0000"/>
                </a:solidFill>
              </a:rPr>
              <a:t>I </a:t>
            </a:r>
            <a:r>
              <a:rPr lang="nl-NL" dirty="0" err="1" smtClean="0">
                <a:solidFill>
                  <a:srgbClr val="FF0000"/>
                </a:solidFill>
              </a:rPr>
              <a:t>bought</a:t>
            </a:r>
            <a:r>
              <a:rPr lang="nl-NL" dirty="0" smtClean="0">
                <a:solidFill>
                  <a:srgbClr val="FF0000"/>
                </a:solidFill>
              </a:rPr>
              <a:t> a </a:t>
            </a:r>
            <a:r>
              <a:rPr lang="nl-NL" dirty="0" err="1" smtClean="0">
                <a:solidFill>
                  <a:srgbClr val="FF0000"/>
                </a:solidFill>
              </a:rPr>
              <a:t>shoe</a:t>
            </a:r>
            <a:endParaRPr lang="nl-NL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nl-NL" dirty="0" smtClean="0">
                <a:solidFill>
                  <a:srgbClr val="00B050"/>
                </a:solidFill>
              </a:rPr>
              <a:t>SHE CALLED HIM</a:t>
            </a:r>
            <a:r>
              <a:rPr lang="nl-NL" dirty="0" smtClean="0"/>
              <a:t>			</a:t>
            </a:r>
            <a:r>
              <a:rPr lang="nl-NL" dirty="0" err="1" smtClean="0">
                <a:solidFill>
                  <a:srgbClr val="FF0000"/>
                </a:solidFill>
              </a:rPr>
              <a:t>She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err="1" smtClean="0">
                <a:solidFill>
                  <a:srgbClr val="FF0000"/>
                </a:solidFill>
              </a:rPr>
              <a:t>fought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err="1" smtClean="0">
                <a:solidFill>
                  <a:srgbClr val="FF0000"/>
                </a:solidFill>
              </a:rPr>
              <a:t>him</a:t>
            </a:r>
            <a:endParaRPr lang="nl-NL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nl-NL" dirty="0" smtClean="0">
                <a:solidFill>
                  <a:srgbClr val="00B050"/>
                </a:solidFill>
              </a:rPr>
              <a:t>THEY LOVED HIM</a:t>
            </a:r>
            <a:r>
              <a:rPr lang="nl-NL" dirty="0" smtClean="0"/>
              <a:t>			</a:t>
            </a:r>
            <a:r>
              <a:rPr lang="nl-NL" dirty="0" err="1" smtClean="0">
                <a:solidFill>
                  <a:srgbClr val="FF0000"/>
                </a:solidFill>
              </a:rPr>
              <a:t>They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err="1" smtClean="0">
                <a:solidFill>
                  <a:srgbClr val="FF0000"/>
                </a:solidFill>
              </a:rPr>
              <a:t>were</a:t>
            </a:r>
            <a:r>
              <a:rPr lang="nl-NL" dirty="0" smtClean="0">
                <a:solidFill>
                  <a:srgbClr val="FF0000"/>
                </a:solidFill>
              </a:rPr>
              <a:t> home</a:t>
            </a:r>
            <a:endParaRPr lang="nl-NL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nl-NL" dirty="0" smtClean="0">
                <a:solidFill>
                  <a:srgbClr val="00B050"/>
                </a:solidFill>
              </a:rPr>
              <a:t>We </a:t>
            </a:r>
            <a:r>
              <a:rPr lang="nl-NL" dirty="0" err="1" smtClean="0">
                <a:solidFill>
                  <a:srgbClr val="00B050"/>
                </a:solidFill>
              </a:rPr>
              <a:t>killed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err="1" smtClean="0">
                <a:solidFill>
                  <a:srgbClr val="00B050"/>
                </a:solidFill>
              </a:rPr>
              <a:t>the</a:t>
            </a:r>
            <a:r>
              <a:rPr lang="nl-NL" dirty="0" smtClean="0">
                <a:solidFill>
                  <a:srgbClr val="00B050"/>
                </a:solidFill>
              </a:rPr>
              <a:t> dog</a:t>
            </a:r>
            <a:r>
              <a:rPr lang="nl-NL" dirty="0" smtClean="0"/>
              <a:t>			</a:t>
            </a:r>
            <a:r>
              <a:rPr lang="nl-NL" dirty="0" smtClean="0">
                <a:solidFill>
                  <a:srgbClr val="FF0000"/>
                </a:solidFill>
              </a:rPr>
              <a:t>We </a:t>
            </a:r>
            <a:r>
              <a:rPr lang="nl-NL" dirty="0" err="1" smtClean="0">
                <a:solidFill>
                  <a:srgbClr val="FF0000"/>
                </a:solidFill>
              </a:rPr>
              <a:t>became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err="1" smtClean="0">
                <a:solidFill>
                  <a:srgbClr val="FF0000"/>
                </a:solidFill>
              </a:rPr>
              <a:t>awesome</a:t>
            </a:r>
            <a:r>
              <a:rPr lang="nl-NL" dirty="0" smtClean="0"/>
              <a:t>		</a:t>
            </a:r>
          </a:p>
          <a:p>
            <a:pPr marL="457200" lvl="1" indent="0">
              <a:buNone/>
            </a:pPr>
            <a:r>
              <a:rPr lang="nl-NL" dirty="0" smtClean="0">
                <a:solidFill>
                  <a:srgbClr val="00B050"/>
                </a:solidFill>
              </a:rPr>
              <a:t>He </a:t>
            </a:r>
            <a:r>
              <a:rPr lang="nl-NL" dirty="0" err="1" smtClean="0">
                <a:solidFill>
                  <a:srgbClr val="00B050"/>
                </a:solidFill>
              </a:rPr>
              <a:t>trained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err="1" smtClean="0">
                <a:solidFill>
                  <a:srgbClr val="00B050"/>
                </a:solidFill>
              </a:rPr>
              <a:t>very</a:t>
            </a:r>
            <a:r>
              <a:rPr lang="nl-NL" dirty="0" smtClean="0">
                <a:solidFill>
                  <a:srgbClr val="00B050"/>
                </a:solidFill>
              </a:rPr>
              <a:t> hard	</a:t>
            </a:r>
            <a:r>
              <a:rPr lang="nl-NL" dirty="0" smtClean="0"/>
              <a:t>		</a:t>
            </a:r>
            <a:r>
              <a:rPr lang="nl-NL" dirty="0" smtClean="0">
                <a:solidFill>
                  <a:srgbClr val="FF0000"/>
                </a:solidFill>
              </a:rPr>
              <a:t>He </a:t>
            </a:r>
            <a:r>
              <a:rPr lang="nl-NL" dirty="0" err="1" smtClean="0">
                <a:solidFill>
                  <a:srgbClr val="FF0000"/>
                </a:solidFill>
              </a:rPr>
              <a:t>ate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err="1" smtClean="0">
                <a:solidFill>
                  <a:srgbClr val="FF0000"/>
                </a:solidFill>
              </a:rPr>
              <a:t>an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err="1" smtClean="0">
                <a:solidFill>
                  <a:srgbClr val="FF0000"/>
                </a:solidFill>
              </a:rPr>
              <a:t>apple</a:t>
            </a:r>
            <a:r>
              <a:rPr lang="nl-NL" dirty="0" smtClean="0">
                <a:solidFill>
                  <a:srgbClr val="FF0000"/>
                </a:solidFill>
              </a:rPr>
              <a:t>	</a:t>
            </a:r>
            <a:r>
              <a:rPr lang="nl-NL" dirty="0" smtClean="0"/>
              <a:t>	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1628" y="3979651"/>
            <a:ext cx="4099836" cy="251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076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303" y="2386274"/>
            <a:ext cx="7621436" cy="1905359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846053" y="1216324"/>
            <a:ext cx="631453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Wanneer </a:t>
            </a:r>
            <a:r>
              <a:rPr lang="nl-NL" sz="2800" dirty="0" smtClean="0"/>
              <a:t>gebruik </a:t>
            </a:r>
            <a:r>
              <a:rPr lang="nl-NL" sz="2800" dirty="0"/>
              <a:t>je de Past </a:t>
            </a:r>
            <a:r>
              <a:rPr lang="nl-NL" sz="2800" dirty="0" err="1" smtClean="0"/>
              <a:t>simple</a:t>
            </a:r>
            <a:r>
              <a:rPr lang="nl-NL" sz="2800" dirty="0" smtClean="0"/>
              <a:t>?</a:t>
            </a:r>
            <a:endParaRPr lang="nl-NL" sz="2800" dirty="0"/>
          </a:p>
          <a:p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794572"/>
              </p:ext>
            </p:extLst>
          </p:nvPr>
        </p:nvGraphicFramePr>
        <p:xfrm>
          <a:off x="1548297" y="4661364"/>
          <a:ext cx="4585083" cy="1380577"/>
        </p:xfrm>
        <a:graphic>
          <a:graphicData uri="http://schemas.openxmlformats.org/drawingml/2006/table">
            <a:tbl>
              <a:tblPr/>
              <a:tblGrid>
                <a:gridCol w="231494"/>
                <a:gridCol w="4353589"/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-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yesterday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83297">
                <a:tc>
                  <a:txBody>
                    <a:bodyPr/>
                    <a:lstStyle/>
                    <a:p>
                      <a:r>
                        <a:rPr lang="nl-NL"/>
                        <a:t>-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this morning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nl-NL"/>
                        <a:t>-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/>
                        <a:t>a week ago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nl-NL"/>
                        <a:t>-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last </a:t>
                      </a:r>
                      <a:r>
                        <a:rPr lang="nl-NL" dirty="0" err="1"/>
                        <a:t>year</a:t>
                      </a:r>
                      <a:endParaRPr lang="nl-NL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nl-NL"/>
                        <a:t>-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 1995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4233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Past </a:t>
            </a:r>
            <a:r>
              <a:rPr lang="nl-NL" dirty="0" err="1" smtClean="0"/>
              <a:t>continuous</a:t>
            </a:r>
            <a:r>
              <a:rPr lang="nl-NL" dirty="0" smtClean="0"/>
              <a:t> en past </a:t>
            </a:r>
            <a:r>
              <a:rPr lang="nl-NL" dirty="0" err="1" smtClean="0"/>
              <a:t>simple</a:t>
            </a:r>
            <a:endParaRPr lang="nl-NL" dirty="0"/>
          </a:p>
        </p:txBody>
      </p:sp>
      <p:pic>
        <p:nvPicPr>
          <p:cNvPr id="1026" name="Picture 2" descr="http://www.michellehenry.fr/tenses01.gi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697" y="2468389"/>
            <a:ext cx="4871458" cy="231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035834" y="5041826"/>
            <a:ext cx="7986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 err="1" smtClean="0"/>
              <a:t>She</a:t>
            </a:r>
            <a:r>
              <a:rPr lang="nl-NL" sz="3600" dirty="0" smtClean="0"/>
              <a:t> </a:t>
            </a:r>
            <a:r>
              <a:rPr lang="nl-NL" sz="3600" dirty="0" smtClean="0">
                <a:solidFill>
                  <a:srgbClr val="00B050"/>
                </a:solidFill>
              </a:rPr>
              <a:t>was </a:t>
            </a:r>
            <a:r>
              <a:rPr lang="nl-NL" sz="3600" dirty="0" err="1" smtClean="0">
                <a:solidFill>
                  <a:srgbClr val="00B050"/>
                </a:solidFill>
              </a:rPr>
              <a:t>walking</a:t>
            </a:r>
            <a:r>
              <a:rPr lang="nl-NL" sz="3600" dirty="0" smtClean="0">
                <a:solidFill>
                  <a:srgbClr val="00B050"/>
                </a:solidFill>
              </a:rPr>
              <a:t> </a:t>
            </a:r>
            <a:r>
              <a:rPr lang="nl-NL" sz="3600" dirty="0" err="1" smtClean="0"/>
              <a:t>when</a:t>
            </a:r>
            <a:r>
              <a:rPr lang="nl-NL" sz="3600" dirty="0" smtClean="0"/>
              <a:t> </a:t>
            </a:r>
            <a:r>
              <a:rPr lang="nl-NL" sz="3600" dirty="0" err="1" smtClean="0"/>
              <a:t>she</a:t>
            </a:r>
            <a:r>
              <a:rPr lang="nl-NL" sz="3600" dirty="0" smtClean="0"/>
              <a:t> </a:t>
            </a:r>
            <a:r>
              <a:rPr lang="nl-NL" sz="3600" dirty="0" err="1" smtClean="0">
                <a:solidFill>
                  <a:srgbClr val="FFFF00"/>
                </a:solidFill>
              </a:rPr>
              <a:t>heard</a:t>
            </a:r>
            <a:r>
              <a:rPr lang="nl-NL" sz="3600" dirty="0" smtClean="0">
                <a:solidFill>
                  <a:srgbClr val="FFFF00"/>
                </a:solidFill>
              </a:rPr>
              <a:t> </a:t>
            </a:r>
            <a:r>
              <a:rPr lang="nl-NL" sz="3600" dirty="0" err="1" smtClean="0"/>
              <a:t>footsteps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820657594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95</TotalTime>
  <Words>260</Words>
  <Application>Microsoft Office PowerPoint</Application>
  <PresentationFormat>Breedbeeld</PresentationFormat>
  <Paragraphs>65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Tw Cen MT</vt:lpstr>
      <vt:lpstr>Druppel</vt:lpstr>
      <vt:lpstr>Past continuous</vt:lpstr>
      <vt:lpstr>PowerPoint-presentatie</vt:lpstr>
      <vt:lpstr>Hoe maak je de Past contnuous</vt:lpstr>
      <vt:lpstr>PowerPoint-presentatie</vt:lpstr>
      <vt:lpstr>Past Simple</vt:lpstr>
      <vt:lpstr>PowerPoint-presentatie</vt:lpstr>
      <vt:lpstr>Hoe maak je de Past simple?</vt:lpstr>
      <vt:lpstr>PowerPoint-presentatie</vt:lpstr>
      <vt:lpstr>Past continuous en past simple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continuous</dc:title>
  <dc:creator>Brian Stephens</dc:creator>
  <cp:lastModifiedBy>Brian Stephens</cp:lastModifiedBy>
  <cp:revision>16</cp:revision>
  <dcterms:created xsi:type="dcterms:W3CDTF">2016-01-05T09:56:44Z</dcterms:created>
  <dcterms:modified xsi:type="dcterms:W3CDTF">2016-01-12T10:26:04Z</dcterms:modified>
</cp:coreProperties>
</file>