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48"/>
  </p:notesMasterIdLst>
  <p:sldIdLst>
    <p:sldId id="256" r:id="rId2"/>
    <p:sldId id="261" r:id="rId3"/>
    <p:sldId id="259" r:id="rId4"/>
    <p:sldId id="319" r:id="rId5"/>
    <p:sldId id="304" r:id="rId6"/>
    <p:sldId id="347" r:id="rId7"/>
    <p:sldId id="313" r:id="rId8"/>
    <p:sldId id="358" r:id="rId9"/>
    <p:sldId id="316" r:id="rId10"/>
    <p:sldId id="352" r:id="rId11"/>
    <p:sldId id="311" r:id="rId12"/>
    <p:sldId id="317" r:id="rId13"/>
    <p:sldId id="314" r:id="rId14"/>
    <p:sldId id="315" r:id="rId15"/>
    <p:sldId id="318" r:id="rId16"/>
    <p:sldId id="320" r:id="rId17"/>
    <p:sldId id="359" r:id="rId18"/>
    <p:sldId id="321" r:id="rId19"/>
    <p:sldId id="360" r:id="rId20"/>
    <p:sldId id="323" r:id="rId21"/>
    <p:sldId id="378" r:id="rId22"/>
    <p:sldId id="379" r:id="rId23"/>
    <p:sldId id="380" r:id="rId24"/>
    <p:sldId id="381" r:id="rId25"/>
    <p:sldId id="382" r:id="rId26"/>
    <p:sldId id="324" r:id="rId27"/>
    <p:sldId id="325" r:id="rId28"/>
    <p:sldId id="333" r:id="rId29"/>
    <p:sldId id="332" r:id="rId30"/>
    <p:sldId id="343" r:id="rId31"/>
    <p:sldId id="330" r:id="rId32"/>
    <p:sldId id="334" r:id="rId33"/>
    <p:sldId id="335" r:id="rId34"/>
    <p:sldId id="342" r:id="rId35"/>
    <p:sldId id="341" r:id="rId36"/>
    <p:sldId id="338" r:id="rId37"/>
    <p:sldId id="340" r:id="rId38"/>
    <p:sldId id="350" r:id="rId39"/>
    <p:sldId id="336" r:id="rId40"/>
    <p:sldId id="363" r:id="rId41"/>
    <p:sldId id="337" r:id="rId42"/>
    <p:sldId id="344" r:id="rId43"/>
    <p:sldId id="345" r:id="rId44"/>
    <p:sldId id="349" r:id="rId45"/>
    <p:sldId id="331" r:id="rId46"/>
    <p:sldId id="365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50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102" y="6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4F5A1-2A23-4632-A822-CA85604FD6D0}" type="datetimeFigureOut">
              <a:rPr lang="nl-NL" smtClean="0"/>
              <a:t>2-7-2018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A0ABEA-46B9-4CCE-989A-1257A48FAB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9515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Denk aan</a:t>
            </a:r>
            <a:r>
              <a:rPr lang="nl-NL" baseline="0" dirty="0"/>
              <a:t> legrichting overlappen </a:t>
            </a:r>
            <a:r>
              <a:rPr lang="nl-NL" baseline="0" dirty="0" err="1"/>
              <a:t>irt</a:t>
            </a:r>
            <a:r>
              <a:rPr lang="nl-NL" baseline="0" dirty="0"/>
              <a:t> blaasrichting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0ABEA-46B9-4CCE-989A-1257A48FABA0}" type="slidenum">
              <a:rPr lang="nl-NL" smtClean="0"/>
              <a:t>36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0554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BAC8F-F203-4CC0-BD66-092D93A98FA8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E5A26-1994-42E7-B52A-A1EBB0C6E9EF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9C35D-2008-4FCD-96AF-C5F8C581561E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C9114-5898-4795-9967-A9E9AFD8A605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D8E7-E142-4E7F-B096-2CC3B971044C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246B-5153-4534-9400-729D305754EB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DCD7F-1EC7-4169-AE33-D8FBD5D9E08A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DBF31-7344-4F3F-9FD9-8CC0EF959E55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69045-8D34-40E1-82A5-2C2DBB6C7E71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E6CDF-8080-4342-A7AA-669837F52E0C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5AB13-969B-47DD-99D3-CB162C540F28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7D626-E99E-4553-99D1-E97D89A183C6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73D6-2991-4DE7-8C7B-F25DBE2ED527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5242-9C5B-4B23-9B2C-2E8F9489DBB1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9723-CD6B-4317-ACD3-6B11B30667B8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5BDCD-1C7D-46E1-929B-8EFF70F711DE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DB156-F95A-4806-B69C-21611D5382D1}" type="datetime1">
              <a:rPr lang="en-US" smtClean="0"/>
              <a:t>7/2/2018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ERrQwVbtjo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0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roendak.info/" TargetMode="External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hyperlink" Target="http://www.optigroen.nl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ophadrain.nl/" TargetMode="External"/><Relationship Id="rId5" Type="http://schemas.openxmlformats.org/officeDocument/2006/relationships/image" Target="../media/image16.jpeg"/><Relationship Id="rId4" Type="http://schemas.openxmlformats.org/officeDocument/2006/relationships/hyperlink" Target="http://www.zinco.nl/" TargetMode="External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jpg"/><Relationship Id="rId7" Type="http://schemas.openxmlformats.org/officeDocument/2006/relationships/image" Target="../media/image29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ww.groenkeur.nl/wp-content/uploads/2016/01/DG-Examendocument-SGK-versie-2011-01-01-VASTGESTELD.pdf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QC4PXkoDfKU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07067" y="3227685"/>
            <a:ext cx="7766936" cy="1590145"/>
          </a:xfrm>
        </p:spPr>
        <p:txBody>
          <a:bodyPr>
            <a:normAutofit/>
          </a:bodyPr>
          <a:lstStyle/>
          <a:p>
            <a:pPr algn="ctr"/>
            <a:r>
              <a:rPr lang="nl-NL" sz="4400" dirty="0">
                <a:solidFill>
                  <a:schemeClr val="tx1"/>
                </a:solidFill>
              </a:rPr>
              <a:t>Keuzedeel </a:t>
            </a:r>
            <a:r>
              <a:rPr lang="nl-NL" sz="4400" dirty="0">
                <a:solidFill>
                  <a:schemeClr val="tx1"/>
                </a:solidFill>
                <a:hlinkClick r:id="rId2"/>
              </a:rPr>
              <a:t>Dak- en gevelgroen </a:t>
            </a:r>
            <a:r>
              <a:rPr lang="nl-NL" sz="4400" dirty="0">
                <a:solidFill>
                  <a:schemeClr val="tx1"/>
                </a:solidFill>
              </a:rPr>
              <a:t>voor niveau 3 en 4</a:t>
            </a:r>
          </a:p>
        </p:txBody>
      </p:sp>
    </p:spTree>
    <p:extLst>
      <p:ext uri="{BB962C8B-B14F-4D97-AF65-F5344CB8AC3E}">
        <p14:creationId xmlns:p14="http://schemas.microsoft.com/office/powerpoint/2010/main" val="27549966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verschillende kleuren en soorten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2800" dirty="0" err="1">
                <a:solidFill>
                  <a:schemeClr val="accent2"/>
                </a:solidFill>
              </a:rPr>
              <a:t>Groendak</a:t>
            </a:r>
            <a:r>
              <a:rPr lang="nl-NL" sz="2800" dirty="0">
                <a:solidFill>
                  <a:schemeClr val="accent2"/>
                </a:solidFill>
              </a:rPr>
              <a:t>: </a:t>
            </a:r>
            <a:r>
              <a:rPr lang="nl-NL" sz="2800" dirty="0" err="1">
                <a:solidFill>
                  <a:schemeClr val="accent2"/>
                </a:solidFill>
              </a:rPr>
              <a:t>natuurdak</a:t>
            </a:r>
            <a:endParaRPr lang="nl-NL" sz="2800" dirty="0">
              <a:solidFill>
                <a:schemeClr val="accent2"/>
              </a:solidFill>
            </a:endParaRPr>
          </a:p>
          <a:p>
            <a:r>
              <a:rPr lang="nl-NL" sz="2800" dirty="0" err="1">
                <a:solidFill>
                  <a:srgbClr val="FFC000"/>
                </a:solidFill>
              </a:rPr>
              <a:t>Energiedak</a:t>
            </a:r>
            <a:endParaRPr lang="nl-NL" sz="2800" dirty="0">
              <a:solidFill>
                <a:srgbClr val="FFC000"/>
              </a:solidFill>
            </a:endParaRPr>
          </a:p>
          <a:p>
            <a:r>
              <a:rPr lang="nl-NL" sz="2800" dirty="0" err="1">
                <a:solidFill>
                  <a:srgbClr val="FF0000"/>
                </a:solidFill>
              </a:rPr>
              <a:t>Dakakker</a:t>
            </a:r>
            <a:r>
              <a:rPr lang="nl-NL" sz="2800" dirty="0">
                <a:solidFill>
                  <a:srgbClr val="FF0000"/>
                </a:solidFill>
              </a:rPr>
              <a:t>, zwemmen, sport, verblijven: gebruiksdaken</a:t>
            </a:r>
          </a:p>
          <a:p>
            <a:r>
              <a:rPr lang="nl-NL" sz="2800" dirty="0" err="1">
                <a:solidFill>
                  <a:srgbClr val="00B0F0"/>
                </a:solidFill>
              </a:rPr>
              <a:t>Polderdak</a:t>
            </a:r>
            <a:r>
              <a:rPr lang="nl-NL" sz="2800" dirty="0">
                <a:solidFill>
                  <a:srgbClr val="00B0F0"/>
                </a:solidFill>
              </a:rPr>
              <a:t> of </a:t>
            </a:r>
            <a:r>
              <a:rPr lang="nl-NL" sz="2800" dirty="0" err="1">
                <a:solidFill>
                  <a:srgbClr val="00B0F0"/>
                </a:solidFill>
              </a:rPr>
              <a:t>retentiedak</a:t>
            </a:r>
            <a:endParaRPr lang="nl-NL" sz="2800" dirty="0">
              <a:solidFill>
                <a:srgbClr val="00B0F0"/>
              </a:solidFill>
            </a:endParaRPr>
          </a:p>
          <a:p>
            <a:r>
              <a:rPr lang="nl-NL" sz="2800" dirty="0">
                <a:solidFill>
                  <a:schemeClr val="tx1"/>
                </a:solidFill>
              </a:rPr>
              <a:t>Cool roof/</a:t>
            </a:r>
            <a:r>
              <a:rPr lang="nl-NL" sz="2800" dirty="0" err="1">
                <a:solidFill>
                  <a:schemeClr val="tx1"/>
                </a:solidFill>
              </a:rPr>
              <a:t>reflectiedak</a:t>
            </a:r>
            <a:endParaRPr lang="nl-NL" sz="2800" dirty="0">
              <a:solidFill>
                <a:schemeClr val="tx1"/>
              </a:solidFill>
            </a:endParaRPr>
          </a:p>
          <a:p>
            <a:endParaRPr lang="nl-NL" dirty="0">
              <a:solidFill>
                <a:srgbClr val="00B0F0"/>
              </a:solidFill>
            </a:endParaRP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79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voordelen van groene daken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Op ecologisch vlak:</a:t>
            </a:r>
          </a:p>
          <a:p>
            <a:r>
              <a:rPr lang="nl-NL" dirty="0"/>
              <a:t>Vasthouden en vertraagd afvoeren hemelwater (ontzien van het rioleringsstelsel)</a:t>
            </a:r>
          </a:p>
          <a:p>
            <a:r>
              <a:rPr lang="nl-NL" dirty="0"/>
              <a:t>Afvangen van fijnstof uit de lucht</a:t>
            </a:r>
          </a:p>
          <a:p>
            <a:r>
              <a:rPr lang="nl-NL" dirty="0"/>
              <a:t>Compensatie CO</a:t>
            </a:r>
            <a:r>
              <a:rPr lang="nl-NL" baseline="-25000" dirty="0"/>
              <a:t>2</a:t>
            </a:r>
            <a:r>
              <a:rPr lang="nl-NL" dirty="0"/>
              <a:t>-uitstoot</a:t>
            </a:r>
          </a:p>
          <a:p>
            <a:r>
              <a:rPr lang="nl-NL" dirty="0"/>
              <a:t>Vergroting biodiversiteit</a:t>
            </a:r>
          </a:p>
          <a:p>
            <a:r>
              <a:rPr lang="nl-NL" dirty="0"/>
              <a:t>Verminderen geluidsoverlast</a:t>
            </a:r>
          </a:p>
          <a:p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153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588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voordelen van groene daken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NL" dirty="0"/>
              <a:t>Op esthetisch vlak:</a:t>
            </a:r>
          </a:p>
          <a:p>
            <a:r>
              <a:rPr lang="nl-NL" dirty="0"/>
              <a:t>Mogelijkheid voor integraal ontwerp</a:t>
            </a:r>
          </a:p>
          <a:p>
            <a:r>
              <a:rPr lang="nl-NL" dirty="0"/>
              <a:t>Groene beleving van de omgeving</a:t>
            </a:r>
          </a:p>
          <a:p>
            <a:r>
              <a:rPr lang="nl-NL" dirty="0"/>
              <a:t>Groene uitstraling</a:t>
            </a:r>
          </a:p>
          <a:p>
            <a:r>
              <a:rPr lang="nl-NL" dirty="0"/>
              <a:t>Camouflage van b.v. parkeerplaatsen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Op economisch vlak:</a:t>
            </a:r>
          </a:p>
          <a:p>
            <a:r>
              <a:rPr lang="nl-NL" dirty="0"/>
              <a:t>Meervoudig ruimtegebruik</a:t>
            </a:r>
          </a:p>
          <a:p>
            <a:r>
              <a:rPr lang="nl-NL" dirty="0"/>
              <a:t>Minder airco en verwarmingskosten</a:t>
            </a:r>
          </a:p>
          <a:p>
            <a:r>
              <a:rPr lang="nl-NL" dirty="0"/>
              <a:t>Verlengen van de levensduur van het dak</a:t>
            </a:r>
          </a:p>
          <a:p>
            <a:r>
              <a:rPr lang="nl-NL" dirty="0"/>
              <a:t>(Huur)waardevermeerdering van het pand</a:t>
            </a:r>
          </a:p>
          <a:p>
            <a:r>
              <a:rPr lang="nl-NL" dirty="0"/>
              <a:t>Mogelijkheid om subsidie te verkrijgen</a:t>
            </a:r>
          </a:p>
          <a:p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596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dirty="0"/>
              <a:t>Er zijn ook een paar aandachtspunten te noemen: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Er is meer budget voor nodig bij aanleg (LCA)</a:t>
            </a:r>
          </a:p>
          <a:p>
            <a:r>
              <a:rPr lang="nl-NL" dirty="0"/>
              <a:t>Er is meer risico in het bouwproces</a:t>
            </a:r>
          </a:p>
          <a:p>
            <a:r>
              <a:rPr lang="nl-NL" dirty="0"/>
              <a:t>De constructie/</a:t>
            </a:r>
            <a:r>
              <a:rPr lang="nl-NL" dirty="0" err="1"/>
              <a:t>daklast</a:t>
            </a:r>
            <a:r>
              <a:rPr lang="nl-NL" dirty="0"/>
              <a:t> moet erop berekend zijn</a:t>
            </a:r>
          </a:p>
          <a:p>
            <a:r>
              <a:rPr lang="nl-NL" dirty="0"/>
              <a:t>Er moet een wortelwerende dakbedekking aangelegd worden</a:t>
            </a:r>
          </a:p>
          <a:p>
            <a:r>
              <a:rPr lang="nl-NL" dirty="0"/>
              <a:t>Er zijn hogere eisen aan de bereikbaarheid (onderhoud)</a:t>
            </a:r>
          </a:p>
          <a:p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9985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Basiseisen </a:t>
            </a:r>
            <a:r>
              <a:rPr lang="nl-NL" dirty="0" err="1"/>
              <a:t>dakbegroeiingssysteem</a:t>
            </a:r>
            <a:endParaRPr lang="nl-NL" dirty="0"/>
          </a:p>
        </p:txBody>
      </p:sp>
      <p:pic>
        <p:nvPicPr>
          <p:cNvPr id="3" name="Tijdelijke aanduiding voor inhoud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8745" y="1701137"/>
            <a:ext cx="2095500" cy="2571750"/>
          </a:xfrm>
        </p:spPr>
      </p:pic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2462" y="2987012"/>
            <a:ext cx="1524000" cy="228600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6551" y="1553598"/>
            <a:ext cx="1143000" cy="171450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0301" y="4212096"/>
            <a:ext cx="1619250" cy="15240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4946" y="1322761"/>
            <a:ext cx="2075234" cy="2075234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17768" y="3750814"/>
            <a:ext cx="2438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8308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Basislagen </a:t>
            </a:r>
            <a:r>
              <a:rPr lang="nl-NL" dirty="0" err="1"/>
              <a:t>dakbegroeiingssysteem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16" name="Tijdelijke aanduiding voor inhoud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((Wortelwerende) dakbedekking)</a:t>
            </a:r>
          </a:p>
          <a:p>
            <a:r>
              <a:rPr lang="nl-NL" dirty="0"/>
              <a:t>(Isolatie)</a:t>
            </a:r>
          </a:p>
          <a:p>
            <a:r>
              <a:rPr lang="nl-NL" dirty="0"/>
              <a:t>Beschermlaag</a:t>
            </a:r>
          </a:p>
          <a:p>
            <a:r>
              <a:rPr lang="nl-NL" dirty="0"/>
              <a:t>(Scheidingslaag)</a:t>
            </a:r>
          </a:p>
          <a:p>
            <a:r>
              <a:rPr lang="nl-NL" dirty="0"/>
              <a:t>(</a:t>
            </a:r>
            <a:r>
              <a:rPr lang="nl-NL" dirty="0" err="1"/>
              <a:t>Glijlaag</a:t>
            </a:r>
            <a:r>
              <a:rPr lang="nl-NL" dirty="0"/>
              <a:t>)</a:t>
            </a:r>
          </a:p>
          <a:p>
            <a:r>
              <a:rPr lang="nl-NL" dirty="0"/>
              <a:t>Drainagelaag</a:t>
            </a:r>
          </a:p>
          <a:p>
            <a:r>
              <a:rPr lang="nl-NL" dirty="0" err="1"/>
              <a:t>Filterlaag</a:t>
            </a:r>
            <a:endParaRPr lang="nl-NL" dirty="0"/>
          </a:p>
          <a:p>
            <a:r>
              <a:rPr lang="nl-NL" dirty="0" err="1"/>
              <a:t>Substraatlaag</a:t>
            </a:r>
            <a:endParaRPr lang="nl-NL" dirty="0"/>
          </a:p>
          <a:p>
            <a:r>
              <a:rPr lang="nl-NL" dirty="0"/>
              <a:t>Vegetatielaag/begroeiing/beplanting</a:t>
            </a:r>
          </a:p>
          <a:p>
            <a:endParaRPr lang="nl-NL" dirty="0"/>
          </a:p>
        </p:txBody>
      </p:sp>
      <p:pic>
        <p:nvPicPr>
          <p:cNvPr id="17" name="Afbeelding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9439" y="2318888"/>
            <a:ext cx="6366552" cy="318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442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Tijdelijke aanduiding voor inhoud 5" descr="Schermopnam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49" y="-1"/>
            <a:ext cx="12199649" cy="7013275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122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Combinatielagen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75668" y="3487868"/>
            <a:ext cx="4086470" cy="2736056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100" y="1613713"/>
            <a:ext cx="4048568" cy="40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0842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Systeemleveranciers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2050" name="Picture 2" descr="Afbeeldingsresultaat voor optigroen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10" y="2123699"/>
            <a:ext cx="3619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fbeeldingsresultaat voor zinco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431" y="175881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Nophadrain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10" y="4475856"/>
            <a:ext cx="3571875" cy="62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groendak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229" y="4552056"/>
            <a:ext cx="271462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700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Programma </a:t>
            </a:r>
            <a:r>
              <a:rPr lang="nl-NL" dirty="0" smtClean="0"/>
              <a:t>dag 1 </a:t>
            </a:r>
            <a:r>
              <a:rPr lang="nl-NL" dirty="0" smtClean="0"/>
              <a:t>9.20 </a:t>
            </a:r>
            <a:r>
              <a:rPr lang="nl-NL" dirty="0"/>
              <a:t>– 16.00</a:t>
            </a:r>
          </a:p>
        </p:txBody>
      </p:sp>
      <p:sp>
        <p:nvSpPr>
          <p:cNvPr id="3" name="Ondertitel 2"/>
          <p:cNvSpPr>
            <a:spLocks noGrp="1"/>
          </p:cNvSpPr>
          <p:nvPr>
            <p:ph idx="1"/>
          </p:nvPr>
        </p:nvSpPr>
        <p:spPr>
          <a:xfrm>
            <a:off x="677334" y="1762539"/>
            <a:ext cx="8731709" cy="4278823"/>
          </a:xfrm>
        </p:spPr>
        <p:txBody>
          <a:bodyPr>
            <a:normAutofit fontScale="85000" lnSpcReduction="10000"/>
          </a:bodyPr>
          <a:lstStyle/>
          <a:p>
            <a:pPr lvl="5"/>
            <a:r>
              <a:rPr lang="nl-NL" sz="2800" dirty="0"/>
              <a:t>Wie en wat, inleiding, eigenschappen</a:t>
            </a:r>
          </a:p>
          <a:p>
            <a:pPr lvl="5"/>
            <a:r>
              <a:rPr lang="nl-NL" sz="2800" dirty="0"/>
              <a:t>Basis </a:t>
            </a:r>
            <a:r>
              <a:rPr lang="nl-NL" sz="2800" dirty="0" err="1"/>
              <a:t>dakbegroeiingssysteem</a:t>
            </a:r>
            <a:r>
              <a:rPr lang="nl-NL" sz="2800" dirty="0"/>
              <a:t>, opdracht</a:t>
            </a:r>
          </a:p>
          <a:p>
            <a:pPr lvl="5"/>
            <a:r>
              <a:rPr lang="nl-NL" sz="2800" dirty="0"/>
              <a:t>Functielagen </a:t>
            </a:r>
            <a:r>
              <a:rPr lang="nl-NL" sz="2800" dirty="0" err="1"/>
              <a:t>dakbegroeiingssysteem</a:t>
            </a:r>
            <a:r>
              <a:rPr lang="nl-NL" sz="2800" dirty="0"/>
              <a:t>, nabespreken opdracht</a:t>
            </a:r>
          </a:p>
          <a:p>
            <a:pPr lvl="5"/>
            <a:r>
              <a:rPr lang="nl-NL" sz="2800" dirty="0"/>
              <a:t>Lunchpauze 12.05-13.20</a:t>
            </a:r>
          </a:p>
          <a:p>
            <a:pPr lvl="5"/>
            <a:r>
              <a:rPr lang="nl-NL" sz="2800" dirty="0"/>
              <a:t>Bouwproces (partijen, prijsvorming, fasering, logistiek)</a:t>
            </a:r>
          </a:p>
          <a:p>
            <a:pPr lvl="5"/>
            <a:r>
              <a:rPr lang="nl-NL" sz="2800" dirty="0"/>
              <a:t>Materieelgebruik veiligheidsvoorzieningen</a:t>
            </a:r>
          </a:p>
          <a:p>
            <a:pPr lvl="5"/>
            <a:r>
              <a:rPr lang="nl-NL" sz="2800" dirty="0"/>
              <a:t>Veilig hijsen en materieelgebruik verticaal transport</a:t>
            </a:r>
            <a:endParaRPr lang="nl-NL" sz="2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5"/>
            <a:endParaRPr lang="nl-NL" sz="2800" dirty="0"/>
          </a:p>
          <a:p>
            <a:pPr lvl="5"/>
            <a:endParaRPr lang="nl-NL" sz="2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5"/>
            <a:endParaRPr lang="nl-NL" sz="2800" dirty="0"/>
          </a:p>
          <a:p>
            <a:pPr lvl="5"/>
            <a:endParaRPr lang="nl-NL" sz="2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5"/>
            <a:endParaRPr lang="nl-NL" sz="2800" dirty="0"/>
          </a:p>
          <a:p>
            <a:pPr lvl="5"/>
            <a:endParaRPr lang="nl-NL" sz="280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9739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Intensief(daktuin) en extensief (</a:t>
            </a:r>
            <a:r>
              <a:rPr lang="nl-NL" dirty="0" err="1"/>
              <a:t>dakbegroeiing</a:t>
            </a:r>
            <a:r>
              <a:rPr lang="nl-NL" dirty="0"/>
              <a:t>)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Intensief in:</a:t>
            </a:r>
          </a:p>
        </p:txBody>
      </p:sp>
      <p:sp>
        <p:nvSpPr>
          <p:cNvPr id="16" name="Tijdelijke aanduiding voor inhoud 1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nl-NL" dirty="0"/>
              <a:t>aanleg</a:t>
            </a:r>
          </a:p>
          <a:p>
            <a:r>
              <a:rPr lang="nl-NL" dirty="0"/>
              <a:t>onderhoud</a:t>
            </a:r>
          </a:p>
          <a:p>
            <a:r>
              <a:rPr lang="nl-NL" dirty="0"/>
              <a:t>kosten</a:t>
            </a:r>
          </a:p>
          <a:p>
            <a:r>
              <a:rPr lang="nl-NL" dirty="0"/>
              <a:t>gewicht</a:t>
            </a:r>
          </a:p>
          <a:p>
            <a:r>
              <a:rPr lang="nl-NL" dirty="0"/>
              <a:t>gebruik</a:t>
            </a:r>
          </a:p>
          <a:p>
            <a:r>
              <a:rPr lang="nl-NL" dirty="0"/>
              <a:t>materialen</a:t>
            </a:r>
          </a:p>
          <a:p>
            <a:r>
              <a:rPr lang="nl-NL" dirty="0"/>
              <a:t>opbouw</a:t>
            </a:r>
          </a:p>
          <a:p>
            <a:r>
              <a:rPr lang="nl-NL" dirty="0"/>
              <a:t>beplanting (bomen)</a:t>
            </a:r>
          </a:p>
          <a:p>
            <a:endParaRPr lang="nl-NL" dirty="0"/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/>
              <a:t>Extensief in:</a:t>
            </a:r>
          </a:p>
        </p:txBody>
      </p:sp>
      <p:sp>
        <p:nvSpPr>
          <p:cNvPr id="7" name="Tijdelijke aanduiding voor inhoud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nl-NL" dirty="0"/>
              <a:t>aanleg</a:t>
            </a:r>
          </a:p>
          <a:p>
            <a:r>
              <a:rPr lang="nl-NL" dirty="0"/>
              <a:t>onderhoud</a:t>
            </a:r>
          </a:p>
          <a:p>
            <a:r>
              <a:rPr lang="nl-NL" dirty="0"/>
              <a:t>kosten</a:t>
            </a:r>
          </a:p>
          <a:p>
            <a:r>
              <a:rPr lang="nl-NL" dirty="0"/>
              <a:t>gewicht</a:t>
            </a:r>
          </a:p>
          <a:p>
            <a:r>
              <a:rPr lang="nl-NL" dirty="0"/>
              <a:t>gebruik</a:t>
            </a:r>
          </a:p>
          <a:p>
            <a:r>
              <a:rPr lang="nl-NL" dirty="0"/>
              <a:t>materialen</a:t>
            </a:r>
          </a:p>
          <a:p>
            <a:r>
              <a:rPr lang="nl-NL" dirty="0"/>
              <a:t>opbouw</a:t>
            </a:r>
          </a:p>
          <a:p>
            <a:r>
              <a:rPr lang="nl-NL" dirty="0"/>
              <a:t>beplanting (</a:t>
            </a:r>
            <a:r>
              <a:rPr lang="nl-NL" dirty="0" err="1"/>
              <a:t>sedum</a:t>
            </a:r>
            <a:r>
              <a:rPr lang="nl-NL" dirty="0"/>
              <a:t>)</a:t>
            </a:r>
          </a:p>
          <a:p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9289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xmlns="" id="{8D668B33-BF71-4F0E-8A3F-CCBCFC806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xmlns="" id="{ED49D467-0B57-4E6E-BDB9-713FE325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3386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42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C8A6CB22-6811-48C8-86D2-2FBEF4CBA3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59" r="153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xmlns="" id="{8F7131B6-16FD-462A-9E91-B6FBB7E9D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nl-NL">
                <a:solidFill>
                  <a:srgbClr val="FFFFFF"/>
                </a:solidFill>
              </a:rPr>
              <a:t>Keuzedeel Dak- en gevelgroen voor niveau 3 en 4</a:t>
            </a: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9438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xmlns="" id="{566B76A9-D01C-4257-B268-C18578E03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1DFA3891-CD08-45CC-8DB9-89CC5D945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5771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1121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93A62536-C863-46BC-895D-8210A98E97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1" r="1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xmlns="" id="{8165FCC5-D7A7-415F-9086-78CF38F60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nl-NL">
                <a:solidFill>
                  <a:srgbClr val="FFFFFF"/>
                </a:solidFill>
              </a:rPr>
              <a:t>Keuzedeel Dak- en gevelgroen voor niveau 3 en 4</a:t>
            </a: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3008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561604A2-1759-4DA5-BDA6-71D011AB5D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1" r="1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xmlns="" id="{00CFD36E-B7BD-4705-B76A-95F180244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nl-NL">
                <a:solidFill>
                  <a:srgbClr val="FFFFFF"/>
                </a:solidFill>
              </a:rPr>
              <a:t>Keuzedeel Dak- en gevelgroen voor niveau 3 en 4</a:t>
            </a: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413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34280"/>
            <a:ext cx="10541432" cy="2726232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5922"/>
            <a:ext cx="3810000" cy="28575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0712" y="1092285"/>
            <a:ext cx="5411788" cy="3041995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7300" y="2056651"/>
            <a:ext cx="3173412" cy="2101504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523" y="-91844"/>
            <a:ext cx="3248545" cy="2169306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100419" y="2801737"/>
            <a:ext cx="4910420" cy="1332543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7068" y="-2500486"/>
            <a:ext cx="5355432" cy="3592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3364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Opdracht laagopbouw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800" dirty="0"/>
              <a:t>Ga in </a:t>
            </a:r>
            <a:r>
              <a:rPr lang="nl-NL" sz="2800"/>
              <a:t>groepjes van 3 aan </a:t>
            </a:r>
            <a:r>
              <a:rPr lang="nl-NL" sz="2800" dirty="0"/>
              <a:t>de slag met de monstermaterialen op de tafel</a:t>
            </a:r>
          </a:p>
          <a:p>
            <a:r>
              <a:rPr lang="nl-NL" sz="2800" dirty="0"/>
              <a:t>Maak een laagopbouw die volgens jullie technisch klopt en past bij een extensieve opbouw</a:t>
            </a:r>
          </a:p>
          <a:p>
            <a:r>
              <a:rPr lang="nl-NL" sz="2800" dirty="0"/>
              <a:t>Materialen zijn van verschillende leveranciers, en benamingen van de functielagen kunnen per leverancier verschillen</a:t>
            </a:r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6910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Functielagen </a:t>
            </a:r>
            <a:r>
              <a:rPr lang="nl-NL" dirty="0" err="1"/>
              <a:t>dakbegroeiingssysteem</a:t>
            </a:r>
            <a:r>
              <a:rPr lang="nl-NL" dirty="0"/>
              <a:t>, </a:t>
            </a:r>
            <a:br>
              <a:rPr lang="nl-NL" dirty="0"/>
            </a:br>
            <a:r>
              <a:rPr lang="nl-NL" dirty="0"/>
              <a:t>beschermlaag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Mechanische bescherming (uitvoering/latere perforatie)</a:t>
            </a:r>
          </a:p>
          <a:p>
            <a:r>
              <a:rPr lang="nl-NL" dirty="0"/>
              <a:t>Water bufferende functie (beperkt)</a:t>
            </a:r>
          </a:p>
          <a:p>
            <a:r>
              <a:rPr lang="nl-NL" dirty="0"/>
              <a:t>Minimaal 300gr/m2</a:t>
            </a:r>
          </a:p>
          <a:p>
            <a:r>
              <a:rPr lang="nl-NL" dirty="0"/>
              <a:t>Overlap 200 mm</a:t>
            </a:r>
          </a:p>
          <a:p>
            <a:r>
              <a:rPr lang="nl-NL" dirty="0"/>
              <a:t>Opzetten tegen dakrand/opstand</a:t>
            </a:r>
          </a:p>
          <a:p>
            <a:r>
              <a:rPr lang="nl-NL" dirty="0"/>
              <a:t>Soms neemt drainagelaag </a:t>
            </a:r>
          </a:p>
          <a:p>
            <a:pPr marL="0" indent="0">
              <a:buNone/>
            </a:pPr>
            <a:r>
              <a:rPr lang="nl-NL" dirty="0"/>
              <a:t>(indien van kunststof) deze functie over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2715319"/>
            <a:ext cx="3695084" cy="277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1412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Functielagen </a:t>
            </a:r>
            <a:r>
              <a:rPr lang="nl-NL" dirty="0" err="1"/>
              <a:t>dakbegroeiingssysteem</a:t>
            </a:r>
            <a:r>
              <a:rPr lang="nl-NL" dirty="0"/>
              <a:t>, </a:t>
            </a:r>
            <a:br>
              <a:rPr lang="nl-NL" dirty="0"/>
            </a:br>
            <a:r>
              <a:rPr lang="nl-NL" dirty="0"/>
              <a:t>drainagelaag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dirty="0"/>
              <a:t>2 soorten:</a:t>
            </a:r>
          </a:p>
          <a:p>
            <a:r>
              <a:rPr lang="nl-NL" dirty="0"/>
              <a:t>Natuurlijk (lava, kleikorrels)</a:t>
            </a:r>
          </a:p>
          <a:p>
            <a:r>
              <a:rPr lang="nl-NL" dirty="0"/>
              <a:t>Kunststof (platen of matten),</a:t>
            </a:r>
          </a:p>
          <a:p>
            <a:pPr marL="0" indent="0">
              <a:buNone/>
            </a:pPr>
            <a:r>
              <a:rPr lang="nl-NL" dirty="0"/>
              <a:t>zijn lichter en meer </a:t>
            </a:r>
            <a:r>
              <a:rPr lang="nl-NL" dirty="0" err="1"/>
              <a:t>waterbufferend</a:t>
            </a:r>
            <a:endParaRPr lang="nl-NL" dirty="0"/>
          </a:p>
          <a:p>
            <a:pPr marL="0" indent="0">
              <a:buNone/>
            </a:pPr>
            <a:r>
              <a:rPr lang="nl-NL" dirty="0"/>
              <a:t>Functies:</a:t>
            </a:r>
          </a:p>
          <a:p>
            <a:r>
              <a:rPr lang="nl-NL" dirty="0"/>
              <a:t>Afwatering</a:t>
            </a:r>
          </a:p>
          <a:p>
            <a:r>
              <a:rPr lang="nl-NL" dirty="0"/>
              <a:t>Bewatering</a:t>
            </a:r>
          </a:p>
          <a:p>
            <a:r>
              <a:rPr lang="nl-NL" dirty="0"/>
              <a:t>Extra doorwortelbare ruimte</a:t>
            </a:r>
          </a:p>
          <a:p>
            <a:r>
              <a:rPr lang="nl-NL" dirty="0"/>
              <a:t>Materiaal om op te hogen/uit te vlakken (natuurlijk)</a:t>
            </a:r>
          </a:p>
          <a:p>
            <a:r>
              <a:rPr lang="nl-NL" dirty="0"/>
              <a:t>Bescherming (kunststof)</a:t>
            </a: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4946" y="2990850"/>
            <a:ext cx="2530302" cy="2530302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549" y="1658302"/>
            <a:ext cx="2771775" cy="175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144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Wie en wat?</a:t>
            </a:r>
          </a:p>
        </p:txBody>
      </p:sp>
      <p:sp>
        <p:nvSpPr>
          <p:cNvPr id="3" name="Ondertitel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800" dirty="0"/>
              <a:t>Functie, locatie, werkzaamheden</a:t>
            </a:r>
          </a:p>
          <a:p>
            <a:r>
              <a:rPr lang="nl-NL" sz="2800" dirty="0"/>
              <a:t>Wat is je ervaring met het dak- en gevelgroen (D&amp;G)?</a:t>
            </a:r>
          </a:p>
          <a:p>
            <a:r>
              <a:rPr lang="nl-NL" sz="2800" dirty="0"/>
              <a:t>Wat verwacht je van dit keuzedeel?</a:t>
            </a:r>
          </a:p>
          <a:p>
            <a:r>
              <a:rPr lang="nl-NL" sz="2800" dirty="0"/>
              <a:t>Heb je specifieke vragen die aan bod moeten komen?</a:t>
            </a:r>
          </a:p>
          <a:p>
            <a:r>
              <a:rPr lang="nl-NL" sz="2800" dirty="0"/>
              <a:t>Maak aantekeningen!!</a:t>
            </a:r>
          </a:p>
          <a:p>
            <a:pPr marL="0" indent="0" algn="l">
              <a:buNone/>
            </a:pPr>
            <a:endParaRPr lang="nl-NL" sz="280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2166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3999" cy="6858000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9350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Functielagen </a:t>
            </a:r>
            <a:r>
              <a:rPr lang="nl-NL" dirty="0" err="1"/>
              <a:t>dakbegroeiingssysteem</a:t>
            </a:r>
            <a:r>
              <a:rPr lang="nl-NL" dirty="0"/>
              <a:t>, </a:t>
            </a:r>
            <a:br>
              <a:rPr lang="nl-NL" dirty="0"/>
            </a:br>
            <a:r>
              <a:rPr lang="nl-NL" dirty="0" err="1"/>
              <a:t>filterlaag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Voorkomt dichtspoelen van de drainagelaag</a:t>
            </a:r>
          </a:p>
          <a:p>
            <a:r>
              <a:rPr lang="nl-NL" dirty="0" err="1"/>
              <a:t>Doorwortelbaar</a:t>
            </a:r>
            <a:endParaRPr lang="nl-NL" dirty="0"/>
          </a:p>
          <a:p>
            <a:r>
              <a:rPr lang="nl-NL" dirty="0"/>
              <a:t>Géén anti-worteldoek gebruiken!</a:t>
            </a:r>
          </a:p>
          <a:p>
            <a:r>
              <a:rPr lang="nl-NL" dirty="0"/>
              <a:t>Soms als combinatie met drainagelaag</a:t>
            </a:r>
          </a:p>
          <a:p>
            <a:r>
              <a:rPr lang="nl-NL" dirty="0"/>
              <a:t>Niet verticaal toepassen tussen lagen</a:t>
            </a:r>
          </a:p>
          <a:p>
            <a:r>
              <a:rPr lang="nl-NL" dirty="0"/>
              <a:t>Wel opzetten tegen dakrand/opstand</a:t>
            </a:r>
          </a:p>
          <a:p>
            <a:r>
              <a:rPr lang="nl-NL" dirty="0"/>
              <a:t>Overlap 100-200 mm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5046" y="3347373"/>
            <a:ext cx="34798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060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779222"/>
            <a:ext cx="4333702" cy="4333702"/>
          </a:xfrm>
          <a:prstGeom prst="rect">
            <a:avLst/>
          </a:prstGeo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Functielagen </a:t>
            </a:r>
            <a:r>
              <a:rPr lang="nl-NL" dirty="0" err="1"/>
              <a:t>dakbegroeiingssysteem</a:t>
            </a:r>
            <a:r>
              <a:rPr lang="nl-NL" dirty="0"/>
              <a:t>, </a:t>
            </a:r>
            <a:br>
              <a:rPr lang="nl-NL" dirty="0"/>
            </a:br>
            <a:r>
              <a:rPr lang="nl-NL" dirty="0" err="1"/>
              <a:t>substraatlaag</a:t>
            </a:r>
            <a:r>
              <a:rPr lang="nl-NL" dirty="0"/>
              <a:t> 1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Waterberging én waterdoorlaatbaarheid</a:t>
            </a:r>
          </a:p>
          <a:p>
            <a:r>
              <a:rPr lang="nl-NL" dirty="0"/>
              <a:t>Samenstelling en laagdikte aanpassen aan beplanting</a:t>
            </a:r>
          </a:p>
          <a:p>
            <a:r>
              <a:rPr lang="nl-NL" dirty="0"/>
              <a:t>Samenstelling ook afhankelijk van max. </a:t>
            </a:r>
            <a:r>
              <a:rPr lang="nl-NL" dirty="0" err="1"/>
              <a:t>daklast</a:t>
            </a:r>
            <a:endParaRPr lang="nl-NL" dirty="0"/>
          </a:p>
          <a:p>
            <a:r>
              <a:rPr lang="nl-NL" dirty="0"/>
              <a:t>Samenstelling </a:t>
            </a:r>
            <a:r>
              <a:rPr lang="nl-NL" dirty="0" err="1"/>
              <a:t>vlgs</a:t>
            </a:r>
            <a:r>
              <a:rPr lang="nl-NL" dirty="0"/>
              <a:t> SBR/FLL richtlijnen</a:t>
            </a:r>
          </a:p>
          <a:p>
            <a:r>
              <a:rPr lang="nl-NL" dirty="0"/>
              <a:t>Steeds vaker lokaal gemengd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5410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Functielagen </a:t>
            </a:r>
            <a:r>
              <a:rPr lang="nl-NL" dirty="0" err="1"/>
              <a:t>dakbegroeiingssysteem</a:t>
            </a:r>
            <a:r>
              <a:rPr lang="nl-NL" dirty="0"/>
              <a:t>, </a:t>
            </a:r>
            <a:br>
              <a:rPr lang="nl-NL" dirty="0"/>
            </a:br>
            <a:r>
              <a:rPr lang="nl-NL" dirty="0" err="1"/>
              <a:t>substraatlaag</a:t>
            </a:r>
            <a:r>
              <a:rPr lang="nl-NL" dirty="0"/>
              <a:t> 2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Minerale oorsprong</a:t>
            </a:r>
          </a:p>
          <a:p>
            <a:r>
              <a:rPr lang="nl-NL" dirty="0"/>
              <a:t>Gemengd stortgoed</a:t>
            </a:r>
          </a:p>
          <a:p>
            <a:r>
              <a:rPr lang="nl-NL" dirty="0"/>
              <a:t>Substraatplaten !</a:t>
            </a:r>
          </a:p>
          <a:p>
            <a:r>
              <a:rPr lang="nl-NL" dirty="0"/>
              <a:t>Kant-en-klare matten !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240" y="1795464"/>
            <a:ext cx="4146700" cy="361454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6140" y="2790204"/>
            <a:ext cx="2889100" cy="368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553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027" y="-531"/>
            <a:ext cx="9144707" cy="685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503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Functielagen </a:t>
            </a:r>
            <a:r>
              <a:rPr lang="nl-NL" dirty="0" err="1"/>
              <a:t>dakbegroeiingssysteem</a:t>
            </a:r>
            <a:r>
              <a:rPr lang="nl-NL" dirty="0"/>
              <a:t>, </a:t>
            </a:r>
            <a:br>
              <a:rPr lang="nl-NL" dirty="0"/>
            </a:br>
            <a:r>
              <a:rPr lang="nl-NL" dirty="0" err="1"/>
              <a:t>substraatlaag</a:t>
            </a:r>
            <a:r>
              <a:rPr lang="nl-NL" dirty="0"/>
              <a:t> 3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Reden ontstaan/toepassing substraten, vanwege: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Gewicht</a:t>
            </a:r>
          </a:p>
          <a:p>
            <a:r>
              <a:rPr lang="nl-NL" dirty="0"/>
              <a:t>Waterdoorlaatbaarheid</a:t>
            </a:r>
          </a:p>
          <a:p>
            <a:r>
              <a:rPr lang="nl-NL" dirty="0"/>
              <a:t>Waterbuffering</a:t>
            </a:r>
          </a:p>
          <a:p>
            <a:r>
              <a:rPr lang="nl-NL" dirty="0"/>
              <a:t>Organische </a:t>
            </a:r>
            <a:r>
              <a:rPr lang="nl-NL" dirty="0" err="1"/>
              <a:t>stof-gehalte</a:t>
            </a:r>
            <a:endParaRPr lang="nl-NL" dirty="0"/>
          </a:p>
          <a:p>
            <a:r>
              <a:rPr lang="nl-NL" dirty="0"/>
              <a:t>Onkruidarm/vrij</a:t>
            </a:r>
          </a:p>
          <a:p>
            <a:r>
              <a:rPr lang="nl-NL" dirty="0"/>
              <a:t>Uitspoeling/dichtslibben</a:t>
            </a:r>
          </a:p>
          <a:p>
            <a:r>
              <a:rPr lang="nl-NL" dirty="0"/>
              <a:t>‘Vaste’ waarden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2114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 idx="4294967295"/>
          </p:nvPr>
        </p:nvSpPr>
        <p:spPr>
          <a:xfrm>
            <a:off x="0" y="609600"/>
            <a:ext cx="8596313" cy="1320800"/>
          </a:xfrm>
        </p:spPr>
        <p:txBody>
          <a:bodyPr>
            <a:normAutofit/>
          </a:bodyPr>
          <a:lstStyle/>
          <a:p>
            <a:r>
              <a:rPr lang="nl-NL" dirty="0"/>
              <a:t>								 Blazen</a:t>
            </a:r>
            <a:br>
              <a:rPr lang="nl-NL" dirty="0"/>
            </a:br>
            <a:r>
              <a:rPr lang="nl-NL" dirty="0"/>
              <a:t>											    Shovel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4294967295"/>
          </p:nvPr>
        </p:nvSpPr>
        <p:spPr>
          <a:xfrm>
            <a:off x="0" y="2160588"/>
            <a:ext cx="8596313" cy="3881437"/>
          </a:xfrm>
        </p:spPr>
        <p:txBody>
          <a:bodyPr/>
          <a:lstStyle/>
          <a:p>
            <a:endParaRPr lang="nl-NL" dirty="0"/>
          </a:p>
          <a:p>
            <a:endParaRPr lang="nl-NL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02" y="-181555"/>
            <a:ext cx="3848194" cy="5130926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3801" y="3466795"/>
            <a:ext cx="5081016" cy="3810762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5192" y="2540000"/>
            <a:ext cx="3268609" cy="4358145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3801" y="61263"/>
            <a:ext cx="5277150" cy="346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1516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						</a:t>
            </a:r>
            <a:r>
              <a:rPr lang="nl-NL" dirty="0" err="1"/>
              <a:t>Bigbags</a:t>
            </a:r>
            <a:r>
              <a:rPr lang="nl-NL" dirty="0"/>
              <a:t>		    </a:t>
            </a:r>
            <a:r>
              <a:rPr lang="nl-NL" dirty="0" err="1"/>
              <a:t>TurboBag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2171" y="-377372"/>
            <a:ext cx="3889829" cy="2917372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6097"/>
            <a:ext cx="4926614" cy="2768131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27656" cy="4576098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8561" y="2438400"/>
            <a:ext cx="5553439" cy="4442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316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						</a:t>
            </a:r>
            <a:r>
              <a:rPr lang="nl-NL" dirty="0">
                <a:solidFill>
                  <a:schemeClr val="accent1">
                    <a:lumMod val="75000"/>
                  </a:schemeClr>
                </a:solidFill>
              </a:rPr>
              <a:t> 			</a:t>
            </a:r>
            <a:r>
              <a:rPr lang="nl-NL" dirty="0" err="1"/>
              <a:t>Kubel</a:t>
            </a:r>
            <a:r>
              <a:rPr lang="nl-NL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NL" dirty="0"/>
              <a:t>		    </a:t>
            </a:r>
            <a:br>
              <a:rPr lang="nl-NL" dirty="0"/>
            </a:br>
            <a:r>
              <a:rPr lang="nl-NL" dirty="0"/>
              <a:t>									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>
          <a:xfrm>
            <a:off x="677334" y="2343151"/>
            <a:ext cx="8596668" cy="3880773"/>
          </a:xfrm>
        </p:spPr>
        <p:txBody>
          <a:bodyPr>
            <a:normAutofit fontScale="85000" lnSpcReduction="20000"/>
          </a:bodyPr>
          <a:lstStyle/>
          <a:p>
            <a:endParaRPr lang="nl-NL" dirty="0"/>
          </a:p>
          <a:p>
            <a:pPr lvl="8"/>
            <a:endParaRPr lang="nl-NL" dirty="0"/>
          </a:p>
          <a:p>
            <a:pPr marL="3657600" lvl="8" indent="0">
              <a:buNone/>
            </a:pPr>
            <a:endParaRPr lang="nl-NL" dirty="0"/>
          </a:p>
          <a:p>
            <a:pPr marL="3657600" lvl="8" indent="0">
              <a:buNone/>
            </a:pPr>
            <a:endParaRPr lang="nl-NL" sz="3600" dirty="0">
              <a:solidFill>
                <a:srgbClr val="92D050"/>
              </a:solidFill>
            </a:endParaRPr>
          </a:p>
          <a:p>
            <a:pPr marL="3657600" lvl="8" indent="0">
              <a:buNone/>
            </a:pPr>
            <a:endParaRPr lang="nl-NL" sz="3600" dirty="0">
              <a:solidFill>
                <a:srgbClr val="92D050"/>
              </a:solidFill>
            </a:endParaRPr>
          </a:p>
          <a:p>
            <a:pPr marL="3657600" lvl="8" indent="0">
              <a:buNone/>
            </a:pPr>
            <a:endParaRPr lang="nl-NL" sz="3600" dirty="0">
              <a:solidFill>
                <a:srgbClr val="92D050"/>
              </a:solidFill>
            </a:endParaRPr>
          </a:p>
          <a:p>
            <a:pPr marL="3657600" lvl="8" indent="0">
              <a:buNone/>
            </a:pPr>
            <a:endParaRPr lang="nl-NL" sz="3600" dirty="0">
              <a:solidFill>
                <a:srgbClr val="92D050"/>
              </a:solidFill>
            </a:endParaRPr>
          </a:p>
          <a:p>
            <a:pPr marL="3657600" lvl="8" indent="0">
              <a:buNone/>
            </a:pPr>
            <a:endParaRPr lang="nl-NL" sz="3600" dirty="0">
              <a:solidFill>
                <a:srgbClr val="92D050"/>
              </a:solidFill>
            </a:endParaRPr>
          </a:p>
          <a:p>
            <a:pPr marL="3657600" lvl="8" indent="0">
              <a:buNone/>
            </a:pPr>
            <a:r>
              <a:rPr lang="nl-NL" sz="4200" dirty="0">
                <a:solidFill>
                  <a:srgbClr val="92D050"/>
                </a:solidFill>
              </a:rPr>
              <a:t>Kraancontainer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61978" cy="2909217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9312" y="1755964"/>
            <a:ext cx="3872647" cy="387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3508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Functielagen </a:t>
            </a:r>
            <a:r>
              <a:rPr lang="nl-NL" dirty="0" err="1"/>
              <a:t>dakbegroeiingssysteem</a:t>
            </a:r>
            <a:r>
              <a:rPr lang="nl-NL" dirty="0"/>
              <a:t>, </a:t>
            </a:r>
            <a:br>
              <a:rPr lang="nl-NL" dirty="0"/>
            </a:br>
            <a:r>
              <a:rPr lang="nl-NL" dirty="0" err="1"/>
              <a:t>substraatlaag</a:t>
            </a:r>
            <a:r>
              <a:rPr lang="nl-NL" dirty="0"/>
              <a:t> 4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Aandachtspunten bij aanbrengen: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Blazen: blaasverliezen (tot 15%) door slanglengte, max 100 m</a:t>
            </a:r>
          </a:p>
          <a:p>
            <a:r>
              <a:rPr lang="nl-NL" dirty="0"/>
              <a:t>Blazen: 3 man inzetten, 1 aan de uitloop en 2 </a:t>
            </a:r>
            <a:r>
              <a:rPr lang="nl-NL" dirty="0" err="1"/>
              <a:t>tbv</a:t>
            </a:r>
            <a:r>
              <a:rPr lang="nl-NL" dirty="0"/>
              <a:t> egaliseren/slang verleggen</a:t>
            </a:r>
          </a:p>
          <a:p>
            <a:r>
              <a:rPr lang="nl-NL" dirty="0"/>
              <a:t>Let op kwetsbare oppervlakken (ruiten, gevelpanelen, dakranden)</a:t>
            </a:r>
          </a:p>
          <a:p>
            <a:r>
              <a:rPr lang="nl-NL" dirty="0"/>
              <a:t>Legrichting functielagen !</a:t>
            </a:r>
          </a:p>
          <a:p>
            <a:r>
              <a:rPr lang="nl-NL" dirty="0" err="1"/>
              <a:t>Bigbags</a:t>
            </a:r>
            <a:r>
              <a:rPr lang="nl-NL" dirty="0"/>
              <a:t>: let op beschadigingen, voorzichtig losmaken</a:t>
            </a:r>
          </a:p>
          <a:p>
            <a:r>
              <a:rPr lang="nl-NL" dirty="0"/>
              <a:t>Shovel: max. </a:t>
            </a:r>
            <a:r>
              <a:rPr lang="nl-NL" dirty="0" err="1"/>
              <a:t>daklast</a:t>
            </a:r>
            <a:r>
              <a:rPr lang="nl-NL" dirty="0"/>
              <a:t> bepaalt, rijplaten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7118" y="1502228"/>
            <a:ext cx="21050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895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Examenvoorbereiding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dirty="0">
                <a:solidFill>
                  <a:schemeClr val="tx1"/>
                </a:solidFill>
              </a:rPr>
              <a:t>Examendocument Daktuin en Gevelgroen van de Stichting Groenkeur</a:t>
            </a:r>
          </a:p>
          <a:p>
            <a:endParaRPr lang="nl-NL" dirty="0">
              <a:solidFill>
                <a:srgbClr val="FF0000"/>
              </a:solidFill>
            </a:endParaRPr>
          </a:p>
          <a:p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5" name="Afbeelding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4068" y="2729376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7190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721E6B9-2883-4752-BF61-EF521CB96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Opbrengen substraat in beeld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C47C475F-B20A-4A9F-8535-66F668142F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hlinkClick r:id="rId2"/>
              </a:rPr>
              <a:t>https://www.youtube.com/watch?v=QC4PXkoDfKU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xmlns="" id="{25FDC4F7-29B1-456F-8D6C-5C74D5B1A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9872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Aanleg vegetatielaag, </a:t>
            </a:r>
            <a:br>
              <a:rPr lang="nl-NL" dirty="0"/>
            </a:br>
            <a:r>
              <a:rPr lang="nl-NL" dirty="0"/>
              <a:t>inzaaien (evt. d.m.v. </a:t>
            </a:r>
            <a:r>
              <a:rPr lang="nl-NL" dirty="0" err="1"/>
              <a:t>hydroseeding</a:t>
            </a:r>
            <a:r>
              <a:rPr lang="nl-NL" dirty="0"/>
              <a:t>) 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Kenmerken en aandachtspunten:</a:t>
            </a:r>
          </a:p>
          <a:p>
            <a:r>
              <a:rPr lang="nl-NL" dirty="0"/>
              <a:t>Veel soorten, relatief goedkoop, maatwerk</a:t>
            </a:r>
          </a:p>
          <a:p>
            <a:r>
              <a:rPr lang="nl-NL" dirty="0"/>
              <a:t>(Wind)erosie, vogels, sluiting, dakhelling</a:t>
            </a:r>
          </a:p>
          <a:p>
            <a:r>
              <a:rPr lang="nl-NL" dirty="0"/>
              <a:t>Windrichting, mengen, bemesten, watergeven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0"/>
            <a:ext cx="4267200" cy="320040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3657600"/>
            <a:ext cx="3877125" cy="3207439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4325" y="3650698"/>
            <a:ext cx="4255770" cy="319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759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000" dirty="0"/>
              <a:t>Aanleg vegetatielaag, </a:t>
            </a:r>
            <a:br>
              <a:rPr lang="nl-NL" sz="4000" dirty="0"/>
            </a:br>
            <a:r>
              <a:rPr lang="nl-NL" sz="4000" dirty="0"/>
              <a:t>inzaai spruiten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Kenmerken en aandachtspunten: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Veel soorten, relatief goedkoop, maatwerk</a:t>
            </a:r>
          </a:p>
          <a:p>
            <a:r>
              <a:rPr lang="nl-NL" dirty="0"/>
              <a:t>(Wind)erosie, vogels, sluiting, dakhelling</a:t>
            </a:r>
          </a:p>
          <a:p>
            <a:r>
              <a:rPr lang="nl-NL" dirty="0"/>
              <a:t>Windrichting, mengen, bemesten, watergeven, broei</a:t>
            </a:r>
          </a:p>
          <a:p>
            <a:r>
              <a:rPr lang="nl-NL" dirty="0"/>
              <a:t>Minimaal 60 g/m2, tot 200 g/m2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2170" y="0"/>
            <a:ext cx="4629830" cy="3467904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2169" y="3467903"/>
            <a:ext cx="4665271" cy="349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849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Aanleg vegetatielaag, </a:t>
            </a:r>
            <a:br>
              <a:rPr lang="nl-NL" dirty="0"/>
            </a:br>
            <a:r>
              <a:rPr lang="nl-NL" dirty="0"/>
              <a:t>aanplant pluggen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Kenmerken en aandachtspunten: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Veel soorten, relatief goedkoop, maatwerk</a:t>
            </a:r>
          </a:p>
          <a:p>
            <a:r>
              <a:rPr lang="nl-NL" dirty="0"/>
              <a:t>(Wind)erosie, vogels, sluiting, dakhelling</a:t>
            </a:r>
          </a:p>
          <a:p>
            <a:r>
              <a:rPr lang="nl-NL" dirty="0"/>
              <a:t>Windrichting, mengen, bemesten, watergeven</a:t>
            </a:r>
          </a:p>
          <a:p>
            <a:r>
              <a:rPr lang="nl-NL" dirty="0"/>
              <a:t>16-25 st/m2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4163" y="-106248"/>
            <a:ext cx="6147837" cy="4303486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462" y="4100975"/>
            <a:ext cx="7332538" cy="312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561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Aanleg vegetatielaag,</a:t>
            </a:r>
            <a:br>
              <a:rPr lang="nl-NL" dirty="0"/>
            </a:br>
            <a:r>
              <a:rPr lang="nl-NL" dirty="0"/>
              <a:t>vegetatiematten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Kenmerken en aandachtspunten: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(Wind)erosie, direct resultaat, dakhelling</a:t>
            </a:r>
          </a:p>
          <a:p>
            <a:r>
              <a:rPr lang="nl-NL" dirty="0"/>
              <a:t>Zwaar (puntbelasting), verwerking, kosten</a:t>
            </a:r>
          </a:p>
          <a:p>
            <a:r>
              <a:rPr lang="nl-NL" dirty="0"/>
              <a:t>Watergeven, broei, niet uitrekken, bol-rollen, kruisnaden</a:t>
            </a:r>
          </a:p>
          <a:p>
            <a:r>
              <a:rPr lang="nl-NL" dirty="0"/>
              <a:t>Minimaal 6 soorten in mat, bedekking &gt;75%</a:t>
            </a:r>
          </a:p>
          <a:p>
            <a:r>
              <a:rPr lang="nl-NL" dirty="0"/>
              <a:t>Geen ongedierte, goed </a:t>
            </a:r>
            <a:r>
              <a:rPr lang="nl-NL" dirty="0" err="1"/>
              <a:t>doorworteld</a:t>
            </a:r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448" y="2407643"/>
            <a:ext cx="6667500" cy="45720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1029" y="-605630"/>
            <a:ext cx="7620000" cy="421005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1029" y="4145581"/>
            <a:ext cx="4232199" cy="283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6831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Nabespreken opdracht functielagen </a:t>
            </a:r>
            <a:r>
              <a:rPr lang="nl-NL" dirty="0" err="1"/>
              <a:t>dakbegroeiingssysteem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400" dirty="0"/>
              <a:t>Welke opbouw? Functies? Keuzes toelichten!</a:t>
            </a:r>
          </a:p>
          <a:p>
            <a:r>
              <a:rPr lang="nl-NL" sz="2400" dirty="0"/>
              <a:t>Volgende keer intensief, hellend en bouwkundige lagen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6241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7F8A3F22-FC72-4B5A-9261-492767D94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Huiswerk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999AE400-C3BC-43F3-8432-834E8063F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Je krijgt via een link het boekje “Dak en gevelgroen” van E. Hop toegestuurd, samen met een set verwerkingsvragen. Maak de vragen als voorbereiding op de volgende les.</a:t>
            </a:r>
          </a:p>
          <a:p>
            <a:endParaRPr lang="nl-NL" dirty="0"/>
          </a:p>
          <a:p>
            <a:r>
              <a:rPr lang="nl-NL" dirty="0" smtClean="0"/>
              <a:t>De volgende keer </a:t>
            </a:r>
            <a:r>
              <a:rPr lang="nl-NL" dirty="0" smtClean="0"/>
              <a:t>gaan </a:t>
            </a:r>
            <a:r>
              <a:rPr lang="nl-NL" dirty="0"/>
              <a:t>we deze vragen nabespreken. Dit helpt je om je op een goede manier voor te bereiden op het </a:t>
            </a:r>
            <a:r>
              <a:rPr lang="nl-NL" dirty="0" err="1"/>
              <a:t>keuzedeelexamen</a:t>
            </a:r>
            <a:r>
              <a:rPr lang="nl-NL" dirty="0"/>
              <a:t>.</a:t>
            </a:r>
          </a:p>
          <a:p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xmlns="" id="{361D45FF-049A-4B6F-AECB-2015762DF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182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Lesonderwerpen (o.b.v. ‘Gevorderde’)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dirty="0">
                <a:solidFill>
                  <a:schemeClr val="tx1"/>
                </a:solidFill>
              </a:rPr>
              <a:t>Veiligheid op het dak (deels in de praktijk);</a:t>
            </a:r>
          </a:p>
          <a:p>
            <a:pPr lvl="0"/>
            <a:r>
              <a:rPr lang="nl-NL" dirty="0">
                <a:solidFill>
                  <a:schemeClr val="tx1"/>
                </a:solidFill>
              </a:rPr>
              <a:t>Bouwproces en -fasering;</a:t>
            </a:r>
          </a:p>
          <a:p>
            <a:pPr lvl="0"/>
            <a:r>
              <a:rPr lang="nl-NL" dirty="0">
                <a:solidFill>
                  <a:schemeClr val="tx1"/>
                </a:solidFill>
              </a:rPr>
              <a:t>Bouwkundige onderdelen op dak- en gevelgebied;</a:t>
            </a:r>
          </a:p>
          <a:p>
            <a:pPr lvl="0"/>
            <a:r>
              <a:rPr lang="nl-NL" dirty="0">
                <a:solidFill>
                  <a:schemeClr val="tx1"/>
                </a:solidFill>
              </a:rPr>
              <a:t>Controle tijdens overdracht dak, incl. signaleren en rapporteren afwijkingen;</a:t>
            </a:r>
          </a:p>
          <a:p>
            <a:pPr lvl="0"/>
            <a:r>
              <a:rPr lang="nl-NL" dirty="0">
                <a:solidFill>
                  <a:schemeClr val="tx1"/>
                </a:solidFill>
              </a:rPr>
              <a:t>Materialen, systemen en systeemonderdelen m.b.t. dak- en gevelgroen;</a:t>
            </a:r>
          </a:p>
          <a:p>
            <a:pPr lvl="0"/>
            <a:r>
              <a:rPr lang="nl-NL" dirty="0">
                <a:solidFill>
                  <a:schemeClr val="tx1"/>
                </a:solidFill>
              </a:rPr>
              <a:t>Uitvoeringstechniek en logistiek m.b.t. dak- en gevelgroen;</a:t>
            </a:r>
          </a:p>
          <a:p>
            <a:pPr lvl="0"/>
            <a:r>
              <a:rPr lang="nl-NL" dirty="0">
                <a:solidFill>
                  <a:schemeClr val="tx1"/>
                </a:solidFill>
              </a:rPr>
              <a:t>Verantwoordelijkheid, aansprakelijkheid en communicatie;</a:t>
            </a:r>
          </a:p>
          <a:p>
            <a:pPr lvl="0"/>
            <a:r>
              <a:rPr lang="nl-NL" dirty="0">
                <a:solidFill>
                  <a:schemeClr val="tx1"/>
                </a:solidFill>
              </a:rPr>
              <a:t>Beplanting van dak en gevel;</a:t>
            </a:r>
          </a:p>
          <a:p>
            <a:pPr lvl="0"/>
            <a:r>
              <a:rPr lang="nl-NL" dirty="0">
                <a:solidFill>
                  <a:schemeClr val="tx1"/>
                </a:solidFill>
              </a:rPr>
              <a:t>Examenvoorbereiding</a:t>
            </a:r>
          </a:p>
          <a:p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562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Programma lessen keuzedeel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400" dirty="0"/>
              <a:t>Woensdag 7 februari, 9.20 – 16.00 uur</a:t>
            </a:r>
          </a:p>
          <a:p>
            <a:r>
              <a:rPr lang="nl-NL" sz="2400" dirty="0"/>
              <a:t>Woensdag 21 februari, 9.20 – 16.00 uur</a:t>
            </a:r>
          </a:p>
          <a:p>
            <a:r>
              <a:rPr lang="nl-NL" sz="2400" dirty="0"/>
              <a:t>Woensdag 28 maart, 9.20 – 16.00 uur</a:t>
            </a:r>
          </a:p>
          <a:p>
            <a:r>
              <a:rPr lang="nl-NL" sz="2400" dirty="0"/>
              <a:t>Woensdag 13 juni, 9.20 – 16.00 uur</a:t>
            </a:r>
          </a:p>
          <a:p>
            <a:r>
              <a:rPr lang="nl-NL" sz="2400" dirty="0"/>
              <a:t>Woensdag 20 juni, examen (</a:t>
            </a:r>
            <a:r>
              <a:rPr lang="nl-NL" sz="2400" dirty="0" err="1"/>
              <a:t>ovb</a:t>
            </a:r>
            <a:r>
              <a:rPr lang="nl-NL" sz="2400" dirty="0"/>
              <a:t>) 9.00 – 13.00 uur</a:t>
            </a:r>
          </a:p>
          <a:p>
            <a:endParaRPr lang="nl-NL" sz="240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1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286999" cy="6858000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642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  <p:pic>
        <p:nvPicPr>
          <p:cNvPr id="1026" name="Picture 2" descr="http://www.greenroofs.com/images/content-xiamen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19"/>
            <a:ext cx="9437298" cy="686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8580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486533"/>
            <a:ext cx="8596904" cy="5554829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Keuzedeel Dak- en gevelgroen voor niveau 3 en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22863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7381</TotalTime>
  <Words>1360</Words>
  <Application>Microsoft Office PowerPoint</Application>
  <PresentationFormat>Breedbeeld</PresentationFormat>
  <Paragraphs>267</Paragraphs>
  <Slides>46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46</vt:i4>
      </vt:variant>
    </vt:vector>
  </HeadingPairs>
  <TitlesOfParts>
    <vt:vector size="51" baseType="lpstr">
      <vt:lpstr>Arial</vt:lpstr>
      <vt:lpstr>Calibri</vt:lpstr>
      <vt:lpstr>Trebuchet MS</vt:lpstr>
      <vt:lpstr>Wingdings 3</vt:lpstr>
      <vt:lpstr>Facet</vt:lpstr>
      <vt:lpstr>PowerPoint-presentatie</vt:lpstr>
      <vt:lpstr>Programma dag 1 9.20 – 16.00</vt:lpstr>
      <vt:lpstr>Wie en wat?</vt:lpstr>
      <vt:lpstr>Examenvoorbereiding</vt:lpstr>
      <vt:lpstr>Lesonderwerpen (o.b.v. ‘Gevorderde’)</vt:lpstr>
      <vt:lpstr>Programma lessen keuzedeel</vt:lpstr>
      <vt:lpstr>PowerPoint-presentatie</vt:lpstr>
      <vt:lpstr>PowerPoint-presentatie</vt:lpstr>
      <vt:lpstr>PowerPoint-presentatie</vt:lpstr>
      <vt:lpstr>De verschillende kleuren en soorten</vt:lpstr>
      <vt:lpstr>De voordelen van groene daken</vt:lpstr>
      <vt:lpstr>PowerPoint-presentatie</vt:lpstr>
      <vt:lpstr>De voordelen van groene daken</vt:lpstr>
      <vt:lpstr>Er zijn ook een paar aandachtspunten te noemen:</vt:lpstr>
      <vt:lpstr>Basiseisen dakbegroeiingssysteem</vt:lpstr>
      <vt:lpstr>Basislagen dakbegroeiingssysteem</vt:lpstr>
      <vt:lpstr>PowerPoint-presentatie</vt:lpstr>
      <vt:lpstr>Combinatielagen</vt:lpstr>
      <vt:lpstr>Systeemleveranciers</vt:lpstr>
      <vt:lpstr>Intensief(daktuin) en extensief (dakbegroeiing)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Opdracht laagopbouw</vt:lpstr>
      <vt:lpstr>Functielagen dakbegroeiingssysteem,  beschermlaag</vt:lpstr>
      <vt:lpstr>Functielagen dakbegroeiingssysteem,  drainagelaag</vt:lpstr>
      <vt:lpstr>PowerPoint-presentatie</vt:lpstr>
      <vt:lpstr>Functielagen dakbegroeiingssysteem,  filterlaag</vt:lpstr>
      <vt:lpstr>Functielagen dakbegroeiingssysteem,  substraatlaag 1</vt:lpstr>
      <vt:lpstr>Functielagen dakbegroeiingssysteem,  substraatlaag 2</vt:lpstr>
      <vt:lpstr>PowerPoint-presentatie</vt:lpstr>
      <vt:lpstr>Functielagen dakbegroeiingssysteem,  substraatlaag 3</vt:lpstr>
      <vt:lpstr>         Blazen                Shovel</vt:lpstr>
      <vt:lpstr>      Bigbags      TurboBag</vt:lpstr>
      <vt:lpstr>          Kubel                 </vt:lpstr>
      <vt:lpstr>Functielagen dakbegroeiingssysteem,  substraatlaag 4</vt:lpstr>
      <vt:lpstr>Opbrengen substraat in beeld</vt:lpstr>
      <vt:lpstr>Aanleg vegetatielaag,  inzaaien (evt. d.m.v. hydroseeding) </vt:lpstr>
      <vt:lpstr>Aanleg vegetatielaag,  inzaai spruiten </vt:lpstr>
      <vt:lpstr>Aanleg vegetatielaag,  aanplant pluggen</vt:lpstr>
      <vt:lpstr>Aanleg vegetatielaag, vegetatiematten</vt:lpstr>
      <vt:lpstr>Nabespreken opdracht functielagen dakbegroeiingssysteem </vt:lpstr>
      <vt:lpstr>Huiswerk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Eric Soer</dc:creator>
  <cp:lastModifiedBy>Soer, E.</cp:lastModifiedBy>
  <cp:revision>155</cp:revision>
  <dcterms:created xsi:type="dcterms:W3CDTF">2016-08-23T13:28:40Z</dcterms:created>
  <dcterms:modified xsi:type="dcterms:W3CDTF">2018-07-02T10:45:04Z</dcterms:modified>
</cp:coreProperties>
</file>