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15" r:id="rId4"/>
  </p:sldMasterIdLst>
  <p:notesMasterIdLst>
    <p:notesMasterId r:id="rId44"/>
  </p:notesMasterIdLst>
  <p:sldIdLst>
    <p:sldId id="256" r:id="rId5"/>
    <p:sldId id="400" r:id="rId6"/>
    <p:sldId id="412" r:id="rId7"/>
    <p:sldId id="411" r:id="rId8"/>
    <p:sldId id="368" r:id="rId9"/>
    <p:sldId id="386" r:id="rId10"/>
    <p:sldId id="375" r:id="rId11"/>
    <p:sldId id="385" r:id="rId12"/>
    <p:sldId id="376" r:id="rId13"/>
    <p:sldId id="397" r:id="rId14"/>
    <p:sldId id="398" r:id="rId15"/>
    <p:sldId id="399" r:id="rId16"/>
    <p:sldId id="391" r:id="rId17"/>
    <p:sldId id="389" r:id="rId18"/>
    <p:sldId id="390" r:id="rId19"/>
    <p:sldId id="392" r:id="rId20"/>
    <p:sldId id="415" r:id="rId21"/>
    <p:sldId id="394" r:id="rId22"/>
    <p:sldId id="393" r:id="rId23"/>
    <p:sldId id="413" r:id="rId24"/>
    <p:sldId id="414" r:id="rId25"/>
    <p:sldId id="395" r:id="rId26"/>
    <p:sldId id="377" r:id="rId27"/>
    <p:sldId id="416" r:id="rId28"/>
    <p:sldId id="401" r:id="rId29"/>
    <p:sldId id="374" r:id="rId30"/>
    <p:sldId id="402" r:id="rId31"/>
    <p:sldId id="418" r:id="rId32"/>
    <p:sldId id="419" r:id="rId33"/>
    <p:sldId id="417" r:id="rId34"/>
    <p:sldId id="403" r:id="rId35"/>
    <p:sldId id="404" r:id="rId36"/>
    <p:sldId id="405" r:id="rId37"/>
    <p:sldId id="406" r:id="rId38"/>
    <p:sldId id="407" r:id="rId39"/>
    <p:sldId id="420" r:id="rId40"/>
    <p:sldId id="408" r:id="rId41"/>
    <p:sldId id="410" r:id="rId42"/>
    <p:sldId id="409" r:id="rId43"/>
  </p:sldIdLst>
  <p:sldSz cx="9144000" cy="5143500" type="screen16x9"/>
  <p:notesSz cx="7023100" cy="9309100"/>
  <p:custDataLst>
    <p:tags r:id="rId45"/>
  </p:custDataLst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8DBC"/>
    <a:srgbClr val="FFCC00"/>
    <a:srgbClr val="5E8AB4"/>
    <a:srgbClr val="6699FF"/>
    <a:srgbClr val="0099FF"/>
    <a:srgbClr val="379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1773420-8B93-4CDA-88AB-A6C1B71A5613}" v="30" dt="2023-01-26T14:44:01.4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2826" autoAdjust="0"/>
  </p:normalViewPr>
  <p:slideViewPr>
    <p:cSldViewPr>
      <p:cViewPr varScale="1">
        <p:scale>
          <a:sx n="79" d="100"/>
          <a:sy n="79" d="100"/>
        </p:scale>
        <p:origin x="1146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viewProps" Target="viewProps.xml"/><Relationship Id="rId50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ags" Target="tags/tag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20466174-D1A9-4949-8B18-A3FE21D0F874}" type="datetimeFigureOut">
              <a:rPr lang="nb-NO" smtClean="0"/>
              <a:t>09.02.2023</a:t>
            </a:fld>
            <a:endParaRPr lang="nb-N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7988" y="698500"/>
            <a:ext cx="6207125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nb-N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624C3D44-E0DD-4C9F-B9EB-7FB83FFC0F53}" type="slidenum">
              <a:rPr lang="nb-NO" smtClean="0"/>
              <a:t>‹nr.›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519050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4C3D44-E0DD-4C9F-B9EB-7FB83FFC0F53}" type="slidenum">
              <a:rPr lang="nb-NO" smtClean="0"/>
              <a:t>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938878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4C3D44-E0DD-4C9F-B9EB-7FB83FFC0F53}" type="slidenum">
              <a:rPr lang="nb-NO" smtClean="0"/>
              <a:t>19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65162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4C3D44-E0DD-4C9F-B9EB-7FB83FFC0F53}" type="slidenum">
              <a:rPr lang="nb-NO" smtClean="0"/>
              <a:t>20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256801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4C3D44-E0DD-4C9F-B9EB-7FB83FFC0F53}" type="slidenum">
              <a:rPr lang="nb-NO" smtClean="0"/>
              <a:t>21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787332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4C3D44-E0DD-4C9F-B9EB-7FB83FFC0F53}" type="slidenum">
              <a:rPr lang="nb-NO" smtClean="0"/>
              <a:t>22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888430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4C3D44-E0DD-4C9F-B9EB-7FB83FFC0F53}" type="slidenum">
              <a:rPr lang="nb-NO" smtClean="0"/>
              <a:t>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2044482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4C3D44-E0DD-4C9F-B9EB-7FB83FFC0F53}" type="slidenum">
              <a:rPr lang="nb-NO" smtClean="0"/>
              <a:t>27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4675916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4C3D44-E0DD-4C9F-B9EB-7FB83FFC0F53}" type="slidenum">
              <a:rPr lang="nb-NO" smtClean="0"/>
              <a:t>28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3050438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4C3D44-E0DD-4C9F-B9EB-7FB83FFC0F53}" type="slidenum">
              <a:rPr lang="nb-NO" smtClean="0"/>
              <a:t>29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2731869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4C3D44-E0DD-4C9F-B9EB-7FB83FFC0F53}" type="slidenum">
              <a:rPr lang="nb-NO" smtClean="0"/>
              <a:t>30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2244520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4C3D44-E0DD-4C9F-B9EB-7FB83FFC0F53}" type="slidenum">
              <a:rPr lang="nb-NO" smtClean="0"/>
              <a:t>31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4660620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4C3D44-E0DD-4C9F-B9EB-7FB83FFC0F53}" type="slidenum">
              <a:rPr lang="nb-NO" smtClean="0"/>
              <a:t>9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168020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4C3D44-E0DD-4C9F-B9EB-7FB83FFC0F53}" type="slidenum">
              <a:rPr lang="nb-NO" smtClean="0"/>
              <a:t>32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694943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4C3D44-E0DD-4C9F-B9EB-7FB83FFC0F53}" type="slidenum">
              <a:rPr lang="nb-NO" smtClean="0"/>
              <a:t>33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9347726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4C3D44-E0DD-4C9F-B9EB-7FB83FFC0F53}" type="slidenum">
              <a:rPr lang="nb-NO" smtClean="0"/>
              <a:t>34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967166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4C3D44-E0DD-4C9F-B9EB-7FB83FFC0F53}" type="slidenum">
              <a:rPr lang="nb-NO" smtClean="0"/>
              <a:t>35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2871140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4C3D44-E0DD-4C9F-B9EB-7FB83FFC0F53}" type="slidenum">
              <a:rPr lang="nb-NO" smtClean="0"/>
              <a:t>36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76408562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4C3D44-E0DD-4C9F-B9EB-7FB83FFC0F53}" type="slidenum">
              <a:rPr lang="nb-NO" smtClean="0"/>
              <a:t>37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07554740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4C3D44-E0DD-4C9F-B9EB-7FB83FFC0F53}" type="slidenum">
              <a:rPr lang="nb-NO" smtClean="0"/>
              <a:t>38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2436915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4C3D44-E0DD-4C9F-B9EB-7FB83FFC0F53}" type="slidenum">
              <a:rPr lang="nb-NO" smtClean="0"/>
              <a:t>39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365351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4C3D44-E0DD-4C9F-B9EB-7FB83FFC0F53}" type="slidenum">
              <a:rPr lang="nb-NO" smtClean="0"/>
              <a:t>10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0181771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4C3D44-E0DD-4C9F-B9EB-7FB83FFC0F53}" type="slidenum">
              <a:rPr lang="nb-NO" smtClean="0"/>
              <a:t>11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0544092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4C3D44-E0DD-4C9F-B9EB-7FB83FFC0F53}" type="slidenum">
              <a:rPr lang="nb-NO" smtClean="0"/>
              <a:t>12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4945660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4C3D44-E0DD-4C9F-B9EB-7FB83FFC0F53}" type="slidenum">
              <a:rPr lang="nb-NO" smtClean="0"/>
              <a:t>13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1209076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4C3D44-E0DD-4C9F-B9EB-7FB83FFC0F53}" type="slidenum">
              <a:rPr lang="nb-NO" smtClean="0"/>
              <a:t>16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123478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4C3D44-E0DD-4C9F-B9EB-7FB83FFC0F53}" type="slidenum">
              <a:rPr lang="nb-NO" smtClean="0"/>
              <a:t>17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2163822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4C3D44-E0DD-4C9F-B9EB-7FB83FFC0F53}" type="slidenum">
              <a:rPr lang="nb-NO" smtClean="0"/>
              <a:t>18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08462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9617" y="1563639"/>
            <a:ext cx="2808312" cy="936104"/>
          </a:xfrm>
        </p:spPr>
        <p:txBody>
          <a:bodyPr anchor="t">
            <a:noAutofit/>
          </a:bodyPr>
          <a:lstStyle>
            <a:lvl1pPr algn="l">
              <a:defRPr sz="20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b-NO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DA316A5-DC81-4940-8914-CE38B9DF05A9}" type="datetime8">
              <a:rPr lang="nl-NL" smtClean="0"/>
              <a:t>9-2-2023 10:24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/>
              <a:t>YaraTera CALCULATOR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D838A1-36B1-482C-8BFA-C0C63145B508}" type="slidenum">
              <a:rPr lang="nb-NO" smtClean="0"/>
              <a:t>‹nr.›</a:t>
            </a:fld>
            <a:endParaRPr lang="nb-NO"/>
          </a:p>
        </p:txBody>
      </p:sp>
      <p:sp>
        <p:nvSpPr>
          <p:cNvPr id="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27638" y="2643758"/>
            <a:ext cx="2808000" cy="432048"/>
          </a:xfrm>
        </p:spPr>
        <p:txBody>
          <a:bodyPr tIns="0" anchor="t">
            <a:noAutofit/>
          </a:bodyPr>
          <a:lstStyle>
            <a:lvl1pPr marL="0" indent="0" algn="l">
              <a:buNone/>
              <a:defRPr sz="12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</a:t>
            </a:r>
          </a:p>
          <a:p>
            <a:r>
              <a:rPr lang="en-US" dirty="0"/>
              <a:t>Subtitle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5121041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mpt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</a:t>
            </a:r>
            <a:br>
              <a:rPr lang="en-US"/>
            </a:br>
            <a:r>
              <a:rPr lang="en-US"/>
              <a:t>Add Title</a:t>
            </a:r>
            <a:endParaRPr lang="nb-NO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12C07-DEB9-4499-BA18-F757E1ABFA89}" type="datetime8">
              <a:rPr lang="nl-NL" smtClean="0"/>
              <a:t>9-2-2023 10:24</a:t>
            </a:fld>
            <a:endParaRPr lang="nb-N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YaraTera CALCULATOR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38A1-36B1-482C-8BFA-C0C63145B508}" type="slidenum">
              <a:rPr lang="nb-NO" smtClean="0"/>
              <a:t>‹nr.›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7207862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</a:t>
            </a:r>
            <a:br>
              <a:rPr lang="en-US" dirty="0"/>
            </a:br>
            <a:r>
              <a:rPr lang="en-US" dirty="0"/>
              <a:t>Add Title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b-NO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2E0A5-709B-494D-8505-489FAC599A16}" type="datetime8">
              <a:rPr lang="nl-NL" smtClean="0"/>
              <a:t>9-2-2023 10:24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YaraTera CALCULATOR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38A1-36B1-482C-8BFA-C0C63145B508}" type="slidenum">
              <a:rPr lang="nb-NO" smtClean="0"/>
              <a:t>‹nr.›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7443037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BC 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05978"/>
            <a:ext cx="7643192" cy="70958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</a:t>
            </a:r>
            <a:br>
              <a:rPr lang="en-US" dirty="0"/>
            </a:br>
            <a:r>
              <a:rPr lang="en-US" dirty="0"/>
              <a:t>Add Title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b-NO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55F1-9ECE-4872-AF53-36E0506C4F27}" type="datetime8">
              <a:rPr lang="nl-NL" smtClean="0"/>
              <a:t>9-2-2023 10:24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YaraTera CALCULATOR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38A1-36B1-482C-8BFA-C0C63145B508}" type="slidenum">
              <a:rPr lang="nb-NO" smtClean="0"/>
              <a:t>‹nr.›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5988212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05978"/>
            <a:ext cx="8229600" cy="70958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</a:t>
            </a:r>
            <a:br>
              <a:rPr lang="en-US" dirty="0"/>
            </a:br>
            <a:r>
              <a:rPr lang="en-US" dirty="0"/>
              <a:t>Add Title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87574"/>
            <a:ext cx="4038600" cy="3607049"/>
          </a:xfrm>
        </p:spPr>
        <p:txBody>
          <a:bodyPr>
            <a:norm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b-NO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87574"/>
            <a:ext cx="4038600" cy="3607049"/>
          </a:xfrm>
        </p:spPr>
        <p:txBody>
          <a:bodyPr>
            <a:norm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b-NO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74D38-024D-4423-AD01-07A24287E94C}" type="datetime8">
              <a:rPr lang="nl-NL" smtClean="0"/>
              <a:t>9-2-2023 10:24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YaraTera CALCULATOR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38A1-36B1-482C-8BFA-C0C63145B508}" type="slidenum">
              <a:rPr lang="nb-NO" smtClean="0"/>
              <a:t>‹nr.›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557538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SBC 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05978"/>
            <a:ext cx="7643192" cy="70958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</a:t>
            </a:r>
            <a:br>
              <a:rPr lang="en-US" dirty="0"/>
            </a:br>
            <a:r>
              <a:rPr lang="en-US" dirty="0"/>
              <a:t>Add Title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87574"/>
            <a:ext cx="4038600" cy="3607049"/>
          </a:xfrm>
        </p:spPr>
        <p:txBody>
          <a:bodyPr>
            <a:norm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b-NO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87574"/>
            <a:ext cx="4038600" cy="3607049"/>
          </a:xfrm>
        </p:spPr>
        <p:txBody>
          <a:bodyPr>
            <a:norm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b-NO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2B289-2E8A-4338-901F-2D01D8859940}" type="datetime8">
              <a:rPr lang="nl-NL" smtClean="0"/>
              <a:t>9-2-2023 10:24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YaraTera CALCULATOR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38A1-36B1-482C-8BFA-C0C63145B508}" type="slidenum">
              <a:rPr lang="nb-NO" smtClean="0"/>
              <a:t>‹nr.›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580328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</a:t>
            </a:r>
            <a:br>
              <a:rPr lang="en-US" dirty="0"/>
            </a:br>
            <a:r>
              <a:rPr lang="en-US" dirty="0"/>
              <a:t>Add Title</a:t>
            </a:r>
            <a:endParaRPr lang="nb-NO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4D32B-1A32-486A-819C-BB93A28E89BD}" type="datetime8">
              <a:rPr lang="nl-NL" smtClean="0"/>
              <a:t>9-2-2023 10:24</a:t>
            </a:fld>
            <a:endParaRPr lang="nb-N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YaraTera CALCULATOR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38A1-36B1-482C-8BFA-C0C63145B508}" type="slidenum">
              <a:rPr lang="nb-NO" smtClean="0"/>
              <a:t>‹nr.›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104546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BC 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05978"/>
            <a:ext cx="7643192" cy="70958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</a:t>
            </a:r>
            <a:br>
              <a:rPr lang="en-US" dirty="0"/>
            </a:br>
            <a:r>
              <a:rPr lang="en-US" dirty="0"/>
              <a:t>Add Title</a:t>
            </a:r>
            <a:endParaRPr lang="nb-NO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2F580-EF77-4E64-BE10-555A0A8BE1A1}" type="datetime8">
              <a:rPr lang="nl-NL" smtClean="0"/>
              <a:t>9-2-2023 10:24</a:t>
            </a:fld>
            <a:endParaRPr lang="nb-N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YaraTera CALCULATOR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38A1-36B1-482C-8BFA-C0C63145B508}" type="slidenum">
              <a:rPr lang="nb-NO" smtClean="0"/>
              <a:t>‹nr.›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456331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29A89-D8B3-4EB4-BF93-2068E7DE9D4A}" type="datetime8">
              <a:rPr lang="nl-NL" smtClean="0"/>
              <a:t>9-2-2023 10:24</a:t>
            </a:fld>
            <a:endParaRPr lang="nb-N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YaraTera CALCULATOR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38A1-36B1-482C-8BFA-C0C63145B508}" type="slidenum">
              <a:rPr lang="nb-NO" smtClean="0"/>
              <a:t>‹nr.›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871964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BC 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9A1C0-CC03-41E3-ABCC-36F5CA4F576D}" type="datetime8">
              <a:rPr lang="nl-NL" smtClean="0"/>
              <a:t>9-2-2023 10:24</a:t>
            </a:fld>
            <a:endParaRPr lang="nb-N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YaraTera CALCULATOR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38A1-36B1-482C-8BFA-C0C63145B508}" type="slidenum">
              <a:rPr lang="nb-NO" smtClean="0"/>
              <a:t>‹nr.›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488288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2.xml"/><Relationship Id="rId1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7095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endParaRPr lang="nb-NO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87574"/>
            <a:ext cx="8229600" cy="36070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b-NO" dirty="0"/>
          </a:p>
        </p:txBody>
      </p:sp>
      <p:graphicFrame>
        <p:nvGraphicFramePr>
          <p:cNvPr id="7" name="Object 6" hidden="1"/>
          <p:cNvGraphicFramePr>
            <a:graphicFrameLocks noChangeAspect="1"/>
          </p:cNvGraphicFramePr>
          <p:nvPr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1414380941"/>
              </p:ext>
            </p:extLst>
          </p:nvPr>
        </p:nvGraphicFramePr>
        <p:xfrm>
          <a:off x="1589" y="1192"/>
          <a:ext cx="1587" cy="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5" imgW="270" imgH="270" progId="TCLayout.ActiveDocument.1">
                  <p:embed/>
                </p:oleObj>
              </mc:Choice>
              <mc:Fallback>
                <p:oleObj name="think-cell Slide" r:id="rId15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589" y="1192"/>
                        <a:ext cx="1587" cy="1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 hidden="1"/>
          <p:cNvGraphicFramePr>
            <a:graphicFrameLocks noChangeAspect="1"/>
          </p:cNvGraphicFramePr>
          <p:nvPr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1414380941"/>
              </p:ext>
            </p:extLst>
          </p:nvPr>
        </p:nvGraphicFramePr>
        <p:xfrm>
          <a:off x="1589" y="1192"/>
          <a:ext cx="1587" cy="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7" imgW="270" imgH="270" progId="TCLayout.ActiveDocument.1">
                  <p:embed/>
                </p:oleObj>
              </mc:Choice>
              <mc:Fallback>
                <p:oleObj name="think-cell Slide" r:id="rId17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589" y="1192"/>
                        <a:ext cx="1587" cy="1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12736" y="4664312"/>
            <a:ext cx="122413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547ADF-9F44-46AF-BD5C-91B4F7B0F673}" type="datetime8">
              <a:rPr lang="nl-NL" smtClean="0"/>
              <a:t>9-2-2023 10:24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664312"/>
            <a:ext cx="4040088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nb-NO"/>
              <a:t>YaraTera CALCULATOR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0432" y="4664312"/>
            <a:ext cx="668456" cy="273844"/>
          </a:xfrm>
          <a:prstGeom prst="rect">
            <a:avLst/>
          </a:prstGeom>
        </p:spPr>
        <p:txBody>
          <a:bodyPr vert="horz" lIns="91440" tIns="45720" rIns="7200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D838A1-36B1-482C-8BFA-C0C63145B508}" type="slidenum">
              <a:rPr lang="nb-NO" smtClean="0"/>
              <a:t>‹nr.›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76462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</p:sldLayoutIdLst>
  <p:hf sldNum="0" hdr="0"/>
  <p:txStyles>
    <p:titleStyle>
      <a:lvl1pPr algn="l" defTabSz="914400" rtl="0" eaLnBrk="1" latinLnBrk="0" hangingPunct="1">
        <a:spcBef>
          <a:spcPct val="0"/>
        </a:spcBef>
        <a:buNone/>
        <a:defRPr sz="2000" b="1" kern="120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914400" rtl="0" eaLnBrk="1" latinLnBrk="0" hangingPunct="1">
        <a:spcBef>
          <a:spcPct val="20000"/>
        </a:spcBef>
        <a:buClr>
          <a:schemeClr val="bg2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561600" indent="-180000" algn="l" defTabSz="914400" rtl="0" eaLnBrk="1" latinLnBrk="0" hangingPunct="1">
        <a:spcBef>
          <a:spcPct val="20000"/>
        </a:spcBef>
        <a:buClr>
          <a:schemeClr val="bg2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1018800" indent="-180000" algn="l" defTabSz="914400" rtl="0" eaLnBrk="1" latinLnBrk="0" hangingPunct="1">
        <a:spcBef>
          <a:spcPct val="20000"/>
        </a:spcBef>
        <a:buClr>
          <a:schemeClr val="bg2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476000" indent="-180000" algn="l" defTabSz="914400" rtl="0" eaLnBrk="1" latinLnBrk="0" hangingPunct="1">
        <a:spcBef>
          <a:spcPct val="20000"/>
        </a:spcBef>
        <a:buClr>
          <a:schemeClr val="bg2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933200" indent="-180000" algn="l" defTabSz="914400" rtl="0" eaLnBrk="1" latinLnBrk="0" hangingPunct="1">
        <a:spcBef>
          <a:spcPct val="20000"/>
        </a:spcBef>
        <a:buClr>
          <a:schemeClr val="bg2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390400" indent="-180000" algn="l" defTabSz="914400" rtl="0" eaLnBrk="1" latinLnBrk="0" hangingPunct="1">
        <a:spcBef>
          <a:spcPct val="20000"/>
        </a:spcBef>
        <a:buClr>
          <a:schemeClr val="bg2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47600" indent="-180000" algn="l" defTabSz="914400" rtl="0" eaLnBrk="1" latinLnBrk="0" hangingPunct="1">
        <a:spcBef>
          <a:spcPct val="20000"/>
        </a:spcBef>
        <a:buClr>
          <a:schemeClr val="bg2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304800" indent="-180000" algn="l" defTabSz="914400" rtl="0" eaLnBrk="1" latinLnBrk="0" hangingPunct="1">
        <a:spcBef>
          <a:spcPct val="20000"/>
        </a:spcBef>
        <a:buClr>
          <a:schemeClr val="bg2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762000" indent="-180000" algn="l" defTabSz="914400" rtl="0" eaLnBrk="1" latinLnBrk="0" hangingPunct="1">
        <a:spcBef>
          <a:spcPct val="20000"/>
        </a:spcBef>
        <a:buClr>
          <a:schemeClr val="bg2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7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657851C0-AE17-42BA-87A3-8CC6D38CA3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70407" y="3162299"/>
            <a:ext cx="3319949" cy="1979441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2C93B946-F098-424E-80E5-54D965C257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57407" y="-1759"/>
            <a:ext cx="6799169" cy="5143500"/>
          </a:xfrm>
          <a:prstGeom prst="rect">
            <a:avLst/>
          </a:prstGeom>
        </p:spPr>
      </p:pic>
      <p:sp>
        <p:nvSpPr>
          <p:cNvPr id="7" name="Rechthoek 6"/>
          <p:cNvSpPr/>
          <p:nvPr/>
        </p:nvSpPr>
        <p:spPr>
          <a:xfrm>
            <a:off x="0" y="-1759"/>
            <a:ext cx="3150000" cy="316405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indent="0" algn="l">
              <a:buClr>
                <a:schemeClr val="bg2"/>
              </a:buClr>
              <a:buFontTx/>
              <a:buNone/>
            </a:pPr>
            <a:endParaRPr lang="en-GB" sz="1200" dirty="0" err="1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b-NO" dirty="0"/>
              <a:t>YaraTera CALCULATOR</a:t>
            </a:r>
            <a:br>
              <a:rPr lang="nb-NO" sz="1200" dirty="0"/>
            </a:br>
            <a:r>
              <a:rPr lang="nb-NO" sz="400" dirty="0">
                <a:solidFill>
                  <a:schemeClr val="accent3"/>
                </a:solidFill>
              </a:rPr>
              <a:t>i</a:t>
            </a:r>
            <a:br>
              <a:rPr lang="nb-NO" sz="1200" dirty="0"/>
            </a:br>
            <a:endParaRPr lang="nb-NO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7638" y="2787774"/>
            <a:ext cx="2808000" cy="432048"/>
          </a:xfrm>
        </p:spPr>
        <p:txBody>
          <a:bodyPr/>
          <a:lstStyle/>
          <a:p>
            <a:r>
              <a:rPr lang="nb-NO" dirty="0"/>
              <a:t>Peter van Noort</a:t>
            </a:r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9502"/>
            <a:ext cx="720080" cy="720080"/>
          </a:xfrm>
          <a:prstGeom prst="rect">
            <a:avLst/>
          </a:prstGeom>
        </p:spPr>
      </p:pic>
      <p:sp>
        <p:nvSpPr>
          <p:cNvPr id="9" name="Tekstvak 8"/>
          <p:cNvSpPr txBox="1"/>
          <p:nvPr/>
        </p:nvSpPr>
        <p:spPr>
          <a:xfrm>
            <a:off x="251520" y="1203598"/>
            <a:ext cx="1584176" cy="42913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indent="0">
              <a:buClr>
                <a:schemeClr val="bg2"/>
              </a:buClr>
              <a:buFont typeface="Arial" panose="020B0604020202020204" pitchFamily="34" charset="0"/>
              <a:buNone/>
            </a:pPr>
            <a:r>
              <a:rPr lang="en-GB" sz="1250" dirty="0">
                <a:solidFill>
                  <a:schemeClr val="bg1"/>
                </a:solidFill>
                <a:latin typeface="YaraMaxLF-Bold" pitchFamily="50" charset="0"/>
              </a:rPr>
              <a:t>Knowledge grows</a:t>
            </a:r>
          </a:p>
        </p:txBody>
      </p:sp>
      <p:pic>
        <p:nvPicPr>
          <p:cNvPr id="10" name="Afbeelding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800" y="3162300"/>
            <a:ext cx="1219200" cy="762000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800" y="3924300"/>
            <a:ext cx="1219200" cy="12192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015923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3C6BCA-05D5-4CEF-9162-060EE1A36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YaraTera</a:t>
            </a:r>
            <a:r>
              <a:rPr lang="en-GB" dirty="0"/>
              <a:t> CALCULATOR.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C2320B1-95BD-4010-9343-49879D67F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6A8C1-D07B-48A7-B9D3-6EEB2CDCD627}" type="datetime8">
              <a:rPr lang="nl-NL" smtClean="0"/>
              <a:t>9-2-2023 10:25</a:t>
            </a:fld>
            <a:endParaRPr lang="nb-NO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6DF4E6C-72BF-468D-AE5E-B992DE08C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YaraTera CALCULATOR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C71A5F2D-90BC-4162-B48F-72F211794D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1470"/>
            <a:ext cx="9144000" cy="4558204"/>
          </a:xfrm>
          <a:prstGeom prst="rect">
            <a:avLst/>
          </a:prstGeom>
        </p:spPr>
      </p:pic>
      <p:sp>
        <p:nvSpPr>
          <p:cNvPr id="8" name="Rechthoek 7">
            <a:extLst>
              <a:ext uri="{FF2B5EF4-FFF2-40B4-BE49-F238E27FC236}">
                <a16:creationId xmlns:a16="http://schemas.microsoft.com/office/drawing/2014/main" id="{3457DA75-02BD-4B23-9A2A-C10B26B4ABFF}"/>
              </a:ext>
            </a:extLst>
          </p:cNvPr>
          <p:cNvSpPr/>
          <p:nvPr/>
        </p:nvSpPr>
        <p:spPr>
          <a:xfrm>
            <a:off x="1763688" y="51470"/>
            <a:ext cx="1224136" cy="2160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indent="0" algn="l">
              <a:buClr>
                <a:schemeClr val="bg2"/>
              </a:buClr>
              <a:buFontTx/>
              <a:buNone/>
            </a:pPr>
            <a:endParaRPr lang="en-US" sz="1200" dirty="0" err="1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57F09409-8B68-474D-8798-06E12C8F82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3952" y="915566"/>
            <a:ext cx="3172268" cy="287695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id="{C33D599D-E8A9-491B-9020-F6D7BE8441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253" y="1419622"/>
            <a:ext cx="492646" cy="492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42912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3C6BCA-05D5-4CEF-9162-060EE1A36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YaraTera</a:t>
            </a:r>
            <a:r>
              <a:rPr lang="en-GB" dirty="0"/>
              <a:t> CALCULATOR.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C2320B1-95BD-4010-9343-49879D67F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6A8C1-D07B-48A7-B9D3-6EEB2CDCD627}" type="datetime8">
              <a:rPr lang="nl-NL" smtClean="0"/>
              <a:t>9-2-2023 10:25</a:t>
            </a:fld>
            <a:endParaRPr lang="nb-NO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6DF4E6C-72BF-468D-AE5E-B992DE08C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YaraTera CALCULATOR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C71A5F2D-90BC-4162-B48F-72F211794D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1470"/>
            <a:ext cx="9144000" cy="4558204"/>
          </a:xfrm>
          <a:prstGeom prst="rect">
            <a:avLst/>
          </a:prstGeom>
        </p:spPr>
      </p:pic>
      <p:sp>
        <p:nvSpPr>
          <p:cNvPr id="8" name="Rechthoek 7">
            <a:extLst>
              <a:ext uri="{FF2B5EF4-FFF2-40B4-BE49-F238E27FC236}">
                <a16:creationId xmlns:a16="http://schemas.microsoft.com/office/drawing/2014/main" id="{3457DA75-02BD-4B23-9A2A-C10B26B4ABFF}"/>
              </a:ext>
            </a:extLst>
          </p:cNvPr>
          <p:cNvSpPr/>
          <p:nvPr/>
        </p:nvSpPr>
        <p:spPr>
          <a:xfrm>
            <a:off x="1763688" y="51470"/>
            <a:ext cx="1224136" cy="2160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indent="0" algn="l">
              <a:buClr>
                <a:schemeClr val="bg2"/>
              </a:buClr>
              <a:buFontTx/>
              <a:buNone/>
            </a:pPr>
            <a:endParaRPr lang="en-US" sz="1200" dirty="0" err="1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57F09409-8B68-474D-8798-06E12C8F82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3952" y="915566"/>
            <a:ext cx="3172268" cy="287695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BB116A60-04F5-40DD-8E6D-7465F8C2B6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8890" y="159482"/>
            <a:ext cx="3262035" cy="416263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40312523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3C6BCA-05D5-4CEF-9162-060EE1A36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YaraTera</a:t>
            </a:r>
            <a:r>
              <a:rPr lang="en-GB" dirty="0"/>
              <a:t> CALCULATOR.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C2320B1-95BD-4010-9343-49879D67F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6A8C1-D07B-48A7-B9D3-6EEB2CDCD627}" type="datetime8">
              <a:rPr lang="nl-NL" smtClean="0"/>
              <a:t>9-2-2023 10:25</a:t>
            </a:fld>
            <a:endParaRPr lang="nb-NO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6DF4E6C-72BF-468D-AE5E-B992DE08C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YaraTera CALCULATOR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C71A5F2D-90BC-4162-B48F-72F211794D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1470"/>
            <a:ext cx="9144000" cy="4558204"/>
          </a:xfrm>
          <a:prstGeom prst="rect">
            <a:avLst/>
          </a:prstGeom>
        </p:spPr>
      </p:pic>
      <p:sp>
        <p:nvSpPr>
          <p:cNvPr id="8" name="Rechthoek 7">
            <a:extLst>
              <a:ext uri="{FF2B5EF4-FFF2-40B4-BE49-F238E27FC236}">
                <a16:creationId xmlns:a16="http://schemas.microsoft.com/office/drawing/2014/main" id="{3457DA75-02BD-4B23-9A2A-C10B26B4ABFF}"/>
              </a:ext>
            </a:extLst>
          </p:cNvPr>
          <p:cNvSpPr/>
          <p:nvPr/>
        </p:nvSpPr>
        <p:spPr>
          <a:xfrm>
            <a:off x="1763688" y="51470"/>
            <a:ext cx="1224136" cy="2160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indent="0" algn="l">
              <a:buClr>
                <a:schemeClr val="bg2"/>
              </a:buClr>
              <a:buFontTx/>
              <a:buNone/>
            </a:pPr>
            <a:endParaRPr lang="en-US" sz="1200" dirty="0" err="1"/>
          </a:p>
        </p:txBody>
      </p:sp>
    </p:spTree>
    <p:extLst>
      <p:ext uri="{BB962C8B-B14F-4D97-AF65-F5344CB8AC3E}">
        <p14:creationId xmlns:p14="http://schemas.microsoft.com/office/powerpoint/2010/main" val="3317916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3C6BCA-05D5-4CEF-9162-060EE1A36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YaraTera</a:t>
            </a:r>
            <a:r>
              <a:rPr lang="en-GB" dirty="0"/>
              <a:t> CALCULATOR.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C2320B1-95BD-4010-9343-49879D67F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6A8C1-D07B-48A7-B9D3-6EEB2CDCD627}" type="datetime8">
              <a:rPr lang="nl-NL" smtClean="0"/>
              <a:t>9-2-2023 10:25</a:t>
            </a:fld>
            <a:endParaRPr lang="nb-NO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6DF4E6C-72BF-468D-AE5E-B992DE08C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YaraTera CALCULATOR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FD59DC6B-6AEB-42BF-8BE2-FECCE8BAB0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889" y="723642"/>
            <a:ext cx="7678222" cy="3696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8526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A34A3ED-6FD5-4B15-BCF3-E78AA792D3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Fe-</a:t>
            </a:r>
            <a:r>
              <a:rPr lang="en-US" dirty="0" err="1"/>
              <a:t>chelaat</a:t>
            </a:r>
            <a:r>
              <a:rPr lang="en-US" dirty="0"/>
              <a:t>.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58F44B3-9BB3-461C-994F-BAEA3FF882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9BAF131-5D55-4AD0-B41A-48A7FD9040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2E0A5-709B-494D-8505-489FAC599A16}" type="datetime8">
              <a:rPr lang="nl-NL" smtClean="0"/>
              <a:t>9-2-2023 10:25</a:t>
            </a:fld>
            <a:endParaRPr lang="nb-NO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BC1EDF1-C9A4-427B-960A-098FF79A83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YaraTera CALCULATOR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FE6989EF-7E56-4D31-B8B2-52E879E26F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475656" y="1795596"/>
            <a:ext cx="1787873" cy="1991003"/>
          </a:xfrm>
          <a:prstGeom prst="rect">
            <a:avLst/>
          </a:prstGeom>
        </p:spPr>
      </p:pic>
      <p:sp>
        <p:nvSpPr>
          <p:cNvPr id="8" name="Stroomdiagram: Verbindingslijn 7">
            <a:extLst>
              <a:ext uri="{FF2B5EF4-FFF2-40B4-BE49-F238E27FC236}">
                <a16:creationId xmlns:a16="http://schemas.microsoft.com/office/drawing/2014/main" id="{E6C6E0F5-262F-43D8-A7FE-F3978410B2AD}"/>
              </a:ext>
            </a:extLst>
          </p:cNvPr>
          <p:cNvSpPr/>
          <p:nvPr/>
        </p:nvSpPr>
        <p:spPr>
          <a:xfrm>
            <a:off x="5436096" y="1498890"/>
            <a:ext cx="700607" cy="648072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indent="0" algn="l">
              <a:buClr>
                <a:schemeClr val="bg2"/>
              </a:buClr>
              <a:buFontTx/>
              <a:buNone/>
            </a:pPr>
            <a:r>
              <a:rPr lang="en-US" sz="1200" dirty="0"/>
              <a:t> 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BB697AB6-B0FC-4F64-A3CC-FBB430F8C5DA}"/>
              </a:ext>
            </a:extLst>
          </p:cNvPr>
          <p:cNvSpPr txBox="1"/>
          <p:nvPr/>
        </p:nvSpPr>
        <p:spPr>
          <a:xfrm>
            <a:off x="5512191" y="1642906"/>
            <a:ext cx="408488" cy="2880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indent="0">
              <a:buClr>
                <a:schemeClr val="bg2"/>
              </a:buClr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</a:rPr>
              <a:t>Cu</a:t>
            </a:r>
          </a:p>
        </p:txBody>
      </p:sp>
      <p:sp>
        <p:nvSpPr>
          <p:cNvPr id="10" name="Stroomdiagram: Verbindingslijn 9">
            <a:extLst>
              <a:ext uri="{FF2B5EF4-FFF2-40B4-BE49-F238E27FC236}">
                <a16:creationId xmlns:a16="http://schemas.microsoft.com/office/drawing/2014/main" id="{41D099E3-46E7-4B3C-8E7E-95DF40778A74}"/>
              </a:ext>
            </a:extLst>
          </p:cNvPr>
          <p:cNvSpPr/>
          <p:nvPr/>
        </p:nvSpPr>
        <p:spPr>
          <a:xfrm>
            <a:off x="5938001" y="2341817"/>
            <a:ext cx="700607" cy="648072"/>
          </a:xfrm>
          <a:prstGeom prst="flowChartConnecto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indent="0" algn="l">
              <a:buClr>
                <a:schemeClr val="bg2"/>
              </a:buClr>
              <a:buFontTx/>
              <a:buNone/>
            </a:pPr>
            <a:r>
              <a:rPr lang="en-US" sz="1200" dirty="0"/>
              <a:t> </a:t>
            </a:r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A6DE36BB-FE22-4F03-8E33-ADD4694E79C6}"/>
              </a:ext>
            </a:extLst>
          </p:cNvPr>
          <p:cNvSpPr txBox="1"/>
          <p:nvPr/>
        </p:nvSpPr>
        <p:spPr>
          <a:xfrm>
            <a:off x="6014096" y="2485833"/>
            <a:ext cx="408488" cy="2880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indent="0">
              <a:buClr>
                <a:schemeClr val="bg2"/>
              </a:buClr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</a:rPr>
              <a:t>Mn</a:t>
            </a:r>
          </a:p>
        </p:txBody>
      </p:sp>
      <p:sp>
        <p:nvSpPr>
          <p:cNvPr id="12" name="Stroomdiagram: Verbindingslijn 11">
            <a:extLst>
              <a:ext uri="{FF2B5EF4-FFF2-40B4-BE49-F238E27FC236}">
                <a16:creationId xmlns:a16="http://schemas.microsoft.com/office/drawing/2014/main" id="{44B81438-3811-4CED-A5CA-25449442025B}"/>
              </a:ext>
            </a:extLst>
          </p:cNvPr>
          <p:cNvSpPr/>
          <p:nvPr/>
        </p:nvSpPr>
        <p:spPr>
          <a:xfrm>
            <a:off x="5510696" y="3291830"/>
            <a:ext cx="700607" cy="648072"/>
          </a:xfrm>
          <a:prstGeom prst="flowChartConnector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indent="0" algn="l">
              <a:buClr>
                <a:schemeClr val="bg2"/>
              </a:buClr>
              <a:buFontTx/>
              <a:buNone/>
            </a:pPr>
            <a:r>
              <a:rPr lang="en-US" sz="1200" dirty="0"/>
              <a:t> </a:t>
            </a:r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1BA397E8-442D-4762-9E68-4A72C73D8ACF}"/>
              </a:ext>
            </a:extLst>
          </p:cNvPr>
          <p:cNvSpPr txBox="1"/>
          <p:nvPr/>
        </p:nvSpPr>
        <p:spPr>
          <a:xfrm>
            <a:off x="5632647" y="3443106"/>
            <a:ext cx="408488" cy="2880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indent="0">
              <a:buClr>
                <a:schemeClr val="bg2"/>
              </a:buClr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</a:rPr>
              <a:t>Zn</a:t>
            </a: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2A14F659-F48D-4264-9F58-457DC2F4E351}"/>
              </a:ext>
            </a:extLst>
          </p:cNvPr>
          <p:cNvSpPr txBox="1"/>
          <p:nvPr/>
        </p:nvSpPr>
        <p:spPr>
          <a:xfrm>
            <a:off x="2141610" y="2393570"/>
            <a:ext cx="914400" cy="91440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indent="0">
              <a:buClr>
                <a:schemeClr val="bg2"/>
              </a:buClr>
              <a:buFont typeface="Arial" panose="020B0604020202020204" pitchFamily="34" charset="0"/>
              <a:buNone/>
            </a:pPr>
            <a:r>
              <a:rPr lang="en-US" sz="3200" dirty="0"/>
              <a:t>Fe</a:t>
            </a:r>
          </a:p>
        </p:txBody>
      </p:sp>
    </p:spTree>
    <p:extLst>
      <p:ext uri="{BB962C8B-B14F-4D97-AF65-F5344CB8AC3E}">
        <p14:creationId xmlns:p14="http://schemas.microsoft.com/office/powerpoint/2010/main" val="13719576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Afbeelding 14">
            <a:extLst>
              <a:ext uri="{FF2B5EF4-FFF2-40B4-BE49-F238E27FC236}">
                <a16:creationId xmlns:a16="http://schemas.microsoft.com/office/drawing/2014/main" id="{2E933691-9A25-4AEC-86D4-9B48C270D3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2080" y="1333385"/>
            <a:ext cx="919223" cy="917677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A34A3ED-6FD5-4B15-BCF3-E78AA792D3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Fe-</a:t>
            </a:r>
            <a:r>
              <a:rPr lang="en-US" dirty="0" err="1"/>
              <a:t>chelaat</a:t>
            </a:r>
            <a:r>
              <a:rPr lang="en-US" dirty="0"/>
              <a:t>.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58F44B3-9BB3-461C-994F-BAEA3FF882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9BAF131-5D55-4AD0-B41A-48A7FD9040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2E0A5-709B-494D-8505-489FAC599A16}" type="datetime8">
              <a:rPr lang="nl-NL" smtClean="0"/>
              <a:t>9-2-2023 10:25</a:t>
            </a:fld>
            <a:endParaRPr lang="nb-NO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BC1EDF1-C9A4-427B-960A-098FF79A83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YaraTera CALCULATOR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FE6989EF-7E56-4D31-B8B2-52E879E26F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475656" y="1347614"/>
            <a:ext cx="1787873" cy="1991003"/>
          </a:xfrm>
          <a:prstGeom prst="rect">
            <a:avLst/>
          </a:prstGeom>
        </p:spPr>
      </p:pic>
      <p:sp>
        <p:nvSpPr>
          <p:cNvPr id="9" name="Tekstvak 8">
            <a:extLst>
              <a:ext uri="{FF2B5EF4-FFF2-40B4-BE49-F238E27FC236}">
                <a16:creationId xmlns:a16="http://schemas.microsoft.com/office/drawing/2014/main" id="{BB697AB6-B0FC-4F64-A3CC-FBB430F8C5DA}"/>
              </a:ext>
            </a:extLst>
          </p:cNvPr>
          <p:cNvSpPr txBox="1"/>
          <p:nvPr/>
        </p:nvSpPr>
        <p:spPr>
          <a:xfrm>
            <a:off x="5621689" y="1561524"/>
            <a:ext cx="395331" cy="26680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indent="0">
              <a:buClr>
                <a:schemeClr val="bg2"/>
              </a:buClr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</a:rPr>
              <a:t>Cu</a:t>
            </a:r>
          </a:p>
        </p:txBody>
      </p:sp>
      <p:sp>
        <p:nvSpPr>
          <p:cNvPr id="10" name="Stroomdiagram: Verbindingslijn 9">
            <a:extLst>
              <a:ext uri="{FF2B5EF4-FFF2-40B4-BE49-F238E27FC236}">
                <a16:creationId xmlns:a16="http://schemas.microsoft.com/office/drawing/2014/main" id="{41D099E3-46E7-4B3C-8E7E-95DF40778A74}"/>
              </a:ext>
            </a:extLst>
          </p:cNvPr>
          <p:cNvSpPr/>
          <p:nvPr/>
        </p:nvSpPr>
        <p:spPr>
          <a:xfrm>
            <a:off x="5938001" y="2341817"/>
            <a:ext cx="700607" cy="648072"/>
          </a:xfrm>
          <a:prstGeom prst="flowChartConnecto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indent="0" algn="l">
              <a:buClr>
                <a:schemeClr val="bg2"/>
              </a:buClr>
              <a:buFontTx/>
              <a:buNone/>
            </a:pPr>
            <a:r>
              <a:rPr lang="en-US" sz="1200" dirty="0"/>
              <a:t> </a:t>
            </a:r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A6DE36BB-FE22-4F03-8E33-ADD4694E79C6}"/>
              </a:ext>
            </a:extLst>
          </p:cNvPr>
          <p:cNvSpPr txBox="1"/>
          <p:nvPr/>
        </p:nvSpPr>
        <p:spPr>
          <a:xfrm>
            <a:off x="6014096" y="2485833"/>
            <a:ext cx="408488" cy="2880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indent="0">
              <a:buClr>
                <a:schemeClr val="bg2"/>
              </a:buClr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</a:rPr>
              <a:t>Mn</a:t>
            </a:r>
          </a:p>
        </p:txBody>
      </p:sp>
      <p:sp>
        <p:nvSpPr>
          <p:cNvPr id="12" name="Stroomdiagram: Verbindingslijn 11">
            <a:extLst>
              <a:ext uri="{FF2B5EF4-FFF2-40B4-BE49-F238E27FC236}">
                <a16:creationId xmlns:a16="http://schemas.microsoft.com/office/drawing/2014/main" id="{44B81438-3811-4CED-A5CA-25449442025B}"/>
              </a:ext>
            </a:extLst>
          </p:cNvPr>
          <p:cNvSpPr/>
          <p:nvPr/>
        </p:nvSpPr>
        <p:spPr>
          <a:xfrm>
            <a:off x="5510696" y="3291830"/>
            <a:ext cx="700607" cy="648072"/>
          </a:xfrm>
          <a:prstGeom prst="flowChartConnector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indent="0" algn="l">
              <a:buClr>
                <a:schemeClr val="bg2"/>
              </a:buClr>
              <a:buFontTx/>
              <a:buNone/>
            </a:pPr>
            <a:r>
              <a:rPr lang="en-US" sz="1200" dirty="0"/>
              <a:t> </a:t>
            </a:r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1BA397E8-442D-4762-9E68-4A72C73D8ACF}"/>
              </a:ext>
            </a:extLst>
          </p:cNvPr>
          <p:cNvSpPr txBox="1"/>
          <p:nvPr/>
        </p:nvSpPr>
        <p:spPr>
          <a:xfrm>
            <a:off x="5632647" y="3443106"/>
            <a:ext cx="408488" cy="2880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indent="0">
              <a:buClr>
                <a:schemeClr val="bg2"/>
              </a:buClr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</a:rPr>
              <a:t>Zn</a:t>
            </a: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2A14F659-F48D-4264-9F58-457DC2F4E351}"/>
              </a:ext>
            </a:extLst>
          </p:cNvPr>
          <p:cNvSpPr txBox="1"/>
          <p:nvPr/>
        </p:nvSpPr>
        <p:spPr>
          <a:xfrm>
            <a:off x="2141610" y="1945588"/>
            <a:ext cx="914400" cy="91440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indent="0">
              <a:buClr>
                <a:schemeClr val="bg2"/>
              </a:buClr>
              <a:buFont typeface="Arial" panose="020B0604020202020204" pitchFamily="34" charset="0"/>
              <a:buNone/>
            </a:pPr>
            <a:r>
              <a:rPr lang="en-US" sz="3200" dirty="0"/>
              <a:t>Fe</a:t>
            </a:r>
          </a:p>
        </p:txBody>
      </p:sp>
      <p:sp>
        <p:nvSpPr>
          <p:cNvPr id="16" name="Stroomdiagram: Verbindingslijn 15">
            <a:extLst>
              <a:ext uri="{FF2B5EF4-FFF2-40B4-BE49-F238E27FC236}">
                <a16:creationId xmlns:a16="http://schemas.microsoft.com/office/drawing/2014/main" id="{13581E96-DD3E-4AB5-99BB-040F0CDAD14B}"/>
              </a:ext>
            </a:extLst>
          </p:cNvPr>
          <p:cNvSpPr/>
          <p:nvPr/>
        </p:nvSpPr>
        <p:spPr>
          <a:xfrm>
            <a:off x="2103206" y="3939902"/>
            <a:ext cx="700607" cy="648072"/>
          </a:xfrm>
          <a:prstGeom prst="flowChartConnecto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indent="0" algn="l">
              <a:buClr>
                <a:schemeClr val="bg2"/>
              </a:buClr>
              <a:buFontTx/>
              <a:buNone/>
            </a:pPr>
            <a:r>
              <a:rPr lang="en-US" sz="1200" dirty="0"/>
              <a:t> </a:t>
            </a:r>
          </a:p>
        </p:txBody>
      </p:sp>
      <p:sp>
        <p:nvSpPr>
          <p:cNvPr id="17" name="Tekstvak 16">
            <a:extLst>
              <a:ext uri="{FF2B5EF4-FFF2-40B4-BE49-F238E27FC236}">
                <a16:creationId xmlns:a16="http://schemas.microsoft.com/office/drawing/2014/main" id="{64AAD4BE-8F51-4B3E-9610-0E08C164542E}"/>
              </a:ext>
            </a:extLst>
          </p:cNvPr>
          <p:cNvSpPr txBox="1"/>
          <p:nvPr/>
        </p:nvSpPr>
        <p:spPr>
          <a:xfrm>
            <a:off x="2225157" y="4091178"/>
            <a:ext cx="408488" cy="2880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indent="0">
              <a:buClr>
                <a:schemeClr val="bg2"/>
              </a:buClr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</a:rPr>
              <a:t>Fe</a:t>
            </a:r>
          </a:p>
        </p:txBody>
      </p:sp>
      <p:sp>
        <p:nvSpPr>
          <p:cNvPr id="18" name="Pijl: rechts 17">
            <a:extLst>
              <a:ext uri="{FF2B5EF4-FFF2-40B4-BE49-F238E27FC236}">
                <a16:creationId xmlns:a16="http://schemas.microsoft.com/office/drawing/2014/main" id="{3D33E6DD-E8A0-4FD9-A9DE-5531F39A7F32}"/>
              </a:ext>
            </a:extLst>
          </p:cNvPr>
          <p:cNvSpPr/>
          <p:nvPr/>
        </p:nvSpPr>
        <p:spPr>
          <a:xfrm rot="5400000">
            <a:off x="2150402" y="3456662"/>
            <a:ext cx="589933" cy="376551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indent="0" algn="l">
              <a:buClr>
                <a:schemeClr val="bg2"/>
              </a:buClr>
              <a:buFontTx/>
              <a:buNone/>
            </a:pPr>
            <a:endParaRPr lang="en-US" sz="1200" dirty="0" err="1"/>
          </a:p>
        </p:txBody>
      </p:sp>
    </p:spTree>
    <p:extLst>
      <p:ext uri="{BB962C8B-B14F-4D97-AF65-F5344CB8AC3E}">
        <p14:creationId xmlns:p14="http://schemas.microsoft.com/office/powerpoint/2010/main" val="5939065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>
            <a:extLst>
              <a:ext uri="{FF2B5EF4-FFF2-40B4-BE49-F238E27FC236}">
                <a16:creationId xmlns:a16="http://schemas.microsoft.com/office/drawing/2014/main" id="{22DEBC19-2C0D-4363-90D9-784F7133CB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63519"/>
            <a:ext cx="9144000" cy="4216462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C3C6BCA-05D5-4CEF-9162-060EE1A36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YaraTera</a:t>
            </a:r>
            <a:r>
              <a:rPr lang="en-GB" dirty="0"/>
              <a:t> CALCULATOR.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C2320B1-95BD-4010-9343-49879D67F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6A8C1-D07B-48A7-B9D3-6EEB2CDCD627}" type="datetime8">
              <a:rPr lang="nl-NL" smtClean="0"/>
              <a:t>9-2-2023 10:25</a:t>
            </a:fld>
            <a:endParaRPr lang="nb-NO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6DF4E6C-72BF-468D-AE5E-B992DE08C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YaraTera CALCULATOR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5CED3307-5287-4648-BF3A-248CE67391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3251" y="2211710"/>
            <a:ext cx="4476707" cy="2160240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10A37D70-8048-43DD-A2E8-2552EB6379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3928" y="3168375"/>
            <a:ext cx="246910" cy="246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4667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3C6BCA-05D5-4CEF-9162-060EE1A36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C2320B1-95BD-4010-9343-49879D67F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6A8C1-D07B-48A7-B9D3-6EEB2CDCD627}" type="datetime8">
              <a:rPr lang="nl-NL" smtClean="0"/>
              <a:t>9-2-2023 10:25</a:t>
            </a:fld>
            <a:endParaRPr lang="nb-NO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6DF4E6C-72BF-468D-AE5E-B992DE08C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YaraTera CALCULATOR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10A37D70-8048-43DD-A2E8-2552EB6379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3928" y="3168375"/>
            <a:ext cx="246910" cy="246910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79617073-A28B-4D07-8E03-61578C9A17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9632" y="167258"/>
            <a:ext cx="6552728" cy="4341978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3515694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>
            <a:extLst>
              <a:ext uri="{FF2B5EF4-FFF2-40B4-BE49-F238E27FC236}">
                <a16:creationId xmlns:a16="http://schemas.microsoft.com/office/drawing/2014/main" id="{83B9E96C-8E13-4E15-954A-219CAD33BF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63519"/>
            <a:ext cx="9144000" cy="4216462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C3C6BCA-05D5-4CEF-9162-060EE1A36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YaraTera</a:t>
            </a:r>
            <a:r>
              <a:rPr lang="en-GB" dirty="0"/>
              <a:t> CALCULATOR.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C2320B1-95BD-4010-9343-49879D67F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6A8C1-D07B-48A7-B9D3-6EEB2CDCD627}" type="datetime8">
              <a:rPr lang="nl-NL" smtClean="0"/>
              <a:t>9-2-2023 10:25</a:t>
            </a:fld>
            <a:endParaRPr lang="nb-NO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6DF4E6C-72BF-468D-AE5E-B992DE08C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YaraTera CALCULATOR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B2CA6D50-E3B0-4E78-A6C7-BC5B8312A2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1" y="2269691"/>
            <a:ext cx="4505776" cy="217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1994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>
            <a:extLst>
              <a:ext uri="{FF2B5EF4-FFF2-40B4-BE49-F238E27FC236}">
                <a16:creationId xmlns:a16="http://schemas.microsoft.com/office/drawing/2014/main" id="{E060E14A-35B0-4A6A-BC07-4E48325CEB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63519"/>
            <a:ext cx="9144000" cy="4216462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C3C6BCA-05D5-4CEF-9162-060EE1A36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YaraTera</a:t>
            </a:r>
            <a:r>
              <a:rPr lang="en-GB" dirty="0"/>
              <a:t> CALCULATOR.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C2320B1-95BD-4010-9343-49879D67F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6A8C1-D07B-48A7-B9D3-6EEB2CDCD627}" type="datetime8">
              <a:rPr lang="nl-NL" smtClean="0"/>
              <a:t>9-2-2023 10:25</a:t>
            </a:fld>
            <a:endParaRPr lang="nb-NO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6DF4E6C-72BF-468D-AE5E-B992DE08C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YaraTera CALCULATOR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A8727087-7117-4926-9D70-94BE3A7991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96909" y="2255782"/>
            <a:ext cx="4439587" cy="214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124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56D6E9-02DB-4D9A-B63A-92C6B9052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https://www.yara.nl/gewasvoeding/toolbox/yara-software/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676BDE7-3EAC-4B21-B28F-2EA0E6212E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7F85A1E-EF37-4235-9268-228D6A611D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2E0A5-709B-494D-8505-489FAC599A16}" type="datetime8">
              <a:rPr lang="nl-NL" smtClean="0"/>
              <a:t>9-2-2023 10:24</a:t>
            </a:fld>
            <a:endParaRPr lang="nb-NO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481D287-7936-4B03-ADB4-C7A50A0886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YaraTera CALCULATOR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06D49A3D-341E-4C9A-8C44-D447C6817B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696" y="679306"/>
            <a:ext cx="5328592" cy="3801976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42592985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3C6BCA-05D5-4CEF-9162-060EE1A36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YaraTera</a:t>
            </a:r>
            <a:r>
              <a:rPr lang="en-GB" dirty="0"/>
              <a:t> CALCULATOR.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C2320B1-95BD-4010-9343-49879D67F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6A8C1-D07B-48A7-B9D3-6EEB2CDCD627}" type="datetime8">
              <a:rPr lang="nl-NL" smtClean="0"/>
              <a:t>9-2-2023 10:25</a:t>
            </a:fld>
            <a:endParaRPr lang="nb-NO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6DF4E6C-72BF-468D-AE5E-B992DE08C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YaraTera CALCULATOR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CD046BCB-5966-4B53-AB9B-070339B52D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1347614"/>
            <a:ext cx="3594175" cy="225045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D31EA9F0-B9AE-44DC-97B4-E40DC46B6E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4359" y="1343387"/>
            <a:ext cx="4040089" cy="2254683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2202919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3C6BCA-05D5-4CEF-9162-060EE1A36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YaraTera</a:t>
            </a:r>
            <a:r>
              <a:rPr lang="en-GB" dirty="0"/>
              <a:t> CALCULATOR.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C2320B1-95BD-4010-9343-49879D67F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6A8C1-D07B-48A7-B9D3-6EEB2CDCD627}" type="datetime8">
              <a:rPr lang="nl-NL" smtClean="0"/>
              <a:t>9-2-2023 10:25</a:t>
            </a:fld>
            <a:endParaRPr lang="nb-NO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6DF4E6C-72BF-468D-AE5E-B992DE08C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YaraTera CALCULATOR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5D902AE8-AC80-48DD-9C2B-B558A01DBA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419622"/>
            <a:ext cx="4009495" cy="214510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20DD7641-71DF-45E8-A188-36DA973E25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9114" y="1419622"/>
            <a:ext cx="4093366" cy="2145106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0488510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>
            <a:extLst>
              <a:ext uri="{FF2B5EF4-FFF2-40B4-BE49-F238E27FC236}">
                <a16:creationId xmlns:a16="http://schemas.microsoft.com/office/drawing/2014/main" id="{E3211E7D-B404-4B39-901C-20EEB93DCE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63519"/>
            <a:ext cx="9144000" cy="4216462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C3C6BCA-05D5-4CEF-9162-060EE1A36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YaraTera</a:t>
            </a:r>
            <a:r>
              <a:rPr lang="en-GB" dirty="0"/>
              <a:t> CALCULATOR.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C2320B1-95BD-4010-9343-49879D67F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6A8C1-D07B-48A7-B9D3-6EEB2CDCD627}" type="datetime8">
              <a:rPr lang="nl-NL" smtClean="0"/>
              <a:t>9-2-2023 10:25</a:t>
            </a:fld>
            <a:endParaRPr lang="nb-NO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6DF4E6C-72BF-468D-AE5E-B992DE08C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YaraTera CALCULATOR</a:t>
            </a:r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id="{B4AED20A-4245-48DA-81CD-A0C88C4C7F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9434" y="798331"/>
            <a:ext cx="492646" cy="492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51740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3C6BCA-05D5-4CEF-9162-060EE1A36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YaraTera</a:t>
            </a:r>
            <a:r>
              <a:rPr lang="en-GB" dirty="0"/>
              <a:t> CALCULATOR.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C2320B1-95BD-4010-9343-49879D67F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17F73-BA11-435B-A5B0-B966E814ED24}" type="datetime8">
              <a:rPr lang="nl-NL" smtClean="0"/>
              <a:t>9-2-2023 10:25</a:t>
            </a:fld>
            <a:endParaRPr lang="nb-NO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6DF4E6C-72BF-468D-AE5E-B992DE08C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YaraTera CALCULATOR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983D4D64-B672-4F57-B0A3-DEA04A062A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470"/>
            <a:ext cx="9144000" cy="2012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3731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3C6BCA-05D5-4CEF-9162-060EE1A36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YaraTera</a:t>
            </a:r>
            <a:r>
              <a:rPr lang="en-GB" dirty="0"/>
              <a:t> CALCULATOR.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154E7BE-9640-4185-8D4F-BBCF0A5FF9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987574"/>
            <a:ext cx="5338936" cy="3607049"/>
          </a:xfrm>
        </p:spPr>
        <p:txBody>
          <a:bodyPr/>
          <a:lstStyle/>
          <a:p>
            <a:r>
              <a:rPr lang="nl-NL" b="1" dirty="0"/>
              <a:t>Richtlijnen analyse:</a:t>
            </a:r>
          </a:p>
          <a:p>
            <a:endParaRPr lang="nl-NL" dirty="0"/>
          </a:p>
          <a:p>
            <a:r>
              <a:rPr lang="nl-NL" dirty="0"/>
              <a:t>Substraat:                        Potgrond:                        Kasgrond:</a:t>
            </a:r>
          </a:p>
          <a:p>
            <a:r>
              <a:rPr lang="nl-NL" dirty="0"/>
              <a:t>-Watermonster                 -potgrondmonster           - kasgrond</a:t>
            </a:r>
          </a:p>
          <a:p>
            <a:r>
              <a:rPr lang="nl-NL" dirty="0"/>
              <a:t>-elke 1-2 weken               -elke 3 weken                 -elke 4-6 weken</a:t>
            </a:r>
          </a:p>
          <a:p>
            <a:r>
              <a:rPr lang="nl-NL" dirty="0"/>
              <a:t>-500 ml water                  -500 gram potgrond        -500 gram kasgrond</a:t>
            </a:r>
          </a:p>
          <a:p>
            <a:r>
              <a:rPr lang="nl-NL" dirty="0"/>
              <a:t>50% onder en 50%         niet in de bovenste en     - 50% bij de druppelaar</a:t>
            </a:r>
          </a:p>
          <a:p>
            <a:pPr marL="0" indent="0">
              <a:buNone/>
            </a:pPr>
            <a:r>
              <a:rPr lang="nl-NL" dirty="0"/>
              <a:t>    tussen de planten            onderste cm van de pot    en 50% tussen de</a:t>
            </a:r>
          </a:p>
          <a:p>
            <a:pPr marL="0" indent="0">
              <a:buNone/>
            </a:pPr>
            <a:r>
              <a:rPr lang="nl-NL" dirty="0"/>
              <a:t>                                                                                     druppelaars</a:t>
            </a:r>
          </a:p>
          <a:p>
            <a:pPr marL="0" indent="0">
              <a:buNone/>
            </a:pPr>
            <a:endParaRPr lang="nl-NL" dirty="0"/>
          </a:p>
          <a:p>
            <a:r>
              <a:rPr lang="nl-NL" dirty="0"/>
              <a:t>-Bemonster vroeg          - gemiddeld vochtig          gemiddeld vochtig</a:t>
            </a:r>
          </a:p>
          <a:p>
            <a:pPr marL="0" indent="0">
              <a:buNone/>
            </a:pPr>
            <a:r>
              <a:rPr lang="nl-NL" dirty="0"/>
              <a:t>      in de morgen na</a:t>
            </a:r>
          </a:p>
          <a:p>
            <a:pPr marL="0" indent="0">
              <a:buNone/>
            </a:pPr>
            <a:r>
              <a:rPr lang="nl-NL" dirty="0"/>
              <a:t>      2e – 3e druppelbeurt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Alle monsters moeten representatief zijn voor de gehele oppervlakte.  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5289D14E-A278-45F7-8405-3A9D1055F7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56176" y="987574"/>
            <a:ext cx="2530624" cy="3607049"/>
          </a:xfrm>
        </p:spPr>
        <p:txBody>
          <a:bodyPr/>
          <a:lstStyle/>
          <a:p>
            <a:r>
              <a:rPr lang="nl-NL" dirty="0"/>
              <a:t>1:1,5 volume-extract</a:t>
            </a:r>
          </a:p>
          <a:p>
            <a:r>
              <a:rPr lang="nl-NL" dirty="0"/>
              <a:t>1 deel potgrond : 1,5 deel water</a:t>
            </a:r>
          </a:p>
          <a:p>
            <a:r>
              <a:rPr lang="nl-NL" dirty="0"/>
              <a:t>Aangedrukt met 0,1 kg/cm</a:t>
            </a:r>
            <a:r>
              <a:rPr lang="nl-NL" baseline="30000" dirty="0"/>
              <a:t>2</a:t>
            </a:r>
          </a:p>
          <a:p>
            <a:r>
              <a:rPr lang="nl-NL" dirty="0"/>
              <a:t>Na schudden en filtreren worden de elementen bepaald.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C2320B1-95BD-4010-9343-49879D67F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17F73-BA11-435B-A5B0-B966E814ED24}" type="datetime8">
              <a:rPr lang="nl-NL" smtClean="0"/>
              <a:t>9-2-2023 10:25</a:t>
            </a:fld>
            <a:endParaRPr lang="nb-NO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6DF4E6C-72BF-468D-AE5E-B992DE08C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YaraTera CALCULATOR</a:t>
            </a:r>
          </a:p>
        </p:txBody>
      </p:sp>
    </p:spTree>
    <p:extLst>
      <p:ext uri="{BB962C8B-B14F-4D97-AF65-F5344CB8AC3E}">
        <p14:creationId xmlns:p14="http://schemas.microsoft.com/office/powerpoint/2010/main" val="15054798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3C6BCA-05D5-4CEF-9162-060EE1A36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YaraTera</a:t>
            </a:r>
            <a:r>
              <a:rPr lang="en-GB" dirty="0"/>
              <a:t> CALCULATOR.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C2320B1-95BD-4010-9343-49879D67F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17F73-BA11-435B-A5B0-B966E814ED24}" type="datetime8">
              <a:rPr lang="nl-NL" smtClean="0"/>
              <a:t>9-2-2023 10:25</a:t>
            </a:fld>
            <a:endParaRPr lang="nb-NO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6DF4E6C-72BF-468D-AE5E-B992DE08C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YaraTera CALCULATOR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983D4D64-B672-4F57-B0A3-DEA04A062A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470"/>
            <a:ext cx="9144000" cy="2012127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9E08F63D-EA11-4443-9CFC-DE1A6E69F9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2063597"/>
            <a:ext cx="4516319" cy="2452369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C7FE6D4B-CDCB-4F1F-B044-9546C398F9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2040" y="2063597"/>
            <a:ext cx="4077063" cy="245236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" name="Rechthoek 2">
            <a:extLst>
              <a:ext uri="{FF2B5EF4-FFF2-40B4-BE49-F238E27FC236}">
                <a16:creationId xmlns:a16="http://schemas.microsoft.com/office/drawing/2014/main" id="{7919F42A-90E4-4976-A4E8-5B97C17DF34F}"/>
              </a:ext>
            </a:extLst>
          </p:cNvPr>
          <p:cNvSpPr/>
          <p:nvPr/>
        </p:nvSpPr>
        <p:spPr>
          <a:xfrm>
            <a:off x="107504" y="1275606"/>
            <a:ext cx="8901599" cy="2880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indent="0" algn="l">
              <a:buClr>
                <a:schemeClr val="bg2"/>
              </a:buClr>
              <a:buFontTx/>
              <a:buNone/>
            </a:pPr>
            <a:endParaRPr lang="en-US" sz="1200" dirty="0" err="1"/>
          </a:p>
        </p:txBody>
      </p:sp>
      <p:pic>
        <p:nvPicPr>
          <p:cNvPr id="10" name="Picture 4">
            <a:extLst>
              <a:ext uri="{FF2B5EF4-FFF2-40B4-BE49-F238E27FC236}">
                <a16:creationId xmlns:a16="http://schemas.microsoft.com/office/drawing/2014/main" id="{960AC0DB-10EB-46A3-BB2D-B459C165A7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0477" y="381212"/>
            <a:ext cx="492646" cy="492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82271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3C6BCA-05D5-4CEF-9162-060EE1A36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YaraTera</a:t>
            </a:r>
            <a:r>
              <a:rPr lang="en-GB" dirty="0"/>
              <a:t> CALCULATOR.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7FDC0A3-4A62-4D6C-B298-DF143A0741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C2320B1-95BD-4010-9343-49879D67F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42CC2-E042-4EE5-A201-D6C725FD3B03}" type="datetime8">
              <a:rPr lang="nl-NL" smtClean="0"/>
              <a:t>9-2-2023 10:25</a:t>
            </a:fld>
            <a:endParaRPr lang="nb-NO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6DF4E6C-72BF-468D-AE5E-B992DE08C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YaraTera CALCULATOR</a:t>
            </a:r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4D69E7EA-C50E-404A-B324-290C9C3D62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13577"/>
            <a:ext cx="9144000" cy="4230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98926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3C6BCA-05D5-4CEF-9162-060EE1A36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YaraTera</a:t>
            </a:r>
            <a:r>
              <a:rPr lang="en-GB" dirty="0"/>
              <a:t> CALCULATOR.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7FDC0A3-4A62-4D6C-B298-DF143A0741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C2320B1-95BD-4010-9343-49879D67F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42CC2-E042-4EE5-A201-D6C725FD3B03}" type="datetime8">
              <a:rPr lang="nl-NL" smtClean="0"/>
              <a:t>9-2-2023 10:25</a:t>
            </a:fld>
            <a:endParaRPr lang="nb-NO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6DF4E6C-72BF-468D-AE5E-B992DE08C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YaraTera CALCULATOR</a:t>
            </a: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D5503A74-574A-4DD5-925F-E35CBB7CB8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5486"/>
            <a:ext cx="9144000" cy="4239282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90CFC612-6ECC-4FF1-BC57-992642BF00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47768" y="2355726"/>
            <a:ext cx="3288808" cy="1785828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</p:pic>
      <p:cxnSp>
        <p:nvCxnSpPr>
          <p:cNvPr id="12" name="Rechte verbindingslijn met pijl 11">
            <a:extLst>
              <a:ext uri="{FF2B5EF4-FFF2-40B4-BE49-F238E27FC236}">
                <a16:creationId xmlns:a16="http://schemas.microsoft.com/office/drawing/2014/main" id="{537B7E27-420F-4F87-8529-077EA4E2E92A}"/>
              </a:ext>
            </a:extLst>
          </p:cNvPr>
          <p:cNvCxnSpPr>
            <a:cxnSpLocks/>
          </p:cNvCxnSpPr>
          <p:nvPr/>
        </p:nvCxnSpPr>
        <p:spPr>
          <a:xfrm flipH="1" flipV="1">
            <a:off x="3779912" y="915566"/>
            <a:ext cx="3024336" cy="273630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Rechte verbindingslijn met pijl 14">
            <a:extLst>
              <a:ext uri="{FF2B5EF4-FFF2-40B4-BE49-F238E27FC236}">
                <a16:creationId xmlns:a16="http://schemas.microsoft.com/office/drawing/2014/main" id="{62511D54-8AC5-4EE0-A2D2-037D57ABE9F9}"/>
              </a:ext>
            </a:extLst>
          </p:cNvPr>
          <p:cNvCxnSpPr>
            <a:cxnSpLocks/>
          </p:cNvCxnSpPr>
          <p:nvPr/>
        </p:nvCxnSpPr>
        <p:spPr>
          <a:xfrm flipH="1" flipV="1">
            <a:off x="6876256" y="926058"/>
            <a:ext cx="1656184" cy="27978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hthoek 5">
            <a:extLst>
              <a:ext uri="{FF2B5EF4-FFF2-40B4-BE49-F238E27FC236}">
                <a16:creationId xmlns:a16="http://schemas.microsoft.com/office/drawing/2014/main" id="{DB8F1719-66B7-2FBC-7A70-B24116357D74}"/>
              </a:ext>
            </a:extLst>
          </p:cNvPr>
          <p:cNvSpPr/>
          <p:nvPr/>
        </p:nvSpPr>
        <p:spPr>
          <a:xfrm>
            <a:off x="2339752" y="771550"/>
            <a:ext cx="216024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indent="0" algn="l">
              <a:buClr>
                <a:schemeClr val="bg2"/>
              </a:buClr>
              <a:buFontTx/>
              <a:buNone/>
            </a:pPr>
            <a:endParaRPr lang="en-US" sz="1200" dirty="0" err="1"/>
          </a:p>
        </p:txBody>
      </p:sp>
    </p:spTree>
    <p:extLst>
      <p:ext uri="{BB962C8B-B14F-4D97-AF65-F5344CB8AC3E}">
        <p14:creationId xmlns:p14="http://schemas.microsoft.com/office/powerpoint/2010/main" val="10717466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3C6BCA-05D5-4CEF-9162-060EE1A36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YaraTera</a:t>
            </a:r>
            <a:r>
              <a:rPr lang="en-GB" dirty="0"/>
              <a:t> CALCULATOR.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7FDC0A3-4A62-4D6C-B298-DF143A0741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C2320B1-95BD-4010-9343-49879D67F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42CC2-E042-4EE5-A201-D6C725FD3B03}" type="datetime8">
              <a:rPr lang="nl-NL" smtClean="0"/>
              <a:t>9-2-2023 10:25</a:t>
            </a:fld>
            <a:endParaRPr lang="nb-NO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6DF4E6C-72BF-468D-AE5E-B992DE08C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YaraTera CALCULATOR</a:t>
            </a: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D5503A74-574A-4DD5-925F-E35CBB7CB8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5486"/>
            <a:ext cx="9144000" cy="4239282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689B51EF-60B1-482B-B3F0-BC6D443167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7725" y="2358363"/>
            <a:ext cx="3337795" cy="2013588"/>
          </a:xfrm>
          <a:prstGeom prst="rect">
            <a:avLst/>
          </a:prstGeom>
        </p:spPr>
      </p:pic>
      <p:cxnSp>
        <p:nvCxnSpPr>
          <p:cNvPr id="10" name="Rechte verbindingslijn met pijl 9">
            <a:extLst>
              <a:ext uri="{FF2B5EF4-FFF2-40B4-BE49-F238E27FC236}">
                <a16:creationId xmlns:a16="http://schemas.microsoft.com/office/drawing/2014/main" id="{E2238DFD-595B-4530-B5F7-FE06F596BFF5}"/>
              </a:ext>
            </a:extLst>
          </p:cNvPr>
          <p:cNvCxnSpPr>
            <a:cxnSpLocks/>
          </p:cNvCxnSpPr>
          <p:nvPr/>
        </p:nvCxnSpPr>
        <p:spPr>
          <a:xfrm flipH="1" flipV="1">
            <a:off x="1979712" y="3219822"/>
            <a:ext cx="4392488" cy="8640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Rechte verbindingslijn met pijl 13">
            <a:extLst>
              <a:ext uri="{FF2B5EF4-FFF2-40B4-BE49-F238E27FC236}">
                <a16:creationId xmlns:a16="http://schemas.microsoft.com/office/drawing/2014/main" id="{80A8A8B7-416A-4834-BF4B-5AF16BE794DC}"/>
              </a:ext>
            </a:extLst>
          </p:cNvPr>
          <p:cNvCxnSpPr>
            <a:cxnSpLocks/>
          </p:cNvCxnSpPr>
          <p:nvPr/>
        </p:nvCxnSpPr>
        <p:spPr>
          <a:xfrm flipH="1" flipV="1">
            <a:off x="3419872" y="3147814"/>
            <a:ext cx="3960440" cy="7200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hthoek 6">
            <a:extLst>
              <a:ext uri="{FF2B5EF4-FFF2-40B4-BE49-F238E27FC236}">
                <a16:creationId xmlns:a16="http://schemas.microsoft.com/office/drawing/2014/main" id="{9D053510-6F1C-09F8-FEA0-142183357748}"/>
              </a:ext>
            </a:extLst>
          </p:cNvPr>
          <p:cNvSpPr/>
          <p:nvPr/>
        </p:nvSpPr>
        <p:spPr>
          <a:xfrm>
            <a:off x="2339752" y="771550"/>
            <a:ext cx="216024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indent="0" algn="l">
              <a:buClr>
                <a:schemeClr val="bg2"/>
              </a:buClr>
              <a:buFontTx/>
              <a:buNone/>
            </a:pPr>
            <a:endParaRPr lang="en-US" sz="1200" dirty="0" err="1"/>
          </a:p>
        </p:txBody>
      </p:sp>
    </p:spTree>
    <p:extLst>
      <p:ext uri="{BB962C8B-B14F-4D97-AF65-F5344CB8AC3E}">
        <p14:creationId xmlns:p14="http://schemas.microsoft.com/office/powerpoint/2010/main" val="28807879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3C6BCA-05D5-4CEF-9162-060EE1A36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YaraTera</a:t>
            </a:r>
            <a:r>
              <a:rPr lang="en-GB" dirty="0"/>
              <a:t> CALCULATOR.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7FDC0A3-4A62-4D6C-B298-DF143A0741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C2320B1-95BD-4010-9343-49879D67F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42CC2-E042-4EE5-A201-D6C725FD3B03}" type="datetime8">
              <a:rPr lang="nl-NL" smtClean="0"/>
              <a:t>9-2-2023 10:25</a:t>
            </a:fld>
            <a:endParaRPr lang="nb-NO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6DF4E6C-72BF-468D-AE5E-B992DE08C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dirty="0"/>
              <a:t>YaraTera CALCULATOR</a:t>
            </a: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D5503A74-574A-4DD5-925F-E35CBB7CB8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5486"/>
            <a:ext cx="9144000" cy="4239282"/>
          </a:xfrm>
          <a:prstGeom prst="rect">
            <a:avLst/>
          </a:prstGeom>
        </p:spPr>
      </p:pic>
      <p:sp>
        <p:nvSpPr>
          <p:cNvPr id="7" name="Ovaal 6">
            <a:extLst>
              <a:ext uri="{FF2B5EF4-FFF2-40B4-BE49-F238E27FC236}">
                <a16:creationId xmlns:a16="http://schemas.microsoft.com/office/drawing/2014/main" id="{2EC0023D-3EE8-4454-B848-D7CE399023F8}"/>
              </a:ext>
            </a:extLst>
          </p:cNvPr>
          <p:cNvSpPr/>
          <p:nvPr/>
        </p:nvSpPr>
        <p:spPr>
          <a:xfrm>
            <a:off x="2267744" y="708732"/>
            <a:ext cx="360040" cy="278842"/>
          </a:xfrm>
          <a:prstGeom prst="ellipse">
            <a:avLst/>
          </a:prstGeom>
          <a:noFill/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indent="0" algn="l">
              <a:buClr>
                <a:schemeClr val="bg2"/>
              </a:buClr>
              <a:buFontTx/>
              <a:buNone/>
            </a:pPr>
            <a:endParaRPr lang="en-US" sz="1200" dirty="0" err="1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7FF32436-537F-4E16-A6A5-27A8E23CC938}"/>
              </a:ext>
            </a:extLst>
          </p:cNvPr>
          <p:cNvSpPr txBox="1"/>
          <p:nvPr/>
        </p:nvSpPr>
        <p:spPr>
          <a:xfrm>
            <a:off x="2496344" y="532148"/>
            <a:ext cx="360040" cy="27884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indent="0">
              <a:buClr>
                <a:schemeClr val="bg2"/>
              </a:buClr>
              <a:buFont typeface="Arial" panose="020B0604020202020204" pitchFamily="34" charset="0"/>
              <a:buNone/>
            </a:pPr>
            <a:r>
              <a:rPr lang="en-US" sz="1200" dirty="0"/>
              <a:t>pH!</a:t>
            </a:r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13D19530-8DF4-DB69-85CF-E30C2862C255}"/>
              </a:ext>
            </a:extLst>
          </p:cNvPr>
          <p:cNvSpPr/>
          <p:nvPr/>
        </p:nvSpPr>
        <p:spPr>
          <a:xfrm>
            <a:off x="0" y="2355726"/>
            <a:ext cx="9144000" cy="2255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indent="0" algn="l">
              <a:buClr>
                <a:schemeClr val="bg2"/>
              </a:buClr>
              <a:buFontTx/>
              <a:buNone/>
            </a:pPr>
            <a:endParaRPr lang="en-US" sz="1200" dirty="0" err="1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F1F39AD8-8894-1C51-C8BD-0CEBECF098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943" y="2330853"/>
            <a:ext cx="8497486" cy="2305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898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56D6E9-02DB-4D9A-B63A-92C6B9052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https://www.yara.nl/gewasvoeding/toolbox/yara-software/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676BDE7-3EAC-4B21-B28F-2EA0E6212E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7F85A1E-EF37-4235-9268-228D6A611D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2E0A5-709B-494D-8505-489FAC599A16}" type="datetime8">
              <a:rPr lang="nl-NL" smtClean="0"/>
              <a:t>9-2-2023 10:25</a:t>
            </a:fld>
            <a:endParaRPr lang="nb-NO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481D287-7936-4B03-ADB4-C7A50A0886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YaraTera CALCULATOR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1486B1C4-89B2-4AC5-9B27-DAA027D49F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2308" y="638509"/>
            <a:ext cx="5097964" cy="3877457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61810459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3C6BCA-05D5-4CEF-9162-060EE1A36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YaraTera</a:t>
            </a:r>
            <a:r>
              <a:rPr lang="en-GB" dirty="0"/>
              <a:t> CALCULATOR.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7FDC0A3-4A62-4D6C-B298-DF143A0741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C2320B1-95BD-4010-9343-49879D67F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42CC2-E042-4EE5-A201-D6C725FD3B03}" type="datetime8">
              <a:rPr lang="nl-NL" smtClean="0"/>
              <a:t>9-2-2023 10:25</a:t>
            </a:fld>
            <a:endParaRPr lang="nb-NO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6DF4E6C-72BF-468D-AE5E-B992DE08C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YaraTera CALCULATOR</a:t>
            </a: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D5503A74-574A-4DD5-925F-E35CBB7CB8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5486"/>
            <a:ext cx="9144000" cy="423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74619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3C6BCA-05D5-4CEF-9162-060EE1A36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YaraTera</a:t>
            </a:r>
            <a:r>
              <a:rPr lang="en-GB" dirty="0"/>
              <a:t> CALCULATOR.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7FDC0A3-4A62-4D6C-B298-DF143A0741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C2320B1-95BD-4010-9343-49879D67F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42CC2-E042-4EE5-A201-D6C725FD3B03}" type="datetime8">
              <a:rPr lang="nl-NL" smtClean="0"/>
              <a:t>9-2-2023 10:25</a:t>
            </a:fld>
            <a:endParaRPr lang="nb-NO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6DF4E6C-72BF-468D-AE5E-B992DE08C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YaraTera CALCULATOR</a:t>
            </a:r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1B34F098-9C3F-4392-BB3A-13522E9DCD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5486"/>
            <a:ext cx="9144000" cy="4233546"/>
          </a:xfrm>
          <a:prstGeom prst="rect">
            <a:avLst/>
          </a:prstGeom>
        </p:spPr>
      </p:pic>
      <p:sp>
        <p:nvSpPr>
          <p:cNvPr id="13" name="Tekstvak 12">
            <a:extLst>
              <a:ext uri="{FF2B5EF4-FFF2-40B4-BE49-F238E27FC236}">
                <a16:creationId xmlns:a16="http://schemas.microsoft.com/office/drawing/2014/main" id="{580CD2F3-C6F1-4B72-8455-261E70058123}"/>
              </a:ext>
            </a:extLst>
          </p:cNvPr>
          <p:cNvSpPr txBox="1"/>
          <p:nvPr/>
        </p:nvSpPr>
        <p:spPr>
          <a:xfrm>
            <a:off x="7241215" y="1059582"/>
            <a:ext cx="914400" cy="91440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indent="0">
              <a:buClr>
                <a:schemeClr val="bg2"/>
              </a:buClr>
              <a:buFont typeface="Arial" panose="020B0604020202020204" pitchFamily="34" charset="0"/>
              <a:buNone/>
            </a:pPr>
            <a:r>
              <a:rPr lang="en-US" sz="1000" dirty="0"/>
              <a:t>EC door </a:t>
            </a:r>
            <a:r>
              <a:rPr lang="en-US" sz="1000" dirty="0" err="1"/>
              <a:t>correcties</a:t>
            </a:r>
            <a:r>
              <a:rPr lang="en-US" sz="1000" dirty="0"/>
              <a:t> </a:t>
            </a:r>
          </a:p>
          <a:p>
            <a:pPr marL="0" indent="0">
              <a:buClr>
                <a:schemeClr val="bg2"/>
              </a:buClr>
              <a:buFont typeface="Arial" panose="020B0604020202020204" pitchFamily="34" charset="0"/>
              <a:buNone/>
            </a:pPr>
            <a:r>
              <a:rPr lang="en-US" sz="1000" dirty="0" err="1"/>
              <a:t>omhoog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57641635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3C6BCA-05D5-4CEF-9162-060EE1A36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YaraTera</a:t>
            </a:r>
            <a:r>
              <a:rPr lang="en-GB" dirty="0"/>
              <a:t> CALCULATOR.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7FDC0A3-4A62-4D6C-B298-DF143A0741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C2320B1-95BD-4010-9343-49879D67F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42CC2-E042-4EE5-A201-D6C725FD3B03}" type="datetime8">
              <a:rPr lang="nl-NL" smtClean="0"/>
              <a:t>9-2-2023 10:25</a:t>
            </a:fld>
            <a:endParaRPr lang="nb-NO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6DF4E6C-72BF-468D-AE5E-B992DE08C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YaraTera CALCULATOR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150525C4-DCF8-459F-933E-05D493EB9C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5486"/>
            <a:ext cx="9144000" cy="4233546"/>
          </a:xfrm>
          <a:prstGeom prst="rect">
            <a:avLst/>
          </a:prstGeom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5C9C5A36-47AC-4767-9AFD-07C62231CBBD}"/>
              </a:ext>
            </a:extLst>
          </p:cNvPr>
          <p:cNvSpPr txBox="1"/>
          <p:nvPr/>
        </p:nvSpPr>
        <p:spPr>
          <a:xfrm>
            <a:off x="6948264" y="2427734"/>
            <a:ext cx="914400" cy="91440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indent="0">
              <a:buClr>
                <a:schemeClr val="bg2"/>
              </a:buClr>
              <a:buFont typeface="Arial" panose="020B0604020202020204" pitchFamily="34" charset="0"/>
              <a:buNone/>
            </a:pPr>
            <a:r>
              <a:rPr lang="en-US" sz="1100" dirty="0" err="1"/>
              <a:t>Positief</a:t>
            </a:r>
            <a:r>
              <a:rPr lang="en-US" sz="1100" dirty="0"/>
              <a:t> en </a:t>
            </a:r>
            <a:r>
              <a:rPr lang="en-US" sz="1100" dirty="0" err="1"/>
              <a:t>negatief</a:t>
            </a:r>
            <a:r>
              <a:rPr lang="en-US" sz="1100" dirty="0"/>
              <a:t> </a:t>
            </a:r>
            <a:r>
              <a:rPr lang="en-US" sz="1100" dirty="0" err="1"/>
              <a:t>uit</a:t>
            </a:r>
            <a:r>
              <a:rPr lang="en-US" sz="1100" dirty="0"/>
              <a:t> </a:t>
            </a:r>
            <a:r>
              <a:rPr lang="en-US" sz="1100" dirty="0" err="1"/>
              <a:t>balans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51049528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3C6BCA-05D5-4CEF-9162-060EE1A36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YaraTera</a:t>
            </a:r>
            <a:r>
              <a:rPr lang="en-GB" dirty="0"/>
              <a:t> CALCULATOR.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7FDC0A3-4A62-4D6C-B298-DF143A0741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C2320B1-95BD-4010-9343-49879D67F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42CC2-E042-4EE5-A201-D6C725FD3B03}" type="datetime8">
              <a:rPr lang="nl-NL" smtClean="0"/>
              <a:t>9-2-2023 10:25</a:t>
            </a:fld>
            <a:endParaRPr lang="nb-NO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6DF4E6C-72BF-468D-AE5E-B992DE08C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YaraTera CALCULATOR</a:t>
            </a: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B9C9AAA9-9386-4637-AB94-D7BE754EBB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5486"/>
            <a:ext cx="9144000" cy="4233546"/>
          </a:xfrm>
          <a:prstGeom prst="rect">
            <a:avLst/>
          </a:prstGeom>
        </p:spPr>
      </p:pic>
      <p:sp>
        <p:nvSpPr>
          <p:cNvPr id="9" name="Tekstvak 8">
            <a:extLst>
              <a:ext uri="{FF2B5EF4-FFF2-40B4-BE49-F238E27FC236}">
                <a16:creationId xmlns:a16="http://schemas.microsoft.com/office/drawing/2014/main" id="{44948390-A25A-41F5-8DB1-0EC535A1C274}"/>
              </a:ext>
            </a:extLst>
          </p:cNvPr>
          <p:cNvSpPr txBox="1"/>
          <p:nvPr/>
        </p:nvSpPr>
        <p:spPr>
          <a:xfrm>
            <a:off x="7212736" y="1203598"/>
            <a:ext cx="914400" cy="91440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indent="0">
              <a:buClr>
                <a:schemeClr val="bg2"/>
              </a:buClr>
              <a:buFont typeface="Arial" panose="020B0604020202020204" pitchFamily="34" charset="0"/>
              <a:buNone/>
            </a:pPr>
            <a:r>
              <a:rPr lang="en-US" sz="1200" dirty="0"/>
              <a:t>EC </a:t>
            </a:r>
            <a:r>
              <a:rPr lang="en-US" sz="1200" dirty="0" err="1"/>
              <a:t>verlaging</a:t>
            </a:r>
            <a:r>
              <a:rPr lang="en-US" sz="1200" dirty="0"/>
              <a:t> </a:t>
            </a:r>
            <a:r>
              <a:rPr lang="en-US" sz="1200" dirty="0" err="1"/>
              <a:t>i.v.m</a:t>
            </a:r>
            <a:r>
              <a:rPr lang="en-US" sz="1200" dirty="0"/>
              <a:t>. </a:t>
            </a:r>
          </a:p>
          <a:p>
            <a:pPr marL="0" indent="0">
              <a:buClr>
                <a:schemeClr val="bg2"/>
              </a:buClr>
              <a:buFont typeface="Arial" panose="020B0604020202020204" pitchFamily="34" charset="0"/>
              <a:buNone/>
            </a:pPr>
            <a:r>
              <a:rPr lang="en-US" sz="1200" dirty="0" err="1"/>
              <a:t>hoge</a:t>
            </a:r>
            <a:r>
              <a:rPr lang="en-US" sz="1200" dirty="0"/>
              <a:t> EC </a:t>
            </a:r>
            <a:r>
              <a:rPr lang="en-US" sz="1200" dirty="0" err="1"/>
              <a:t>analyse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8567281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3C6BCA-05D5-4CEF-9162-060EE1A36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YaraTera</a:t>
            </a:r>
            <a:r>
              <a:rPr lang="en-GB" dirty="0"/>
              <a:t> CALCULATOR.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7FDC0A3-4A62-4D6C-B298-DF143A0741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C2320B1-95BD-4010-9343-49879D67F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42CC2-E042-4EE5-A201-D6C725FD3B03}" type="datetime8">
              <a:rPr lang="nl-NL" smtClean="0"/>
              <a:t>9-2-2023 10:25</a:t>
            </a:fld>
            <a:endParaRPr lang="nb-NO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6DF4E6C-72BF-468D-AE5E-B992DE08C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dirty="0"/>
              <a:t>YaraTera CALCULATOR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B914EDEE-14EB-45F4-A99D-E99E1A1FF2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5486"/>
            <a:ext cx="9144000" cy="4233546"/>
          </a:xfrm>
          <a:prstGeom prst="rect">
            <a:avLst/>
          </a:prstGeom>
        </p:spPr>
      </p:pic>
      <p:sp>
        <p:nvSpPr>
          <p:cNvPr id="9" name="Tekstvak 8">
            <a:extLst>
              <a:ext uri="{FF2B5EF4-FFF2-40B4-BE49-F238E27FC236}">
                <a16:creationId xmlns:a16="http://schemas.microsoft.com/office/drawing/2014/main" id="{20F50225-AE79-40B2-BB6E-CA87893132E0}"/>
              </a:ext>
            </a:extLst>
          </p:cNvPr>
          <p:cNvSpPr txBox="1"/>
          <p:nvPr/>
        </p:nvSpPr>
        <p:spPr>
          <a:xfrm>
            <a:off x="2230002" y="1563638"/>
            <a:ext cx="914400" cy="91440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indent="0">
              <a:buClr>
                <a:schemeClr val="bg2"/>
              </a:buClr>
              <a:buFont typeface="Arial" panose="020B0604020202020204" pitchFamily="34" charset="0"/>
              <a:buNone/>
            </a:pPr>
            <a:r>
              <a:rPr lang="en-US" sz="1100" dirty="0"/>
              <a:t>NH4 het </a:t>
            </a:r>
            <a:r>
              <a:rPr lang="en-US" sz="1100" dirty="0" err="1"/>
              <a:t>zelfde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413416487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3C6BCA-05D5-4CEF-9162-060EE1A36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YaraTera</a:t>
            </a:r>
            <a:r>
              <a:rPr lang="en-GB" dirty="0"/>
              <a:t> CALCULATOR.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7FDC0A3-4A62-4D6C-B298-DF143A0741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C2320B1-95BD-4010-9343-49879D67F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42CC2-E042-4EE5-A201-D6C725FD3B03}" type="datetime8">
              <a:rPr lang="nl-NL" smtClean="0"/>
              <a:t>9-2-2023 10:25</a:t>
            </a:fld>
            <a:endParaRPr lang="nb-NO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6DF4E6C-72BF-468D-AE5E-B992DE08C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YaraTera CALCULATOR</a:t>
            </a: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B7E34EE5-7D62-4823-82EA-783AD7F1F0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5486"/>
            <a:ext cx="9144000" cy="4233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94610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3C6BCA-05D5-4CEF-9162-060EE1A36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YaraTera</a:t>
            </a:r>
            <a:r>
              <a:rPr lang="en-GB" dirty="0"/>
              <a:t> CALCULATOR.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7FDC0A3-4A62-4D6C-B298-DF143A0741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C2320B1-95BD-4010-9343-49879D67F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42CC2-E042-4EE5-A201-D6C725FD3B03}" type="datetime8">
              <a:rPr lang="nl-NL" smtClean="0"/>
              <a:t>9-2-2023 10:25</a:t>
            </a:fld>
            <a:endParaRPr lang="nb-NO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6DF4E6C-72BF-468D-AE5E-B992DE08C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YaraTera CALCULATOR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4B35D7B1-C649-4C24-8B5A-9E2539B459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6548"/>
            <a:ext cx="9144000" cy="4594522"/>
          </a:xfrm>
          <a:prstGeom prst="rect">
            <a:avLst/>
          </a:prstGeom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87CF4B06-A16D-45B6-B029-330F231D61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4154" y="48107"/>
            <a:ext cx="492646" cy="492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584234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3C6BCA-05D5-4CEF-9162-060EE1A36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YaraTera</a:t>
            </a:r>
            <a:r>
              <a:rPr lang="en-GB" dirty="0"/>
              <a:t> CALCULATOR.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7FDC0A3-4A62-4D6C-B298-DF143A0741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C2320B1-95BD-4010-9343-49879D67F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42CC2-E042-4EE5-A201-D6C725FD3B03}" type="datetime8">
              <a:rPr lang="nl-NL" smtClean="0"/>
              <a:t>9-2-2023 10:25</a:t>
            </a:fld>
            <a:endParaRPr lang="nb-NO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6DF4E6C-72BF-468D-AE5E-B992DE08C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YaraTera CALCULATOR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B5488738-E40A-48A8-89E0-5B341C1120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4060"/>
            <a:ext cx="9144000" cy="3717890"/>
          </a:xfrm>
          <a:prstGeom prst="rect">
            <a:avLst/>
          </a:prstGeom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C09992DF-CBEF-46A8-9A57-4D7A698EAB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4154" y="915566"/>
            <a:ext cx="492646" cy="492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191030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3C6BCA-05D5-4CEF-9162-060EE1A36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YaraTera</a:t>
            </a:r>
            <a:r>
              <a:rPr lang="en-GB" dirty="0"/>
              <a:t> CALCULATOR.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7FDC0A3-4A62-4D6C-B298-DF143A0741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C2320B1-95BD-4010-9343-49879D67F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42CC2-E042-4EE5-A201-D6C725FD3B03}" type="datetime8">
              <a:rPr lang="nl-NL" smtClean="0"/>
              <a:t>9-2-2023 10:25</a:t>
            </a:fld>
            <a:endParaRPr lang="nb-NO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6DF4E6C-72BF-468D-AE5E-B992DE08C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YaraTera CALCULATOR</a:t>
            </a:r>
          </a:p>
        </p:txBody>
      </p:sp>
      <p:pic>
        <p:nvPicPr>
          <p:cNvPr id="9" name="Picture 4">
            <a:extLst>
              <a:ext uri="{FF2B5EF4-FFF2-40B4-BE49-F238E27FC236}">
                <a16:creationId xmlns:a16="http://schemas.microsoft.com/office/drawing/2014/main" id="{C09992DF-CBEF-46A8-9A57-4D7A698EAB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4154" y="915566"/>
            <a:ext cx="492646" cy="492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E37D2B08-2551-41D2-AFA3-3376F8280D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3478"/>
            <a:ext cx="9144000" cy="452163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0" name="Picture 4">
            <a:extLst>
              <a:ext uri="{FF2B5EF4-FFF2-40B4-BE49-F238E27FC236}">
                <a16:creationId xmlns:a16="http://schemas.microsoft.com/office/drawing/2014/main" id="{8E854A4F-5F87-4E34-976D-D2D1E451A3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8536" y="460658"/>
            <a:ext cx="492646" cy="492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582012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3C6BCA-05D5-4CEF-9162-060EE1A36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YaraTera</a:t>
            </a:r>
            <a:r>
              <a:rPr lang="en-GB" dirty="0"/>
              <a:t> CALCULATOR.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7FDC0A3-4A62-4D6C-B298-DF143A0741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C2320B1-95BD-4010-9343-49879D67F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42CC2-E042-4EE5-A201-D6C725FD3B03}" type="datetime8">
              <a:rPr lang="nl-NL" smtClean="0"/>
              <a:t>9-2-2023 10:25</a:t>
            </a:fld>
            <a:endParaRPr lang="nb-NO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6DF4E6C-72BF-468D-AE5E-B992DE08C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YaraTera CALCULATOR</a:t>
            </a: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E7AB18F4-9EDD-4189-8F4F-B6E37559C4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0165" y="0"/>
            <a:ext cx="3948179" cy="514350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6965447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56D6E9-02DB-4D9A-B63A-92C6B9052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Adviesbasis</a:t>
            </a:r>
            <a:endParaRPr lang="en-US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676BDE7-3EAC-4B21-B28F-2EA0E6212E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7F85A1E-EF37-4235-9268-228D6A611D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2E0A5-709B-494D-8505-489FAC599A16}" type="datetime8">
              <a:rPr lang="nl-NL" smtClean="0"/>
              <a:t>9-2-2023 10:25</a:t>
            </a:fld>
            <a:endParaRPr lang="nb-NO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481D287-7936-4B03-ADB4-C7A50A0886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YaraTera CALCULATOR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0736BA41-16F3-471B-B93F-DC7F351A95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985" y="205344"/>
            <a:ext cx="4258816" cy="439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5901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3C6BCA-05D5-4CEF-9162-060EE1A36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YaraTera</a:t>
            </a:r>
            <a:r>
              <a:rPr lang="en-GB" dirty="0"/>
              <a:t> CALCULATOR.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C2320B1-95BD-4010-9343-49879D67F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DC91D-336A-4883-84AF-599DC77086F6}" type="datetime8">
              <a:rPr lang="nl-NL" smtClean="0"/>
              <a:t>9-2-2023 10:25</a:t>
            </a:fld>
            <a:endParaRPr lang="nb-NO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6DF4E6C-72BF-468D-AE5E-B992DE08C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YaraTera CALCULATOR</a:t>
            </a: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FF379B4E-5EB9-416D-A7D3-759CD7EAB4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142" y="875761"/>
            <a:ext cx="7153715" cy="339197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57710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3C6BCA-05D5-4CEF-9162-060EE1A36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YaraTera</a:t>
            </a:r>
            <a:r>
              <a:rPr lang="en-GB" dirty="0"/>
              <a:t> CALCULATOR.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C2320B1-95BD-4010-9343-49879D67F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AB00B-8084-49BB-8EDB-4BD98237F726}" type="datetime8">
              <a:rPr lang="nl-NL" smtClean="0"/>
              <a:t>9-2-2023 10:25</a:t>
            </a:fld>
            <a:endParaRPr lang="nb-NO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6DF4E6C-72BF-468D-AE5E-B992DE08C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YaraTera CALCULATOR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CD627DD6-4D07-4D24-8D2D-2387086076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4793"/>
            <a:ext cx="9144000" cy="3233913"/>
          </a:xfrm>
          <a:prstGeom prst="rect">
            <a:avLst/>
          </a:prstGeom>
        </p:spPr>
      </p:pic>
      <p:sp>
        <p:nvSpPr>
          <p:cNvPr id="8" name="Rechthoek 7">
            <a:extLst>
              <a:ext uri="{FF2B5EF4-FFF2-40B4-BE49-F238E27FC236}">
                <a16:creationId xmlns:a16="http://schemas.microsoft.com/office/drawing/2014/main" id="{33B969C8-8392-4030-A8A0-63169B516957}"/>
              </a:ext>
            </a:extLst>
          </p:cNvPr>
          <p:cNvSpPr/>
          <p:nvPr/>
        </p:nvSpPr>
        <p:spPr>
          <a:xfrm>
            <a:off x="2339752" y="1275606"/>
            <a:ext cx="576064" cy="1440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indent="0" algn="l">
              <a:buClr>
                <a:schemeClr val="bg2"/>
              </a:buClr>
              <a:buFontTx/>
              <a:buNone/>
            </a:pPr>
            <a:endParaRPr lang="en-US" sz="1200" dirty="0" err="1"/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E0F885A0-412C-463B-8A63-71958858848F}"/>
              </a:ext>
            </a:extLst>
          </p:cNvPr>
          <p:cNvSpPr/>
          <p:nvPr/>
        </p:nvSpPr>
        <p:spPr>
          <a:xfrm>
            <a:off x="8892480" y="1026801"/>
            <a:ext cx="251520" cy="1767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indent="0" algn="l">
              <a:buClr>
                <a:schemeClr val="bg2"/>
              </a:buClr>
              <a:buFontTx/>
              <a:buNone/>
            </a:pPr>
            <a:endParaRPr lang="en-US" sz="1200" dirty="0" err="1"/>
          </a:p>
        </p:txBody>
      </p:sp>
    </p:spTree>
    <p:extLst>
      <p:ext uri="{BB962C8B-B14F-4D97-AF65-F5344CB8AC3E}">
        <p14:creationId xmlns:p14="http://schemas.microsoft.com/office/powerpoint/2010/main" val="24297805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3C6BCA-05D5-4CEF-9162-060EE1A36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YaraTera</a:t>
            </a:r>
            <a:r>
              <a:rPr lang="en-GB" dirty="0"/>
              <a:t> CALCULATOR.</a:t>
            </a:r>
          </a:p>
        </p:txBody>
      </p:sp>
      <p:sp>
        <p:nvSpPr>
          <p:cNvPr id="13" name="Tijdelijke aanduiding voor inhoud 12">
            <a:extLst>
              <a:ext uri="{FF2B5EF4-FFF2-40B4-BE49-F238E27FC236}">
                <a16:creationId xmlns:a16="http://schemas.microsoft.com/office/drawing/2014/main" id="{17987C9B-F882-4029-A1A7-829163BC4A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483768" y="987574"/>
            <a:ext cx="6120680" cy="3496163"/>
          </a:xfrm>
        </p:spPr>
        <p:txBody>
          <a:bodyPr>
            <a:normAutofit/>
          </a:bodyPr>
          <a:lstStyle/>
          <a:p>
            <a:r>
              <a:rPr lang="en-US" sz="1100" dirty="0" err="1"/>
              <a:t>Waterkwaliteit</a:t>
            </a:r>
            <a:r>
              <a:rPr lang="en-US" sz="1100" dirty="0"/>
              <a:t> </a:t>
            </a:r>
            <a:r>
              <a:rPr lang="en-US" sz="1100" dirty="0" err="1"/>
              <a:t>invoeren</a:t>
            </a:r>
            <a:r>
              <a:rPr lang="en-US" sz="1100" dirty="0"/>
              <a:t>.</a:t>
            </a:r>
          </a:p>
          <a:p>
            <a:endParaRPr lang="en-US" sz="1100" dirty="0"/>
          </a:p>
          <a:p>
            <a:r>
              <a:rPr lang="en-US" sz="1100" dirty="0" err="1"/>
              <a:t>Opties</a:t>
            </a:r>
            <a:r>
              <a:rPr lang="en-US" sz="1100" dirty="0"/>
              <a:t> </a:t>
            </a:r>
            <a:r>
              <a:rPr lang="en-US" sz="1100" dirty="0" err="1"/>
              <a:t>instellen</a:t>
            </a:r>
            <a:r>
              <a:rPr lang="en-US" sz="1100" dirty="0"/>
              <a:t>/</a:t>
            </a:r>
            <a:r>
              <a:rPr lang="en-US" sz="1100" dirty="0" err="1"/>
              <a:t>aanpassen</a:t>
            </a:r>
            <a:r>
              <a:rPr lang="en-US" sz="1100" dirty="0"/>
              <a:t>.</a:t>
            </a:r>
          </a:p>
          <a:p>
            <a:endParaRPr lang="en-US" sz="1100" dirty="0"/>
          </a:p>
          <a:p>
            <a:r>
              <a:rPr lang="en-US" sz="1100" dirty="0" err="1"/>
              <a:t>Analyse</a:t>
            </a:r>
            <a:r>
              <a:rPr lang="en-US" sz="1100" dirty="0"/>
              <a:t> </a:t>
            </a:r>
            <a:r>
              <a:rPr lang="en-US" sz="1100" dirty="0" err="1"/>
              <a:t>invoeren</a:t>
            </a:r>
            <a:r>
              <a:rPr lang="en-US" sz="1100" dirty="0"/>
              <a:t> </a:t>
            </a:r>
            <a:r>
              <a:rPr lang="en-US" sz="1100" dirty="0" err="1"/>
              <a:t>substraat</a:t>
            </a:r>
            <a:r>
              <a:rPr lang="en-US" sz="1100" dirty="0"/>
              <a:t>.</a:t>
            </a:r>
          </a:p>
          <a:p>
            <a:endParaRPr lang="en-US" sz="1100" dirty="0"/>
          </a:p>
          <a:p>
            <a:r>
              <a:rPr lang="en-US" sz="1100" dirty="0" err="1"/>
              <a:t>Correcties</a:t>
            </a:r>
            <a:r>
              <a:rPr lang="en-US" sz="1100" dirty="0"/>
              <a:t> </a:t>
            </a:r>
            <a:r>
              <a:rPr lang="en-US" sz="1100" dirty="0" err="1"/>
              <a:t>invoeren</a:t>
            </a:r>
            <a:r>
              <a:rPr lang="en-US" sz="1100" dirty="0"/>
              <a:t>.</a:t>
            </a:r>
          </a:p>
          <a:p>
            <a:endParaRPr lang="en-US" sz="1100" dirty="0"/>
          </a:p>
          <a:p>
            <a:r>
              <a:rPr lang="en-US" sz="1100" dirty="0" err="1"/>
              <a:t>Berekeningsoverzicht</a:t>
            </a:r>
            <a:r>
              <a:rPr lang="en-US" sz="1100" dirty="0"/>
              <a:t> en </a:t>
            </a:r>
            <a:r>
              <a:rPr lang="en-US" sz="1100" dirty="0" err="1"/>
              <a:t>downloaden</a:t>
            </a:r>
            <a:r>
              <a:rPr lang="en-US" sz="1100" dirty="0"/>
              <a:t>.</a:t>
            </a:r>
          </a:p>
          <a:p>
            <a:endParaRPr lang="en-US" sz="1100" dirty="0"/>
          </a:p>
          <a:p>
            <a:r>
              <a:rPr lang="en-US" sz="1100" dirty="0" err="1"/>
              <a:t>Gewas</a:t>
            </a:r>
            <a:r>
              <a:rPr lang="en-US" sz="1100" dirty="0"/>
              <a:t>/</a:t>
            </a:r>
            <a:r>
              <a:rPr lang="en-US" sz="1100" dirty="0" err="1"/>
              <a:t>groeimedia</a:t>
            </a:r>
            <a:r>
              <a:rPr lang="en-US" sz="1100" dirty="0"/>
              <a:t> </a:t>
            </a:r>
            <a:r>
              <a:rPr lang="en-US" sz="1100" dirty="0" err="1"/>
              <a:t>aanmaken</a:t>
            </a:r>
            <a:r>
              <a:rPr lang="en-US" sz="1100" dirty="0"/>
              <a:t> of </a:t>
            </a:r>
            <a:r>
              <a:rPr lang="en-US" sz="1100" dirty="0" err="1"/>
              <a:t>aanpassen</a:t>
            </a:r>
            <a:r>
              <a:rPr lang="en-US" sz="1100" dirty="0"/>
              <a:t>.</a:t>
            </a:r>
          </a:p>
          <a:p>
            <a:endParaRPr lang="en-US" sz="1100" dirty="0"/>
          </a:p>
          <a:p>
            <a:r>
              <a:rPr lang="en-US" sz="1100" dirty="0" err="1"/>
              <a:t>Toegang</a:t>
            </a:r>
            <a:r>
              <a:rPr lang="en-US" sz="1100" dirty="0"/>
              <a:t> </a:t>
            </a:r>
            <a:r>
              <a:rPr lang="en-US" sz="1100" dirty="0" err="1"/>
              <a:t>verlenen</a:t>
            </a:r>
            <a:r>
              <a:rPr lang="en-US" sz="1100" dirty="0"/>
              <a:t>.</a:t>
            </a:r>
          </a:p>
          <a:p>
            <a:endParaRPr lang="en-US" sz="1100" dirty="0"/>
          </a:p>
          <a:p>
            <a:r>
              <a:rPr lang="en-US" sz="1100" dirty="0"/>
              <a:t>Op welk </a:t>
            </a:r>
            <a:r>
              <a:rPr lang="en-US" sz="1100" dirty="0" err="1"/>
              <a:t>niveau</a:t>
            </a:r>
            <a:r>
              <a:rPr lang="en-US" sz="1100" dirty="0"/>
              <a:t> </a:t>
            </a:r>
            <a:r>
              <a:rPr lang="en-US" sz="1100" dirty="0" err="1"/>
              <a:t>berekenen</a:t>
            </a:r>
            <a:r>
              <a:rPr lang="en-US" sz="1100" dirty="0"/>
              <a:t>.</a:t>
            </a:r>
          </a:p>
          <a:p>
            <a:endParaRPr lang="en-US" sz="1100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C2320B1-95BD-4010-9343-49879D67F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AB00B-8084-49BB-8EDB-4BD98237F726}" type="datetime8">
              <a:rPr lang="nl-NL" smtClean="0"/>
              <a:t>9-2-2023 10:25</a:t>
            </a:fld>
            <a:endParaRPr lang="nb-NO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6DF4E6C-72BF-468D-AE5E-B992DE08C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YaraTera CALCULATOR</a:t>
            </a:r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AD72FE69-1C4A-409D-A7CE-A34FA60B6E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987574"/>
            <a:ext cx="1762371" cy="349616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4" name="Pijl: rechts 13">
            <a:extLst>
              <a:ext uri="{FF2B5EF4-FFF2-40B4-BE49-F238E27FC236}">
                <a16:creationId xmlns:a16="http://schemas.microsoft.com/office/drawing/2014/main" id="{2CA1CB91-DED4-4729-B513-717FF01E654D}"/>
              </a:ext>
            </a:extLst>
          </p:cNvPr>
          <p:cNvSpPr/>
          <p:nvPr/>
        </p:nvSpPr>
        <p:spPr>
          <a:xfrm>
            <a:off x="2219571" y="1059582"/>
            <a:ext cx="264197" cy="144016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indent="0" algn="l">
              <a:buClr>
                <a:schemeClr val="bg2"/>
              </a:buClr>
              <a:buFontTx/>
              <a:buNone/>
            </a:pPr>
            <a:endParaRPr lang="en-US" sz="1200" dirty="0" err="1"/>
          </a:p>
        </p:txBody>
      </p:sp>
      <p:sp>
        <p:nvSpPr>
          <p:cNvPr id="15" name="Pijl: rechts 14">
            <a:extLst>
              <a:ext uri="{FF2B5EF4-FFF2-40B4-BE49-F238E27FC236}">
                <a16:creationId xmlns:a16="http://schemas.microsoft.com/office/drawing/2014/main" id="{D123EA26-43BE-4A10-B569-873B8CA74CD2}"/>
              </a:ext>
            </a:extLst>
          </p:cNvPr>
          <p:cNvSpPr/>
          <p:nvPr/>
        </p:nvSpPr>
        <p:spPr>
          <a:xfrm>
            <a:off x="2225625" y="1436390"/>
            <a:ext cx="264197" cy="144016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indent="0" algn="l">
              <a:buClr>
                <a:schemeClr val="bg2"/>
              </a:buClr>
              <a:buFontTx/>
              <a:buNone/>
            </a:pPr>
            <a:endParaRPr lang="en-US" sz="1200" dirty="0" err="1"/>
          </a:p>
        </p:txBody>
      </p:sp>
      <p:sp>
        <p:nvSpPr>
          <p:cNvPr id="16" name="Pijl: rechts 15">
            <a:extLst>
              <a:ext uri="{FF2B5EF4-FFF2-40B4-BE49-F238E27FC236}">
                <a16:creationId xmlns:a16="http://schemas.microsoft.com/office/drawing/2014/main" id="{F3B6F823-0B34-4C70-9C88-7A59DCB5E16F}"/>
              </a:ext>
            </a:extLst>
          </p:cNvPr>
          <p:cNvSpPr/>
          <p:nvPr/>
        </p:nvSpPr>
        <p:spPr>
          <a:xfrm flipV="1">
            <a:off x="2225625" y="1885206"/>
            <a:ext cx="264197" cy="144016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indent="0" algn="l">
              <a:buClr>
                <a:schemeClr val="bg2"/>
              </a:buClr>
              <a:buFontTx/>
              <a:buNone/>
            </a:pPr>
            <a:endParaRPr lang="en-US" sz="1200" dirty="0" err="1"/>
          </a:p>
        </p:txBody>
      </p:sp>
      <p:sp>
        <p:nvSpPr>
          <p:cNvPr id="17" name="Pijl: rechts 16">
            <a:extLst>
              <a:ext uri="{FF2B5EF4-FFF2-40B4-BE49-F238E27FC236}">
                <a16:creationId xmlns:a16="http://schemas.microsoft.com/office/drawing/2014/main" id="{E548591B-8CAB-426D-BB69-627F257E8F66}"/>
              </a:ext>
            </a:extLst>
          </p:cNvPr>
          <p:cNvSpPr/>
          <p:nvPr/>
        </p:nvSpPr>
        <p:spPr>
          <a:xfrm>
            <a:off x="2225625" y="2262014"/>
            <a:ext cx="264197" cy="144016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indent="0" algn="l">
              <a:buClr>
                <a:schemeClr val="bg2"/>
              </a:buClr>
              <a:buFontTx/>
              <a:buNone/>
            </a:pPr>
            <a:endParaRPr lang="en-US" sz="1200" dirty="0" err="1"/>
          </a:p>
        </p:txBody>
      </p:sp>
      <p:sp>
        <p:nvSpPr>
          <p:cNvPr id="18" name="Pijl: rechts 17">
            <a:extLst>
              <a:ext uri="{FF2B5EF4-FFF2-40B4-BE49-F238E27FC236}">
                <a16:creationId xmlns:a16="http://schemas.microsoft.com/office/drawing/2014/main" id="{1F71087A-2358-4218-B712-A5BE761AE8B1}"/>
              </a:ext>
            </a:extLst>
          </p:cNvPr>
          <p:cNvSpPr/>
          <p:nvPr/>
        </p:nvSpPr>
        <p:spPr>
          <a:xfrm>
            <a:off x="2225625" y="2663647"/>
            <a:ext cx="264197" cy="144016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indent="0" algn="l">
              <a:buClr>
                <a:schemeClr val="bg2"/>
              </a:buClr>
              <a:buFontTx/>
              <a:buNone/>
            </a:pPr>
            <a:endParaRPr lang="en-US" sz="1200" dirty="0" err="1"/>
          </a:p>
        </p:txBody>
      </p:sp>
      <p:sp>
        <p:nvSpPr>
          <p:cNvPr id="19" name="Pijl: rechts 18">
            <a:extLst>
              <a:ext uri="{FF2B5EF4-FFF2-40B4-BE49-F238E27FC236}">
                <a16:creationId xmlns:a16="http://schemas.microsoft.com/office/drawing/2014/main" id="{858EF754-7E98-493F-AE14-06DB5BC24B07}"/>
              </a:ext>
            </a:extLst>
          </p:cNvPr>
          <p:cNvSpPr/>
          <p:nvPr/>
        </p:nvSpPr>
        <p:spPr>
          <a:xfrm>
            <a:off x="2225625" y="3064255"/>
            <a:ext cx="264197" cy="144016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indent="0" algn="l">
              <a:buClr>
                <a:schemeClr val="bg2"/>
              </a:buClr>
              <a:buFontTx/>
              <a:buNone/>
            </a:pPr>
            <a:endParaRPr lang="en-US" sz="1200" dirty="0" err="1"/>
          </a:p>
        </p:txBody>
      </p:sp>
      <p:sp>
        <p:nvSpPr>
          <p:cNvPr id="20" name="Pijl: rechts 19">
            <a:extLst>
              <a:ext uri="{FF2B5EF4-FFF2-40B4-BE49-F238E27FC236}">
                <a16:creationId xmlns:a16="http://schemas.microsoft.com/office/drawing/2014/main" id="{E554A8E2-667A-4AED-9EA8-A4761C447E09}"/>
              </a:ext>
            </a:extLst>
          </p:cNvPr>
          <p:cNvSpPr/>
          <p:nvPr/>
        </p:nvSpPr>
        <p:spPr>
          <a:xfrm>
            <a:off x="2219570" y="3464863"/>
            <a:ext cx="264197" cy="144016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indent="0" algn="l">
              <a:buClr>
                <a:schemeClr val="bg2"/>
              </a:buClr>
              <a:buFontTx/>
              <a:buNone/>
            </a:pPr>
            <a:endParaRPr lang="en-US" sz="1200" dirty="0" err="1"/>
          </a:p>
        </p:txBody>
      </p:sp>
      <p:sp>
        <p:nvSpPr>
          <p:cNvPr id="21" name="Pijl: rechts 20">
            <a:extLst>
              <a:ext uri="{FF2B5EF4-FFF2-40B4-BE49-F238E27FC236}">
                <a16:creationId xmlns:a16="http://schemas.microsoft.com/office/drawing/2014/main" id="{E523C02E-B253-4317-93A8-58180D189BDA}"/>
              </a:ext>
            </a:extLst>
          </p:cNvPr>
          <p:cNvSpPr/>
          <p:nvPr/>
        </p:nvSpPr>
        <p:spPr>
          <a:xfrm>
            <a:off x="2225625" y="3874334"/>
            <a:ext cx="264197" cy="144016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indent="0" algn="l">
              <a:buClr>
                <a:schemeClr val="bg2"/>
              </a:buClr>
              <a:buFontTx/>
              <a:buNone/>
            </a:pPr>
            <a:endParaRPr lang="en-US" sz="1200" dirty="0" err="1"/>
          </a:p>
        </p:txBody>
      </p:sp>
    </p:spTree>
    <p:extLst>
      <p:ext uri="{BB962C8B-B14F-4D97-AF65-F5344CB8AC3E}">
        <p14:creationId xmlns:p14="http://schemas.microsoft.com/office/powerpoint/2010/main" val="7648946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3C6BCA-05D5-4CEF-9162-060EE1A36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YaraTera</a:t>
            </a:r>
            <a:r>
              <a:rPr lang="en-GB" dirty="0"/>
              <a:t> CALCULATOR.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C2320B1-95BD-4010-9343-49879D67F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AB00B-8084-49BB-8EDB-4BD98237F726}" type="datetime8">
              <a:rPr lang="nl-NL" smtClean="0"/>
              <a:t>9-2-2023 10:25</a:t>
            </a:fld>
            <a:endParaRPr lang="nb-NO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6DF4E6C-72BF-468D-AE5E-B992DE08C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YaraTera CALCULATOR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B161A96F-D075-4A27-AE4D-F9323B297E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19886"/>
            <a:ext cx="9144000" cy="2903727"/>
          </a:xfrm>
          <a:prstGeom prst="rect">
            <a:avLst/>
          </a:prstGeom>
        </p:spPr>
      </p:pic>
      <p:sp>
        <p:nvSpPr>
          <p:cNvPr id="8" name="Rechthoek 7">
            <a:extLst>
              <a:ext uri="{FF2B5EF4-FFF2-40B4-BE49-F238E27FC236}">
                <a16:creationId xmlns:a16="http://schemas.microsoft.com/office/drawing/2014/main" id="{01D93655-4538-451F-8595-49E43ED3316E}"/>
              </a:ext>
            </a:extLst>
          </p:cNvPr>
          <p:cNvSpPr/>
          <p:nvPr/>
        </p:nvSpPr>
        <p:spPr>
          <a:xfrm>
            <a:off x="1547664" y="1131590"/>
            <a:ext cx="648072" cy="2277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indent="0" algn="l">
              <a:buClr>
                <a:schemeClr val="bg2"/>
              </a:buClr>
              <a:buFontTx/>
              <a:buNone/>
            </a:pPr>
            <a:endParaRPr lang="en-US" sz="1200" dirty="0" err="1"/>
          </a:p>
        </p:txBody>
      </p:sp>
      <p:pic>
        <p:nvPicPr>
          <p:cNvPr id="9" name="Picture 4">
            <a:extLst>
              <a:ext uri="{FF2B5EF4-FFF2-40B4-BE49-F238E27FC236}">
                <a16:creationId xmlns:a16="http://schemas.microsoft.com/office/drawing/2014/main" id="{5B9C90A8-CB1C-4661-99E8-75C7A8CD2F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4804" y="1707654"/>
            <a:ext cx="492646" cy="492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16629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3C6BCA-05D5-4CEF-9162-060EE1A36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YaraTera</a:t>
            </a:r>
            <a:r>
              <a:rPr lang="en-GB" dirty="0"/>
              <a:t> CALCULATOR.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C2320B1-95BD-4010-9343-49879D67F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6A8C1-D07B-48A7-B9D3-6EEB2CDCD627}" type="datetime8">
              <a:rPr lang="nl-NL" smtClean="0"/>
              <a:t>9-2-2023 10:25</a:t>
            </a:fld>
            <a:endParaRPr lang="nb-NO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6DF4E6C-72BF-468D-AE5E-B992DE08C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YaraTera CALCULATOR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C71A5F2D-90BC-4162-B48F-72F211794D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1470"/>
            <a:ext cx="9144000" cy="4558204"/>
          </a:xfrm>
          <a:prstGeom prst="rect">
            <a:avLst/>
          </a:prstGeom>
        </p:spPr>
      </p:pic>
      <p:sp>
        <p:nvSpPr>
          <p:cNvPr id="8" name="Rechthoek 7">
            <a:extLst>
              <a:ext uri="{FF2B5EF4-FFF2-40B4-BE49-F238E27FC236}">
                <a16:creationId xmlns:a16="http://schemas.microsoft.com/office/drawing/2014/main" id="{3457DA75-02BD-4B23-9A2A-C10B26B4ABFF}"/>
              </a:ext>
            </a:extLst>
          </p:cNvPr>
          <p:cNvSpPr/>
          <p:nvPr/>
        </p:nvSpPr>
        <p:spPr>
          <a:xfrm>
            <a:off x="1763688" y="51470"/>
            <a:ext cx="1224136" cy="2160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indent="0" algn="l">
              <a:buClr>
                <a:schemeClr val="bg2"/>
              </a:buClr>
              <a:buFontTx/>
              <a:buNone/>
            </a:pPr>
            <a:endParaRPr lang="en-US" sz="1200" dirty="0" err="1"/>
          </a:p>
        </p:txBody>
      </p:sp>
    </p:spTree>
    <p:extLst>
      <p:ext uri="{BB962C8B-B14F-4D97-AF65-F5344CB8AC3E}">
        <p14:creationId xmlns:p14="http://schemas.microsoft.com/office/powerpoint/2010/main" val="191487975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" val="Yara 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TURE" val="Front07.jpg"/>
  <p:tag name="TYPE" val="FRONT"/>
</p:tagLst>
</file>

<file path=ppt/theme/theme1.xml><?xml version="1.0" encoding="utf-8"?>
<a:theme xmlns:a="http://schemas.openxmlformats.org/drawingml/2006/main" name="16x9">
  <a:themeElements>
    <a:clrScheme name="Yara 2">
      <a:dk1>
        <a:srgbClr val="000000"/>
      </a:dk1>
      <a:lt1>
        <a:srgbClr val="FFFFFF"/>
      </a:lt1>
      <a:dk2>
        <a:srgbClr val="FFFFFF"/>
      </a:dk2>
      <a:lt2>
        <a:srgbClr val="5E8AB4"/>
      </a:lt2>
      <a:accent1>
        <a:srgbClr val="69B3E7"/>
      </a:accent1>
      <a:accent2>
        <a:srgbClr val="78A22F"/>
      </a:accent2>
      <a:accent3>
        <a:srgbClr val="F89B28"/>
      </a:accent3>
      <a:accent4>
        <a:srgbClr val="FFCF01"/>
      </a:accent4>
      <a:accent5>
        <a:srgbClr val="7D6A55"/>
      </a:accent5>
      <a:accent6>
        <a:srgbClr val="5E8AB4"/>
      </a:accent6>
      <a:hlink>
        <a:srgbClr val="69B3E7"/>
      </a:hlink>
      <a:folHlink>
        <a:srgbClr val="5E8AB4"/>
      </a:folHlink>
    </a:clrScheme>
    <a:fontScheme name="YaraArial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t"/>
      <a:lstStyle>
        <a:defPPr marL="0" indent="0" algn="l">
          <a:buClr>
            <a:schemeClr val="bg2"/>
          </a:buClr>
          <a:buFontTx/>
          <a:buNone/>
          <a:defRPr sz="12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noAutofit/>
      </a:bodyPr>
      <a:lstStyle>
        <a:defPPr marL="0" indent="0">
          <a:buClr>
            <a:schemeClr val="bg2"/>
          </a:buClr>
          <a:buFont typeface="Arial" panose="020B0604020202020204" pitchFamily="34" charset="0"/>
          <a:buNone/>
          <a:defRPr sz="1200" dirty="0" err="1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4FEFE2E46C86D4A9898CCC49B418B36" ma:contentTypeVersion="14" ma:contentTypeDescription="Een nieuw document maken." ma:contentTypeScope="" ma:versionID="df26e2361f59d12fcab5caeb108a0da6">
  <xsd:schema xmlns:xsd="http://www.w3.org/2001/XMLSchema" xmlns:xs="http://www.w3.org/2001/XMLSchema" xmlns:p="http://schemas.microsoft.com/office/2006/metadata/properties" xmlns:ns2="2cb1c85b-b197-48cd-8bb1-fe9e9ee0096b" xmlns:ns3="414a8a67-acf6-4b09-bb49-f84330b442d7" xmlns:ns4="5ad07612-1080-49cf-8fb2-28e7c3022d9a" targetNamespace="http://schemas.microsoft.com/office/2006/metadata/properties" ma:root="true" ma:fieldsID="2ec27913bf823355671e7e45cf2fbb5d" ns2:_="" ns3:_="" ns4:_="">
    <xsd:import namespace="2cb1c85b-b197-48cd-8bb1-fe9e9ee0096b"/>
    <xsd:import namespace="414a8a67-acf6-4b09-bb49-f84330b442d7"/>
    <xsd:import namespace="5ad07612-1080-49cf-8fb2-28e7c3022d9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b1c85b-b197-48cd-8bb1-fe9e9ee0096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18" nillable="true" ma:taxonomy="true" ma:internalName="lcf76f155ced4ddcb4097134ff3c332f" ma:taxonomyFieldName="MediaServiceImageTags" ma:displayName="Afbeeldingtags" ma:readOnly="false" ma:fieldId="{5cf76f15-5ced-4ddc-b409-7134ff3c332f}" ma:taxonomyMulti="true" ma:sspId="ec6a8442-1569-46a6-a14f-f23e9ec9d84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4a8a67-acf6-4b09-bb49-f84330b442d7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248ea8ce-d6d7-4c67-93d5-dcdb41321123}" ma:internalName="TaxCatchAll" ma:showField="CatchAllData" ma:web="5ad07612-1080-49cf-8fb2-28e7c3022d9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d07612-1080-49cf-8fb2-28e7c3022d9a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cb1c85b-b197-48cd-8bb1-fe9e9ee0096b">
      <Terms xmlns="http://schemas.microsoft.com/office/infopath/2007/PartnerControls"/>
    </lcf76f155ced4ddcb4097134ff3c332f>
    <TaxCatchAll xmlns="414a8a67-acf6-4b09-bb49-f84330b442d7" xsi:nil="true"/>
  </documentManagement>
</p:properties>
</file>

<file path=customXml/itemProps1.xml><?xml version="1.0" encoding="utf-8"?>
<ds:datastoreItem xmlns:ds="http://schemas.openxmlformats.org/officeDocument/2006/customXml" ds:itemID="{0C283771-E2B4-4C6B-99CA-044360BA8DF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B840501-DEC0-4049-9493-CC8C1C1D4C02}"/>
</file>

<file path=customXml/itemProps3.xml><?xml version="1.0" encoding="utf-8"?>
<ds:datastoreItem xmlns:ds="http://schemas.openxmlformats.org/officeDocument/2006/customXml" ds:itemID="{329D4D0D-0F5D-4824-A27E-C0D22835E03E}">
  <ds:schemaRefs>
    <ds:schemaRef ds:uri="9fa93018-ce66-467d-90a4-bc91a8e08807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6db5a578-ae0e-40e5-90d1-ad713fa62d8e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16x9</Template>
  <TotalTime>15400</TotalTime>
  <Words>478</Words>
  <Application>Microsoft Office PowerPoint</Application>
  <PresentationFormat>Diavoorstelling (16:9)</PresentationFormat>
  <Paragraphs>199</Paragraphs>
  <Slides>39</Slides>
  <Notes>27</Notes>
  <HiddenSlides>0</HiddenSlides>
  <MMClips>0</MMClips>
  <ScaleCrop>false</ScaleCrop>
  <HeadingPairs>
    <vt:vector size="8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Ingesloten OLE-bronprogramma's</vt:lpstr>
      </vt:variant>
      <vt:variant>
        <vt:i4>1</vt:i4>
      </vt:variant>
      <vt:variant>
        <vt:lpstr>Diatitels</vt:lpstr>
      </vt:variant>
      <vt:variant>
        <vt:i4>39</vt:i4>
      </vt:variant>
    </vt:vector>
  </HeadingPairs>
  <TitlesOfParts>
    <vt:vector size="44" baseType="lpstr">
      <vt:lpstr>Arial</vt:lpstr>
      <vt:lpstr>Calibri</vt:lpstr>
      <vt:lpstr>YaraMaxLF-Bold</vt:lpstr>
      <vt:lpstr>16x9</vt:lpstr>
      <vt:lpstr>think-cell Slide</vt:lpstr>
      <vt:lpstr>YaraTera CALCULATOR i </vt:lpstr>
      <vt:lpstr>https://www.yara.nl/gewasvoeding/toolbox/yara-software/</vt:lpstr>
      <vt:lpstr>https://www.yara.nl/gewasvoeding/toolbox/yara-software/</vt:lpstr>
      <vt:lpstr>Adviesbasis</vt:lpstr>
      <vt:lpstr>YaraTera CALCULATOR.</vt:lpstr>
      <vt:lpstr>YaraTera CALCULATOR.</vt:lpstr>
      <vt:lpstr>YaraTera CALCULATOR.</vt:lpstr>
      <vt:lpstr>YaraTera CALCULATOR.</vt:lpstr>
      <vt:lpstr>YaraTera CALCULATOR.</vt:lpstr>
      <vt:lpstr>YaraTera CALCULATOR.</vt:lpstr>
      <vt:lpstr>YaraTera CALCULATOR.</vt:lpstr>
      <vt:lpstr>YaraTera CALCULATOR.</vt:lpstr>
      <vt:lpstr>YaraTera CALCULATOR.</vt:lpstr>
      <vt:lpstr>Fe-chelaat.</vt:lpstr>
      <vt:lpstr>Fe-chelaat.</vt:lpstr>
      <vt:lpstr>YaraTera CALCULATOR.</vt:lpstr>
      <vt:lpstr>PowerPoint-presentatie</vt:lpstr>
      <vt:lpstr>YaraTera CALCULATOR.</vt:lpstr>
      <vt:lpstr>YaraTera CALCULATOR.</vt:lpstr>
      <vt:lpstr>YaraTera CALCULATOR.</vt:lpstr>
      <vt:lpstr>YaraTera CALCULATOR.</vt:lpstr>
      <vt:lpstr>YaraTera CALCULATOR.</vt:lpstr>
      <vt:lpstr>YaraTera CALCULATOR.</vt:lpstr>
      <vt:lpstr>YaraTera CALCULATOR.</vt:lpstr>
      <vt:lpstr>YaraTera CALCULATOR.</vt:lpstr>
      <vt:lpstr>YaraTera CALCULATOR.</vt:lpstr>
      <vt:lpstr>YaraTera CALCULATOR.</vt:lpstr>
      <vt:lpstr>YaraTera CALCULATOR.</vt:lpstr>
      <vt:lpstr>YaraTera CALCULATOR.</vt:lpstr>
      <vt:lpstr>YaraTera CALCULATOR.</vt:lpstr>
      <vt:lpstr>YaraTera CALCULATOR.</vt:lpstr>
      <vt:lpstr>YaraTera CALCULATOR.</vt:lpstr>
      <vt:lpstr>YaraTera CALCULATOR.</vt:lpstr>
      <vt:lpstr>YaraTera CALCULATOR.</vt:lpstr>
      <vt:lpstr>YaraTera CALCULATOR.</vt:lpstr>
      <vt:lpstr>YaraTera CALCULATOR.</vt:lpstr>
      <vt:lpstr>YaraTera CALCULATOR.</vt:lpstr>
      <vt:lpstr>YaraTera CALCULATOR.</vt:lpstr>
      <vt:lpstr>YaraTera CALCULATOR.</vt:lpstr>
    </vt:vector>
  </TitlesOfParts>
  <Company>Yara International ASA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Yara International ASA User</dc:creator>
  <cp:lastModifiedBy>Ben Nienhuis</cp:lastModifiedBy>
  <cp:revision>193</cp:revision>
  <cp:lastPrinted>2016-03-11T06:56:25Z</cp:lastPrinted>
  <dcterms:created xsi:type="dcterms:W3CDTF">2016-01-20T07:32:24Z</dcterms:created>
  <dcterms:modified xsi:type="dcterms:W3CDTF">2023-02-09T09:25:25Z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0x010100F4FEFE2E46C86D4A9898CCC49B418B36</vt:lpwstr>
  </property>
</Properties>
</file>