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4"/>
    <p:sldMasterId id="2147483681" r:id="rId5"/>
  </p:sldMasterIdLst>
  <p:notesMasterIdLst>
    <p:notesMasterId r:id="rId38"/>
  </p:notesMasterIdLst>
  <p:sldIdLst>
    <p:sldId id="275" r:id="rId6"/>
    <p:sldId id="276" r:id="rId7"/>
    <p:sldId id="483" r:id="rId8"/>
    <p:sldId id="301" r:id="rId9"/>
    <p:sldId id="258" r:id="rId10"/>
    <p:sldId id="463" r:id="rId11"/>
    <p:sldId id="267" r:id="rId12"/>
    <p:sldId id="268" r:id="rId13"/>
    <p:sldId id="269" r:id="rId14"/>
    <p:sldId id="481" r:id="rId15"/>
    <p:sldId id="270" r:id="rId16"/>
    <p:sldId id="274" r:id="rId17"/>
    <p:sldId id="472" r:id="rId18"/>
    <p:sldId id="458" r:id="rId19"/>
    <p:sldId id="459" r:id="rId20"/>
    <p:sldId id="291" r:id="rId21"/>
    <p:sldId id="431" r:id="rId22"/>
    <p:sldId id="473" r:id="rId23"/>
    <p:sldId id="279" r:id="rId24"/>
    <p:sldId id="477" r:id="rId25"/>
    <p:sldId id="460" r:id="rId26"/>
    <p:sldId id="462" r:id="rId27"/>
    <p:sldId id="476" r:id="rId28"/>
    <p:sldId id="465" r:id="rId29"/>
    <p:sldId id="461" r:id="rId30"/>
    <p:sldId id="474" r:id="rId31"/>
    <p:sldId id="466" r:id="rId32"/>
    <p:sldId id="479" r:id="rId33"/>
    <p:sldId id="475" r:id="rId34"/>
    <p:sldId id="478" r:id="rId35"/>
    <p:sldId id="482" r:id="rId36"/>
    <p:sldId id="383" r:id="rId3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9AE6FEE-021E-4E2E-A896-7B77823BC9EB}" v="1" dt="2024-02-29T14:18:16.2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55" autoAdjust="0"/>
    <p:restoredTop sz="93883" autoAdjust="0"/>
  </p:normalViewPr>
  <p:slideViewPr>
    <p:cSldViewPr>
      <p:cViewPr varScale="1">
        <p:scale>
          <a:sx n="59" d="100"/>
          <a:sy n="59" d="100"/>
        </p:scale>
        <p:origin x="1648" y="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presProps" Target="presProps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tableStyles" Target="tableStyle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microsoft.com/office/2016/11/relationships/changesInfo" Target="changesInfos/changesInfo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é Verbeek" userId="20d2065d-8055-4a68-a463-00777506795f" providerId="ADAL" clId="{D9AE6FEE-021E-4E2E-A896-7B77823BC9EB}"/>
    <pc:docChg chg="custSel delSld modSld">
      <pc:chgData name="Gé Verbeek" userId="20d2065d-8055-4a68-a463-00777506795f" providerId="ADAL" clId="{D9AE6FEE-021E-4E2E-A896-7B77823BC9EB}" dt="2024-02-29T14:18:18.259" v="8" actId="47"/>
      <pc:docMkLst>
        <pc:docMk/>
      </pc:docMkLst>
      <pc:sldChg chg="del">
        <pc:chgData name="Gé Verbeek" userId="20d2065d-8055-4a68-a463-00777506795f" providerId="ADAL" clId="{D9AE6FEE-021E-4E2E-A896-7B77823BC9EB}" dt="2024-02-29T14:12:46.546" v="0" actId="47"/>
        <pc:sldMkLst>
          <pc:docMk/>
          <pc:sldMk cId="2363639458" sldId="302"/>
        </pc:sldMkLst>
      </pc:sldChg>
      <pc:sldChg chg="del">
        <pc:chgData name="Gé Verbeek" userId="20d2065d-8055-4a68-a463-00777506795f" providerId="ADAL" clId="{D9AE6FEE-021E-4E2E-A896-7B77823BC9EB}" dt="2024-02-29T14:18:18.259" v="8" actId="47"/>
        <pc:sldMkLst>
          <pc:docMk/>
          <pc:sldMk cId="2852106234" sldId="387"/>
        </pc:sldMkLst>
      </pc:sldChg>
      <pc:sldChg chg="modSp mod">
        <pc:chgData name="Gé Verbeek" userId="20d2065d-8055-4a68-a463-00777506795f" providerId="ADAL" clId="{D9AE6FEE-021E-4E2E-A896-7B77823BC9EB}" dt="2024-02-29T14:14:59.289" v="6" actId="27636"/>
        <pc:sldMkLst>
          <pc:docMk/>
          <pc:sldMk cId="1824401688" sldId="478"/>
        </pc:sldMkLst>
        <pc:spChg chg="mod">
          <ac:chgData name="Gé Verbeek" userId="20d2065d-8055-4a68-a463-00777506795f" providerId="ADAL" clId="{D9AE6FEE-021E-4E2E-A896-7B77823BC9EB}" dt="2024-02-29T14:14:59.289" v="6" actId="27636"/>
          <ac:spMkLst>
            <pc:docMk/>
            <pc:sldMk cId="1824401688" sldId="478"/>
            <ac:spMk id="5" creationId="{68C6CB1A-3191-444A-A146-50A3711FAB4B}"/>
          </ac:spMkLst>
        </pc:spChg>
      </pc:sldChg>
      <pc:sldChg chg="del">
        <pc:chgData name="Gé Verbeek" userId="20d2065d-8055-4a68-a463-00777506795f" providerId="ADAL" clId="{D9AE6FEE-021E-4E2E-A896-7B77823BC9EB}" dt="2024-02-29T14:13:22.200" v="1" actId="47"/>
        <pc:sldMkLst>
          <pc:docMk/>
          <pc:sldMk cId="2429079624" sldId="480"/>
        </pc:sldMkLst>
      </pc:sldChg>
      <pc:sldChg chg="modSp mod">
        <pc:chgData name="Gé Verbeek" userId="20d2065d-8055-4a68-a463-00777506795f" providerId="ADAL" clId="{D9AE6FEE-021E-4E2E-A896-7B77823BC9EB}" dt="2024-02-29T14:16:24.456" v="7" actId="11"/>
        <pc:sldMkLst>
          <pc:docMk/>
          <pc:sldMk cId="1550520680" sldId="482"/>
        </pc:sldMkLst>
        <pc:spChg chg="mod">
          <ac:chgData name="Gé Verbeek" userId="20d2065d-8055-4a68-a463-00777506795f" providerId="ADAL" clId="{D9AE6FEE-021E-4E2E-A896-7B77823BC9EB}" dt="2024-02-29T14:16:24.456" v="7" actId="11"/>
          <ac:spMkLst>
            <pc:docMk/>
            <pc:sldMk cId="1550520680" sldId="482"/>
            <ac:spMk id="5" creationId="{68C6CB1A-3191-444A-A146-50A3711FAB4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410262-FDCC-4551-9E8E-B41DAC6F40EB}" type="datetimeFigureOut">
              <a:rPr lang="nl-NL" smtClean="0"/>
              <a:t>29-2-2024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738CDF-8E2F-4D9F-8374-07B3FB2753D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568417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32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16173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29-2-2024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83913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29-2-2024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186587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29-2-2024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078081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29-2-2024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755685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29-2-2024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317446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29-2-2024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70781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29-2-2024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060937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29-2-2024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149798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Openings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 userDrawn="1"/>
        </p:nvSpPr>
        <p:spPr>
          <a:xfrm>
            <a:off x="815742" y="6098221"/>
            <a:ext cx="4680016" cy="3000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sz="1350" dirty="0"/>
          </a:p>
        </p:txBody>
      </p:sp>
    </p:spTree>
    <p:extLst>
      <p:ext uri="{BB962C8B-B14F-4D97-AF65-F5344CB8AC3E}">
        <p14:creationId xmlns:p14="http://schemas.microsoft.com/office/powerpoint/2010/main" val="4867624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7290000" cy="6858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200" dirty="0"/>
              <a:t> 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800" y="0"/>
            <a:ext cx="18448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3535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penings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 userDrawn="1"/>
        </p:nvSpPr>
        <p:spPr>
          <a:xfrm>
            <a:off x="815742" y="6098221"/>
            <a:ext cx="4680016" cy="3000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sz="1350" dirty="0"/>
          </a:p>
        </p:txBody>
      </p:sp>
    </p:spTree>
    <p:extLst>
      <p:ext uri="{BB962C8B-B14F-4D97-AF65-F5344CB8AC3E}">
        <p14:creationId xmlns:p14="http://schemas.microsoft.com/office/powerpoint/2010/main" val="2299247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29-2-2024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627307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Met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7290000" cy="6858000"/>
          </a:xfrm>
        </p:spPr>
        <p:txBody>
          <a:bodyPr/>
          <a:lstStyle>
            <a:lvl1pPr marL="0" indent="0" algn="l">
              <a:buFontTx/>
              <a:buNone/>
              <a:defRPr sz="12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r>
              <a:rPr lang="nl-NL" dirty="0"/>
              <a:t>Verplaats deze vervolgens naar de achtergrond om de tekst te typen.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40000" y="3060000"/>
            <a:ext cx="621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33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540000" y="3816000"/>
            <a:ext cx="621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800" y="0"/>
            <a:ext cx="18448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3684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Zonder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40000" y="3060000"/>
            <a:ext cx="621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3300" b="1" i="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540000" y="3816000"/>
            <a:ext cx="621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800" y="0"/>
            <a:ext cx="18448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6717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en tekst/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800" y="0"/>
            <a:ext cx="1844802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427978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7290000" cy="6858000"/>
          </a:xfrm>
        </p:spPr>
        <p:txBody>
          <a:bodyPr/>
          <a:lstStyle>
            <a:lvl1pPr marL="0" indent="0" algn="l">
              <a:buFontTx/>
              <a:buNone/>
              <a:defRPr sz="12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800" y="0"/>
            <a:ext cx="18448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9485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7290000" cy="6858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200" dirty="0"/>
              <a:t> 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800" y="0"/>
            <a:ext cx="18448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7083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7000" y="576000"/>
            <a:ext cx="3699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1566000" y="1476000"/>
            <a:ext cx="27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4590000" y="0"/>
            <a:ext cx="2700000" cy="6858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200" dirty="0"/>
              <a:t> 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800" y="0"/>
            <a:ext cx="18448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8724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7000" y="576000"/>
            <a:ext cx="3699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1566000" y="1476000"/>
            <a:ext cx="54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800" y="0"/>
            <a:ext cx="18448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9822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t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kstvak 4"/>
          <p:cNvSpPr txBox="1"/>
          <p:nvPr userDrawn="1"/>
        </p:nvSpPr>
        <p:spPr>
          <a:xfrm>
            <a:off x="847900" y="6142150"/>
            <a:ext cx="4472465" cy="3000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sz="1350" dirty="0"/>
          </a:p>
        </p:txBody>
      </p:sp>
    </p:spTree>
    <p:extLst>
      <p:ext uri="{BB962C8B-B14F-4D97-AF65-F5344CB8AC3E}">
        <p14:creationId xmlns:p14="http://schemas.microsoft.com/office/powerpoint/2010/main" val="611519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29-2-2024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07483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29-2-2024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21541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29-2-2024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3920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29-2-2024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28546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29-2-2024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53978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29-2-2024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04974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29-2-2024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93158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23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C2A4DF-0FBC-4F54-BC60-F835AA6C692B}" type="datetimeFigureOut">
              <a:rPr lang="nl-NL" smtClean="0"/>
              <a:t>29-2-2024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81350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800" y="0"/>
            <a:ext cx="1844802" cy="68580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567000" y="576000"/>
            <a:ext cx="6777000" cy="108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539000" y="1728000"/>
            <a:ext cx="58050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09257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1" kern="1200" baseline="0">
          <a:solidFill>
            <a:srgbClr val="1E201F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-270000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800" kern="1200" baseline="0">
          <a:solidFill>
            <a:srgbClr val="1E201F"/>
          </a:solidFill>
          <a:latin typeface="+mn-lt"/>
          <a:ea typeface="+mn-ea"/>
          <a:cs typeface="+mn-cs"/>
        </a:defRPr>
      </a:lvl1pPr>
      <a:lvl2pPr marL="0" indent="0" algn="l" defTabSz="685800" rtl="0" eaLnBrk="1" latinLnBrk="0" hangingPunct="1">
        <a:lnSpc>
          <a:spcPct val="100000"/>
        </a:lnSpc>
        <a:spcBef>
          <a:spcPts val="0"/>
        </a:spcBef>
        <a:buFontTx/>
        <a:buNone/>
        <a:defRPr sz="1800" kern="1200" baseline="0">
          <a:solidFill>
            <a:srgbClr val="1E201F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rgbClr val="1E201F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rgbClr val="1E201F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rgbClr val="1E201F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hnt.letsgrow.com/psychro" TargetMode="External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48" y="0"/>
            <a:ext cx="923007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Klimaat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Plantenfysiologie</a:t>
            </a:r>
          </a:p>
          <a:p>
            <a:r>
              <a:rPr lang="nl-NL" dirty="0"/>
              <a:t>Klas 2</a:t>
            </a:r>
          </a:p>
        </p:txBody>
      </p:sp>
      <p:sp>
        <p:nvSpPr>
          <p:cNvPr id="4" name="AutoShape 2" descr="Afbeeldingsresultaat voor temperatuu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851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3000" dirty="0"/>
              <a:t>Ventilatiesnelheid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67000" y="1656000"/>
            <a:ext cx="7317368" cy="4351338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sz="2400" dirty="0"/>
              <a:t>De ventilatiesnelheid loopt uiteen van 1 m³ per </a:t>
            </a:r>
            <a:r>
              <a:rPr lang="nl-NL" sz="2400"/>
              <a:t>m² bij </a:t>
            </a:r>
            <a:r>
              <a:rPr lang="nl-NL" sz="2400" dirty="0"/>
              <a:t>zeer dichte kassen tot 200 m³ per m² bij volledig geopende ramen en een redelijke tot hoge windsnelheid.</a:t>
            </a:r>
          </a:p>
          <a:p>
            <a:pPr indent="0">
              <a:buNone/>
            </a:pPr>
            <a:endParaRPr lang="nl-NL" sz="2400" dirty="0"/>
          </a:p>
          <a:p>
            <a:pPr indent="0">
              <a:buNone/>
            </a:pPr>
            <a:r>
              <a:rPr lang="nl-NL" sz="2400" dirty="0"/>
              <a:t> 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0D349E79-548E-430C-BAD0-766DBD3D13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691082" y="3683886"/>
            <a:ext cx="2528836" cy="2323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9030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27584" y="745328"/>
            <a:ext cx="6777000" cy="692760"/>
          </a:xfrm>
        </p:spPr>
        <p:txBody>
          <a:bodyPr/>
          <a:lstStyle/>
          <a:p>
            <a:r>
              <a:rPr lang="nl-NL" dirty="0"/>
              <a:t>Afvoer door condens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187624" y="1728000"/>
            <a:ext cx="6156376" cy="4351338"/>
          </a:xfrm>
        </p:spPr>
        <p:txBody>
          <a:bodyPr>
            <a:normAutofit lnSpcReduction="10000"/>
          </a:bodyPr>
          <a:lstStyle/>
          <a:p>
            <a:pPr indent="0">
              <a:buNone/>
            </a:pPr>
            <a:r>
              <a:rPr lang="nl-NL" sz="2400" dirty="0"/>
              <a:t>Waterdamp condenseert op plaatsen waar de temperatuur lager of gelijk is aan het dauwpunt (vaak tegen de ramen van de kas).</a:t>
            </a:r>
          </a:p>
          <a:p>
            <a:pPr indent="0">
              <a:buNone/>
            </a:pPr>
            <a:endParaRPr lang="nl-NL" sz="2400" dirty="0"/>
          </a:p>
          <a:p>
            <a:pPr indent="0">
              <a:buNone/>
            </a:pPr>
            <a:r>
              <a:rPr lang="nl-NL" sz="2400" dirty="0"/>
              <a:t>Bij het dauwpunt gaat waterdamp over in water. Dit noem je condensatie. </a:t>
            </a:r>
          </a:p>
          <a:p>
            <a:pPr indent="0">
              <a:buNone/>
            </a:pPr>
            <a:endParaRPr lang="nl-NL" sz="2400" dirty="0"/>
          </a:p>
          <a:p>
            <a:pPr indent="0">
              <a:buNone/>
            </a:pPr>
            <a:r>
              <a:rPr lang="nl-NL" sz="2400" dirty="0"/>
              <a:t>Het dauwpunt hangt alleen af van het vochtgehalte van de lucht.</a:t>
            </a:r>
          </a:p>
          <a:p>
            <a:pPr indent="0">
              <a:buNone/>
            </a:pPr>
            <a:endParaRPr lang="nl-NL" sz="2400" dirty="0"/>
          </a:p>
          <a:p>
            <a:pPr indent="0">
              <a:buNone/>
            </a:pPr>
            <a:r>
              <a:rPr lang="nl-NL" sz="2400" dirty="0"/>
              <a:t>Condenswater moet tegenwoordig verplicht worden opgevangen en hergebruikt.</a:t>
            </a:r>
          </a:p>
        </p:txBody>
      </p:sp>
    </p:spTree>
    <p:extLst>
      <p:ext uri="{BB962C8B-B14F-4D97-AF65-F5344CB8AC3E}">
        <p14:creationId xmlns:p14="http://schemas.microsoft.com/office/powerpoint/2010/main" val="1535690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72411" y="576000"/>
            <a:ext cx="6777000" cy="1080000"/>
          </a:xfrm>
        </p:spPr>
        <p:txBody>
          <a:bodyPr>
            <a:normAutofit/>
          </a:bodyPr>
          <a:lstStyle/>
          <a:p>
            <a:r>
              <a:rPr lang="nl-NL" dirty="0"/>
              <a:t>Luchtvochtigheid samengevat</a:t>
            </a:r>
            <a:r>
              <a:rPr lang="nl-NL" sz="4400" dirty="0"/>
              <a:t>: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755576" y="1656000"/>
            <a:ext cx="6480720" cy="4205876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sz="2400" b="1" dirty="0"/>
              <a:t>Absolute luchtvochtigheid</a:t>
            </a:r>
            <a:r>
              <a:rPr lang="nl-NL" sz="2400" dirty="0"/>
              <a:t>: </a:t>
            </a:r>
            <a:br>
              <a:rPr lang="nl-NL" sz="2400" dirty="0"/>
            </a:br>
            <a:r>
              <a:rPr lang="nl-NL" sz="2400" dirty="0"/>
              <a:t>Aantal gram water per kg lucht</a:t>
            </a:r>
          </a:p>
          <a:p>
            <a:pPr indent="0">
              <a:buNone/>
            </a:pPr>
            <a:endParaRPr lang="nl-NL" sz="2400" dirty="0"/>
          </a:p>
          <a:p>
            <a:pPr marL="342900" indent="-342900"/>
            <a:endParaRPr lang="nl-NL" sz="2400" dirty="0"/>
          </a:p>
          <a:p>
            <a:pPr indent="0">
              <a:buNone/>
            </a:pPr>
            <a:r>
              <a:rPr lang="nl-NL" sz="2400" b="1" dirty="0"/>
              <a:t>Maximale luchtvochtigheid</a:t>
            </a:r>
            <a:r>
              <a:rPr lang="nl-NL" sz="2400" dirty="0"/>
              <a:t>:</a:t>
            </a:r>
            <a:br>
              <a:rPr lang="nl-NL" sz="2400" dirty="0"/>
            </a:br>
            <a:r>
              <a:rPr lang="nl-NL" sz="2400" dirty="0"/>
              <a:t>Aantal gram water per kg lucht dat maximaal aanwezig kan zijn bij bepaalde temperatuur</a:t>
            </a:r>
          </a:p>
          <a:p>
            <a:pPr marL="342900" indent="-342900"/>
            <a:endParaRPr lang="nl-NL" sz="2400" dirty="0"/>
          </a:p>
          <a:p>
            <a:pPr marL="342900" indent="-342900"/>
            <a:endParaRPr lang="nl-NL" sz="2400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146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99592" y="576000"/>
            <a:ext cx="6777000" cy="1080000"/>
          </a:xfrm>
        </p:spPr>
        <p:txBody>
          <a:bodyPr>
            <a:normAutofit/>
          </a:bodyPr>
          <a:lstStyle/>
          <a:p>
            <a:r>
              <a:rPr lang="nl-NL" dirty="0"/>
              <a:t>Luchtvochtigheid samengevat</a:t>
            </a:r>
            <a:r>
              <a:rPr lang="nl-NL" sz="4400" dirty="0"/>
              <a:t>: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67000" y="1656000"/>
            <a:ext cx="6669296" cy="4869344"/>
          </a:xfrm>
        </p:spPr>
        <p:txBody>
          <a:bodyPr>
            <a:normAutofit lnSpcReduction="10000"/>
          </a:bodyPr>
          <a:lstStyle/>
          <a:p>
            <a:pPr marL="342900" indent="-342900"/>
            <a:r>
              <a:rPr lang="nl-NL" sz="2400" b="1" dirty="0"/>
              <a:t>Relatieve luchtvochtigheid (RV)</a:t>
            </a:r>
            <a:r>
              <a:rPr lang="nl-NL" sz="2400" dirty="0"/>
              <a:t>: </a:t>
            </a:r>
            <a:br>
              <a:rPr lang="nl-NL" sz="2400" dirty="0"/>
            </a:br>
            <a:r>
              <a:rPr lang="nl-NL" sz="2400" dirty="0"/>
              <a:t>Deel (percentage) van de lucht dat verzadigd is met water</a:t>
            </a:r>
          </a:p>
          <a:p>
            <a:pPr marL="342900" indent="-342900"/>
            <a:endParaRPr lang="nl-NL" sz="2400" dirty="0"/>
          </a:p>
          <a:p>
            <a:pPr marL="342900" indent="-342900"/>
            <a:endParaRPr lang="nl-NL" sz="2400" dirty="0"/>
          </a:p>
          <a:p>
            <a:pPr marL="342900" indent="-342900"/>
            <a:r>
              <a:rPr lang="nl-NL" sz="2400" b="1" dirty="0"/>
              <a:t>Vochtdeficit (VD)</a:t>
            </a:r>
            <a:r>
              <a:rPr lang="nl-NL" sz="2400" dirty="0"/>
              <a:t>: </a:t>
            </a:r>
            <a:br>
              <a:rPr lang="nl-NL" sz="2400" dirty="0"/>
            </a:br>
            <a:r>
              <a:rPr lang="nl-NL" sz="2400" dirty="0"/>
              <a:t>Dit geeft aan hoeveel vocht er nog kan worden toegevoegd alvorens de lucht verzadigd is, uitgedrukt in gram/kg.</a:t>
            </a:r>
          </a:p>
          <a:p>
            <a:pPr marL="342900" indent="-342900"/>
            <a:endParaRPr lang="nl-NL" sz="2400" dirty="0"/>
          </a:p>
          <a:p>
            <a:pPr marL="342900" indent="-342900"/>
            <a:endParaRPr lang="nl-NL" sz="2400" dirty="0"/>
          </a:p>
          <a:p>
            <a:pPr marL="342900" indent="-342900"/>
            <a:r>
              <a:rPr lang="nl-NL" sz="2400" b="1" dirty="0"/>
              <a:t>Dauwpunt</a:t>
            </a:r>
            <a:r>
              <a:rPr lang="nl-NL" sz="2400" dirty="0"/>
              <a:t>: </a:t>
            </a:r>
            <a:br>
              <a:rPr lang="nl-NL" sz="2400" dirty="0"/>
            </a:br>
            <a:r>
              <a:rPr lang="nl-NL" sz="2400" dirty="0"/>
              <a:t>Temperatuur waarbij de lucht is verzadigt met vocht. (condensatie)</a:t>
            </a:r>
          </a:p>
          <a:p>
            <a:endParaRPr lang="nl-NL" sz="2400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51446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58D434-9A04-4F62-8AC3-99DF39639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600" y="548680"/>
            <a:ext cx="6777000" cy="764768"/>
          </a:xfrm>
        </p:spPr>
        <p:txBody>
          <a:bodyPr>
            <a:normAutofit/>
          </a:bodyPr>
          <a:lstStyle/>
          <a:p>
            <a:r>
              <a:rPr lang="nl-NL" sz="3000" dirty="0">
                <a:latin typeface="Calibri" panose="020F0502020204030204" pitchFamily="34" charset="0"/>
                <a:cs typeface="Calibri" panose="020F0502020204030204" pitchFamily="34" charset="0"/>
              </a:rPr>
              <a:t>Priva computer</a:t>
            </a:r>
          </a:p>
        </p:txBody>
      </p:sp>
      <p:pic>
        <p:nvPicPr>
          <p:cNvPr id="3" name="Tijdelijke aanduiding voor inhoud 2">
            <a:extLst>
              <a:ext uri="{FF2B5EF4-FFF2-40B4-BE49-F238E27FC236}">
                <a16:creationId xmlns:a16="http://schemas.microsoft.com/office/drawing/2014/main" id="{39AC9354-67A1-4455-8BAE-B69D00E9F2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9552" y="1398420"/>
            <a:ext cx="7120587" cy="447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9854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58D434-9A04-4F62-8AC3-99DF39639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600" y="548680"/>
            <a:ext cx="6777000" cy="764768"/>
          </a:xfrm>
        </p:spPr>
        <p:txBody>
          <a:bodyPr>
            <a:normAutofit/>
          </a:bodyPr>
          <a:lstStyle/>
          <a:p>
            <a:r>
              <a:rPr lang="nl-NL" sz="3000" dirty="0">
                <a:latin typeface="Calibri" panose="020F0502020204030204" pitchFamily="34" charset="0"/>
                <a:cs typeface="Calibri" panose="020F0502020204030204" pitchFamily="34" charset="0"/>
              </a:rPr>
              <a:t>Hortimax</a:t>
            </a:r>
          </a:p>
        </p:txBody>
      </p:sp>
      <p:pic>
        <p:nvPicPr>
          <p:cNvPr id="3" name="Tijdelijke aanduiding voor inhoud 2">
            <a:extLst>
              <a:ext uri="{FF2B5EF4-FFF2-40B4-BE49-F238E27FC236}">
                <a16:creationId xmlns:a16="http://schemas.microsoft.com/office/drawing/2014/main" id="{58933D9F-B177-432E-B8E5-22A7CE0562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5576" y="1196752"/>
            <a:ext cx="6632984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2993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833727" y="620688"/>
            <a:ext cx="57415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000" b="1" dirty="0">
                <a:latin typeface="Calibri" panose="020F0502020204030204" pitchFamily="34" charset="0"/>
                <a:cs typeface="Calibri" panose="020F0502020204030204" pitchFamily="34" charset="0"/>
              </a:rPr>
              <a:t>Praktijkproef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CCFFDCAA-2A69-4B1D-A2C5-EC612EA940AA}"/>
              </a:ext>
            </a:extLst>
          </p:cNvPr>
          <p:cNvSpPr txBox="1"/>
          <p:nvPr/>
        </p:nvSpPr>
        <p:spPr>
          <a:xfrm>
            <a:off x="861238" y="2297742"/>
            <a:ext cx="6515099" cy="2146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Meet de hoogte van de plant van de diverse proeven en bereken de lengtegroei per week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Schrijf dit op in het Excelbestand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Maak een foto van de 0-proef naast een plant van de praktijkproef en beschrijf de verschillen.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endParaRPr lang="nl-NL" sz="1350" dirty="0"/>
          </a:p>
        </p:txBody>
      </p:sp>
      <p:pic>
        <p:nvPicPr>
          <p:cNvPr id="1026" name="Picture 2" descr="Ken de Natuur">
            <a:extLst>
              <a:ext uri="{FF2B5EF4-FFF2-40B4-BE49-F238E27FC236}">
                <a16:creationId xmlns:a16="http://schemas.microsoft.com/office/drawing/2014/main" id="{82A42D26-1015-448E-9CF0-82B35395D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46841"/>
            <a:ext cx="2445303" cy="171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Kleurplaat fotograaf. Gratis kleurplaten om te printen - afb 2860.">
            <a:extLst>
              <a:ext uri="{FF2B5EF4-FFF2-40B4-BE49-F238E27FC236}">
                <a16:creationId xmlns:a16="http://schemas.microsoft.com/office/drawing/2014/main" id="{8177FDF0-5F7E-42B9-B9EE-6AEC558337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581128"/>
            <a:ext cx="1496372" cy="2113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88046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849914" y="657192"/>
            <a:ext cx="57415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000" b="1" dirty="0">
                <a:latin typeface="Calibri" panose="020F0502020204030204" pitchFamily="34" charset="0"/>
                <a:cs typeface="Calibri" panose="020F0502020204030204" pitchFamily="34" charset="0"/>
              </a:rPr>
              <a:t>Praktijkproef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CCFFDCAA-2A69-4B1D-A2C5-EC612EA940AA}"/>
              </a:ext>
            </a:extLst>
          </p:cNvPr>
          <p:cNvSpPr txBox="1"/>
          <p:nvPr/>
        </p:nvSpPr>
        <p:spPr>
          <a:xfrm>
            <a:off x="861238" y="2297742"/>
            <a:ext cx="65150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Meet bij alle plekken de temperatuur en noteer dit op het invulformulier</a:t>
            </a:r>
            <a:endParaRPr lang="nl-NL" sz="135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6" name="Picture 2" descr="Ken de Natuur">
            <a:extLst>
              <a:ext uri="{FF2B5EF4-FFF2-40B4-BE49-F238E27FC236}">
                <a16:creationId xmlns:a16="http://schemas.microsoft.com/office/drawing/2014/main" id="{82A42D26-1015-448E-9CF0-82B35395D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46841"/>
            <a:ext cx="2445303" cy="171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Kleurplaat fotograaf. Gratis kleurplaten om te printen - afb 2860.">
            <a:extLst>
              <a:ext uri="{FF2B5EF4-FFF2-40B4-BE49-F238E27FC236}">
                <a16:creationId xmlns:a16="http://schemas.microsoft.com/office/drawing/2014/main" id="{8177FDF0-5F7E-42B9-B9EE-6AEC558337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581128"/>
            <a:ext cx="1496372" cy="2113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75423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3000" dirty="0"/>
              <a:t>Teelt en hoge luchtvochtigheid</a:t>
            </a: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629" y="4293096"/>
            <a:ext cx="1534798" cy="2218985"/>
          </a:xfrm>
        </p:spPr>
      </p:pic>
      <p:sp>
        <p:nvSpPr>
          <p:cNvPr id="5" name="Tekstvak 4"/>
          <p:cNvSpPr txBox="1"/>
          <p:nvPr/>
        </p:nvSpPr>
        <p:spPr>
          <a:xfrm>
            <a:off x="564566" y="1340768"/>
            <a:ext cx="599666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nl-NL" sz="2400" dirty="0">
                <a:solidFill>
                  <a:prstClr val="black"/>
                </a:solidFill>
                <a:latin typeface="+mj-lt"/>
              </a:rPr>
              <a:t>Bij hoge luchtvochtigheid kunnen schimmels zoals </a:t>
            </a:r>
            <a:r>
              <a:rPr lang="nl-NL" sz="2400" dirty="0" err="1">
                <a:solidFill>
                  <a:prstClr val="black"/>
                </a:solidFill>
                <a:latin typeface="+mj-lt"/>
              </a:rPr>
              <a:t>botrytis</a:t>
            </a:r>
            <a:r>
              <a:rPr lang="nl-NL" sz="2400" dirty="0">
                <a:solidFill>
                  <a:prstClr val="black"/>
                </a:solidFill>
                <a:latin typeface="+mj-lt"/>
              </a:rPr>
              <a:t> zich makkelijker ontwikkelen</a:t>
            </a:r>
          </a:p>
          <a:p>
            <a:pPr defTabSz="685800"/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 defTabSz="685800"/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 defTabSz="685800"/>
            <a:r>
              <a:rPr lang="nl-NL" sz="2400" dirty="0">
                <a:solidFill>
                  <a:prstClr val="black"/>
                </a:solidFill>
                <a:latin typeface="+mj-lt"/>
              </a:rPr>
              <a:t>Een hoge rv remt de verdamping. Dit kan de opname en het transport van voedings- elementen in de plant belemmeren en kan leiden tot(fysiologische) afwijkingen zoals </a:t>
            </a:r>
            <a:r>
              <a:rPr lang="nl-NL" sz="2400" dirty="0" err="1">
                <a:solidFill>
                  <a:prstClr val="black"/>
                </a:solidFill>
                <a:latin typeface="+mj-lt"/>
              </a:rPr>
              <a:t>neusrot</a:t>
            </a:r>
            <a:r>
              <a:rPr lang="nl-NL" sz="2400" dirty="0">
                <a:solidFill>
                  <a:prstClr val="black"/>
                </a:solidFill>
                <a:latin typeface="+mj-lt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657334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7000" y="576000"/>
            <a:ext cx="6777000" cy="476736"/>
          </a:xfrm>
        </p:spPr>
        <p:txBody>
          <a:bodyPr>
            <a:normAutofit/>
          </a:bodyPr>
          <a:lstStyle/>
          <a:p>
            <a:r>
              <a:rPr lang="nl-NL" sz="3000" dirty="0"/>
              <a:t>Teelt en hoge luchtvochtigheid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582347" y="1556792"/>
            <a:ext cx="630579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nl-NL" sz="2400" dirty="0">
                <a:solidFill>
                  <a:prstClr val="black"/>
                </a:solidFill>
                <a:latin typeface="+mj-lt"/>
              </a:rPr>
              <a:t>Een teeltmaatrelen in de boomteelt kan zijn:</a:t>
            </a:r>
          </a:p>
          <a:p>
            <a:pPr defTabSz="685800"/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 defTabSz="685800"/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 defTabSz="685800"/>
            <a:r>
              <a:rPr lang="nl-NL" sz="2400" dirty="0">
                <a:solidFill>
                  <a:prstClr val="black"/>
                </a:solidFill>
                <a:latin typeface="+mj-lt"/>
              </a:rPr>
              <a:t>Geef vroeg op de dag water, zodat het gewas droog de nacht ingaat. Dit voorkomt veel problemen met schimmels die op het blad voorkomen, zoals roesten. </a:t>
            </a:r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4653136"/>
            <a:ext cx="1585601" cy="1758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948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7362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58D434-9A04-4F62-8AC3-99DF39639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600" y="620688"/>
            <a:ext cx="6777000" cy="764768"/>
          </a:xfrm>
        </p:spPr>
        <p:txBody>
          <a:bodyPr>
            <a:normAutofit fontScale="90000"/>
          </a:bodyPr>
          <a:lstStyle/>
          <a:p>
            <a:r>
              <a:rPr lang="nl-NL" dirty="0" err="1"/>
              <a:t>Mollier</a:t>
            </a:r>
            <a:r>
              <a:rPr lang="nl-NL" dirty="0"/>
              <a:t> diagram</a:t>
            </a:r>
            <a:br>
              <a:rPr lang="nl-NL" dirty="0"/>
            </a:br>
            <a:endParaRPr lang="nl-NL" sz="3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68C6CB1A-3191-444A-A146-50A3711FA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1600" y="1700808"/>
            <a:ext cx="6192688" cy="4351338"/>
          </a:xfrm>
        </p:spPr>
        <p:txBody>
          <a:bodyPr>
            <a:normAutofit/>
          </a:bodyPr>
          <a:lstStyle/>
          <a:p>
            <a:pPr indent="0">
              <a:buNone/>
            </a:pPr>
            <a:endParaRPr lang="nl-NL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r>
              <a:rPr lang="nl-NL" sz="2400" dirty="0"/>
              <a:t>Eén instrument voor het regelen van het klimaat is het zogenaamde </a:t>
            </a:r>
            <a:r>
              <a:rPr lang="nl-NL" sz="2400" dirty="0" err="1"/>
              <a:t>Mollier</a:t>
            </a:r>
            <a:r>
              <a:rPr lang="nl-NL" sz="2400" dirty="0"/>
              <a:t> diagram. </a:t>
            </a:r>
          </a:p>
          <a:p>
            <a:pPr indent="0">
              <a:buNone/>
            </a:pPr>
            <a:endParaRPr lang="nl-NL" sz="2400" dirty="0"/>
          </a:p>
          <a:p>
            <a:pPr indent="0">
              <a:buNone/>
            </a:pPr>
            <a:r>
              <a:rPr lang="nl-NL" sz="2400" dirty="0"/>
              <a:t>Dit diagram is genoemd naar de uitvinder ervan, Richard </a:t>
            </a:r>
            <a:r>
              <a:rPr lang="nl-NL" sz="2400" dirty="0" err="1"/>
              <a:t>Mollier</a:t>
            </a:r>
            <a:r>
              <a:rPr lang="nl-NL" sz="2400" dirty="0"/>
              <a:t>. </a:t>
            </a:r>
          </a:p>
          <a:p>
            <a:pPr indent="0">
              <a:buNone/>
            </a:pPr>
            <a:endParaRPr lang="nl-NL" sz="2400" dirty="0"/>
          </a:p>
          <a:p>
            <a:pPr indent="0">
              <a:buNone/>
            </a:pPr>
            <a:r>
              <a:rPr lang="nl-NL" sz="2400" dirty="0" err="1"/>
              <a:t>Mollier</a:t>
            </a:r>
            <a:r>
              <a:rPr lang="nl-NL" sz="2400" dirty="0"/>
              <a:t> was een professor in de toegepaste natuurkunde en werktuigkunde. De professor leefde van 1863 tot 1935.</a:t>
            </a:r>
          </a:p>
          <a:p>
            <a:pPr indent="0">
              <a:buNone/>
            </a:pPr>
            <a:endParaRPr lang="nl-NL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C554BAFD-5B20-48B2-8F0A-918F5EF380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4288" y="4509120"/>
            <a:ext cx="1857375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50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58D434-9A04-4F62-8AC3-99DF39639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600" y="620688"/>
            <a:ext cx="6777000" cy="764768"/>
          </a:xfrm>
        </p:spPr>
        <p:txBody>
          <a:bodyPr>
            <a:normAutofit fontScale="90000"/>
          </a:bodyPr>
          <a:lstStyle/>
          <a:p>
            <a:r>
              <a:rPr lang="nl-NL" dirty="0" err="1"/>
              <a:t>Mollier</a:t>
            </a:r>
            <a:r>
              <a:rPr lang="nl-NL" dirty="0"/>
              <a:t> diagram</a:t>
            </a:r>
            <a:br>
              <a:rPr lang="nl-NL" dirty="0"/>
            </a:br>
            <a:endParaRPr lang="nl-NL" sz="3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68C6CB1A-3191-444A-A146-50A3711FA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1600" y="1700808"/>
            <a:ext cx="7200800" cy="4351338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dirty="0"/>
              <a:t> </a:t>
            </a:r>
          </a:p>
          <a:p>
            <a:pPr indent="0">
              <a:buNone/>
            </a:pPr>
            <a:r>
              <a:rPr lang="nl-NL" sz="2400" dirty="0"/>
              <a:t>Het </a:t>
            </a:r>
            <a:r>
              <a:rPr lang="nl-NL" sz="2400" dirty="0" err="1"/>
              <a:t>Mollier</a:t>
            </a:r>
            <a:r>
              <a:rPr lang="nl-NL" sz="2400" dirty="0"/>
              <a:t> diagram kan worden gebruikt om verschillende condities van lucht met elkaar te vergelijken. </a:t>
            </a:r>
            <a:r>
              <a:rPr lang="nl-NL" dirty="0"/>
              <a:t> </a:t>
            </a:r>
          </a:p>
          <a:p>
            <a:pPr indent="0">
              <a:buNone/>
            </a:pPr>
            <a:endParaRPr lang="nl-NL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35742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58D434-9A04-4F62-8AC3-99DF39639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600" y="548680"/>
            <a:ext cx="6777000" cy="764768"/>
          </a:xfrm>
        </p:spPr>
        <p:txBody>
          <a:bodyPr>
            <a:normAutofit/>
          </a:bodyPr>
          <a:lstStyle/>
          <a:p>
            <a:r>
              <a:rPr lang="nl-NL" sz="3000" dirty="0" err="1">
                <a:latin typeface="Calibri" panose="020F0502020204030204" pitchFamily="34" charset="0"/>
                <a:cs typeface="Calibri" panose="020F0502020204030204" pitchFamily="34" charset="0"/>
              </a:rPr>
              <a:t>Mollierdiagram</a:t>
            </a:r>
            <a:endParaRPr lang="nl-NL" sz="3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6" name="Picture 2" descr="Relatieve temperatuur en luchtvochtigheid: het Mollier diagram">
            <a:extLst>
              <a:ext uri="{FF2B5EF4-FFF2-40B4-BE49-F238E27FC236}">
                <a16:creationId xmlns:a16="http://schemas.microsoft.com/office/drawing/2014/main" id="{F6C2BC3C-0D39-4610-8D46-4CD3E048F14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05997"/>
            <a:ext cx="6553002" cy="465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56205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58D434-9A04-4F62-8AC3-99DF39639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600" y="620688"/>
            <a:ext cx="6777000" cy="764768"/>
          </a:xfrm>
        </p:spPr>
        <p:txBody>
          <a:bodyPr>
            <a:normAutofit fontScale="90000"/>
          </a:bodyPr>
          <a:lstStyle/>
          <a:p>
            <a:r>
              <a:rPr lang="nl-NL" dirty="0" err="1"/>
              <a:t>Psychrodiagram</a:t>
            </a:r>
            <a:r>
              <a:rPr lang="nl-NL" dirty="0"/>
              <a:t> </a:t>
            </a:r>
            <a:br>
              <a:rPr lang="nl-NL" dirty="0"/>
            </a:br>
            <a:endParaRPr lang="nl-NL" sz="3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68C6CB1A-3191-444A-A146-50A3711FA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1600" y="1700808"/>
            <a:ext cx="6552728" cy="4351338"/>
          </a:xfrm>
        </p:spPr>
        <p:txBody>
          <a:bodyPr>
            <a:normAutofit fontScale="92500" lnSpcReduction="20000"/>
          </a:bodyPr>
          <a:lstStyle/>
          <a:p>
            <a:pPr indent="0">
              <a:buNone/>
            </a:pPr>
            <a:r>
              <a:rPr lang="nl-NL" sz="2400" b="1" dirty="0"/>
              <a:t>Elke teler hoort een </a:t>
            </a:r>
            <a:r>
              <a:rPr lang="nl-NL" sz="2400" b="1" dirty="0" err="1"/>
              <a:t>psychrodiagram</a:t>
            </a:r>
            <a:r>
              <a:rPr lang="nl-NL" sz="2400" b="1" dirty="0"/>
              <a:t> onder zijn kussen te hebben</a:t>
            </a:r>
          </a:p>
          <a:p>
            <a:pPr indent="0">
              <a:buNone/>
            </a:pPr>
            <a:endParaRPr lang="nl-NL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endParaRPr lang="nl-NL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r>
              <a:rPr lang="nl-NL" sz="2600" dirty="0">
                <a:latin typeface="Calibri" panose="020F0502020204030204" pitchFamily="34" charset="0"/>
                <a:cs typeface="Calibri" panose="020F0502020204030204" pitchFamily="34" charset="0"/>
              </a:rPr>
              <a:t>Naast het </a:t>
            </a:r>
            <a:r>
              <a:rPr lang="nl-NL" sz="2600" dirty="0" err="1">
                <a:latin typeface="Calibri" panose="020F0502020204030204" pitchFamily="34" charset="0"/>
                <a:cs typeface="Calibri" panose="020F0502020204030204" pitchFamily="34" charset="0"/>
              </a:rPr>
              <a:t>Mollier</a:t>
            </a:r>
            <a:r>
              <a:rPr lang="nl-NL" sz="2600" dirty="0">
                <a:latin typeface="Calibri" panose="020F0502020204030204" pitchFamily="34" charset="0"/>
                <a:cs typeface="Calibri" panose="020F0502020204030204" pitchFamily="34" charset="0"/>
              </a:rPr>
              <a:t>-diagram wordt in de tuinbouw steeds vaker gebruik gemaakt van het</a:t>
            </a:r>
            <a:br>
              <a:rPr lang="nl-NL" sz="2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600" dirty="0" err="1">
                <a:latin typeface="Calibri" panose="020F0502020204030204" pitchFamily="34" charset="0"/>
                <a:cs typeface="Calibri" panose="020F0502020204030204" pitchFamily="34" charset="0"/>
              </a:rPr>
              <a:t>Psychro</a:t>
            </a:r>
            <a:r>
              <a:rPr lang="nl-NL" sz="2600" dirty="0">
                <a:latin typeface="Calibri" panose="020F0502020204030204" pitchFamily="34" charset="0"/>
                <a:cs typeface="Calibri" panose="020F0502020204030204" pitchFamily="34" charset="0"/>
              </a:rPr>
              <a:t>-diagram</a:t>
            </a:r>
          </a:p>
          <a:p>
            <a:pPr indent="0">
              <a:buNone/>
            </a:pPr>
            <a:endParaRPr lang="nl-NL" sz="2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r>
              <a:rPr lang="nl-NL" sz="2600" dirty="0">
                <a:latin typeface="Calibri" panose="020F0502020204030204" pitchFamily="34" charset="0"/>
                <a:cs typeface="Calibri" panose="020F0502020204030204" pitchFamily="34" charset="0"/>
              </a:rPr>
              <a:t>Dit diagram werkt in principe hetzelfde als het </a:t>
            </a:r>
            <a:r>
              <a:rPr lang="nl-NL" sz="2600" dirty="0" err="1">
                <a:latin typeface="Calibri" panose="020F0502020204030204" pitchFamily="34" charset="0"/>
                <a:cs typeface="Calibri" panose="020F0502020204030204" pitchFamily="34" charset="0"/>
              </a:rPr>
              <a:t>Mollier</a:t>
            </a:r>
            <a:r>
              <a:rPr lang="nl-NL" sz="2600" dirty="0">
                <a:latin typeface="Calibri" panose="020F0502020204030204" pitchFamily="34" charset="0"/>
                <a:cs typeface="Calibri" panose="020F0502020204030204" pitchFamily="34" charset="0"/>
              </a:rPr>
              <a:t>-diagram, maar veel tuinders en adviseurs vinden dit diagram iets beter hanteerbaar. </a:t>
            </a:r>
          </a:p>
          <a:p>
            <a:pPr indent="0">
              <a:buNone/>
            </a:pPr>
            <a:endParaRPr lang="nl-NL" sz="2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r>
              <a:rPr lang="nl-NL" sz="2600" dirty="0">
                <a:latin typeface="Calibri" panose="020F0502020204030204" pitchFamily="34" charset="0"/>
                <a:cs typeface="Calibri" panose="020F0502020204030204" pitchFamily="34" charset="0"/>
              </a:rPr>
              <a:t>In Engelstalige landen wordt dit diagram ook veel gebruikt.</a:t>
            </a:r>
            <a:r>
              <a:rPr lang="nl-NL" sz="26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77224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58D434-9A04-4F62-8AC3-99DF39639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600" y="548680"/>
            <a:ext cx="6777000" cy="764768"/>
          </a:xfrm>
        </p:spPr>
        <p:txBody>
          <a:bodyPr>
            <a:normAutofit/>
          </a:bodyPr>
          <a:lstStyle/>
          <a:p>
            <a:r>
              <a:rPr lang="nl-NL" sz="3200" dirty="0" err="1"/>
              <a:t>Psychrodiagram</a:t>
            </a:r>
            <a:r>
              <a:rPr lang="nl-NL" sz="3200" dirty="0"/>
              <a:t> </a:t>
            </a:r>
            <a:endParaRPr lang="nl-NL" sz="3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Tijdelijke aanduiding voor inhoud 10">
            <a:extLst>
              <a:ext uri="{FF2B5EF4-FFF2-40B4-BE49-F238E27FC236}">
                <a16:creationId xmlns:a16="http://schemas.microsoft.com/office/drawing/2014/main" id="{6486EEDE-9FFC-4698-B4BB-B9337A173F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605" y="980728"/>
            <a:ext cx="8822790" cy="546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9352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58D434-9A04-4F62-8AC3-99DF39639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548680"/>
            <a:ext cx="6921016" cy="764768"/>
          </a:xfrm>
        </p:spPr>
        <p:txBody>
          <a:bodyPr>
            <a:normAutofit/>
          </a:bodyPr>
          <a:lstStyle/>
          <a:p>
            <a:endParaRPr lang="nl-NL" sz="3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68C6CB1A-3191-444A-A146-50A3711FA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4581128"/>
            <a:ext cx="7632848" cy="1944216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Voor een gegeven combinatie van temperatuur en vochtigheid kunnen de verschillende grootheden worden afgelezen in het diagram: AV, RV, en VD. Als één van de drie waarden bekend is kunnen de andere twee worden afgelezen of berekend.</a:t>
            </a:r>
          </a:p>
          <a:p>
            <a:pPr marL="187200" indent="-457200">
              <a:buFont typeface="+mj-lt"/>
              <a:buAutoNum type="arabicPeriod"/>
            </a:pP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91A5740B-8CB4-46CA-9EDD-1D5CC13882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098" y="201762"/>
            <a:ext cx="7779803" cy="4365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4161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58D434-9A04-4F62-8AC3-99DF39639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600" y="548680"/>
            <a:ext cx="6777000" cy="764768"/>
          </a:xfrm>
        </p:spPr>
        <p:txBody>
          <a:bodyPr>
            <a:normAutofit/>
          </a:bodyPr>
          <a:lstStyle/>
          <a:p>
            <a:endParaRPr lang="nl-NL" sz="3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68C6CB1A-3191-444A-A146-50A3711FA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580" y="3717032"/>
            <a:ext cx="7137040" cy="4351338"/>
          </a:xfrm>
        </p:spPr>
        <p:txBody>
          <a:bodyPr>
            <a:normAutofit/>
          </a:bodyPr>
          <a:lstStyle/>
          <a:p>
            <a:pPr marL="187200" indent="-457200">
              <a:buFont typeface="+mj-lt"/>
              <a:buAutoNum type="arabicPeriod"/>
            </a:pP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In dit voorbeeld: lucht van 25°C en een RV van 100% (onthoud dat 100% luchtvochtigheid de verzadigingscurve wordt genoemd) heeft een AV van 20 gram/kg; volg lijnen 1 en 2. Terwijl lucht van 25°C en een AV van 8 g/kg overeen komt met een RV van 40%; volg lijn 3 naar lijn 1. Het VD komt dan overeen met 12 gram/kg; weergegeven met de onderbroken lijn. 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0D3097FE-7E03-407A-B8F2-5F26AA040B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6306" y="404664"/>
            <a:ext cx="6336704" cy="3556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9845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58D434-9A04-4F62-8AC3-99DF39639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600" y="548680"/>
            <a:ext cx="6777000" cy="764768"/>
          </a:xfrm>
        </p:spPr>
        <p:txBody>
          <a:bodyPr>
            <a:normAutofit/>
          </a:bodyPr>
          <a:lstStyle/>
          <a:p>
            <a:r>
              <a:rPr lang="nl-NL" sz="3000" dirty="0">
                <a:latin typeface="+mj-lt"/>
                <a:cs typeface="Calibri" panose="020F0502020204030204" pitchFamily="34" charset="0"/>
              </a:rPr>
              <a:t>Dauwpunt</a:t>
            </a: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68C6CB1A-3191-444A-A146-50A3711FA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6658" y="4869160"/>
            <a:ext cx="6912768" cy="1656184"/>
          </a:xfrm>
        </p:spPr>
        <p:txBody>
          <a:bodyPr>
            <a:normAutofit/>
          </a:bodyPr>
          <a:lstStyle/>
          <a:p>
            <a:pPr indent="0" fontAlgn="t">
              <a:buNone/>
            </a:pPr>
            <a:r>
              <a:rPr lang="nl-NL" sz="2400" dirty="0"/>
              <a:t>Als de lucht nu gaat afkoelen, bijvoorbeeld tijdens een heldere avond, moet in het diagram de horizontale lijn van 10 g/kg naar links worden gevolgd (weergegeven als lijn 4). </a:t>
            </a: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42FC5B76-D974-45CC-A63B-A3C4E10893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694" y="1040342"/>
            <a:ext cx="6061530" cy="346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5646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58D434-9A04-4F62-8AC3-99DF39639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600" y="548680"/>
            <a:ext cx="6777000" cy="764768"/>
          </a:xfrm>
        </p:spPr>
        <p:txBody>
          <a:bodyPr>
            <a:normAutofit/>
          </a:bodyPr>
          <a:lstStyle/>
          <a:p>
            <a:r>
              <a:rPr lang="nl-NL" sz="3000" dirty="0">
                <a:latin typeface="+mj-lt"/>
                <a:cs typeface="Calibri" panose="020F0502020204030204" pitchFamily="34" charset="0"/>
              </a:rPr>
              <a:t>Dauwpunt</a:t>
            </a: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68C6CB1A-3191-444A-A146-50A3711FA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576" y="4581128"/>
            <a:ext cx="6480720" cy="1976298"/>
          </a:xfrm>
        </p:spPr>
        <p:txBody>
          <a:bodyPr>
            <a:normAutofit/>
          </a:bodyPr>
          <a:lstStyle/>
          <a:p>
            <a:pPr indent="0" fontAlgn="t">
              <a:buNone/>
            </a:pPr>
            <a:r>
              <a:rPr lang="nl-NL" dirty="0"/>
              <a:t>Dat leidt achtereenvolgens tot de lijnen van 80% en 90% RV, wat betekent dat de RV hoger wordt terwijl de vochtinhoud in g/kg gelijk blijft. </a:t>
            </a:r>
          </a:p>
          <a:p>
            <a:pPr indent="0" fontAlgn="t">
              <a:buNone/>
            </a:pPr>
            <a:r>
              <a:rPr lang="nl-NL" dirty="0"/>
              <a:t>Tenslotte wordt de verzadigingscurve gesneden. Door vanuit dit snijpunt recht naar beneden te gaan (volg lijn 5), kan onderaan de temperatuur van circa 14°C worden afgelezen. Deze temperatuur wordt ook wel het dauwpunt genoemd.</a:t>
            </a:r>
          </a:p>
          <a:p>
            <a:pPr indent="0" fontAlgn="t">
              <a:buNone/>
            </a:pPr>
            <a:endParaRPr lang="nl-NL" dirty="0"/>
          </a:p>
          <a:p>
            <a:pPr marL="187200" indent="-457200">
              <a:buFont typeface="+mj-lt"/>
              <a:buAutoNum type="arabicPeriod"/>
            </a:pP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7FC2A77D-6BEB-492B-B6F7-9ACC3BEFD1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712" y="1069696"/>
            <a:ext cx="6076147" cy="346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3696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58D434-9A04-4F62-8AC3-99DF39639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600" y="548680"/>
            <a:ext cx="6777000" cy="764768"/>
          </a:xfrm>
        </p:spPr>
        <p:txBody>
          <a:bodyPr>
            <a:normAutofit/>
          </a:bodyPr>
          <a:lstStyle/>
          <a:p>
            <a:r>
              <a:rPr lang="nl-NL" sz="3000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68C6CB1A-3191-444A-A146-50A3711FA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616" y="1700808"/>
            <a:ext cx="5805000" cy="4351338"/>
          </a:xfrm>
        </p:spPr>
        <p:txBody>
          <a:bodyPr>
            <a:normAutofit/>
          </a:bodyPr>
          <a:lstStyle/>
          <a:p>
            <a:pPr marL="187200" indent="-457200">
              <a:buFont typeface="+mj-lt"/>
              <a:buAutoNum type="arabicPeriod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  <a:hlinkClick r:id="rId2"/>
              </a:rPr>
              <a:t>http://hnt.letsgrow.com/psychro</a:t>
            </a: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7200" indent="-457200">
              <a:buFont typeface="+mj-lt"/>
              <a:buAutoNum type="arabicPeriod"/>
            </a:pP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46006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922020" y="836712"/>
            <a:ext cx="57415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000" b="1" dirty="0">
                <a:latin typeface="Calibri" panose="020F0502020204030204" pitchFamily="34" charset="0"/>
                <a:cs typeface="Calibri" panose="020F0502020204030204" pitchFamily="34" charset="0"/>
              </a:rPr>
              <a:t>Lesprogramma dit blok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922020" y="2068831"/>
            <a:ext cx="69623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Les 1: Behandeling toets licht en groeifactoren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Les 2: Temperatuur integratie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Les 3: Temperatuur integratie en het effect van temperatuur op de plant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Les 4: Temperatuur en RV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Les 5: RV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Les 6: Temperatuur en groeiklimaat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Les 7: Toets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7090F0AB-3877-490C-9DB3-C9E28FC060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6393" y="4725144"/>
            <a:ext cx="284797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737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58D434-9A04-4F62-8AC3-99DF39639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9592" y="548680"/>
            <a:ext cx="6777000" cy="764768"/>
          </a:xfrm>
        </p:spPr>
        <p:txBody>
          <a:bodyPr>
            <a:normAutofit/>
          </a:bodyPr>
          <a:lstStyle/>
          <a:p>
            <a:r>
              <a:rPr lang="nl-NL" sz="3000" dirty="0">
                <a:latin typeface="Calibri" panose="020F0502020204030204" pitchFamily="34" charset="0"/>
                <a:cs typeface="Calibri" panose="020F0502020204030204" pitchFamily="34" charset="0"/>
              </a:rPr>
              <a:t>Vragen </a:t>
            </a: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68C6CB1A-3191-444A-A146-50A3711FA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052736"/>
            <a:ext cx="6552728" cy="4968552"/>
          </a:xfrm>
        </p:spPr>
        <p:txBody>
          <a:bodyPr>
            <a:normAutofit fontScale="62500" lnSpcReduction="20000"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nl-NL" sz="2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Wat is de belangrijkste bron van een hoge luchtvochtigheid in de kas 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nl-NL" sz="2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Wat kunnen extra bronnen zijn van aanvoer van waterdamp in de kas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nl-NL" sz="2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Hoe wordt waterdamp afgevoerd?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nl-NL" sz="2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Hoe druk je de hoeveelheid ventilatie uit?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nl-NL" sz="2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Waar hangt de ventilatiesnelheid van af?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nl-NL" sz="2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Het is in de kas 22 °C is met een vochtgehalte van 10 gram per m 3 . Buiten is het 14 °C met een vochtgehalte van 6 g per m 3 . Bij een ventilatiesnelheid van 15 m 3 lucht per m 2.</a:t>
            </a:r>
            <a:br>
              <a:rPr lang="nl-NL" sz="2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nl-NL" sz="2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Hoeveel waterdamp per m2 wordt er dan per uur afgevoerd?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nl-NL" sz="2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Het is in de kas 20 °C is met een vochtgehalte van 12 gram per m 3 . Buiten is het 13°C met een vochtgehalte van 10 g per m 3 . Bij een ventilatiesnelheid van 25 m 3 lucht per m 2.</a:t>
            </a:r>
            <a:br>
              <a:rPr lang="nl-NL" sz="2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nl-NL" sz="2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Hoeveel waterdamp per m2 wordt er dan per uur afgevoerd?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nl-NL" sz="2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Als je een temperatuur van 25 C hebt en een luchtvochtigheid van 70 % , wat is dan het AV?</a:t>
            </a:r>
          </a:p>
          <a:p>
            <a:pPr marL="457200" indent="-457200">
              <a:buFont typeface="+mj-lt"/>
              <a:buAutoNum type="arabicPeriod"/>
            </a:pPr>
            <a:endParaRPr lang="nl-NL" sz="2400" dirty="0"/>
          </a:p>
          <a:p>
            <a:endParaRPr lang="nl-NL" sz="2400" dirty="0">
              <a:cs typeface="Calibri"/>
            </a:endParaRPr>
          </a:p>
          <a:p>
            <a:pPr marL="187200" indent="-457200">
              <a:buFont typeface="+mj-lt"/>
              <a:buAutoNum type="arabicPeriod"/>
            </a:pP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44016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58D434-9A04-4F62-8AC3-99DF39639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9592" y="548680"/>
            <a:ext cx="6777000" cy="764768"/>
          </a:xfrm>
        </p:spPr>
        <p:txBody>
          <a:bodyPr>
            <a:normAutofit/>
          </a:bodyPr>
          <a:lstStyle/>
          <a:p>
            <a:r>
              <a:rPr lang="nl-NL" sz="3000" dirty="0">
                <a:latin typeface="Calibri" panose="020F0502020204030204" pitchFamily="34" charset="0"/>
                <a:cs typeface="Calibri" panose="020F0502020204030204" pitchFamily="34" charset="0"/>
              </a:rPr>
              <a:t>Vragen </a:t>
            </a: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68C6CB1A-3191-444A-A146-50A3711FA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568" y="1124744"/>
            <a:ext cx="6480720" cy="4351338"/>
          </a:xfrm>
        </p:spPr>
        <p:txBody>
          <a:bodyPr>
            <a:normAutofit fontScale="85000" lnSpcReduction="20000"/>
          </a:bodyPr>
          <a:lstStyle/>
          <a:p>
            <a:pPr lvl="0" indent="0">
              <a:lnSpc>
                <a:spcPct val="107000"/>
              </a:lnSpc>
              <a:spcAft>
                <a:spcPts val="0"/>
              </a:spcAft>
              <a:buNone/>
            </a:pPr>
            <a:endParaRPr lang="nl-NL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07000"/>
              </a:lnSpc>
              <a:spcAft>
                <a:spcPts val="0"/>
              </a:spcAft>
              <a:buFont typeface="+mj-lt"/>
              <a:buAutoNum type="arabicPeriod" startAt="9"/>
            </a:pP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Als je een temperatuur hebt van 20 C en een AV van  13. Wat is dan de RV?</a:t>
            </a:r>
          </a:p>
          <a:p>
            <a:pPr marL="457200" lvl="0" indent="-457200">
              <a:lnSpc>
                <a:spcPct val="107000"/>
              </a:lnSpc>
              <a:spcAft>
                <a:spcPts val="0"/>
              </a:spcAft>
              <a:buFont typeface="+mj-lt"/>
              <a:buAutoNum type="arabicPeriod" startAt="9"/>
            </a:pP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Als je een AV van 8 hebt en een RV van  70 %, wat is dan de temperatuur?</a:t>
            </a:r>
          </a:p>
          <a:p>
            <a:pPr marL="457200" lvl="0" indent="-457200">
              <a:lnSpc>
                <a:spcPct val="107000"/>
              </a:lnSpc>
              <a:spcAft>
                <a:spcPts val="0"/>
              </a:spcAft>
              <a:buFont typeface="+mj-lt"/>
              <a:buAutoNum type="arabicPeriod" startAt="9"/>
            </a:pP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Wat is het dauwpunt als je een RV van 85 % en een temperatuur van 20 C?</a:t>
            </a:r>
          </a:p>
          <a:p>
            <a:pPr marL="457200" lvl="0" indent="-457200">
              <a:lnSpc>
                <a:spcPct val="107000"/>
              </a:lnSpc>
              <a:spcAft>
                <a:spcPts val="0"/>
              </a:spcAft>
              <a:buFont typeface="+mj-lt"/>
              <a:buAutoNum type="arabicPeriod" startAt="9"/>
            </a:pP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Wat is hierbij het </a:t>
            </a:r>
            <a:r>
              <a:rPr lang="nl-NL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vochtdeficiet</a:t>
            </a: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457200" lvl="0" indent="-457200">
              <a:lnSpc>
                <a:spcPct val="107000"/>
              </a:lnSpc>
              <a:spcAft>
                <a:spcPts val="0"/>
              </a:spcAft>
              <a:buFont typeface="+mj-lt"/>
              <a:buAutoNum type="arabicPeriod" startAt="9"/>
            </a:pP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Wat is het dauwpunt als je een RV van 80 % en een temperatuur van 25 C?</a:t>
            </a:r>
          </a:p>
          <a:p>
            <a:pPr marL="457200" lvl="0" indent="-457200">
              <a:lnSpc>
                <a:spcPct val="107000"/>
              </a:lnSpc>
              <a:spcAft>
                <a:spcPts val="0"/>
              </a:spcAft>
              <a:buFont typeface="+mj-lt"/>
              <a:buAutoNum type="arabicPeriod" startAt="9"/>
            </a:pP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Wat is hierbij het </a:t>
            </a:r>
            <a:r>
              <a:rPr lang="nl-NL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vochtdeficiet</a:t>
            </a: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457200" lvl="0" indent="-457200">
              <a:lnSpc>
                <a:spcPct val="107000"/>
              </a:lnSpc>
              <a:spcAft>
                <a:spcPts val="0"/>
              </a:spcAft>
              <a:buFont typeface="+mj-lt"/>
              <a:buAutoNum type="arabicPeriod" startAt="9"/>
            </a:pP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Wat betekent het </a:t>
            </a:r>
            <a:r>
              <a:rPr lang="nl-NL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vochtdeficiet</a:t>
            </a: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457200" lvl="0" indent="-457200">
              <a:lnSpc>
                <a:spcPct val="107000"/>
              </a:lnSpc>
              <a:spcAft>
                <a:spcPts val="0"/>
              </a:spcAft>
              <a:buFont typeface="+mj-lt"/>
              <a:buAutoNum type="arabicPeriod" startAt="9"/>
            </a:pP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Wat betekent het dauwpunt?</a:t>
            </a:r>
          </a:p>
          <a:p>
            <a:pPr marL="457200" lvl="0" indent="-457200">
              <a:lnSpc>
                <a:spcPct val="107000"/>
              </a:lnSpc>
              <a:spcAft>
                <a:spcPts val="0"/>
              </a:spcAft>
              <a:buFont typeface="+mj-lt"/>
              <a:buAutoNum type="arabicPeriod" startAt="9"/>
            </a:pP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Waarom mag het </a:t>
            </a:r>
            <a:r>
              <a:rPr lang="nl-NL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vochtdeficiet</a:t>
            </a: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niet te hoog zijn?</a:t>
            </a:r>
          </a:p>
          <a:p>
            <a:pPr marL="457200" lvl="0" indent="-457200">
              <a:lnSpc>
                <a:spcPct val="107000"/>
              </a:lnSpc>
              <a:spcAft>
                <a:spcPts val="800"/>
              </a:spcAft>
              <a:buFont typeface="+mj-lt"/>
              <a:buAutoNum type="arabicPeriod" startAt="9"/>
            </a:pP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Waarom mag het </a:t>
            </a:r>
            <a:r>
              <a:rPr lang="nl-NL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vochtdeficiet</a:t>
            </a: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niet te laag zijn?</a:t>
            </a:r>
            <a:b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nl-NL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 startAt="9"/>
            </a:pPr>
            <a:endParaRPr lang="nl-NL" sz="2400" dirty="0"/>
          </a:p>
          <a:p>
            <a:pPr marL="457200" indent="-457200">
              <a:buFont typeface="+mj-lt"/>
              <a:buAutoNum type="arabicPeriod" startAt="9"/>
            </a:pPr>
            <a:endParaRPr lang="nl-NL" sz="2400" dirty="0"/>
          </a:p>
          <a:p>
            <a:endParaRPr lang="nl-NL" sz="2400" dirty="0">
              <a:cs typeface="Calibri"/>
            </a:endParaRPr>
          </a:p>
          <a:p>
            <a:pPr marL="187200" indent="-457200">
              <a:buFont typeface="+mj-lt"/>
              <a:buAutoNum type="arabicPeriod"/>
            </a:pP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05206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71" y="1683863"/>
            <a:ext cx="5915025" cy="747713"/>
          </a:xfrm>
        </p:spPr>
        <p:txBody>
          <a:bodyPr>
            <a:normAutofit/>
          </a:bodyPr>
          <a:lstStyle/>
          <a:p>
            <a:pPr eaLnBrk="1" hangingPunct="1"/>
            <a:endParaRPr lang="nl-NL" altLang="nl-NL" b="1" dirty="0"/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5659B081-B505-4881-BC89-DBFD945D39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54369" y="1910107"/>
            <a:ext cx="6144428" cy="316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98040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856902" y="620688"/>
            <a:ext cx="57415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Lesprogramma vandaag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856902" y="1988840"/>
            <a:ext cx="6263640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marR="0" lvl="0" indent="-2143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Wat weten we nog verleden week?</a:t>
            </a:r>
          </a:p>
          <a:p>
            <a:pPr marL="214313" marR="0" lvl="0" indent="-2143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Ventilatie en vochtafvoer</a:t>
            </a:r>
          </a:p>
          <a:p>
            <a:pPr marL="214313" marR="0" lvl="0" indent="-2143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Meten en fotograferen praktijkproef</a:t>
            </a:r>
          </a:p>
          <a:p>
            <a:pPr marL="214313" marR="0" lvl="0" indent="-2143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2400" dirty="0">
                <a:solidFill>
                  <a:prstClr val="black"/>
                </a:solidFill>
                <a:latin typeface="Calibri"/>
              </a:rPr>
              <a:t>Temperatuur meten in de kas</a:t>
            </a:r>
          </a:p>
          <a:p>
            <a:pPr marL="214313" lvl="0" indent="-214313" defTabSz="914400">
              <a:buFont typeface="Arial" panose="020B0604020202020204" pitchFamily="34" charset="0"/>
              <a:buChar char="•"/>
              <a:defRPr/>
            </a:pP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RV en </a:t>
            </a:r>
            <a:r>
              <a:rPr lang="nl-NL" sz="2400" dirty="0" err="1">
                <a:solidFill>
                  <a:prstClr val="black"/>
                </a:solidFill>
                <a:latin typeface="Calibri"/>
              </a:rPr>
              <a:t>Psychrodiagram</a:t>
            </a:r>
            <a:r>
              <a:rPr lang="nl-NL" sz="2400" dirty="0">
                <a:solidFill>
                  <a:prstClr val="black"/>
                </a:solidFill>
                <a:latin typeface="Calibri"/>
              </a:rPr>
              <a:t> </a:t>
            </a:r>
          </a:p>
          <a:p>
            <a:pPr marL="214313" lvl="0" indent="-214313" defTabSz="914400">
              <a:buFont typeface="Arial" panose="020B0604020202020204" pitchFamily="34" charset="0"/>
              <a:buChar char="•"/>
              <a:defRPr/>
            </a:pP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Opdrachten </a:t>
            </a:r>
          </a:p>
          <a:p>
            <a:pPr marL="214313" marR="0" lvl="0" indent="-2143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Afsluiting</a:t>
            </a:r>
          </a:p>
          <a:p>
            <a:pPr marL="214313" marR="0" lvl="0" indent="-2143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l-NL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14313" marR="0" lvl="0" indent="-2143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l-NL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65010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3000" dirty="0"/>
              <a:t>Temperatuur en luchtvochtigheid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397421"/>
            <a:ext cx="6886800" cy="4119811"/>
          </a:xfrm>
        </p:spPr>
        <p:txBody>
          <a:bodyPr>
            <a:noAutofit/>
          </a:bodyPr>
          <a:lstStyle/>
          <a:p>
            <a:endParaRPr lang="nl-NL" sz="2400" dirty="0"/>
          </a:p>
          <a:p>
            <a:pPr indent="0">
              <a:buNone/>
            </a:pPr>
            <a:r>
              <a:rPr lang="nl-NL" sz="2400" dirty="0"/>
              <a:t>Een bepaalde luchtvochtigheid in de kas ontstaat door de aanvoer van waterdamp naar de kaslucht en de afvoer van waterdamp uit de kaslucht. </a:t>
            </a:r>
          </a:p>
          <a:p>
            <a:pPr indent="0">
              <a:buNone/>
            </a:pPr>
            <a:endParaRPr lang="nl-NL" sz="2400" dirty="0"/>
          </a:p>
          <a:p>
            <a:pPr indent="0">
              <a:buNone/>
            </a:pPr>
            <a:r>
              <a:rPr lang="nl-NL" sz="2400" dirty="0"/>
              <a:t>De aanvoer van vocht gebeurt door de verdamping van het gewas of vanuit de grond. </a:t>
            </a:r>
          </a:p>
          <a:p>
            <a:pPr indent="0">
              <a:buNone/>
            </a:pPr>
            <a:endParaRPr lang="nl-NL" sz="2400" dirty="0"/>
          </a:p>
          <a:p>
            <a:pPr indent="0">
              <a:buNone/>
            </a:pPr>
            <a:r>
              <a:rPr lang="nl-NL" sz="2400" dirty="0"/>
              <a:t>De afvoer gebeurt door condensatie en / of luchten.</a:t>
            </a:r>
          </a:p>
          <a:p>
            <a:endParaRPr lang="nl-NL" sz="2400" dirty="0"/>
          </a:p>
          <a:p>
            <a:endParaRPr lang="nl-NL" sz="2400" dirty="0"/>
          </a:p>
        </p:txBody>
      </p:sp>
      <p:pic>
        <p:nvPicPr>
          <p:cNvPr id="1026" name="Picture 2" descr="https://m.media-amazon.com/images/I/71XcdQX5RiL._AC_SL1500_.jpg">
            <a:extLst>
              <a:ext uri="{FF2B5EF4-FFF2-40B4-BE49-F238E27FC236}">
                <a16:creationId xmlns:a16="http://schemas.microsoft.com/office/drawing/2014/main" id="{5074A16F-8456-40B1-BEA2-F831C90109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725144"/>
            <a:ext cx="1704475" cy="1974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988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58D434-9A04-4F62-8AC3-99DF39639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600" y="548680"/>
            <a:ext cx="6777000" cy="764768"/>
          </a:xfrm>
        </p:spPr>
        <p:txBody>
          <a:bodyPr>
            <a:normAutofit/>
          </a:bodyPr>
          <a:lstStyle/>
          <a:p>
            <a:r>
              <a:rPr lang="nl-NL" sz="3000" dirty="0">
                <a:latin typeface="+mj-lt"/>
                <a:cs typeface="Calibri" panose="020F0502020204030204" pitchFamily="34" charset="0"/>
              </a:rPr>
              <a:t>Temperatuur en luchtvochtigheid</a:t>
            </a: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68C6CB1A-3191-444A-A146-50A3711FA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1600" y="1700808"/>
            <a:ext cx="7427237" cy="4351338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sz="2400" dirty="0"/>
              <a:t>Bij het regelen van de luchtvochtigheid in kassen kun je verschillende technieken gebruiken.</a:t>
            </a:r>
          </a:p>
          <a:p>
            <a:pPr indent="0">
              <a:buNone/>
            </a:pPr>
            <a:endParaRPr lang="nl-NL" sz="2400" dirty="0"/>
          </a:p>
          <a:p>
            <a:pPr indent="0">
              <a:buNone/>
            </a:pPr>
            <a:r>
              <a:rPr lang="nl-NL" sz="2400" dirty="0"/>
              <a:t>Zoals:  ventileren, stoken, schermen en bevochtigen.</a:t>
            </a:r>
          </a:p>
          <a:p>
            <a:pPr indent="0">
              <a:buNone/>
            </a:pPr>
            <a:r>
              <a:rPr lang="nl-NL" sz="2400" dirty="0"/>
              <a:t>Het draait daarbij altijd om twee processen:</a:t>
            </a:r>
          </a:p>
          <a:p>
            <a:pPr indent="0">
              <a:buNone/>
            </a:pPr>
            <a:endParaRPr lang="nl-NL" sz="2400" dirty="0"/>
          </a:p>
          <a:p>
            <a:pPr indent="0">
              <a:buNone/>
            </a:pPr>
            <a:r>
              <a:rPr lang="nl-NL" sz="2400" dirty="0"/>
              <a:t>• het vergroten of verkleinen van de aanvoer van waterdamp</a:t>
            </a:r>
          </a:p>
          <a:p>
            <a:pPr indent="0">
              <a:buNone/>
            </a:pPr>
            <a:endParaRPr lang="nl-NL" sz="2400" dirty="0"/>
          </a:p>
          <a:p>
            <a:pPr indent="0">
              <a:buNone/>
            </a:pPr>
            <a:r>
              <a:rPr lang="nl-NL" sz="2400" dirty="0"/>
              <a:t>• het vergroten of verkleinen van de afvoer van waterdamp.</a:t>
            </a: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7873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27584" y="588257"/>
            <a:ext cx="6777000" cy="1080000"/>
          </a:xfrm>
        </p:spPr>
        <p:txBody>
          <a:bodyPr>
            <a:normAutofit/>
          </a:bodyPr>
          <a:lstStyle/>
          <a:p>
            <a:r>
              <a:rPr lang="nl-NL" sz="3000" dirty="0"/>
              <a:t>Aanvoer vocht in de kaslucht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27584" y="1656000"/>
            <a:ext cx="6516416" cy="4423338"/>
          </a:xfrm>
        </p:spPr>
        <p:txBody>
          <a:bodyPr>
            <a:normAutofit/>
          </a:bodyPr>
          <a:lstStyle/>
          <a:p>
            <a:r>
              <a:rPr lang="nl-NL" sz="2400" dirty="0"/>
              <a:t>De belangrijkste bron voor aanvoer van waterdamp naar de kaslucht is de verdamping van je gewas. </a:t>
            </a:r>
          </a:p>
          <a:p>
            <a:endParaRPr lang="nl-NL" sz="2400" dirty="0"/>
          </a:p>
          <a:p>
            <a:r>
              <a:rPr lang="nl-NL" sz="2400" dirty="0"/>
              <a:t>Bij teelten in de grond en op eb en vloedsystemen kan er veel verdamping vanaf de bodem plaatsvinden. </a:t>
            </a:r>
          </a:p>
          <a:p>
            <a:endParaRPr lang="nl-NL" sz="2400" dirty="0"/>
          </a:p>
          <a:p>
            <a:r>
              <a:rPr lang="nl-NL" sz="2400" dirty="0"/>
              <a:t>Luchtbevochtiging vormt nog een extra bron van aanvoer van waterdamp. 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D3008E32-924F-4EF8-A2B7-D9E49231A6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200" y="4941168"/>
            <a:ext cx="26193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504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7000" y="576000"/>
            <a:ext cx="6777000" cy="692760"/>
          </a:xfrm>
        </p:spPr>
        <p:txBody>
          <a:bodyPr>
            <a:normAutofit/>
          </a:bodyPr>
          <a:lstStyle/>
          <a:p>
            <a:r>
              <a:rPr lang="nl-NL" sz="3000" dirty="0"/>
              <a:t>Afvoer vocht in de kaslucht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539000" y="1728000"/>
            <a:ext cx="6273360" cy="4351338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sz="2400" dirty="0"/>
              <a:t>Waterdamp wordt afgevoerd door:</a:t>
            </a:r>
          </a:p>
          <a:p>
            <a:pPr marL="342900" indent="-342900"/>
            <a:r>
              <a:rPr lang="nl-NL" sz="2400" dirty="0"/>
              <a:t> ventilatie (luchten)</a:t>
            </a:r>
          </a:p>
          <a:p>
            <a:pPr marL="342900" indent="-342900"/>
            <a:r>
              <a:rPr lang="nl-NL" sz="2400" dirty="0"/>
              <a:t> en/of door condensatie tegen koude delen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87CDAF29-E892-4708-B632-E8BBF1664E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96" y="3573016"/>
            <a:ext cx="4355976" cy="2883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96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3000" dirty="0"/>
              <a:t>Afvoer door ventilatie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67000" y="1656000"/>
            <a:ext cx="7317368" cy="4351338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sz="2400" dirty="0"/>
              <a:t>De hoeveelheid ventilatie druk je uit in m3  luchtuitwisseling per m 2 kas. </a:t>
            </a:r>
          </a:p>
          <a:p>
            <a:endParaRPr lang="nl-NL" sz="2400" dirty="0"/>
          </a:p>
          <a:p>
            <a:pPr indent="0">
              <a:buNone/>
            </a:pPr>
            <a:r>
              <a:rPr lang="nl-NL" sz="2400" dirty="0"/>
              <a:t>Dit noem je de ventilatiesnelheid. </a:t>
            </a:r>
          </a:p>
          <a:p>
            <a:pPr indent="0">
              <a:buNone/>
            </a:pPr>
            <a:endParaRPr lang="nl-NL" sz="2400" dirty="0"/>
          </a:p>
          <a:p>
            <a:pPr indent="0">
              <a:buNone/>
            </a:pPr>
            <a:r>
              <a:rPr lang="nl-NL" sz="2400" dirty="0"/>
              <a:t>De ventilatiesnelheid hangt af van: </a:t>
            </a:r>
          </a:p>
          <a:p>
            <a:pPr lvl="3"/>
            <a:r>
              <a:rPr lang="nl-NL" sz="2400" dirty="0"/>
              <a:t> de windsnelheid; </a:t>
            </a:r>
          </a:p>
          <a:p>
            <a:pPr lvl="3"/>
            <a:r>
              <a:rPr lang="nl-NL" sz="2400" dirty="0"/>
              <a:t> het type kas; </a:t>
            </a:r>
          </a:p>
          <a:p>
            <a:pPr lvl="3"/>
            <a:r>
              <a:rPr lang="nl-NL" sz="2400" dirty="0"/>
              <a:t> de raamopening bij het luchten; </a:t>
            </a:r>
          </a:p>
          <a:p>
            <a:pPr lvl="3"/>
            <a:r>
              <a:rPr lang="nl-NL" sz="2400" dirty="0"/>
              <a:t> het verschil tussen temperatuur van de   kaslucht en de buitentemperatuur.</a:t>
            </a:r>
          </a:p>
        </p:txBody>
      </p:sp>
    </p:spTree>
    <p:extLst>
      <p:ext uri="{BB962C8B-B14F-4D97-AF65-F5344CB8AC3E}">
        <p14:creationId xmlns:p14="http://schemas.microsoft.com/office/powerpoint/2010/main" val="1586118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GroeneWel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 zone college.potx" id="{289ACBD9-B65D-4D7B-8071-B2DBE1A5FCCC}" vid="{1C56739D-5687-4AE6-9ABE-B211D9D18700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1D3699BCA81B46AD60454B87AB9121" ma:contentTypeVersion="14" ma:contentTypeDescription="Een nieuw document maken." ma:contentTypeScope="" ma:versionID="0a34a757d3835aa962b5ea0e60445053">
  <xsd:schema xmlns:xsd="http://www.w3.org/2001/XMLSchema" xmlns:xs="http://www.w3.org/2001/XMLSchema" xmlns:p="http://schemas.microsoft.com/office/2006/metadata/properties" xmlns:ns3="88fa185b-b6f4-4426-890a-edc6532e8d4f" xmlns:ns4="521c7c86-cc27-4cef-8605-4ebb03422227" targetNamespace="http://schemas.microsoft.com/office/2006/metadata/properties" ma:root="true" ma:fieldsID="386822e88eac53b09937f43d73668aaf" ns3:_="" ns4:_="">
    <xsd:import namespace="88fa185b-b6f4-4426-890a-edc6532e8d4f"/>
    <xsd:import namespace="521c7c86-cc27-4cef-8605-4ebb034222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fa185b-b6f4-4426-890a-edc6532e8d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1c7c86-cc27-4cef-8605-4ebb0342222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Hint-hash delen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2945DD7-90CB-4815-B35D-1E2F636D4EE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8fa185b-b6f4-4426-890a-edc6532e8d4f"/>
    <ds:schemaRef ds:uri="521c7c86-cc27-4cef-8605-4ebb034222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B1D514B-E59A-46AB-9A6C-F736ABE78B6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9C10212-91BF-4E47-A10F-718571561061}">
  <ds:schemaRefs>
    <ds:schemaRef ds:uri="http://purl.org/dc/elements/1.1/"/>
    <ds:schemaRef ds:uri="http://schemas.microsoft.com/office/2006/metadata/properties"/>
    <ds:schemaRef ds:uri="88fa185b-b6f4-4426-890a-edc6532e8d4f"/>
    <ds:schemaRef ds:uri="521c7c86-cc27-4cef-8605-4ebb03422227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1348</TotalTime>
  <Words>1330</Words>
  <Application>Microsoft Office PowerPoint</Application>
  <PresentationFormat>Diavoorstelling (4:3)</PresentationFormat>
  <Paragraphs>155</Paragraphs>
  <Slides>32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2</vt:i4>
      </vt:variant>
      <vt:variant>
        <vt:lpstr>Diatitels</vt:lpstr>
      </vt:variant>
      <vt:variant>
        <vt:i4>32</vt:i4>
      </vt:variant>
    </vt:vector>
  </HeadingPairs>
  <TitlesOfParts>
    <vt:vector size="38" baseType="lpstr">
      <vt:lpstr>Arial</vt:lpstr>
      <vt:lpstr>Calibri</vt:lpstr>
      <vt:lpstr>Trebuchet MS</vt:lpstr>
      <vt:lpstr>Wingdings 3</vt:lpstr>
      <vt:lpstr>Facet</vt:lpstr>
      <vt:lpstr>Kantoorthema</vt:lpstr>
      <vt:lpstr>Klimaat</vt:lpstr>
      <vt:lpstr>PowerPoint-presentatie</vt:lpstr>
      <vt:lpstr>PowerPoint-presentatie</vt:lpstr>
      <vt:lpstr>PowerPoint-presentatie</vt:lpstr>
      <vt:lpstr>Temperatuur en luchtvochtigheid</vt:lpstr>
      <vt:lpstr>Temperatuur en luchtvochtigheid</vt:lpstr>
      <vt:lpstr>Aanvoer vocht in de kaslucht</vt:lpstr>
      <vt:lpstr>Afvoer vocht in de kaslucht</vt:lpstr>
      <vt:lpstr>Afvoer door ventilatie</vt:lpstr>
      <vt:lpstr>Ventilatiesnelheid</vt:lpstr>
      <vt:lpstr>Afvoer door condens</vt:lpstr>
      <vt:lpstr>Luchtvochtigheid samengevat:</vt:lpstr>
      <vt:lpstr>Luchtvochtigheid samengevat:</vt:lpstr>
      <vt:lpstr>Priva computer</vt:lpstr>
      <vt:lpstr>Hortimax</vt:lpstr>
      <vt:lpstr>PowerPoint-presentatie</vt:lpstr>
      <vt:lpstr>PowerPoint-presentatie</vt:lpstr>
      <vt:lpstr>Teelt en hoge luchtvochtigheid</vt:lpstr>
      <vt:lpstr>Teelt en hoge luchtvochtigheid</vt:lpstr>
      <vt:lpstr>Mollier diagram </vt:lpstr>
      <vt:lpstr>Mollier diagram </vt:lpstr>
      <vt:lpstr>Mollierdiagram</vt:lpstr>
      <vt:lpstr>Psychrodiagram  </vt:lpstr>
      <vt:lpstr>Psychrodiagram </vt:lpstr>
      <vt:lpstr>PowerPoint-presentatie</vt:lpstr>
      <vt:lpstr>PowerPoint-presentatie</vt:lpstr>
      <vt:lpstr>Dauwpunt</vt:lpstr>
      <vt:lpstr>Dauwpunt</vt:lpstr>
      <vt:lpstr>n</vt:lpstr>
      <vt:lpstr>Vragen </vt:lpstr>
      <vt:lpstr>Vragen 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Temperatuur</dc:title>
  <dc:creator>admin</dc:creator>
  <cp:lastModifiedBy>Gé Verbeek</cp:lastModifiedBy>
  <cp:revision>120</cp:revision>
  <dcterms:created xsi:type="dcterms:W3CDTF">2019-11-06T19:16:29Z</dcterms:created>
  <dcterms:modified xsi:type="dcterms:W3CDTF">2024-02-29T14:18:27Z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0x010100CF1D3699BCA81B46AD60454B87AB9121</vt:lpwstr>
  </property>
</Properties>
</file>