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9" r:id="rId7"/>
    <p:sldId id="269" r:id="rId8"/>
    <p:sldId id="270" r:id="rId9"/>
    <p:sldId id="284" r:id="rId10"/>
    <p:sldId id="271" r:id="rId11"/>
    <p:sldId id="286" r:id="rId12"/>
    <p:sldId id="285" r:id="rId13"/>
    <p:sldId id="272" r:id="rId14"/>
    <p:sldId id="277" r:id="rId15"/>
    <p:sldId id="287" r:id="rId16"/>
    <p:sldId id="278" r:id="rId17"/>
    <p:sldId id="276" r:id="rId18"/>
    <p:sldId id="280" r:id="rId19"/>
    <p:sldId id="279" r:id="rId20"/>
    <p:sldId id="275" r:id="rId21"/>
    <p:sldId id="274" r:id="rId22"/>
    <p:sldId id="273" r:id="rId23"/>
    <p:sldId id="281" r:id="rId24"/>
    <p:sldId id="268" r:id="rId25"/>
    <p:sldId id="283" r:id="rId26"/>
    <p:sldId id="282" r:id="rId2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9" autoAdjust="0"/>
    <p:restoredTop sz="94660"/>
  </p:normalViewPr>
  <p:slideViewPr>
    <p:cSldViewPr snapToGrid="0">
      <p:cViewPr varScale="1">
        <p:scale>
          <a:sx n="76" d="100"/>
          <a:sy n="76" d="100"/>
        </p:scale>
        <p:origin x="132" y="690"/>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ienhuis" userId="2c6c04f1-77c7-44b5-a463-93386779ab63" providerId="ADAL" clId="{BA6131FF-C37E-4D97-AA9F-FB3FD5362B88}"/>
    <pc:docChg chg="custSel addSld delSld modSld sldOrd">
      <pc:chgData name="Ben Nienhuis" userId="2c6c04f1-77c7-44b5-a463-93386779ab63" providerId="ADAL" clId="{BA6131FF-C37E-4D97-AA9F-FB3FD5362B88}" dt="2022-09-13T08:00:53.720" v="563"/>
      <pc:docMkLst>
        <pc:docMk/>
      </pc:docMkLst>
      <pc:sldChg chg="addSp modSp">
        <pc:chgData name="Ben Nienhuis" userId="2c6c04f1-77c7-44b5-a463-93386779ab63" providerId="ADAL" clId="{BA6131FF-C37E-4D97-AA9F-FB3FD5362B88}" dt="2022-09-13T07:37:35.168" v="226" actId="14100"/>
        <pc:sldMkLst>
          <pc:docMk/>
          <pc:sldMk cId="2052315851" sldId="257"/>
        </pc:sldMkLst>
        <pc:spChg chg="mod">
          <ac:chgData name="Ben Nienhuis" userId="2c6c04f1-77c7-44b5-a463-93386779ab63" providerId="ADAL" clId="{BA6131FF-C37E-4D97-AA9F-FB3FD5362B88}" dt="2022-09-13T07:35:36.480" v="223" actId="20577"/>
          <ac:spMkLst>
            <pc:docMk/>
            <pc:sldMk cId="2052315851" sldId="257"/>
            <ac:spMk id="8" creationId="{12C71161-93FB-4488-AA1D-5CFA7D0CE95C}"/>
          </ac:spMkLst>
        </pc:spChg>
        <pc:picChg chg="add mod">
          <ac:chgData name="Ben Nienhuis" userId="2c6c04f1-77c7-44b5-a463-93386779ab63" providerId="ADAL" clId="{BA6131FF-C37E-4D97-AA9F-FB3FD5362B88}" dt="2022-09-13T07:37:35.168" v="226" actId="14100"/>
          <ac:picMkLst>
            <pc:docMk/>
            <pc:sldMk cId="2052315851" sldId="257"/>
            <ac:picMk id="2" creationId="{B9107D9B-ECDD-4AAC-B981-2536E81D5D64}"/>
          </ac:picMkLst>
        </pc:picChg>
      </pc:sldChg>
      <pc:sldChg chg="modAnim">
        <pc:chgData name="Ben Nienhuis" userId="2c6c04f1-77c7-44b5-a463-93386779ab63" providerId="ADAL" clId="{BA6131FF-C37E-4D97-AA9F-FB3FD5362B88}" dt="2022-09-13T07:55:10.250" v="533"/>
        <pc:sldMkLst>
          <pc:docMk/>
          <pc:sldMk cId="988980002" sldId="259"/>
        </pc:sldMkLst>
      </pc:sldChg>
      <pc:sldChg chg="del">
        <pc:chgData name="Ben Nienhuis" userId="2c6c04f1-77c7-44b5-a463-93386779ab63" providerId="ADAL" clId="{BA6131FF-C37E-4D97-AA9F-FB3FD5362B88}" dt="2022-09-13T07:38:04.402" v="227" actId="2696"/>
        <pc:sldMkLst>
          <pc:docMk/>
          <pc:sldMk cId="1111898383" sldId="267"/>
        </pc:sldMkLst>
      </pc:sldChg>
      <pc:sldChg chg="addSp modSp modAnim">
        <pc:chgData name="Ben Nienhuis" userId="2c6c04f1-77c7-44b5-a463-93386779ab63" providerId="ADAL" clId="{BA6131FF-C37E-4D97-AA9F-FB3FD5362B88}" dt="2022-09-13T07:58:09.862" v="556"/>
        <pc:sldMkLst>
          <pc:docMk/>
          <pc:sldMk cId="1747074283" sldId="268"/>
        </pc:sldMkLst>
        <pc:spChg chg="mod">
          <ac:chgData name="Ben Nienhuis" userId="2c6c04f1-77c7-44b5-a463-93386779ab63" providerId="ADAL" clId="{BA6131FF-C37E-4D97-AA9F-FB3FD5362B88}" dt="2022-09-13T07:21:22.949" v="100"/>
          <ac:spMkLst>
            <pc:docMk/>
            <pc:sldMk cId="1747074283" sldId="268"/>
            <ac:spMk id="4" creationId="{A081222F-56BE-4BC3-A683-1860C88542C6}"/>
          </ac:spMkLst>
        </pc:spChg>
        <pc:picChg chg="add mod">
          <ac:chgData name="Ben Nienhuis" userId="2c6c04f1-77c7-44b5-a463-93386779ab63" providerId="ADAL" clId="{BA6131FF-C37E-4D97-AA9F-FB3FD5362B88}" dt="2022-09-13T07:22:00.944" v="102" actId="1076"/>
          <ac:picMkLst>
            <pc:docMk/>
            <pc:sldMk cId="1747074283" sldId="268"/>
            <ac:picMk id="2" creationId="{903C8891-98B4-4061-BE53-FB464455D9F9}"/>
          </ac:picMkLst>
        </pc:picChg>
      </pc:sldChg>
      <pc:sldChg chg="addSp modSp modAnim">
        <pc:chgData name="Ben Nienhuis" userId="2c6c04f1-77c7-44b5-a463-93386779ab63" providerId="ADAL" clId="{BA6131FF-C37E-4D97-AA9F-FB3FD5362B88}" dt="2022-09-13T07:55:59.231" v="539"/>
        <pc:sldMkLst>
          <pc:docMk/>
          <pc:sldMk cId="2210747666" sldId="270"/>
        </pc:sldMkLst>
        <pc:spChg chg="mod">
          <ac:chgData name="Ben Nienhuis" userId="2c6c04f1-77c7-44b5-a463-93386779ab63" providerId="ADAL" clId="{BA6131FF-C37E-4D97-AA9F-FB3FD5362B88}" dt="2022-09-13T07:55:41.102" v="535" actId="1076"/>
          <ac:spMkLst>
            <pc:docMk/>
            <pc:sldMk cId="2210747666" sldId="270"/>
            <ac:spMk id="2" creationId="{AC55BB69-5141-46D1-B607-E84966C221F9}"/>
          </ac:spMkLst>
        </pc:spChg>
        <pc:picChg chg="add mod">
          <ac:chgData name="Ben Nienhuis" userId="2c6c04f1-77c7-44b5-a463-93386779ab63" providerId="ADAL" clId="{BA6131FF-C37E-4D97-AA9F-FB3FD5362B88}" dt="2022-09-13T07:55:55.831" v="538" actId="1076"/>
          <ac:picMkLst>
            <pc:docMk/>
            <pc:sldMk cId="2210747666" sldId="270"/>
            <ac:picMk id="3" creationId="{9E629FD1-C16A-4E84-B4C7-BB9388EBF439}"/>
          </ac:picMkLst>
        </pc:picChg>
      </pc:sldChg>
      <pc:sldChg chg="modSp modAnim">
        <pc:chgData name="Ben Nienhuis" userId="2c6c04f1-77c7-44b5-a463-93386779ab63" providerId="ADAL" clId="{BA6131FF-C37E-4D97-AA9F-FB3FD5362B88}" dt="2022-09-13T07:56:22.498" v="543" actId="20577"/>
        <pc:sldMkLst>
          <pc:docMk/>
          <pc:sldMk cId="3339259232" sldId="271"/>
        </pc:sldMkLst>
        <pc:spChg chg="mod">
          <ac:chgData name="Ben Nienhuis" userId="2c6c04f1-77c7-44b5-a463-93386779ab63" providerId="ADAL" clId="{BA6131FF-C37E-4D97-AA9F-FB3FD5362B88}" dt="2022-09-13T07:56:22.498" v="543" actId="20577"/>
          <ac:spMkLst>
            <pc:docMk/>
            <pc:sldMk cId="3339259232" sldId="271"/>
            <ac:spMk id="2" creationId="{AC55BB69-5141-46D1-B607-E84966C221F9}"/>
          </ac:spMkLst>
        </pc:spChg>
      </pc:sldChg>
      <pc:sldChg chg="modAnim">
        <pc:chgData name="Ben Nienhuis" userId="2c6c04f1-77c7-44b5-a463-93386779ab63" providerId="ADAL" clId="{BA6131FF-C37E-4D97-AA9F-FB3FD5362B88}" dt="2022-09-13T07:56:41.271" v="545"/>
        <pc:sldMkLst>
          <pc:docMk/>
          <pc:sldMk cId="2146263127" sldId="272"/>
        </pc:sldMkLst>
      </pc:sldChg>
      <pc:sldChg chg="modSp modAnim">
        <pc:chgData name="Ben Nienhuis" userId="2c6c04f1-77c7-44b5-a463-93386779ab63" providerId="ADAL" clId="{BA6131FF-C37E-4D97-AA9F-FB3FD5362B88}" dt="2022-09-13T07:57:58.154" v="554"/>
        <pc:sldMkLst>
          <pc:docMk/>
          <pc:sldMk cId="1379596520" sldId="273"/>
        </pc:sldMkLst>
        <pc:spChg chg="mod">
          <ac:chgData name="Ben Nienhuis" userId="2c6c04f1-77c7-44b5-a463-93386779ab63" providerId="ADAL" clId="{BA6131FF-C37E-4D97-AA9F-FB3FD5362B88}" dt="2022-09-13T07:11:27.213" v="26" actId="20577"/>
          <ac:spMkLst>
            <pc:docMk/>
            <pc:sldMk cId="1379596520" sldId="273"/>
            <ac:spMk id="2" creationId="{AC55BB69-5141-46D1-B607-E84966C221F9}"/>
          </ac:spMkLst>
        </pc:spChg>
      </pc:sldChg>
      <pc:sldChg chg="modAnim">
        <pc:chgData name="Ben Nienhuis" userId="2c6c04f1-77c7-44b5-a463-93386779ab63" providerId="ADAL" clId="{BA6131FF-C37E-4D97-AA9F-FB3FD5362B88}" dt="2022-09-13T07:57:50.139" v="553"/>
        <pc:sldMkLst>
          <pc:docMk/>
          <pc:sldMk cId="2581168439" sldId="274"/>
        </pc:sldMkLst>
      </pc:sldChg>
      <pc:sldChg chg="modAnim">
        <pc:chgData name="Ben Nienhuis" userId="2c6c04f1-77c7-44b5-a463-93386779ab63" providerId="ADAL" clId="{BA6131FF-C37E-4D97-AA9F-FB3FD5362B88}" dt="2022-09-13T07:57:42.240" v="552"/>
        <pc:sldMkLst>
          <pc:docMk/>
          <pc:sldMk cId="3173131600" sldId="275"/>
        </pc:sldMkLst>
      </pc:sldChg>
      <pc:sldChg chg="modSp modAnim">
        <pc:chgData name="Ben Nienhuis" userId="2c6c04f1-77c7-44b5-a463-93386779ab63" providerId="ADAL" clId="{BA6131FF-C37E-4D97-AA9F-FB3FD5362B88}" dt="2022-09-13T07:57:21.295" v="549"/>
        <pc:sldMkLst>
          <pc:docMk/>
          <pc:sldMk cId="1814305163" sldId="276"/>
        </pc:sldMkLst>
        <pc:picChg chg="mod">
          <ac:chgData name="Ben Nienhuis" userId="2c6c04f1-77c7-44b5-a463-93386779ab63" providerId="ADAL" clId="{BA6131FF-C37E-4D97-AA9F-FB3FD5362B88}" dt="2022-09-13T07:57:18.926" v="548" actId="14100"/>
          <ac:picMkLst>
            <pc:docMk/>
            <pc:sldMk cId="1814305163" sldId="276"/>
            <ac:picMk id="3" creationId="{096761DD-B2E4-4A29-B509-E555E8C680B1}"/>
          </ac:picMkLst>
        </pc:picChg>
      </pc:sldChg>
      <pc:sldChg chg="modAnim">
        <pc:chgData name="Ben Nienhuis" userId="2c6c04f1-77c7-44b5-a463-93386779ab63" providerId="ADAL" clId="{BA6131FF-C37E-4D97-AA9F-FB3FD5362B88}" dt="2022-09-13T08:00:53.720" v="563"/>
        <pc:sldMkLst>
          <pc:docMk/>
          <pc:sldMk cId="1545925676" sldId="277"/>
        </pc:sldMkLst>
      </pc:sldChg>
      <pc:sldChg chg="modAnim">
        <pc:chgData name="Ben Nienhuis" userId="2c6c04f1-77c7-44b5-a463-93386779ab63" providerId="ADAL" clId="{BA6131FF-C37E-4D97-AA9F-FB3FD5362B88}" dt="2022-09-13T07:56:58.537" v="546"/>
        <pc:sldMkLst>
          <pc:docMk/>
          <pc:sldMk cId="2022251522" sldId="278"/>
        </pc:sldMkLst>
      </pc:sldChg>
      <pc:sldChg chg="modAnim">
        <pc:chgData name="Ben Nienhuis" userId="2c6c04f1-77c7-44b5-a463-93386779ab63" providerId="ADAL" clId="{BA6131FF-C37E-4D97-AA9F-FB3FD5362B88}" dt="2022-09-13T07:57:30.277" v="550"/>
        <pc:sldMkLst>
          <pc:docMk/>
          <pc:sldMk cId="2816642789" sldId="279"/>
        </pc:sldMkLst>
      </pc:sldChg>
      <pc:sldChg chg="addSp modSp add modAnim">
        <pc:chgData name="Ben Nienhuis" userId="2c6c04f1-77c7-44b5-a463-93386779ab63" providerId="ADAL" clId="{BA6131FF-C37E-4D97-AA9F-FB3FD5362B88}" dt="2022-09-13T08:00:15.201" v="562"/>
        <pc:sldMkLst>
          <pc:docMk/>
          <pc:sldMk cId="2407997656" sldId="281"/>
        </pc:sldMkLst>
        <pc:spChg chg="mod">
          <ac:chgData name="Ben Nienhuis" userId="2c6c04f1-77c7-44b5-a463-93386779ab63" providerId="ADAL" clId="{BA6131FF-C37E-4D97-AA9F-FB3FD5362B88}" dt="2022-09-13T07:18:53.459" v="93" actId="20577"/>
          <ac:spMkLst>
            <pc:docMk/>
            <pc:sldMk cId="2407997656" sldId="281"/>
            <ac:spMk id="2" creationId="{AC55BB69-5141-46D1-B607-E84966C221F9}"/>
          </ac:spMkLst>
        </pc:spChg>
        <pc:picChg chg="add mod">
          <ac:chgData name="Ben Nienhuis" userId="2c6c04f1-77c7-44b5-a463-93386779ab63" providerId="ADAL" clId="{BA6131FF-C37E-4D97-AA9F-FB3FD5362B88}" dt="2022-09-13T07:17:09.624" v="42" actId="1076"/>
          <ac:picMkLst>
            <pc:docMk/>
            <pc:sldMk cId="2407997656" sldId="281"/>
            <ac:picMk id="3" creationId="{7A84CD60-A3E9-43AC-B1A3-59E46B4D6023}"/>
          </ac:picMkLst>
        </pc:picChg>
      </pc:sldChg>
      <pc:sldChg chg="addSp modSp add">
        <pc:chgData name="Ben Nienhuis" userId="2c6c04f1-77c7-44b5-a463-93386779ab63" providerId="ADAL" clId="{BA6131FF-C37E-4D97-AA9F-FB3FD5362B88}" dt="2022-09-13T07:41:11.104" v="234" actId="1076"/>
        <pc:sldMkLst>
          <pc:docMk/>
          <pc:sldMk cId="550410039" sldId="282"/>
        </pc:sldMkLst>
        <pc:spChg chg="mod">
          <ac:chgData name="Ben Nienhuis" userId="2c6c04f1-77c7-44b5-a463-93386779ab63" providerId="ADAL" clId="{BA6131FF-C37E-4D97-AA9F-FB3FD5362B88}" dt="2022-09-13T07:33:40.834" v="206" actId="6549"/>
          <ac:spMkLst>
            <pc:docMk/>
            <pc:sldMk cId="550410039" sldId="282"/>
            <ac:spMk id="4" creationId="{A081222F-56BE-4BC3-A683-1860C88542C6}"/>
          </ac:spMkLst>
        </pc:spChg>
        <pc:spChg chg="add mod">
          <ac:chgData name="Ben Nienhuis" userId="2c6c04f1-77c7-44b5-a463-93386779ab63" providerId="ADAL" clId="{BA6131FF-C37E-4D97-AA9F-FB3FD5362B88}" dt="2022-09-13T07:41:04.464" v="233" actId="1076"/>
          <ac:spMkLst>
            <pc:docMk/>
            <pc:sldMk cId="550410039" sldId="282"/>
            <ac:spMk id="5" creationId="{6146A40E-C130-4BFE-BE01-5255577BED5E}"/>
          </ac:spMkLst>
        </pc:spChg>
        <pc:picChg chg="add mod">
          <ac:chgData name="Ben Nienhuis" userId="2c6c04f1-77c7-44b5-a463-93386779ab63" providerId="ADAL" clId="{BA6131FF-C37E-4D97-AA9F-FB3FD5362B88}" dt="2022-09-13T07:41:11.104" v="234" actId="1076"/>
          <ac:picMkLst>
            <pc:docMk/>
            <pc:sldMk cId="550410039" sldId="282"/>
            <ac:picMk id="2" creationId="{9C9743E6-85F3-48A6-AB9E-136C64D386FE}"/>
          </ac:picMkLst>
        </pc:picChg>
        <pc:picChg chg="add mod">
          <ac:chgData name="Ben Nienhuis" userId="2c6c04f1-77c7-44b5-a463-93386779ab63" providerId="ADAL" clId="{BA6131FF-C37E-4D97-AA9F-FB3FD5362B88}" dt="2022-09-13T07:40:32.407" v="230" actId="1076"/>
          <ac:picMkLst>
            <pc:docMk/>
            <pc:sldMk cId="550410039" sldId="282"/>
            <ac:picMk id="3" creationId="{E7689AB0-6DF3-4C6C-9C0E-AA674725278A}"/>
          </ac:picMkLst>
        </pc:picChg>
      </pc:sldChg>
      <pc:sldChg chg="addSp modSp add ord modAnim">
        <pc:chgData name="Ben Nienhuis" userId="2c6c04f1-77c7-44b5-a463-93386779ab63" providerId="ADAL" clId="{BA6131FF-C37E-4D97-AA9F-FB3FD5362B88}" dt="2022-09-13T07:58:29.120" v="559"/>
        <pc:sldMkLst>
          <pc:docMk/>
          <pc:sldMk cId="478523806" sldId="283"/>
        </pc:sldMkLst>
        <pc:spChg chg="mod">
          <ac:chgData name="Ben Nienhuis" userId="2c6c04f1-77c7-44b5-a463-93386779ab63" providerId="ADAL" clId="{BA6131FF-C37E-4D97-AA9F-FB3FD5362B88}" dt="2022-09-13T07:58:20.679" v="557" actId="1076"/>
          <ac:spMkLst>
            <pc:docMk/>
            <pc:sldMk cId="478523806" sldId="283"/>
            <ac:spMk id="4" creationId="{A081222F-56BE-4BC3-A683-1860C88542C6}"/>
          </ac:spMkLst>
        </pc:spChg>
        <pc:picChg chg="add mod">
          <ac:chgData name="Ben Nienhuis" userId="2c6c04f1-77c7-44b5-a463-93386779ab63" providerId="ADAL" clId="{BA6131FF-C37E-4D97-AA9F-FB3FD5362B88}" dt="2022-09-13T07:25:28.976" v="126" actId="1076"/>
          <ac:picMkLst>
            <pc:docMk/>
            <pc:sldMk cId="478523806" sldId="283"/>
            <ac:picMk id="2" creationId="{F89CEDB9-1EC0-4C46-B1C3-B1FBD8B3B904}"/>
          </ac:picMkLst>
        </pc:picChg>
      </pc:sldChg>
      <pc:sldChg chg="add modAnim">
        <pc:chgData name="Ben Nienhuis" userId="2c6c04f1-77c7-44b5-a463-93386779ab63" providerId="ADAL" clId="{BA6131FF-C37E-4D97-AA9F-FB3FD5362B88}" dt="2022-09-13T07:56:10.694" v="540"/>
        <pc:sldMkLst>
          <pc:docMk/>
          <pc:sldMk cId="1055522780" sldId="284"/>
        </pc:sldMkLst>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kstvak 5"/>
          <p:cNvSpPr txBox="1"/>
          <p:nvPr/>
        </p:nvSpPr>
        <p:spPr>
          <a:xfrm>
            <a:off x="1130533" y="6142150"/>
            <a:ext cx="4680065"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1130533" y="6142150"/>
            <a:ext cx="4680065"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video" Target="https://www.youtube.com/embed/QTH8bM3VCak?feature=oembed"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4" Type="http://schemas.openxmlformats.org/officeDocument/2006/relationships/hyperlink" Target="https://maken.wikiwijs.nl/126047/Bemesting__Voedingselementen_#!page-4418785"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rhp.nl/nl/voedingselementen"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https://www.youtube.com/embed/XL8o8ws3sLs?feature=oembed" TargetMode="Externa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https://www.youtube.com/embed/A8qTRBc8Bws?feature=oembed" TargetMode="Externa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A169ABE9-D87A-49FC-9DCA-EF822066FEDC}"/>
              </a:ext>
            </a:extLst>
          </p:cNvPr>
          <p:cNvPicPr>
            <a:picLocks noChangeAspect="1"/>
          </p:cNvPicPr>
          <p:nvPr/>
        </p:nvPicPr>
        <p:blipFill>
          <a:blip r:embed="rId2"/>
          <a:stretch>
            <a:fillRect/>
          </a:stretch>
        </p:blipFill>
        <p:spPr>
          <a:xfrm>
            <a:off x="4871604" y="459365"/>
            <a:ext cx="1866900" cy="2447925"/>
          </a:xfrm>
          <a:prstGeom prst="rect">
            <a:avLst/>
          </a:prstGeom>
        </p:spPr>
      </p:pic>
      <p:sp>
        <p:nvSpPr>
          <p:cNvPr id="3" name="Tekstvak 2">
            <a:extLst>
              <a:ext uri="{FF2B5EF4-FFF2-40B4-BE49-F238E27FC236}">
                <a16:creationId xmlns:a16="http://schemas.microsoft.com/office/drawing/2014/main" id="{2DF2B8E1-A5BB-427F-BAD3-E54D1106067D}"/>
              </a:ext>
            </a:extLst>
          </p:cNvPr>
          <p:cNvSpPr txBox="1"/>
          <p:nvPr/>
        </p:nvSpPr>
        <p:spPr>
          <a:xfrm>
            <a:off x="1911927" y="4904509"/>
            <a:ext cx="8908473" cy="1569660"/>
          </a:xfrm>
          <a:prstGeom prst="rect">
            <a:avLst/>
          </a:prstGeom>
          <a:noFill/>
        </p:spPr>
        <p:txBody>
          <a:bodyPr wrap="square" rtlCol="0">
            <a:spAutoFit/>
          </a:bodyPr>
          <a:lstStyle/>
          <a:p>
            <a:r>
              <a:rPr lang="nl-NL" sz="3200" b="1" dirty="0"/>
              <a:t>BEMESTING P 1 &amp; 7 VOEDINGSELEMENTEN</a:t>
            </a:r>
          </a:p>
          <a:p>
            <a:endParaRPr lang="nl-NL" sz="3200" b="1" dirty="0"/>
          </a:p>
          <a:p>
            <a:r>
              <a:rPr lang="nl-NL" sz="3200" b="1" dirty="0"/>
              <a:t>                              LES 2</a:t>
            </a:r>
          </a:p>
        </p:txBody>
      </p:sp>
    </p:spTree>
    <p:extLst>
      <p:ext uri="{BB962C8B-B14F-4D97-AF65-F5344CB8AC3E}">
        <p14:creationId xmlns:p14="http://schemas.microsoft.com/office/powerpoint/2010/main" val="3324606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5666509" cy="4154984"/>
          </a:xfrm>
          <a:prstGeom prst="rect">
            <a:avLst/>
          </a:prstGeom>
          <a:noFill/>
        </p:spPr>
        <p:txBody>
          <a:bodyPr wrap="square" rtlCol="0">
            <a:spAutoFit/>
          </a:bodyPr>
          <a:lstStyle/>
          <a:p>
            <a:pPr marL="342900" indent="-342900">
              <a:buAutoNum type="arabicPeriod"/>
            </a:pPr>
            <a:r>
              <a:rPr lang="nl-NL" sz="2400" dirty="0"/>
              <a:t>Stikstof</a:t>
            </a:r>
          </a:p>
          <a:p>
            <a:pPr marL="342900" indent="-342900">
              <a:buAutoNum type="arabicPeriod"/>
            </a:pPr>
            <a:endParaRPr lang="nl-NL" sz="2400" dirty="0"/>
          </a:p>
          <a:p>
            <a:r>
              <a:rPr lang="nl-NL" sz="2400" dirty="0"/>
              <a:t>Gebrek/Overmaat</a:t>
            </a:r>
          </a:p>
          <a:p>
            <a:r>
              <a:rPr lang="nl-NL" sz="2400" dirty="0"/>
              <a:t>Te weinig of teveel stikstof, het is allebei niet goed voor het gewas. Op de foto zie je een gebrek aan stikstof waardoor het gewas niet wil groeien.</a:t>
            </a:r>
          </a:p>
          <a:p>
            <a:endParaRPr lang="nl-NL" sz="2400" dirty="0"/>
          </a:p>
          <a:p>
            <a:r>
              <a:rPr lang="nl-NL" sz="2400" dirty="0"/>
              <a:t>Een overmaat geeft heel donker groene planten die ook slecht groeien.</a:t>
            </a:r>
          </a:p>
          <a:p>
            <a:endParaRPr lang="nl-NL" sz="2400" dirty="0"/>
          </a:p>
        </p:txBody>
      </p:sp>
      <p:pic>
        <p:nvPicPr>
          <p:cNvPr id="3" name="Afbeelding 2">
            <a:extLst>
              <a:ext uri="{FF2B5EF4-FFF2-40B4-BE49-F238E27FC236}">
                <a16:creationId xmlns:a16="http://schemas.microsoft.com/office/drawing/2014/main" id="{A6AC3B6A-B642-4C92-BAD7-104154AFE464}"/>
              </a:ext>
            </a:extLst>
          </p:cNvPr>
          <p:cNvPicPr>
            <a:picLocks noChangeAspect="1"/>
          </p:cNvPicPr>
          <p:nvPr/>
        </p:nvPicPr>
        <p:blipFill>
          <a:blip r:embed="rId2"/>
          <a:stretch>
            <a:fillRect/>
          </a:stretch>
        </p:blipFill>
        <p:spPr>
          <a:xfrm>
            <a:off x="6747163" y="2251362"/>
            <a:ext cx="3574473" cy="2901547"/>
          </a:xfrm>
          <a:prstGeom prst="rect">
            <a:avLst/>
          </a:prstGeom>
        </p:spPr>
      </p:pic>
    </p:spTree>
    <p:extLst>
      <p:ext uri="{BB962C8B-B14F-4D97-AF65-F5344CB8AC3E}">
        <p14:creationId xmlns:p14="http://schemas.microsoft.com/office/powerpoint/2010/main" val="2146263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8" y="1704109"/>
            <a:ext cx="8963890" cy="2923877"/>
          </a:xfrm>
          <a:prstGeom prst="rect">
            <a:avLst/>
          </a:prstGeom>
          <a:noFill/>
        </p:spPr>
        <p:txBody>
          <a:bodyPr wrap="square" rtlCol="0">
            <a:spAutoFit/>
          </a:bodyPr>
          <a:lstStyle/>
          <a:p>
            <a:r>
              <a:rPr lang="nl-NL" sz="2400" dirty="0"/>
              <a:t>2. Fosfor</a:t>
            </a:r>
          </a:p>
          <a:p>
            <a:endParaRPr lang="nl-NL" sz="2400" dirty="0"/>
          </a:p>
          <a:p>
            <a:r>
              <a:rPr lang="nl-NL" sz="2400" dirty="0"/>
              <a:t>Fosfor (P) of fosfaat speelt een belangrijke rol in de wortelvorming van de plant. Ook is het één van de energieleveranciers voor de plantprocessen. </a:t>
            </a:r>
          </a:p>
          <a:p>
            <a:endParaRPr lang="nl-NL" sz="2400" dirty="0"/>
          </a:p>
          <a:p>
            <a:r>
              <a:rPr lang="nl-NL" sz="2000" i="1" dirty="0"/>
              <a:t>N3/4  Fosfor is een belangrijk onderdeel van fosfolipiden (celmembraan), nucleotiden (DNA) en ATP (energieoverdracht tijdens de fotosynthese)</a:t>
            </a:r>
          </a:p>
        </p:txBody>
      </p:sp>
    </p:spTree>
    <p:extLst>
      <p:ext uri="{BB962C8B-B14F-4D97-AF65-F5344CB8AC3E}">
        <p14:creationId xmlns:p14="http://schemas.microsoft.com/office/powerpoint/2010/main" val="1545925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8146473" cy="2677656"/>
          </a:xfrm>
          <a:prstGeom prst="rect">
            <a:avLst/>
          </a:prstGeom>
          <a:noFill/>
        </p:spPr>
        <p:txBody>
          <a:bodyPr wrap="square" rtlCol="0">
            <a:spAutoFit/>
          </a:bodyPr>
          <a:lstStyle/>
          <a:p>
            <a:r>
              <a:rPr lang="nl-NL" sz="2400" dirty="0"/>
              <a:t>2. Fosfor</a:t>
            </a:r>
          </a:p>
          <a:p>
            <a:endParaRPr lang="nl-NL" sz="2400" dirty="0"/>
          </a:p>
          <a:p>
            <a:r>
              <a:rPr lang="nl-NL" sz="2400" dirty="0"/>
              <a:t>In gangbare akkerbouw wordt nog wel superfosfaat meststof gebruikt. In de boomkwekerij en tuinbouw gebruiken we meestal het oplosbare kaliumfosfaat. </a:t>
            </a:r>
          </a:p>
          <a:p>
            <a:endParaRPr lang="nl-NL" sz="2400" dirty="0"/>
          </a:p>
          <a:p>
            <a:endParaRPr lang="nl-NL" sz="2400" dirty="0"/>
          </a:p>
        </p:txBody>
      </p:sp>
      <p:pic>
        <p:nvPicPr>
          <p:cNvPr id="3" name="Afbeelding 2">
            <a:extLst>
              <a:ext uri="{FF2B5EF4-FFF2-40B4-BE49-F238E27FC236}">
                <a16:creationId xmlns:a16="http://schemas.microsoft.com/office/drawing/2014/main" id="{5D0486C9-3775-4EC7-B313-D6B31D8393A6}"/>
              </a:ext>
            </a:extLst>
          </p:cNvPr>
          <p:cNvPicPr>
            <a:picLocks noChangeAspect="1"/>
          </p:cNvPicPr>
          <p:nvPr/>
        </p:nvPicPr>
        <p:blipFill>
          <a:blip r:embed="rId2"/>
          <a:stretch>
            <a:fillRect/>
          </a:stretch>
        </p:blipFill>
        <p:spPr>
          <a:xfrm>
            <a:off x="1717964" y="3679824"/>
            <a:ext cx="2384713" cy="2948134"/>
          </a:xfrm>
          <a:prstGeom prst="rect">
            <a:avLst/>
          </a:prstGeom>
        </p:spPr>
      </p:pic>
      <p:pic>
        <p:nvPicPr>
          <p:cNvPr id="4" name="Afbeelding 3">
            <a:extLst>
              <a:ext uri="{FF2B5EF4-FFF2-40B4-BE49-F238E27FC236}">
                <a16:creationId xmlns:a16="http://schemas.microsoft.com/office/drawing/2014/main" id="{90037383-BF2D-4F63-BD3B-D49098BC364A}"/>
              </a:ext>
            </a:extLst>
          </p:cNvPr>
          <p:cNvPicPr>
            <a:picLocks noChangeAspect="1"/>
          </p:cNvPicPr>
          <p:nvPr/>
        </p:nvPicPr>
        <p:blipFill>
          <a:blip r:embed="rId3"/>
          <a:stretch>
            <a:fillRect/>
          </a:stretch>
        </p:blipFill>
        <p:spPr>
          <a:xfrm>
            <a:off x="5508926" y="3533754"/>
            <a:ext cx="3635073" cy="3272770"/>
          </a:xfrm>
          <a:prstGeom prst="rect">
            <a:avLst/>
          </a:prstGeom>
        </p:spPr>
      </p:pic>
    </p:spTree>
    <p:extLst>
      <p:ext uri="{BB962C8B-B14F-4D97-AF65-F5344CB8AC3E}">
        <p14:creationId xmlns:p14="http://schemas.microsoft.com/office/powerpoint/2010/main" val="541234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8" y="1704109"/>
            <a:ext cx="5680364" cy="5262979"/>
          </a:xfrm>
          <a:prstGeom prst="rect">
            <a:avLst/>
          </a:prstGeom>
          <a:noFill/>
        </p:spPr>
        <p:txBody>
          <a:bodyPr wrap="square" rtlCol="0">
            <a:spAutoFit/>
          </a:bodyPr>
          <a:lstStyle/>
          <a:p>
            <a:r>
              <a:rPr lang="nl-NL" sz="2400" dirty="0"/>
              <a:t>2. Fosfor</a:t>
            </a:r>
          </a:p>
          <a:p>
            <a:endParaRPr lang="nl-NL" sz="2400" dirty="0"/>
          </a:p>
          <a:p>
            <a:r>
              <a:rPr lang="nl-NL" sz="2400" dirty="0"/>
              <a:t>Wat is het effect van fosfor? </a:t>
            </a:r>
          </a:p>
          <a:p>
            <a:r>
              <a:rPr lang="nl-NL" sz="2400" dirty="0"/>
              <a:t>Een gebrek aan fosfor zorgt bij veel planten voor necrosevlekken (dode plekken) op de oudere bladeren, regelmatig in combinatie met paarsverkleuring. Deze paarsverkleuring komt door de verhoogde productie van </a:t>
            </a:r>
            <a:r>
              <a:rPr lang="nl-NL" sz="2400" dirty="0" err="1"/>
              <a:t>anthocyanen</a:t>
            </a:r>
            <a:r>
              <a:rPr lang="nl-NL" sz="2400" dirty="0"/>
              <a:t> (de kleurstoffen in de plant die zorgen voor een paarse kleur).</a:t>
            </a:r>
          </a:p>
          <a:p>
            <a:endParaRPr lang="nl-NL" sz="2400" dirty="0"/>
          </a:p>
          <a:p>
            <a:endParaRPr lang="nl-NL" sz="2400" dirty="0"/>
          </a:p>
          <a:p>
            <a:endParaRPr lang="nl-NL" sz="2400" dirty="0"/>
          </a:p>
        </p:txBody>
      </p:sp>
      <p:pic>
        <p:nvPicPr>
          <p:cNvPr id="3" name="Afbeelding 2">
            <a:extLst>
              <a:ext uri="{FF2B5EF4-FFF2-40B4-BE49-F238E27FC236}">
                <a16:creationId xmlns:a16="http://schemas.microsoft.com/office/drawing/2014/main" id="{914E9A0F-3C69-444F-A6BA-67761018562B}"/>
              </a:ext>
            </a:extLst>
          </p:cNvPr>
          <p:cNvPicPr>
            <a:picLocks noChangeAspect="1"/>
          </p:cNvPicPr>
          <p:nvPr/>
        </p:nvPicPr>
        <p:blipFill>
          <a:blip r:embed="rId2"/>
          <a:stretch>
            <a:fillRect/>
          </a:stretch>
        </p:blipFill>
        <p:spPr>
          <a:xfrm>
            <a:off x="8778586" y="845127"/>
            <a:ext cx="3067050" cy="2086625"/>
          </a:xfrm>
          <a:prstGeom prst="rect">
            <a:avLst/>
          </a:prstGeom>
        </p:spPr>
      </p:pic>
      <p:pic>
        <p:nvPicPr>
          <p:cNvPr id="8" name="Afbeelding 7">
            <a:extLst>
              <a:ext uri="{FF2B5EF4-FFF2-40B4-BE49-F238E27FC236}">
                <a16:creationId xmlns:a16="http://schemas.microsoft.com/office/drawing/2014/main" id="{7FB5A16E-2962-4549-89DE-70C28129FB41}"/>
              </a:ext>
            </a:extLst>
          </p:cNvPr>
          <p:cNvPicPr>
            <a:picLocks noChangeAspect="1"/>
          </p:cNvPicPr>
          <p:nvPr/>
        </p:nvPicPr>
        <p:blipFill>
          <a:blip r:embed="rId3"/>
          <a:stretch>
            <a:fillRect/>
          </a:stretch>
        </p:blipFill>
        <p:spPr>
          <a:xfrm>
            <a:off x="8903709" y="3926249"/>
            <a:ext cx="3113887" cy="2086625"/>
          </a:xfrm>
          <a:prstGeom prst="rect">
            <a:avLst/>
          </a:prstGeom>
        </p:spPr>
      </p:pic>
    </p:spTree>
    <p:extLst>
      <p:ext uri="{BB962C8B-B14F-4D97-AF65-F5344CB8AC3E}">
        <p14:creationId xmlns:p14="http://schemas.microsoft.com/office/powerpoint/2010/main" val="202225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9019309" cy="5262979"/>
          </a:xfrm>
          <a:prstGeom prst="rect">
            <a:avLst/>
          </a:prstGeom>
          <a:noFill/>
        </p:spPr>
        <p:txBody>
          <a:bodyPr wrap="square" rtlCol="0">
            <a:spAutoFit/>
          </a:bodyPr>
          <a:lstStyle/>
          <a:p>
            <a:r>
              <a:rPr lang="nl-NL" sz="2400" dirty="0"/>
              <a:t>2. Fosfor</a:t>
            </a:r>
          </a:p>
          <a:p>
            <a:r>
              <a:rPr lang="nl-NL" sz="2400" dirty="0"/>
              <a:t>In het begin is de paarsverkleuring alleen aan de onderkant van de bladeren en stengelvoeten te zien. Fosforgebrek zorgt vrijwel altijd voor een sterk geremde groei. In perkplantenteelten wordt hier zelfs gebruik van gemaakt om een compactere plant te krijgen. Vooral bij Pelargonium en Petunia werkt dit goed met een krappe fosfaatdosering.</a:t>
            </a:r>
          </a:p>
          <a:p>
            <a:endParaRPr lang="nl-NL" sz="2400" dirty="0"/>
          </a:p>
          <a:p>
            <a:r>
              <a:rPr lang="nl-NL" sz="2400" dirty="0"/>
              <a:t>Een overmaat aan fosfaat zorgt er ook voor dat de plant slecht groeit en kan een zinkgebrek opwekken. Fosfaatovermaat komt niet veel voor.</a:t>
            </a:r>
          </a:p>
          <a:p>
            <a:endParaRPr lang="nl-NL" sz="2400" dirty="0"/>
          </a:p>
          <a:p>
            <a:pPr marL="342900" indent="-342900">
              <a:buAutoNum type="arabicPeriod"/>
            </a:pPr>
            <a:endParaRPr lang="nl-NL" sz="2400" dirty="0"/>
          </a:p>
          <a:p>
            <a:endParaRPr lang="nl-NL" sz="2400" dirty="0"/>
          </a:p>
        </p:txBody>
      </p:sp>
      <p:pic>
        <p:nvPicPr>
          <p:cNvPr id="3" name="Afbeelding 2">
            <a:extLst>
              <a:ext uri="{FF2B5EF4-FFF2-40B4-BE49-F238E27FC236}">
                <a16:creationId xmlns:a16="http://schemas.microsoft.com/office/drawing/2014/main" id="{096761DD-B2E4-4A29-B509-E555E8C680B1}"/>
              </a:ext>
            </a:extLst>
          </p:cNvPr>
          <p:cNvPicPr>
            <a:picLocks noChangeAspect="1"/>
          </p:cNvPicPr>
          <p:nvPr/>
        </p:nvPicPr>
        <p:blipFill>
          <a:blip r:embed="rId2"/>
          <a:stretch>
            <a:fillRect/>
          </a:stretch>
        </p:blipFill>
        <p:spPr>
          <a:xfrm>
            <a:off x="595745" y="1429902"/>
            <a:ext cx="9822873" cy="5262979"/>
          </a:xfrm>
          <a:prstGeom prst="rect">
            <a:avLst/>
          </a:prstGeom>
        </p:spPr>
      </p:pic>
    </p:spTree>
    <p:extLst>
      <p:ext uri="{BB962C8B-B14F-4D97-AF65-F5344CB8AC3E}">
        <p14:creationId xmlns:p14="http://schemas.microsoft.com/office/powerpoint/2010/main" val="181430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8146473" cy="1200329"/>
          </a:xfrm>
          <a:prstGeom prst="rect">
            <a:avLst/>
          </a:prstGeom>
          <a:noFill/>
        </p:spPr>
        <p:txBody>
          <a:bodyPr wrap="square" rtlCol="0">
            <a:spAutoFit/>
          </a:bodyPr>
          <a:lstStyle/>
          <a:p>
            <a:r>
              <a:rPr lang="nl-NL" sz="2400" dirty="0"/>
              <a:t>2. Fosfor</a:t>
            </a:r>
          </a:p>
          <a:p>
            <a:endParaRPr lang="nl-NL" sz="2400" dirty="0"/>
          </a:p>
          <a:p>
            <a:endParaRPr lang="nl-NL" sz="2400" dirty="0"/>
          </a:p>
        </p:txBody>
      </p:sp>
      <p:pic>
        <p:nvPicPr>
          <p:cNvPr id="6" name="Onlinemedia 5" title="Biologie van Tim - Fosforkringloop (bovenbouw)">
            <a:hlinkClick r:id="" action="ppaction://media"/>
            <a:extLst>
              <a:ext uri="{FF2B5EF4-FFF2-40B4-BE49-F238E27FC236}">
                <a16:creationId xmlns:a16="http://schemas.microsoft.com/office/drawing/2014/main" id="{1ACBF02E-1D18-0B32-5BEC-A25C70EB02C6}"/>
              </a:ext>
            </a:extLst>
          </p:cNvPr>
          <p:cNvPicPr>
            <a:picLocks noRot="1" noChangeAspect="1"/>
          </p:cNvPicPr>
          <p:nvPr>
            <a:videoFile r:link="rId1"/>
          </p:nvPr>
        </p:nvPicPr>
        <p:blipFill>
          <a:blip r:embed="rId3"/>
          <a:stretch>
            <a:fillRect/>
          </a:stretch>
        </p:blipFill>
        <p:spPr>
          <a:xfrm>
            <a:off x="2489200" y="1746371"/>
            <a:ext cx="8012113" cy="4526854"/>
          </a:xfrm>
          <a:prstGeom prst="rect">
            <a:avLst/>
          </a:prstGeom>
        </p:spPr>
      </p:pic>
    </p:spTree>
    <p:extLst>
      <p:ext uri="{BB962C8B-B14F-4D97-AF65-F5344CB8AC3E}">
        <p14:creationId xmlns:p14="http://schemas.microsoft.com/office/powerpoint/2010/main" val="6038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9019309" cy="4585871"/>
          </a:xfrm>
          <a:prstGeom prst="rect">
            <a:avLst/>
          </a:prstGeom>
          <a:noFill/>
        </p:spPr>
        <p:txBody>
          <a:bodyPr wrap="square" rtlCol="0">
            <a:spAutoFit/>
          </a:bodyPr>
          <a:lstStyle/>
          <a:p>
            <a:r>
              <a:rPr lang="nl-NL" sz="2400" dirty="0"/>
              <a:t>3. Kalium</a:t>
            </a:r>
          </a:p>
          <a:p>
            <a:endParaRPr lang="nl-NL" sz="2400" dirty="0"/>
          </a:p>
          <a:p>
            <a:r>
              <a:rPr lang="nl-NL" sz="2400" dirty="0"/>
              <a:t>Kalium wordt door de plantenwortels opgenomen als K+-ion. De opname van kalium neemt sterk toe bij bloei en vruchtvorming. Bloemen en vruchten bevatten dan ook relatief veel kalium</a:t>
            </a:r>
          </a:p>
          <a:p>
            <a:endParaRPr lang="nl-NL" sz="2400" dirty="0"/>
          </a:p>
          <a:p>
            <a:r>
              <a:rPr lang="nl-NL" sz="2000" i="1" dirty="0"/>
              <a:t>N3/4Het voedingselement speelt een belangrijke rol bij de werking van de huidmondjes in de bladeren, omdat kalium een belangrijk onderdeel is van de sluitcellen van die huidmondjes. Daarnaast zorgt kalium voor de </a:t>
            </a:r>
            <a:r>
              <a:rPr lang="nl-NL" sz="2000" i="1" dirty="0" err="1"/>
              <a:t>celstrekking</a:t>
            </a:r>
            <a:r>
              <a:rPr lang="nl-NL" sz="2000" i="1" dirty="0"/>
              <a:t> met behoud van stevigheid van het gewas door de osmotische werking. En kalium is nodig om de enzymen in de plant goed te laten functioneren. </a:t>
            </a:r>
          </a:p>
          <a:p>
            <a:pPr marL="342900" indent="-342900">
              <a:buAutoNum type="arabicPeriod"/>
            </a:pPr>
            <a:endParaRPr lang="nl-NL" sz="2400" dirty="0"/>
          </a:p>
          <a:p>
            <a:endParaRPr lang="nl-NL" sz="2400" dirty="0"/>
          </a:p>
        </p:txBody>
      </p:sp>
    </p:spTree>
    <p:extLst>
      <p:ext uri="{BB962C8B-B14F-4D97-AF65-F5344CB8AC3E}">
        <p14:creationId xmlns:p14="http://schemas.microsoft.com/office/powerpoint/2010/main" val="2816642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9019309" cy="2862322"/>
          </a:xfrm>
          <a:prstGeom prst="rect">
            <a:avLst/>
          </a:prstGeom>
          <a:noFill/>
        </p:spPr>
        <p:txBody>
          <a:bodyPr wrap="square" rtlCol="0">
            <a:spAutoFit/>
          </a:bodyPr>
          <a:lstStyle/>
          <a:p>
            <a:r>
              <a:rPr lang="nl-NL" sz="2400" dirty="0"/>
              <a:t>3, Kalium</a:t>
            </a:r>
          </a:p>
          <a:p>
            <a:r>
              <a:rPr lang="nl-NL" sz="2400" dirty="0"/>
              <a:t>Kalium zit in minerale (kunst-) en organische (Stal) meststoffen.</a:t>
            </a:r>
          </a:p>
          <a:p>
            <a:r>
              <a:rPr lang="nl-NL" sz="2400" dirty="0"/>
              <a:t>Kalium zit standaard veel in kokos en Compost</a:t>
            </a:r>
          </a:p>
          <a:p>
            <a:endParaRPr lang="nl-NL" sz="2400" dirty="0"/>
          </a:p>
          <a:p>
            <a:r>
              <a:rPr lang="nl-NL" sz="2000" i="1" dirty="0"/>
              <a:t>N3/4 Kalium kan gebonden worden aan een absorbtiecomplex, dat zijn kleideeltjes of deeltjes organische stof zoals veen &amp; kokos door zijn + lading.</a:t>
            </a:r>
          </a:p>
          <a:p>
            <a:pPr marL="342900" indent="-342900">
              <a:buAutoNum type="arabicPeriod"/>
            </a:pPr>
            <a:endParaRPr lang="nl-NL" sz="2000" dirty="0"/>
          </a:p>
          <a:p>
            <a:endParaRPr lang="nl-NL" sz="2400" dirty="0"/>
          </a:p>
        </p:txBody>
      </p:sp>
      <p:pic>
        <p:nvPicPr>
          <p:cNvPr id="3" name="Afbeelding 2">
            <a:extLst>
              <a:ext uri="{FF2B5EF4-FFF2-40B4-BE49-F238E27FC236}">
                <a16:creationId xmlns:a16="http://schemas.microsoft.com/office/drawing/2014/main" id="{03D97827-E95D-4894-A0A1-BA4A6F5FF77A}"/>
              </a:ext>
            </a:extLst>
          </p:cNvPr>
          <p:cNvPicPr>
            <a:picLocks noChangeAspect="1"/>
          </p:cNvPicPr>
          <p:nvPr/>
        </p:nvPicPr>
        <p:blipFill>
          <a:blip r:embed="rId2"/>
          <a:stretch>
            <a:fillRect/>
          </a:stretch>
        </p:blipFill>
        <p:spPr>
          <a:xfrm>
            <a:off x="2715490" y="3995678"/>
            <a:ext cx="5898018" cy="2862322"/>
          </a:xfrm>
          <a:prstGeom prst="rect">
            <a:avLst/>
          </a:prstGeom>
        </p:spPr>
      </p:pic>
    </p:spTree>
    <p:extLst>
      <p:ext uri="{BB962C8B-B14F-4D97-AF65-F5344CB8AC3E}">
        <p14:creationId xmlns:p14="http://schemas.microsoft.com/office/powerpoint/2010/main" val="3173131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8" y="1704109"/>
            <a:ext cx="8271164" cy="5016758"/>
          </a:xfrm>
          <a:prstGeom prst="rect">
            <a:avLst/>
          </a:prstGeom>
          <a:noFill/>
        </p:spPr>
        <p:txBody>
          <a:bodyPr wrap="square" rtlCol="0">
            <a:spAutoFit/>
          </a:bodyPr>
          <a:lstStyle/>
          <a:p>
            <a:r>
              <a:rPr lang="nl-NL" sz="2400" dirty="0"/>
              <a:t>3. Kalium</a:t>
            </a:r>
          </a:p>
          <a:p>
            <a:endParaRPr lang="nl-NL" sz="2400" dirty="0"/>
          </a:p>
          <a:p>
            <a:r>
              <a:rPr lang="nl-NL" sz="2400" dirty="0"/>
              <a:t>Bij Kalium gebrek wordt de strekkingsgroei geremd, waardoor planten gedrongener worden. Planten met kaliumgebrek kunnen eerder slap gaan hangen en zijn ziektegevoelig. </a:t>
            </a:r>
          </a:p>
          <a:p>
            <a:r>
              <a:rPr lang="nl-NL" sz="2400" dirty="0"/>
              <a:t>Een overmaat aan kalium zorgt voor een donkergroene kleur van het gewas in combinatie met groeiremming.</a:t>
            </a:r>
          </a:p>
          <a:p>
            <a:endParaRPr lang="nl-NL" sz="2400" dirty="0"/>
          </a:p>
          <a:p>
            <a:r>
              <a:rPr lang="nl-NL" sz="2000" i="1" dirty="0"/>
              <a:t>N3/4 Een overmaat aan kalium zorgt voor een donkergroene kleur van het gewas in combinatie met groeiremming. Ook wordt de opname van calcium en magnesium sterk geremd (antagonistische werking), dat bijvoorbeeld bij tomaat </a:t>
            </a:r>
            <a:r>
              <a:rPr lang="nl-NL" sz="2000" i="1" dirty="0" err="1"/>
              <a:t>neusrot</a:t>
            </a:r>
            <a:r>
              <a:rPr lang="nl-NL" sz="2000" i="1" dirty="0"/>
              <a:t> en bij sla rand tot gevolg kan hebben.</a:t>
            </a:r>
          </a:p>
          <a:p>
            <a:endParaRPr lang="nl-NL" sz="2400" dirty="0"/>
          </a:p>
        </p:txBody>
      </p:sp>
      <p:pic>
        <p:nvPicPr>
          <p:cNvPr id="6" name="Afbeelding 5">
            <a:extLst>
              <a:ext uri="{FF2B5EF4-FFF2-40B4-BE49-F238E27FC236}">
                <a16:creationId xmlns:a16="http://schemas.microsoft.com/office/drawing/2014/main" id="{69D0A9F0-9C1F-404E-9292-79A3DD145D7F}"/>
              </a:ext>
            </a:extLst>
          </p:cNvPr>
          <p:cNvPicPr>
            <a:picLocks noChangeAspect="1"/>
          </p:cNvPicPr>
          <p:nvPr/>
        </p:nvPicPr>
        <p:blipFill>
          <a:blip r:embed="rId2"/>
          <a:stretch>
            <a:fillRect/>
          </a:stretch>
        </p:blipFill>
        <p:spPr>
          <a:xfrm>
            <a:off x="9518073" y="190225"/>
            <a:ext cx="2459676" cy="2479354"/>
          </a:xfrm>
          <a:prstGeom prst="rect">
            <a:avLst/>
          </a:prstGeom>
        </p:spPr>
      </p:pic>
      <p:pic>
        <p:nvPicPr>
          <p:cNvPr id="7" name="Afbeelding 6">
            <a:extLst>
              <a:ext uri="{FF2B5EF4-FFF2-40B4-BE49-F238E27FC236}">
                <a16:creationId xmlns:a16="http://schemas.microsoft.com/office/drawing/2014/main" id="{7E9E06B3-57A7-4EA1-99F1-660748D48CC9}"/>
              </a:ext>
            </a:extLst>
          </p:cNvPr>
          <p:cNvPicPr>
            <a:picLocks noChangeAspect="1"/>
          </p:cNvPicPr>
          <p:nvPr/>
        </p:nvPicPr>
        <p:blipFill>
          <a:blip r:embed="rId3"/>
          <a:stretch>
            <a:fillRect/>
          </a:stretch>
        </p:blipFill>
        <p:spPr>
          <a:xfrm>
            <a:off x="9268692" y="4687186"/>
            <a:ext cx="2628900" cy="1743075"/>
          </a:xfrm>
          <a:prstGeom prst="rect">
            <a:avLst/>
          </a:prstGeom>
        </p:spPr>
      </p:pic>
    </p:spTree>
    <p:extLst>
      <p:ext uri="{BB962C8B-B14F-4D97-AF65-F5344CB8AC3E}">
        <p14:creationId xmlns:p14="http://schemas.microsoft.com/office/powerpoint/2010/main" val="258116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9019309" cy="4154984"/>
          </a:xfrm>
          <a:prstGeom prst="rect">
            <a:avLst/>
          </a:prstGeom>
          <a:noFill/>
        </p:spPr>
        <p:txBody>
          <a:bodyPr wrap="square" rtlCol="0">
            <a:spAutoFit/>
          </a:bodyPr>
          <a:lstStyle/>
          <a:p>
            <a:r>
              <a:rPr lang="nl-NL" sz="2400" dirty="0"/>
              <a:t>4. Calcium</a:t>
            </a:r>
          </a:p>
          <a:p>
            <a:r>
              <a:rPr lang="nl-NL" sz="2400" dirty="0"/>
              <a:t>Calcium (Ca) is voor een plant de belangrijkste bouwsteen van de membranen en celwanden. Het voedingselement draagt bij aan de stevigheid van een plant. En het is noodzakelijk voor de celdeling. ‘</a:t>
            </a:r>
          </a:p>
          <a:p>
            <a:endParaRPr lang="nl-NL" sz="2400" dirty="0"/>
          </a:p>
          <a:p>
            <a:r>
              <a:rPr lang="nl-NL" sz="2400" dirty="0"/>
              <a:t>Calcium wordt door de plantenwortels opgenomen in de vorm van calciumionen (Ca2+). Dit gebeurt vrijwel uitsluitend via de worteltoppen. Het is een passief proces gedreven door verdamping van de plant. Calcium wordt slecht door de plant verdeeld. </a:t>
            </a:r>
          </a:p>
        </p:txBody>
      </p:sp>
    </p:spTree>
    <p:extLst>
      <p:ext uri="{BB962C8B-B14F-4D97-AF65-F5344CB8AC3E}">
        <p14:creationId xmlns:p14="http://schemas.microsoft.com/office/powerpoint/2010/main" val="1379596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VOEDINGSELEMENTEN</a:t>
            </a:r>
          </a:p>
        </p:txBody>
      </p:sp>
      <p:sp>
        <p:nvSpPr>
          <p:cNvPr id="8" name="Tekstvak 7">
            <a:extLst>
              <a:ext uri="{FF2B5EF4-FFF2-40B4-BE49-F238E27FC236}">
                <a16:creationId xmlns:a16="http://schemas.microsoft.com/office/drawing/2014/main" id="{12C71161-93FB-4488-AA1D-5CFA7D0CE95C}"/>
              </a:ext>
            </a:extLst>
          </p:cNvPr>
          <p:cNvSpPr txBox="1"/>
          <p:nvPr/>
        </p:nvSpPr>
        <p:spPr>
          <a:xfrm>
            <a:off x="997527" y="1884219"/>
            <a:ext cx="7647709" cy="5170646"/>
          </a:xfrm>
          <a:prstGeom prst="rect">
            <a:avLst/>
          </a:prstGeom>
          <a:noFill/>
        </p:spPr>
        <p:txBody>
          <a:bodyPr wrap="square" rtlCol="0">
            <a:spAutoFit/>
          </a:bodyPr>
          <a:lstStyle/>
          <a:p>
            <a:r>
              <a:rPr lang="nl-NL" sz="2400" dirty="0"/>
              <a:t>LESPROGRAMMA</a:t>
            </a:r>
          </a:p>
          <a:p>
            <a:endParaRPr lang="nl-NL" sz="2400" dirty="0"/>
          </a:p>
          <a:p>
            <a:pPr marL="342900" indent="-342900">
              <a:buAutoNum type="arabicPeriod"/>
            </a:pPr>
            <a:r>
              <a:rPr lang="nl-NL" sz="2400" dirty="0"/>
              <a:t>Introductie bemesting</a:t>
            </a:r>
          </a:p>
          <a:p>
            <a:pPr marL="342900" indent="-342900">
              <a:buAutoNum type="arabicPeriod"/>
            </a:pPr>
            <a:r>
              <a:rPr lang="nl-NL" sz="2400" dirty="0"/>
              <a:t>Hoofdelementen</a:t>
            </a:r>
          </a:p>
          <a:p>
            <a:pPr marL="342900" indent="-342900">
              <a:buAutoNum type="arabicPeriod"/>
            </a:pPr>
            <a:r>
              <a:rPr lang="nl-NL" sz="2400" dirty="0"/>
              <a:t>Sporenelementen</a:t>
            </a:r>
          </a:p>
          <a:p>
            <a:pPr marL="342900" indent="-342900">
              <a:buAutoNum type="arabicPeriod"/>
            </a:pPr>
            <a:r>
              <a:rPr lang="nl-NL" sz="2400" dirty="0"/>
              <a:t>Opname van de elementen</a:t>
            </a:r>
          </a:p>
          <a:p>
            <a:pPr marL="342900" indent="-342900">
              <a:buAutoNum type="arabicPeriod"/>
            </a:pPr>
            <a:r>
              <a:rPr lang="nl-NL" sz="2400" dirty="0"/>
              <a:t>Gebreksverschijnselen</a:t>
            </a:r>
          </a:p>
          <a:p>
            <a:pPr marL="342900" indent="-342900">
              <a:buAutoNum type="arabicPeriod"/>
            </a:pPr>
            <a:r>
              <a:rPr lang="nl-NL" sz="2400" dirty="0"/>
              <a:t>Nieuwe meststoffen</a:t>
            </a:r>
          </a:p>
          <a:p>
            <a:pPr marL="342900" indent="-342900">
              <a:buAutoNum type="arabicPeriod"/>
            </a:pPr>
            <a:r>
              <a:rPr lang="nl-NL" sz="2400" dirty="0"/>
              <a:t>Presentaties</a:t>
            </a:r>
          </a:p>
          <a:p>
            <a:pPr marL="342900" indent="-342900">
              <a:buAutoNum type="arabicPeriod"/>
            </a:pPr>
            <a:r>
              <a:rPr lang="nl-NL" sz="2400" dirty="0"/>
              <a:t>Toets</a:t>
            </a:r>
          </a:p>
          <a:p>
            <a:pPr marL="342900" indent="-342900">
              <a:buAutoNum type="arabicPeriod"/>
            </a:pPr>
            <a:endParaRPr lang="nl-NL" dirty="0"/>
          </a:p>
          <a:p>
            <a:pPr marL="342900" indent="-342900">
              <a:buAutoNum type="arabicPeriod"/>
            </a:pPr>
            <a:endParaRPr lang="nl-NL" dirty="0"/>
          </a:p>
          <a:p>
            <a:pPr marL="342900" indent="-342900">
              <a:buAutoNum type="arabicPeriod"/>
            </a:pPr>
            <a:endParaRPr lang="nl-NL" dirty="0"/>
          </a:p>
          <a:p>
            <a:pPr marL="342900" indent="-342900">
              <a:buAutoNum type="arabicPeriod"/>
            </a:pPr>
            <a:endParaRPr lang="nl-NL" dirty="0"/>
          </a:p>
          <a:p>
            <a:pPr marL="342900" indent="-342900">
              <a:buAutoNum type="arabicPeriod"/>
            </a:pPr>
            <a:endParaRPr lang="nl-NL" dirty="0"/>
          </a:p>
        </p:txBody>
      </p:sp>
      <p:pic>
        <p:nvPicPr>
          <p:cNvPr id="2" name="Afbeelding 1">
            <a:extLst>
              <a:ext uri="{FF2B5EF4-FFF2-40B4-BE49-F238E27FC236}">
                <a16:creationId xmlns:a16="http://schemas.microsoft.com/office/drawing/2014/main" id="{B9107D9B-ECDD-4AAC-B981-2536E81D5D64}"/>
              </a:ext>
            </a:extLst>
          </p:cNvPr>
          <p:cNvPicPr>
            <a:picLocks noChangeAspect="1"/>
          </p:cNvPicPr>
          <p:nvPr/>
        </p:nvPicPr>
        <p:blipFill>
          <a:blip r:embed="rId2"/>
          <a:stretch>
            <a:fillRect/>
          </a:stretch>
        </p:blipFill>
        <p:spPr>
          <a:xfrm>
            <a:off x="5576454" y="1926367"/>
            <a:ext cx="3609110" cy="3854529"/>
          </a:xfrm>
          <a:prstGeom prst="rect">
            <a:avLst/>
          </a:prstGeom>
        </p:spPr>
      </p:pic>
    </p:spTree>
    <p:extLst>
      <p:ext uri="{BB962C8B-B14F-4D97-AF65-F5344CB8AC3E}">
        <p14:creationId xmlns:p14="http://schemas.microsoft.com/office/powerpoint/2010/main" val="205231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9019309" cy="4893647"/>
          </a:xfrm>
          <a:prstGeom prst="rect">
            <a:avLst/>
          </a:prstGeom>
          <a:noFill/>
        </p:spPr>
        <p:txBody>
          <a:bodyPr wrap="square" rtlCol="0">
            <a:spAutoFit/>
          </a:bodyPr>
          <a:lstStyle/>
          <a:p>
            <a:r>
              <a:rPr lang="nl-NL" sz="2400" dirty="0"/>
              <a:t>4. Calcium</a:t>
            </a:r>
          </a:p>
          <a:p>
            <a:r>
              <a:rPr lang="nl-NL" sz="2400" dirty="0"/>
              <a:t>Calcium wordt bij de productie van potgrondmengsels vooral ingebracht in de vorm van (koolzure magnesia)kalk. Het calcium in deze kalk komt vrij tijdens het langzaam oplossen van de kalk. Daarnaast kan bemesting met calcium ook via bijvoorbeeld calciumnitraat plaatsvinden. </a:t>
            </a:r>
          </a:p>
          <a:p>
            <a:r>
              <a:rPr lang="nl-NL" sz="2400" dirty="0"/>
              <a:t>Gebrek aan calcium is het eerste waar te nemen in de groeipunten (bladrand en punt van de vrucht). Als de sapstroom wordt geremd door een slechte verdamping van de plant, ontstaat er op den duur kans op calciumgebrek. Een hoge luchtvochtigheid remt de verdamping er kan </a:t>
            </a:r>
            <a:r>
              <a:rPr lang="nl-NL" sz="2400" dirty="0" err="1"/>
              <a:t>neusrot</a:t>
            </a:r>
            <a:r>
              <a:rPr lang="nl-NL" sz="2400" dirty="0"/>
              <a:t> ontstaan. Calciumovermaat veroorzaakt bijvoorbeeld goudspikkels bij tomaten en stip bij paprika.</a:t>
            </a:r>
          </a:p>
        </p:txBody>
      </p:sp>
      <p:pic>
        <p:nvPicPr>
          <p:cNvPr id="3" name="Afbeelding 2">
            <a:extLst>
              <a:ext uri="{FF2B5EF4-FFF2-40B4-BE49-F238E27FC236}">
                <a16:creationId xmlns:a16="http://schemas.microsoft.com/office/drawing/2014/main" id="{7A84CD60-A3E9-43AC-B1A3-59E46B4D6023}"/>
              </a:ext>
            </a:extLst>
          </p:cNvPr>
          <p:cNvPicPr>
            <a:picLocks noChangeAspect="1"/>
          </p:cNvPicPr>
          <p:nvPr/>
        </p:nvPicPr>
        <p:blipFill>
          <a:blip r:embed="rId2"/>
          <a:stretch>
            <a:fillRect/>
          </a:stretch>
        </p:blipFill>
        <p:spPr>
          <a:xfrm>
            <a:off x="8879344" y="86011"/>
            <a:ext cx="2552076" cy="1923874"/>
          </a:xfrm>
          <a:prstGeom prst="rect">
            <a:avLst/>
          </a:prstGeom>
        </p:spPr>
      </p:pic>
    </p:spTree>
    <p:extLst>
      <p:ext uri="{BB962C8B-B14F-4D97-AF65-F5344CB8AC3E}">
        <p14:creationId xmlns:p14="http://schemas.microsoft.com/office/powerpoint/2010/main" val="2407997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081222F-56BE-4BC3-A683-1860C88542C6}"/>
              </a:ext>
            </a:extLst>
          </p:cNvPr>
          <p:cNvSpPr txBox="1"/>
          <p:nvPr/>
        </p:nvSpPr>
        <p:spPr>
          <a:xfrm>
            <a:off x="1108364" y="1166842"/>
            <a:ext cx="9490364" cy="5632311"/>
          </a:xfrm>
          <a:prstGeom prst="rect">
            <a:avLst/>
          </a:prstGeom>
          <a:noFill/>
        </p:spPr>
        <p:txBody>
          <a:bodyPr wrap="square" rtlCol="0">
            <a:spAutoFit/>
          </a:bodyPr>
          <a:lstStyle/>
          <a:p>
            <a:r>
              <a:rPr lang="nl-NL" sz="2400" dirty="0"/>
              <a:t>5. Magnesium</a:t>
            </a:r>
          </a:p>
          <a:p>
            <a:r>
              <a:rPr lang="nl-NL" sz="2400" dirty="0"/>
              <a:t>Een plant heeft magnesium (Mg) nodig voor mooie groene bladeren. Het voedingselement is ook noodzakelijk voor een goede werking van het enzym in de plant dat eiwitten aanmaakt. </a:t>
            </a:r>
          </a:p>
          <a:p>
            <a:endParaRPr lang="nl-NL" sz="2400" dirty="0"/>
          </a:p>
          <a:p>
            <a:r>
              <a:rPr lang="nl-NL" sz="2400" dirty="0"/>
              <a:t>Magnesium wordt door de plantenwortels opgenomen als magnesium-ion (Mg2+). Magnesium is mobiel in de plant. Magnesium is een belangrijke bouwsteen van de groene bladkleurstof van planten (het chlorofyl). </a:t>
            </a:r>
          </a:p>
          <a:p>
            <a:endParaRPr lang="nl-NL" sz="2400" dirty="0"/>
          </a:p>
          <a:p>
            <a:r>
              <a:rPr lang="nl-NL" sz="2400" dirty="0"/>
              <a:t>Door een tekort aan magnesium kleurt het blad tussen de nerven (door afbraak van bladgroen) geelgroen tot geel, terwijl de nerven zelf groen blijven. Dit verschijnsel heet chlorose en komt bij een magnesiumgebrek vooral tot uiting in het oudste blad. </a:t>
            </a:r>
          </a:p>
          <a:p>
            <a:endParaRPr lang="nl-NL" sz="2400" dirty="0"/>
          </a:p>
        </p:txBody>
      </p:sp>
      <p:pic>
        <p:nvPicPr>
          <p:cNvPr id="2" name="Afbeelding 1">
            <a:extLst>
              <a:ext uri="{FF2B5EF4-FFF2-40B4-BE49-F238E27FC236}">
                <a16:creationId xmlns:a16="http://schemas.microsoft.com/office/drawing/2014/main" id="{903C8891-98B4-4061-BE53-FB464455D9F9}"/>
              </a:ext>
            </a:extLst>
          </p:cNvPr>
          <p:cNvPicPr>
            <a:picLocks noChangeAspect="1"/>
          </p:cNvPicPr>
          <p:nvPr/>
        </p:nvPicPr>
        <p:blipFill>
          <a:blip r:embed="rId2"/>
          <a:stretch>
            <a:fillRect/>
          </a:stretch>
        </p:blipFill>
        <p:spPr>
          <a:xfrm>
            <a:off x="6096000" y="175615"/>
            <a:ext cx="5761219" cy="1408298"/>
          </a:xfrm>
          <a:prstGeom prst="rect">
            <a:avLst/>
          </a:prstGeom>
        </p:spPr>
      </p:pic>
    </p:spTree>
    <p:extLst>
      <p:ext uri="{BB962C8B-B14F-4D97-AF65-F5344CB8AC3E}">
        <p14:creationId xmlns:p14="http://schemas.microsoft.com/office/powerpoint/2010/main" val="1747074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081222F-56BE-4BC3-A683-1860C88542C6}"/>
              </a:ext>
            </a:extLst>
          </p:cNvPr>
          <p:cNvSpPr txBox="1"/>
          <p:nvPr/>
        </p:nvSpPr>
        <p:spPr>
          <a:xfrm>
            <a:off x="678873" y="1000587"/>
            <a:ext cx="9310254" cy="6001643"/>
          </a:xfrm>
          <a:prstGeom prst="rect">
            <a:avLst/>
          </a:prstGeom>
          <a:noFill/>
        </p:spPr>
        <p:txBody>
          <a:bodyPr wrap="square" rtlCol="0">
            <a:spAutoFit/>
          </a:bodyPr>
          <a:lstStyle/>
          <a:p>
            <a:r>
              <a:rPr lang="nl-NL" sz="2400" dirty="0"/>
              <a:t>6. Sulfaat</a:t>
            </a:r>
          </a:p>
          <a:p>
            <a:r>
              <a:rPr lang="nl-NL" sz="2400" dirty="0"/>
              <a:t>Naast de andere voedingselementen heeft een plant ook sulfaat (SO42-) nodig om goed te kunnen groeien. Sulfaat zit in de plant vooral in de eiwitten van het bladgroen en in het celvocht.</a:t>
            </a:r>
          </a:p>
          <a:p>
            <a:endParaRPr lang="nl-NL" sz="2400" dirty="0"/>
          </a:p>
          <a:p>
            <a:r>
              <a:rPr lang="nl-NL" sz="2400" dirty="0"/>
              <a:t>Sulfaat (SO42-) is de geoxideerde vorm van zwavel en wordt door de plantwortels opgenomen. Een plant kan ook zwaveldioxide (SO2) uit de lucht opnemen. Te hoge concentraties hiervan kunnen giftig zijn voor planten</a:t>
            </a:r>
          </a:p>
          <a:p>
            <a:endParaRPr lang="nl-NL" sz="2400" dirty="0"/>
          </a:p>
          <a:p>
            <a:r>
              <a:rPr lang="nl-NL" sz="2400" dirty="0"/>
              <a:t>Een gebrek aan sulfaat komt zelden tot nooit voor in de praktijk. De beelden lijken op dat van stikstofgebrek. Het enige verschil zit in het feit dat sulfaatgebrek te vinden is in de jongste delen van de plant. Dat komt omdat sulfaat niet zo eenvoudig door de plant heen beweegt. </a:t>
            </a:r>
          </a:p>
          <a:p>
            <a:endParaRPr lang="nl-NL" sz="2400" dirty="0"/>
          </a:p>
        </p:txBody>
      </p:sp>
      <p:pic>
        <p:nvPicPr>
          <p:cNvPr id="2" name="Afbeelding 1">
            <a:extLst>
              <a:ext uri="{FF2B5EF4-FFF2-40B4-BE49-F238E27FC236}">
                <a16:creationId xmlns:a16="http://schemas.microsoft.com/office/drawing/2014/main" id="{F89CEDB9-1EC0-4C46-B1C3-B1FBD8B3B904}"/>
              </a:ext>
            </a:extLst>
          </p:cNvPr>
          <p:cNvPicPr>
            <a:picLocks noChangeAspect="1"/>
          </p:cNvPicPr>
          <p:nvPr/>
        </p:nvPicPr>
        <p:blipFill>
          <a:blip r:embed="rId2"/>
          <a:stretch>
            <a:fillRect/>
          </a:stretch>
        </p:blipFill>
        <p:spPr>
          <a:xfrm>
            <a:off x="9609139" y="131277"/>
            <a:ext cx="2200847" cy="1469263"/>
          </a:xfrm>
          <a:prstGeom prst="rect">
            <a:avLst/>
          </a:prstGeom>
        </p:spPr>
      </p:pic>
    </p:spTree>
    <p:extLst>
      <p:ext uri="{BB962C8B-B14F-4D97-AF65-F5344CB8AC3E}">
        <p14:creationId xmlns:p14="http://schemas.microsoft.com/office/powerpoint/2010/main" val="478523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081222F-56BE-4BC3-A683-1860C88542C6}"/>
              </a:ext>
            </a:extLst>
          </p:cNvPr>
          <p:cNvSpPr txBox="1"/>
          <p:nvPr/>
        </p:nvSpPr>
        <p:spPr>
          <a:xfrm>
            <a:off x="1108364" y="1166842"/>
            <a:ext cx="6858000" cy="2677656"/>
          </a:xfrm>
          <a:prstGeom prst="rect">
            <a:avLst/>
          </a:prstGeom>
          <a:noFill/>
        </p:spPr>
        <p:txBody>
          <a:bodyPr wrap="square" rtlCol="0">
            <a:spAutoFit/>
          </a:bodyPr>
          <a:lstStyle/>
          <a:p>
            <a:r>
              <a:rPr lang="nl-NL" sz="2400" dirty="0"/>
              <a:t>7. Opdracht</a:t>
            </a:r>
          </a:p>
          <a:p>
            <a:endParaRPr lang="nl-NL" sz="2400" dirty="0"/>
          </a:p>
          <a:p>
            <a:r>
              <a:rPr lang="nl-NL" sz="2400" dirty="0"/>
              <a:t>N2: Maak Lesbrief 2 N2</a:t>
            </a:r>
          </a:p>
          <a:p>
            <a:endParaRPr lang="nl-NL" sz="2400" dirty="0"/>
          </a:p>
          <a:p>
            <a:r>
              <a:rPr lang="nl-NL" sz="2400" dirty="0"/>
              <a:t>N3/4:  Maak lesbrief 2  N3/4</a:t>
            </a:r>
          </a:p>
          <a:p>
            <a:endParaRPr lang="nl-NL" sz="2400" dirty="0"/>
          </a:p>
          <a:p>
            <a:endParaRPr lang="nl-NL" sz="2400" dirty="0"/>
          </a:p>
        </p:txBody>
      </p:sp>
      <p:pic>
        <p:nvPicPr>
          <p:cNvPr id="2" name="Afbeelding 1">
            <a:extLst>
              <a:ext uri="{FF2B5EF4-FFF2-40B4-BE49-F238E27FC236}">
                <a16:creationId xmlns:a16="http://schemas.microsoft.com/office/drawing/2014/main" id="{9C9743E6-85F3-48A6-AB9E-136C64D386FE}"/>
              </a:ext>
            </a:extLst>
          </p:cNvPr>
          <p:cNvPicPr>
            <a:picLocks noChangeAspect="1"/>
          </p:cNvPicPr>
          <p:nvPr/>
        </p:nvPicPr>
        <p:blipFill>
          <a:blip r:embed="rId2"/>
          <a:stretch>
            <a:fillRect/>
          </a:stretch>
        </p:blipFill>
        <p:spPr>
          <a:xfrm>
            <a:off x="6168365" y="1166842"/>
            <a:ext cx="3790950" cy="4924425"/>
          </a:xfrm>
          <a:prstGeom prst="rect">
            <a:avLst/>
          </a:prstGeom>
        </p:spPr>
      </p:pic>
      <p:pic>
        <p:nvPicPr>
          <p:cNvPr id="3" name="Afbeelding 2">
            <a:extLst>
              <a:ext uri="{FF2B5EF4-FFF2-40B4-BE49-F238E27FC236}">
                <a16:creationId xmlns:a16="http://schemas.microsoft.com/office/drawing/2014/main" id="{E7689AB0-6DF3-4C6C-9C0E-AA674725278A}"/>
              </a:ext>
            </a:extLst>
          </p:cNvPr>
          <p:cNvPicPr>
            <a:picLocks noChangeAspect="1"/>
          </p:cNvPicPr>
          <p:nvPr/>
        </p:nvPicPr>
        <p:blipFill>
          <a:blip r:embed="rId3"/>
          <a:stretch>
            <a:fillRect/>
          </a:stretch>
        </p:blipFill>
        <p:spPr>
          <a:xfrm>
            <a:off x="1010888" y="3429000"/>
            <a:ext cx="3275856" cy="2677656"/>
          </a:xfrm>
          <a:prstGeom prst="rect">
            <a:avLst/>
          </a:prstGeom>
        </p:spPr>
      </p:pic>
      <p:sp>
        <p:nvSpPr>
          <p:cNvPr id="5" name="Rechthoek 4">
            <a:extLst>
              <a:ext uri="{FF2B5EF4-FFF2-40B4-BE49-F238E27FC236}">
                <a16:creationId xmlns:a16="http://schemas.microsoft.com/office/drawing/2014/main" id="{6146A40E-C130-4BFE-BE01-5255577BED5E}"/>
              </a:ext>
            </a:extLst>
          </p:cNvPr>
          <p:cNvSpPr/>
          <p:nvPr/>
        </p:nvSpPr>
        <p:spPr>
          <a:xfrm>
            <a:off x="1264089" y="6243667"/>
            <a:ext cx="6045309" cy="369332"/>
          </a:xfrm>
          <a:prstGeom prst="rect">
            <a:avLst/>
          </a:prstGeom>
        </p:spPr>
        <p:txBody>
          <a:bodyPr wrap="none">
            <a:spAutoFit/>
          </a:bodyPr>
          <a:lstStyle/>
          <a:p>
            <a:r>
              <a:rPr lang="nl-NL" dirty="0">
                <a:hlinkClick r:id="rId4"/>
              </a:rPr>
              <a:t>Bemesting; Voedingselementen. - Lesmateriaal - Wikiwijs</a:t>
            </a:r>
            <a:endParaRPr lang="nl-NL" dirty="0"/>
          </a:p>
        </p:txBody>
      </p:sp>
    </p:spTree>
    <p:extLst>
      <p:ext uri="{BB962C8B-B14F-4D97-AF65-F5344CB8AC3E}">
        <p14:creationId xmlns:p14="http://schemas.microsoft.com/office/powerpoint/2010/main" val="550410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8" name="Tekstvak 7">
            <a:extLst>
              <a:ext uri="{FF2B5EF4-FFF2-40B4-BE49-F238E27FC236}">
                <a16:creationId xmlns:a16="http://schemas.microsoft.com/office/drawing/2014/main" id="{12C71161-93FB-4488-AA1D-5CFA7D0CE95C}"/>
              </a:ext>
            </a:extLst>
          </p:cNvPr>
          <p:cNvSpPr txBox="1"/>
          <p:nvPr/>
        </p:nvSpPr>
        <p:spPr>
          <a:xfrm>
            <a:off x="997527" y="1884219"/>
            <a:ext cx="7647709" cy="4708981"/>
          </a:xfrm>
          <a:prstGeom prst="rect">
            <a:avLst/>
          </a:prstGeom>
          <a:noFill/>
        </p:spPr>
        <p:txBody>
          <a:bodyPr wrap="square" rtlCol="0">
            <a:spAutoFit/>
          </a:bodyPr>
          <a:lstStyle/>
          <a:p>
            <a:r>
              <a:rPr lang="nl-NL" sz="2400" dirty="0"/>
              <a:t>Deze les:</a:t>
            </a:r>
          </a:p>
          <a:p>
            <a:pPr marL="457200" indent="-457200">
              <a:buAutoNum type="arabicPeriod"/>
            </a:pPr>
            <a:r>
              <a:rPr lang="nl-NL" sz="2400" dirty="0"/>
              <a:t>Stikstof</a:t>
            </a:r>
          </a:p>
          <a:p>
            <a:pPr marL="457200" indent="-457200">
              <a:buAutoNum type="arabicPeriod"/>
            </a:pPr>
            <a:r>
              <a:rPr lang="nl-NL" sz="2400" dirty="0"/>
              <a:t>Fosfor</a:t>
            </a:r>
          </a:p>
          <a:p>
            <a:pPr marL="457200" indent="-457200">
              <a:buAutoNum type="arabicPeriod"/>
            </a:pPr>
            <a:r>
              <a:rPr lang="nl-NL" sz="2400" dirty="0"/>
              <a:t>Kalium</a:t>
            </a:r>
          </a:p>
          <a:p>
            <a:pPr marL="457200" indent="-457200">
              <a:buAutoNum type="arabicPeriod"/>
            </a:pPr>
            <a:r>
              <a:rPr lang="nl-NL" sz="2400" dirty="0"/>
              <a:t>Calcium</a:t>
            </a:r>
          </a:p>
          <a:p>
            <a:pPr marL="457200" indent="-457200">
              <a:buAutoNum type="arabicPeriod"/>
            </a:pPr>
            <a:r>
              <a:rPr lang="nl-NL" sz="2400" dirty="0"/>
              <a:t>Magnesium</a:t>
            </a:r>
          </a:p>
          <a:p>
            <a:pPr marL="457200" indent="-457200">
              <a:buAutoNum type="arabicPeriod"/>
            </a:pPr>
            <a:r>
              <a:rPr lang="nl-NL" sz="2400" dirty="0"/>
              <a:t>Sulfaat</a:t>
            </a:r>
          </a:p>
          <a:p>
            <a:pPr marL="457200" indent="-457200">
              <a:buAutoNum type="arabicPeriod"/>
            </a:pPr>
            <a:r>
              <a:rPr lang="nl-NL" sz="2400" dirty="0"/>
              <a:t>Opdracht</a:t>
            </a:r>
          </a:p>
          <a:p>
            <a:pPr marL="457200" indent="-457200">
              <a:buAutoNum type="arabicPeriod"/>
            </a:pPr>
            <a:endParaRPr lang="nl-NL" sz="2400" dirty="0"/>
          </a:p>
          <a:p>
            <a:pPr marL="457200" indent="-457200">
              <a:buAutoNum type="arabicPeriod"/>
            </a:pPr>
            <a:endParaRPr lang="nl-NL" sz="2400" dirty="0"/>
          </a:p>
          <a:p>
            <a:endParaRPr lang="nl-NL" sz="2400" dirty="0"/>
          </a:p>
          <a:p>
            <a:pPr marL="342900" indent="-342900">
              <a:buAutoNum type="arabicPeriod"/>
            </a:pPr>
            <a:endParaRPr lang="nl-NL" dirty="0"/>
          </a:p>
          <a:p>
            <a:pPr marL="342900" indent="-342900">
              <a:buAutoNum type="arabicPeriod"/>
            </a:pPr>
            <a:endParaRPr lang="nl-NL" dirty="0"/>
          </a:p>
        </p:txBody>
      </p:sp>
      <p:pic>
        <p:nvPicPr>
          <p:cNvPr id="2" name="Afbeelding 1">
            <a:extLst>
              <a:ext uri="{FF2B5EF4-FFF2-40B4-BE49-F238E27FC236}">
                <a16:creationId xmlns:a16="http://schemas.microsoft.com/office/drawing/2014/main" id="{0963CA08-127F-4C3C-9F56-C494868749D0}"/>
              </a:ext>
            </a:extLst>
          </p:cNvPr>
          <p:cNvPicPr>
            <a:picLocks noChangeAspect="1"/>
          </p:cNvPicPr>
          <p:nvPr/>
        </p:nvPicPr>
        <p:blipFill>
          <a:blip r:embed="rId2"/>
          <a:stretch>
            <a:fillRect/>
          </a:stretch>
        </p:blipFill>
        <p:spPr>
          <a:xfrm>
            <a:off x="4419599" y="1884218"/>
            <a:ext cx="5648235" cy="4017817"/>
          </a:xfrm>
          <a:prstGeom prst="rect">
            <a:avLst/>
          </a:prstGeom>
        </p:spPr>
      </p:pic>
    </p:spTree>
    <p:extLst>
      <p:ext uri="{BB962C8B-B14F-4D97-AF65-F5344CB8AC3E}">
        <p14:creationId xmlns:p14="http://schemas.microsoft.com/office/powerpoint/2010/main" val="988980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pic>
        <p:nvPicPr>
          <p:cNvPr id="3" name="Afbeelding 2">
            <a:extLst>
              <a:ext uri="{FF2B5EF4-FFF2-40B4-BE49-F238E27FC236}">
                <a16:creationId xmlns:a16="http://schemas.microsoft.com/office/drawing/2014/main" id="{07CD0129-6067-4BB5-8373-6F54247ACAB0}"/>
              </a:ext>
            </a:extLst>
          </p:cNvPr>
          <p:cNvPicPr>
            <a:picLocks noChangeAspect="1"/>
          </p:cNvPicPr>
          <p:nvPr/>
        </p:nvPicPr>
        <p:blipFill>
          <a:blip r:embed="rId2"/>
          <a:stretch>
            <a:fillRect/>
          </a:stretch>
        </p:blipFill>
        <p:spPr>
          <a:xfrm>
            <a:off x="1094508" y="1319111"/>
            <a:ext cx="7689274" cy="4724952"/>
          </a:xfrm>
          <a:prstGeom prst="rect">
            <a:avLst/>
          </a:prstGeom>
        </p:spPr>
      </p:pic>
      <p:sp>
        <p:nvSpPr>
          <p:cNvPr id="4" name="Rechthoek 3">
            <a:extLst>
              <a:ext uri="{FF2B5EF4-FFF2-40B4-BE49-F238E27FC236}">
                <a16:creationId xmlns:a16="http://schemas.microsoft.com/office/drawing/2014/main" id="{BD30642A-6B64-4770-808D-DD5505E7676A}"/>
              </a:ext>
            </a:extLst>
          </p:cNvPr>
          <p:cNvSpPr/>
          <p:nvPr/>
        </p:nvSpPr>
        <p:spPr>
          <a:xfrm>
            <a:off x="7555003" y="6229761"/>
            <a:ext cx="4314066" cy="369332"/>
          </a:xfrm>
          <a:prstGeom prst="rect">
            <a:avLst/>
          </a:prstGeom>
        </p:spPr>
        <p:txBody>
          <a:bodyPr wrap="none">
            <a:spAutoFit/>
          </a:bodyPr>
          <a:lstStyle/>
          <a:p>
            <a:r>
              <a:rPr lang="nl-NL" dirty="0">
                <a:hlinkClick r:id="rId3"/>
              </a:rPr>
              <a:t>https://www.rhp.nl/nl/voedingselementen</a:t>
            </a:r>
            <a:endParaRPr lang="nl-NL" dirty="0"/>
          </a:p>
        </p:txBody>
      </p:sp>
      <p:sp>
        <p:nvSpPr>
          <p:cNvPr id="6" name="Tekstvak 5">
            <a:extLst>
              <a:ext uri="{FF2B5EF4-FFF2-40B4-BE49-F238E27FC236}">
                <a16:creationId xmlns:a16="http://schemas.microsoft.com/office/drawing/2014/main" id="{D1840775-ACFC-4AA4-AAC9-427E33BA7ED4}"/>
              </a:ext>
            </a:extLst>
          </p:cNvPr>
          <p:cNvSpPr txBox="1"/>
          <p:nvPr/>
        </p:nvSpPr>
        <p:spPr>
          <a:xfrm>
            <a:off x="7555003" y="5913258"/>
            <a:ext cx="3269673" cy="261610"/>
          </a:xfrm>
          <a:prstGeom prst="rect">
            <a:avLst/>
          </a:prstGeom>
          <a:noFill/>
        </p:spPr>
        <p:txBody>
          <a:bodyPr wrap="square" rtlCol="0">
            <a:spAutoFit/>
          </a:bodyPr>
          <a:lstStyle/>
          <a:p>
            <a:r>
              <a:rPr lang="nl-NL" sz="1100" dirty="0"/>
              <a:t>Bron:</a:t>
            </a:r>
          </a:p>
        </p:txBody>
      </p:sp>
    </p:spTree>
    <p:extLst>
      <p:ext uri="{BB962C8B-B14F-4D97-AF65-F5344CB8AC3E}">
        <p14:creationId xmlns:p14="http://schemas.microsoft.com/office/powerpoint/2010/main" val="3923659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595021"/>
            <a:ext cx="9019309" cy="5262979"/>
          </a:xfrm>
          <a:prstGeom prst="rect">
            <a:avLst/>
          </a:prstGeom>
          <a:noFill/>
        </p:spPr>
        <p:txBody>
          <a:bodyPr wrap="square" rtlCol="0">
            <a:spAutoFit/>
          </a:bodyPr>
          <a:lstStyle/>
          <a:p>
            <a:r>
              <a:rPr lang="nl-NL" sz="2400" dirty="0"/>
              <a:t>Introductie</a:t>
            </a:r>
          </a:p>
          <a:p>
            <a:endParaRPr lang="nl-NL" sz="2400" dirty="0"/>
          </a:p>
          <a:p>
            <a:r>
              <a:rPr lang="nl-NL" sz="2400" dirty="0"/>
              <a:t>De komende 2 lessen kijken we naar de 15 essentiële elementen voor de voeding van de planten.</a:t>
            </a:r>
          </a:p>
          <a:p>
            <a:endParaRPr lang="nl-NL" sz="2400" dirty="0"/>
          </a:p>
          <a:p>
            <a:r>
              <a:rPr lang="nl-NL" sz="2400" dirty="0"/>
              <a:t>Naast hoofd en sporenelementen hebben we het ook vaak over mobiele en immobiele elementen.</a:t>
            </a:r>
          </a:p>
          <a:p>
            <a:endParaRPr lang="nl-NL" sz="2400" dirty="0"/>
          </a:p>
          <a:p>
            <a:r>
              <a:rPr lang="nl-NL" sz="2400" dirty="0"/>
              <a:t>Het verschil tussen mobiele en immobiele plantenvoeding is vrij eenvoudig. Zodra mobiele voedingsstoffen door een plant worden opgenomen, kunnen ze worden verplaatst naar andere delen van de plant. Met immobiele voedingsstoffen is dat niet mogelijk. In de les Gebreksverschijnselen komen we daar op terug.</a:t>
            </a:r>
          </a:p>
        </p:txBody>
      </p:sp>
      <p:pic>
        <p:nvPicPr>
          <p:cNvPr id="3" name="Afbeelding 2">
            <a:extLst>
              <a:ext uri="{FF2B5EF4-FFF2-40B4-BE49-F238E27FC236}">
                <a16:creationId xmlns:a16="http://schemas.microsoft.com/office/drawing/2014/main" id="{9E629FD1-C16A-4E84-B4C7-BB9388EBF439}"/>
              </a:ext>
            </a:extLst>
          </p:cNvPr>
          <p:cNvPicPr>
            <a:picLocks noChangeAspect="1"/>
          </p:cNvPicPr>
          <p:nvPr/>
        </p:nvPicPr>
        <p:blipFill>
          <a:blip r:embed="rId2"/>
          <a:stretch>
            <a:fillRect/>
          </a:stretch>
        </p:blipFill>
        <p:spPr>
          <a:xfrm>
            <a:off x="750742" y="2161309"/>
            <a:ext cx="9512877" cy="4696691"/>
          </a:xfrm>
          <a:prstGeom prst="rect">
            <a:avLst/>
          </a:prstGeom>
        </p:spPr>
      </p:pic>
    </p:spTree>
    <p:extLst>
      <p:ext uri="{BB962C8B-B14F-4D97-AF65-F5344CB8AC3E}">
        <p14:creationId xmlns:p14="http://schemas.microsoft.com/office/powerpoint/2010/main" val="2210747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9019309" cy="4770537"/>
          </a:xfrm>
          <a:prstGeom prst="rect">
            <a:avLst/>
          </a:prstGeom>
          <a:noFill/>
        </p:spPr>
        <p:txBody>
          <a:bodyPr wrap="square" rtlCol="0">
            <a:spAutoFit/>
          </a:bodyPr>
          <a:lstStyle/>
          <a:p>
            <a:pPr marL="342900" indent="-342900">
              <a:buAutoNum type="arabicPeriod"/>
            </a:pPr>
            <a:r>
              <a:rPr lang="nl-NL" sz="2400" dirty="0"/>
              <a:t>Stikstof</a:t>
            </a:r>
          </a:p>
          <a:p>
            <a:pPr marL="342900" indent="-342900">
              <a:buAutoNum type="arabicPeriod"/>
            </a:pPr>
            <a:endParaRPr lang="nl-NL" sz="2400" dirty="0"/>
          </a:p>
          <a:p>
            <a:r>
              <a:rPr lang="nl-NL" sz="2400" dirty="0"/>
              <a:t>Stikstof (N) is voor planten een belangrijk voedingselement om goed te kunnen groeien. In planten komt stikstof van de voedingselementen qua gehalte vaak als het hoogste voor.</a:t>
            </a:r>
          </a:p>
          <a:p>
            <a:endParaRPr lang="nl-NL" sz="2400" dirty="0"/>
          </a:p>
          <a:p>
            <a:r>
              <a:rPr lang="nl-NL" sz="2400" dirty="0"/>
              <a:t>Wat is de functie van stikstof?</a:t>
            </a:r>
          </a:p>
          <a:p>
            <a:r>
              <a:rPr lang="nl-NL" sz="2400" dirty="0"/>
              <a:t>Rond 70 procent wordt ingebouwd in het bladgroen (chlorofyl) van de plant. Het voedingselement speelt een belangrijke rol in de stofwisseling en vele andere processen in de plant. Een ruime stikstofvoorziening bevordert de groei van bladeren. </a:t>
            </a:r>
          </a:p>
          <a:p>
            <a:r>
              <a:rPr lang="nl-NL" sz="2000" i="1" dirty="0"/>
              <a:t>N3/4 Belangrijk onderdeel van aminozuren (eiwit), nucleotiden (DNA) en chlorofyl (bladgroenkorrels)</a:t>
            </a:r>
          </a:p>
        </p:txBody>
      </p:sp>
    </p:spTree>
    <p:extLst>
      <p:ext uri="{BB962C8B-B14F-4D97-AF65-F5344CB8AC3E}">
        <p14:creationId xmlns:p14="http://schemas.microsoft.com/office/powerpoint/2010/main" val="105552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9019309" cy="5878532"/>
          </a:xfrm>
          <a:prstGeom prst="rect">
            <a:avLst/>
          </a:prstGeom>
          <a:noFill/>
        </p:spPr>
        <p:txBody>
          <a:bodyPr wrap="square" rtlCol="0">
            <a:spAutoFit/>
          </a:bodyPr>
          <a:lstStyle/>
          <a:p>
            <a:pPr marL="342900" indent="-342900">
              <a:buAutoNum type="arabicPeriod"/>
            </a:pPr>
            <a:r>
              <a:rPr lang="nl-NL" sz="2400" dirty="0"/>
              <a:t>Stikstof</a:t>
            </a:r>
          </a:p>
          <a:p>
            <a:pPr marL="342900" indent="-342900">
              <a:buAutoNum type="arabicPeriod"/>
            </a:pPr>
            <a:endParaRPr lang="nl-NL" sz="2400" dirty="0"/>
          </a:p>
          <a:p>
            <a:r>
              <a:rPr lang="nl-NL" sz="2400" dirty="0"/>
              <a:t>Welke stikstof meststof?</a:t>
            </a:r>
          </a:p>
          <a:p>
            <a:r>
              <a:rPr lang="nl-NL" sz="2400" dirty="0"/>
              <a:t>Onder normale omstandigheden wordt stikstof (N) door de wortels opgenomen als ammonium (NH4+) en nitraat (NO3-) Meestal bemesten we in de verhouding 40/60 (potgrond)</a:t>
            </a:r>
          </a:p>
          <a:p>
            <a:endParaRPr lang="nl-NL" sz="2400" dirty="0"/>
          </a:p>
          <a:p>
            <a:r>
              <a:rPr lang="nl-NL" sz="2000" i="1" dirty="0"/>
              <a:t>N3/4 verdieping:  pH</a:t>
            </a:r>
          </a:p>
          <a:p>
            <a:r>
              <a:rPr lang="nl-NL" sz="2000" i="1" dirty="0"/>
              <a:t> Het effect van meststoffen met een hoger gehalte ammonium (NH4+) is een (meestal ongewenste) verlaging van de pH in het teeltmedium. Dit komt omdat plantwortels als reactie hierop H+-ionen gaan afstaan. Met een hoger nitraatgehalte (NO3-), stijgt de pH juist. Kwekers kunnen hiermee sturen voor een goede pH-balans in hun teelt. Nog een nadeel van ammonium is dat het bij een hoge pH uiteenvalt in toxisch ammoniak (NH3) en H+.  Lees meer in lesbrief 2.</a:t>
            </a:r>
          </a:p>
          <a:p>
            <a:endParaRPr lang="nl-NL" sz="2400" dirty="0"/>
          </a:p>
          <a:p>
            <a:endParaRPr lang="nl-NL" sz="2400" dirty="0"/>
          </a:p>
        </p:txBody>
      </p:sp>
      <p:pic>
        <p:nvPicPr>
          <p:cNvPr id="4" name="Afbeelding 3">
            <a:extLst>
              <a:ext uri="{FF2B5EF4-FFF2-40B4-BE49-F238E27FC236}">
                <a16:creationId xmlns:a16="http://schemas.microsoft.com/office/drawing/2014/main" id="{DAA67F7F-F1EF-4FF6-BA23-465D6CCB7D40}"/>
              </a:ext>
            </a:extLst>
          </p:cNvPr>
          <p:cNvPicPr>
            <a:picLocks noChangeAspect="1"/>
          </p:cNvPicPr>
          <p:nvPr/>
        </p:nvPicPr>
        <p:blipFill>
          <a:blip r:embed="rId2"/>
          <a:stretch>
            <a:fillRect/>
          </a:stretch>
        </p:blipFill>
        <p:spPr>
          <a:xfrm>
            <a:off x="9864003" y="0"/>
            <a:ext cx="2162175" cy="3219450"/>
          </a:xfrm>
          <a:prstGeom prst="rect">
            <a:avLst/>
          </a:prstGeom>
        </p:spPr>
      </p:pic>
    </p:spTree>
    <p:extLst>
      <p:ext uri="{BB962C8B-B14F-4D97-AF65-F5344CB8AC3E}">
        <p14:creationId xmlns:p14="http://schemas.microsoft.com/office/powerpoint/2010/main" val="333925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9019309" cy="1200329"/>
          </a:xfrm>
          <a:prstGeom prst="rect">
            <a:avLst/>
          </a:prstGeom>
          <a:noFill/>
        </p:spPr>
        <p:txBody>
          <a:bodyPr wrap="square" rtlCol="0">
            <a:spAutoFit/>
          </a:bodyPr>
          <a:lstStyle/>
          <a:p>
            <a:endParaRPr lang="nl-NL" sz="2400" dirty="0"/>
          </a:p>
          <a:p>
            <a:endParaRPr lang="nl-NL" sz="2400" dirty="0"/>
          </a:p>
          <a:p>
            <a:endParaRPr lang="nl-NL" sz="2400" dirty="0"/>
          </a:p>
        </p:txBody>
      </p:sp>
      <p:pic>
        <p:nvPicPr>
          <p:cNvPr id="4" name="Afbeelding 3">
            <a:extLst>
              <a:ext uri="{FF2B5EF4-FFF2-40B4-BE49-F238E27FC236}">
                <a16:creationId xmlns:a16="http://schemas.microsoft.com/office/drawing/2014/main" id="{DAA67F7F-F1EF-4FF6-BA23-465D6CCB7D40}"/>
              </a:ext>
            </a:extLst>
          </p:cNvPr>
          <p:cNvPicPr>
            <a:picLocks noChangeAspect="1"/>
          </p:cNvPicPr>
          <p:nvPr/>
        </p:nvPicPr>
        <p:blipFill>
          <a:blip r:embed="rId3"/>
          <a:stretch>
            <a:fillRect/>
          </a:stretch>
        </p:blipFill>
        <p:spPr>
          <a:xfrm>
            <a:off x="9864003" y="0"/>
            <a:ext cx="2162175" cy="3219450"/>
          </a:xfrm>
          <a:prstGeom prst="rect">
            <a:avLst/>
          </a:prstGeom>
        </p:spPr>
      </p:pic>
      <p:pic>
        <p:nvPicPr>
          <p:cNvPr id="6" name="Onlinemedia 5" title="De stikstofkringloop (HAVO en VWO)">
            <a:hlinkClick r:id="" action="ppaction://media"/>
            <a:extLst>
              <a:ext uri="{FF2B5EF4-FFF2-40B4-BE49-F238E27FC236}">
                <a16:creationId xmlns:a16="http://schemas.microsoft.com/office/drawing/2014/main" id="{BB31FF2F-055F-88EE-E793-E591A894B3D6}"/>
              </a:ext>
            </a:extLst>
          </p:cNvPr>
          <p:cNvPicPr>
            <a:picLocks noRot="1" noChangeAspect="1"/>
          </p:cNvPicPr>
          <p:nvPr>
            <a:videoFile r:link="rId1"/>
          </p:nvPr>
        </p:nvPicPr>
        <p:blipFill>
          <a:blip r:embed="rId4"/>
          <a:stretch>
            <a:fillRect/>
          </a:stretch>
        </p:blipFill>
        <p:spPr>
          <a:xfrm>
            <a:off x="742093" y="1527175"/>
            <a:ext cx="9121910" cy="5153891"/>
          </a:xfrm>
          <a:prstGeom prst="rect">
            <a:avLst/>
          </a:prstGeom>
        </p:spPr>
      </p:pic>
    </p:spTree>
    <p:extLst>
      <p:ext uri="{BB962C8B-B14F-4D97-AF65-F5344CB8AC3E}">
        <p14:creationId xmlns:p14="http://schemas.microsoft.com/office/powerpoint/2010/main" val="359164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2 Hoofdelementen</a:t>
            </a:r>
          </a:p>
        </p:txBody>
      </p:sp>
      <p:sp>
        <p:nvSpPr>
          <p:cNvPr id="2" name="Tekstvak 1">
            <a:extLst>
              <a:ext uri="{FF2B5EF4-FFF2-40B4-BE49-F238E27FC236}">
                <a16:creationId xmlns:a16="http://schemas.microsoft.com/office/drawing/2014/main" id="{AC55BB69-5141-46D1-B607-E84966C221F9}"/>
              </a:ext>
            </a:extLst>
          </p:cNvPr>
          <p:cNvSpPr txBox="1"/>
          <p:nvPr/>
        </p:nvSpPr>
        <p:spPr>
          <a:xfrm>
            <a:off x="997527" y="1704109"/>
            <a:ext cx="9019309" cy="1200329"/>
          </a:xfrm>
          <a:prstGeom prst="rect">
            <a:avLst/>
          </a:prstGeom>
          <a:noFill/>
        </p:spPr>
        <p:txBody>
          <a:bodyPr wrap="square" rtlCol="0">
            <a:spAutoFit/>
          </a:bodyPr>
          <a:lstStyle/>
          <a:p>
            <a:endParaRPr lang="nl-NL" sz="2400" dirty="0"/>
          </a:p>
          <a:p>
            <a:endParaRPr lang="nl-NL" sz="2400" dirty="0"/>
          </a:p>
          <a:p>
            <a:endParaRPr lang="nl-NL" sz="2400" dirty="0"/>
          </a:p>
        </p:txBody>
      </p:sp>
      <p:pic>
        <p:nvPicPr>
          <p:cNvPr id="4" name="Afbeelding 3">
            <a:extLst>
              <a:ext uri="{FF2B5EF4-FFF2-40B4-BE49-F238E27FC236}">
                <a16:creationId xmlns:a16="http://schemas.microsoft.com/office/drawing/2014/main" id="{DAA67F7F-F1EF-4FF6-BA23-465D6CCB7D40}"/>
              </a:ext>
            </a:extLst>
          </p:cNvPr>
          <p:cNvPicPr>
            <a:picLocks noChangeAspect="1"/>
          </p:cNvPicPr>
          <p:nvPr/>
        </p:nvPicPr>
        <p:blipFill>
          <a:blip r:embed="rId3"/>
          <a:stretch>
            <a:fillRect/>
          </a:stretch>
        </p:blipFill>
        <p:spPr>
          <a:xfrm>
            <a:off x="9864003" y="0"/>
            <a:ext cx="2162175" cy="3219450"/>
          </a:xfrm>
          <a:prstGeom prst="rect">
            <a:avLst/>
          </a:prstGeom>
        </p:spPr>
      </p:pic>
      <p:pic>
        <p:nvPicPr>
          <p:cNvPr id="3" name="Onlinemedia 2" title="Understanding Our Soil: The Nitrogen Cycle, Fixers, and Fertilizer">
            <a:hlinkClick r:id="" action="ppaction://media"/>
            <a:extLst>
              <a:ext uri="{FF2B5EF4-FFF2-40B4-BE49-F238E27FC236}">
                <a16:creationId xmlns:a16="http://schemas.microsoft.com/office/drawing/2014/main" id="{A36A84FB-ACC8-0B85-28ED-B417A0C338CF}"/>
              </a:ext>
            </a:extLst>
          </p:cNvPr>
          <p:cNvPicPr>
            <a:picLocks noRot="1" noChangeAspect="1"/>
          </p:cNvPicPr>
          <p:nvPr>
            <a:videoFile r:link="rId1"/>
          </p:nvPr>
        </p:nvPicPr>
        <p:blipFill>
          <a:blip r:embed="rId4"/>
          <a:stretch>
            <a:fillRect/>
          </a:stretch>
        </p:blipFill>
        <p:spPr>
          <a:xfrm>
            <a:off x="997527" y="1429902"/>
            <a:ext cx="9019309" cy="5095921"/>
          </a:xfrm>
          <a:prstGeom prst="rect">
            <a:avLst/>
          </a:prstGeom>
        </p:spPr>
      </p:pic>
    </p:spTree>
    <p:extLst>
      <p:ext uri="{BB962C8B-B14F-4D97-AF65-F5344CB8AC3E}">
        <p14:creationId xmlns:p14="http://schemas.microsoft.com/office/powerpoint/2010/main" val="295042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theme/theme1.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16" ma:contentTypeDescription="Een nieuw document maken." ma:contentTypeScope="" ma:versionID="7fe18b1a06a904c6259f887bdd1a3996">
  <xsd:schema xmlns:xsd="http://www.w3.org/2001/XMLSchema" xmlns:xs="http://www.w3.org/2001/XMLSchema" xmlns:p="http://schemas.microsoft.com/office/2006/metadata/properties" xmlns:ns2="2cb1c85b-b197-48cd-8bb1-fe9e9ee0096b" xmlns:ns3="414a8a67-acf6-4b09-bb49-f84330b442d7" xmlns:ns4="5ad07612-1080-49cf-8fb2-28e7c3022d9a" targetNamespace="http://schemas.microsoft.com/office/2006/metadata/properties" ma:root="true" ma:fieldsID="0898b0b63e522cea48b096f21a662b8a" ns2:_="" ns3:_="" ns4:_="">
    <xsd:import namespace="2cb1c85b-b197-48cd-8bb1-fe9e9ee0096b"/>
    <xsd:import namespace="414a8a67-acf6-4b09-bb49-f84330b442d7"/>
    <xsd:import namespace="5ad07612-1080-49cf-8fb2-28e7c3022d9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Afbeeldingtags" ma:readOnly="false" ma:fieldId="{5cf76f15-5ced-4ddc-b409-7134ff3c332f}" ma:taxonomyMulti="true" ma:sspId="ec6a8442-1569-46a6-a14f-f23e9ec9d84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4a8a67-acf6-4b09-bb49-f84330b442d7"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248ea8ce-d6d7-4c67-93d5-dcdb41321123}" ma:internalName="TaxCatchAll" ma:showField="CatchAllData" ma:web="5ad07612-1080-49cf-8fb2-28e7c3022d9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ad07612-1080-49cf-8fb2-28e7c3022d9a" elementFormDefault="qualified">
    <xsd:import namespace="http://schemas.microsoft.com/office/2006/documentManagement/types"/>
    <xsd:import namespace="http://schemas.microsoft.com/office/infopath/2007/PartnerControls"/>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cb1c85b-b197-48cd-8bb1-fe9e9ee0096b">
      <Terms xmlns="http://schemas.microsoft.com/office/infopath/2007/PartnerControls"/>
    </lcf76f155ced4ddcb4097134ff3c332f>
    <TaxCatchAll xmlns="414a8a67-acf6-4b09-bb49-f84330b442d7" xsi:nil="true"/>
  </documentManagement>
</p:properties>
</file>

<file path=customXml/itemProps1.xml><?xml version="1.0" encoding="utf-8"?>
<ds:datastoreItem xmlns:ds="http://schemas.openxmlformats.org/officeDocument/2006/customXml" ds:itemID="{B65929FC-507C-4225-ADC4-799D2B4F0F63}">
  <ds:schemaRefs>
    <ds:schemaRef ds:uri="http://schemas.microsoft.com/sharepoint/v3/contenttype/forms"/>
  </ds:schemaRefs>
</ds:datastoreItem>
</file>

<file path=customXml/itemProps2.xml><?xml version="1.0" encoding="utf-8"?>
<ds:datastoreItem xmlns:ds="http://schemas.openxmlformats.org/officeDocument/2006/customXml" ds:itemID="{BAEB7479-2C35-4C6F-A3D6-C735CD7AE324}"/>
</file>

<file path=customXml/itemProps3.xml><?xml version="1.0" encoding="utf-8"?>
<ds:datastoreItem xmlns:ds="http://schemas.openxmlformats.org/officeDocument/2006/customXml" ds:itemID="{9595E054-A4D1-494E-8569-2006FB09F6F4}">
  <ds:schemaRefs>
    <ds:schemaRef ds:uri="http://schemas.microsoft.com/office/2006/metadata/properties"/>
    <ds:schemaRef ds:uri="http://www.w3.org/XML/1998/namespace"/>
    <ds:schemaRef ds:uri="http://purl.org/dc/dcmitype/"/>
    <ds:schemaRef ds:uri="http://purl.org/dc/terms/"/>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915d7cad-3e71-4cea-95bb-ac32222adf06"/>
    <ds:schemaRef ds:uri="82ac19c3-1cff-4f70-a585-2de21a3866ce"/>
    <ds:schemaRef ds:uri="2cb1c85b-b197-48cd-8bb1-fe9e9ee0096b"/>
    <ds:schemaRef ds:uri="414a8a67-acf6-4b09-bb49-f84330b442d7"/>
  </ds:schemaRefs>
</ds:datastoreItem>
</file>

<file path=docProps/app.xml><?xml version="1.0" encoding="utf-8"?>
<Properties xmlns="http://schemas.openxmlformats.org/officeDocument/2006/extended-properties" xmlns:vt="http://schemas.openxmlformats.org/officeDocument/2006/docPropsVTypes">
  <Template>Achtergroen PP van zone</Template>
  <TotalTime>395</TotalTime>
  <Words>1384</Words>
  <Application>Microsoft Office PowerPoint</Application>
  <PresentationFormat>Breedbeeld</PresentationFormat>
  <Paragraphs>137</Paragraphs>
  <Slides>23</Slides>
  <Notes>0</Notes>
  <HiddenSlides>0</HiddenSlides>
  <MMClips>3</MMClips>
  <ScaleCrop>false</ScaleCrop>
  <HeadingPairs>
    <vt:vector size="6" baseType="variant">
      <vt:variant>
        <vt:lpstr>Gebruikte lettertypen</vt:lpstr>
      </vt:variant>
      <vt:variant>
        <vt:i4>1</vt:i4>
      </vt:variant>
      <vt:variant>
        <vt:lpstr>Thema</vt:lpstr>
      </vt:variant>
      <vt:variant>
        <vt:i4>1</vt:i4>
      </vt:variant>
      <vt:variant>
        <vt:lpstr>Diatitels</vt:lpstr>
      </vt:variant>
      <vt:variant>
        <vt:i4>23</vt:i4>
      </vt:variant>
    </vt:vector>
  </HeadingPairs>
  <TitlesOfParts>
    <vt:vector size="25" baseType="lpstr">
      <vt:lpstr>Arial</vt:lpstr>
      <vt:lpstr>Achtergroen PP van zone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Bertus Boer</dc:creator>
  <cp:lastModifiedBy>Ben Nienhuis</cp:lastModifiedBy>
  <cp:revision>49</cp:revision>
  <dcterms:created xsi:type="dcterms:W3CDTF">2021-01-11T10:50:43Z</dcterms:created>
  <dcterms:modified xsi:type="dcterms:W3CDTF">2024-09-17T12:09:34Z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