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757" r:id="rId2"/>
  </p:sldMasterIdLst>
  <p:notesMasterIdLst>
    <p:notesMasterId r:id="rId14"/>
  </p:notesMasterIdLst>
  <p:handoutMasterIdLst>
    <p:handoutMasterId r:id="rId15"/>
  </p:handoutMasterIdLst>
  <p:sldIdLst>
    <p:sldId id="256" r:id="rId3"/>
    <p:sldId id="275" r:id="rId4"/>
    <p:sldId id="276" r:id="rId5"/>
    <p:sldId id="288" r:id="rId6"/>
    <p:sldId id="286" r:id="rId7"/>
    <p:sldId id="287" r:id="rId8"/>
    <p:sldId id="285" r:id="rId9"/>
    <p:sldId id="284" r:id="rId10"/>
    <p:sldId id="283" r:id="rId11"/>
    <p:sldId id="281" r:id="rId12"/>
    <p:sldId id="280" r:id="rId1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15" autoAdjust="0"/>
  </p:normalViewPr>
  <p:slideViewPr>
    <p:cSldViewPr>
      <p:cViewPr varScale="1">
        <p:scale>
          <a:sx n="86" d="100"/>
          <a:sy n="86" d="100"/>
        </p:scale>
        <p:origin x="152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11-3-2019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11-3-2019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7486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0258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907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9731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319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270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6686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4515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00493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5459" y="959313"/>
            <a:ext cx="5760741" cy="257189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5459" y="3531205"/>
            <a:ext cx="5760741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5459" y="329308"/>
            <a:ext cx="3392144" cy="309201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86200" y="131730"/>
            <a:ext cx="802005" cy="503578"/>
          </a:xfrm>
        </p:spPr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1643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4733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59" y="1756130"/>
            <a:ext cx="5764142" cy="2050066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5460" y="3806196"/>
            <a:ext cx="576414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41595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459" y="959314"/>
            <a:ext cx="6564015" cy="104411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5459" y="2172548"/>
            <a:ext cx="3125871" cy="327894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3822" y="2172548"/>
            <a:ext cx="3125652" cy="327894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4037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652" y="959903"/>
            <a:ext cx="6571344" cy="10446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8131" y="2169094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none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8131" y="2973815"/>
            <a:ext cx="3125766" cy="249166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3822" y="2172548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none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63822" y="2971035"/>
            <a:ext cx="3125652" cy="248498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3945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59717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8217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041" y="959313"/>
            <a:ext cx="2425950" cy="224205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9877" y="960890"/>
            <a:ext cx="3828178" cy="4496910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041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4731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28204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996501" y="482171"/>
            <a:ext cx="3511387" cy="5149101"/>
            <a:chOff x="4996501" y="482171"/>
            <a:chExt cx="3511387" cy="5149101"/>
          </a:xfrm>
        </p:grpSpPr>
        <p:sp>
          <p:nvSpPr>
            <p:cNvPr id="14" name="Rectangle 13"/>
            <p:cNvSpPr/>
            <p:nvPr/>
          </p:nvSpPr>
          <p:spPr>
            <a:xfrm>
              <a:off x="4996501" y="482171"/>
              <a:ext cx="3511387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5312152" y="812506"/>
              <a:ext cx="2883013" cy="4479361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2077" y="1129512"/>
            <a:ext cx="3386166" cy="1918487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1420" y="3057166"/>
            <a:ext cx="3390817" cy="209256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4592" y="5469857"/>
            <a:ext cx="3393977" cy="320123"/>
          </a:xfrm>
        </p:spPr>
        <p:txBody>
          <a:bodyPr/>
          <a:lstStyle>
            <a:lvl1pPr algn="l">
              <a:defRPr/>
            </a:lvl1pPr>
          </a:lstStyle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459" y="318641"/>
            <a:ext cx="2601032" cy="320931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26491" y="131730"/>
            <a:ext cx="795746" cy="503578"/>
          </a:xfrm>
        </p:spPr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r="70363" b="36435"/>
          <a:stretch/>
        </p:blipFill>
        <p:spPr>
          <a:xfrm>
            <a:off x="1125460" y="643464"/>
            <a:ext cx="339242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55498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r="42454" b="36435"/>
          <a:stretch/>
        </p:blipFill>
        <p:spPr>
          <a:xfrm>
            <a:off x="1125460" y="643464"/>
            <a:ext cx="6574536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18957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6447" y="796298"/>
            <a:ext cx="1103027" cy="466256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1910" y="796298"/>
            <a:ext cx="5301095" cy="4662565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r="59215" b="36435"/>
          <a:stretch/>
        </p:blipFill>
        <p:spPr>
          <a:xfrm rot="5400000">
            <a:off x="5605390" y="3050294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0580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94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88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169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01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9277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7957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506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568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854"/>
            <a:ext cx="9144000" cy="7429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468769"/>
            <a:ext cx="9144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/>
          <p:cNvCxnSpPr/>
          <p:nvPr/>
        </p:nvCxnSpPr>
        <p:spPr>
          <a:xfrm>
            <a:off x="0" y="6121005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28684" y="956172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8684" y="2167385"/>
            <a:ext cx="6571343" cy="3288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21309" y="330371"/>
            <a:ext cx="2368292" cy="3049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E8D99-14FB-4157-BE6C-BEEC31BD1017}" type="datetimeFigureOut">
              <a:rPr lang="nl-NL" smtClean="0"/>
              <a:pPr/>
              <a:t>11-3-2019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8684" y="329308"/>
            <a:ext cx="3388498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3728" y="131730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951551A-E54F-417E-872B-F271E5A864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4012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ideo" Target="https://www.youtube.com/embed/yAHDtfX1G0w" TargetMode="Externa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251520" y="5661248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Bemesting; </a:t>
            </a:r>
            <a:r>
              <a:rPr lang="nl-NL" dirty="0" smtClean="0"/>
              <a:t>Bodem les 2</a:t>
            </a:r>
            <a:r>
              <a:rPr lang="nl-NL" dirty="0" smtClean="0"/>
              <a:t>					</a:t>
            </a:r>
            <a:r>
              <a:rPr lang="nl-NL" dirty="0" err="1" smtClean="0"/>
              <a:t>Zone.college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620688"/>
            <a:ext cx="6762750" cy="4781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Opdracht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dirty="0" smtClean="0"/>
              <a:t>Lees de theorie en maak de opdrachten van les </a:t>
            </a:r>
            <a:r>
              <a:rPr lang="nl-NL" dirty="0" smtClean="0"/>
              <a:t>2.</a:t>
            </a:r>
            <a:endParaRPr lang="nl-NL" dirty="0" smtClean="0"/>
          </a:p>
          <a:p>
            <a:pPr algn="ctr"/>
            <a:r>
              <a:rPr lang="nl-NL" sz="1600" dirty="0" smtClean="0"/>
              <a:t>Kijk na het maken van de opdrachten de filmpjes </a:t>
            </a:r>
            <a:r>
              <a:rPr lang="nl-NL" sz="1600" dirty="0" smtClean="0"/>
              <a:t>bij bodemsoorten</a:t>
            </a:r>
            <a:endParaRPr lang="nl-NL" sz="1600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357" y="2780928"/>
            <a:ext cx="1899832" cy="23717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2708920"/>
            <a:ext cx="543877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1724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Nakijken opdracht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060848"/>
            <a:ext cx="2721144" cy="31306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562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/>
            </a:r>
            <a:br>
              <a:rPr lang="nl-NL" sz="2700" i="1" dirty="0" smtClean="0"/>
            </a:br>
            <a:r>
              <a:rPr lang="nl-NL" sz="2700" b="1" dirty="0" smtClean="0"/>
              <a:t>Terugblik</a:t>
            </a:r>
            <a:endParaRPr lang="nl-NL" sz="2700" b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70621" y="1628800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Bodem en bodemgebruik</a:t>
            </a:r>
          </a:p>
          <a:p>
            <a:pPr algn="ctr"/>
            <a:r>
              <a:rPr lang="nl-NL" dirty="0" smtClean="0"/>
              <a:t>Grond en haar ontstaanswijze</a:t>
            </a:r>
          </a:p>
          <a:p>
            <a:pPr algn="ctr"/>
            <a:r>
              <a:rPr lang="nl-NL" dirty="0" smtClean="0"/>
              <a:t>Ontstaan van het Nederlandse landschap </a:t>
            </a:r>
          </a:p>
          <a:p>
            <a:pPr algn="ctr"/>
            <a:endParaRPr lang="nl-NL" sz="1600" dirty="0" smtClean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918" y="3573016"/>
            <a:ext cx="3240728" cy="22325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2237854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dirty="0" smtClean="0"/>
              <a:t>Herkennen van grondsoorten</a:t>
            </a:r>
            <a:endParaRPr lang="nl-NL" sz="2700" b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 smtClean="0"/>
              <a:t>Zeeklei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Rivierklei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Löss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Veen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Zand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16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886" y="1572569"/>
            <a:ext cx="3096883" cy="352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827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dirty="0" smtClean="0"/>
              <a:t>Grond en zijn fracties</a:t>
            </a:r>
            <a:endParaRPr lang="nl-NL" sz="2700" b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 smtClean="0"/>
              <a:t>Grind </a:t>
            </a:r>
            <a:r>
              <a:rPr lang="nl-NL" dirty="0"/>
              <a:t>en stenen (alle delen &gt; 2 </a:t>
            </a:r>
            <a:r>
              <a:rPr lang="nl-NL" dirty="0" smtClean="0"/>
              <a:t>mm)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 smtClean="0"/>
              <a:t>Zand </a:t>
            </a:r>
            <a:r>
              <a:rPr lang="nl-NL" dirty="0"/>
              <a:t>(60 µm - 2 </a:t>
            </a:r>
            <a:r>
              <a:rPr lang="nl-NL" dirty="0" smtClean="0"/>
              <a:t>mm)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 err="1" smtClean="0"/>
              <a:t>Silt</a:t>
            </a:r>
            <a:r>
              <a:rPr lang="nl-NL" dirty="0" smtClean="0"/>
              <a:t> </a:t>
            </a:r>
            <a:r>
              <a:rPr lang="nl-NL" dirty="0"/>
              <a:t>of stof (2 µm - 60 μm) </a:t>
            </a:r>
            <a:endParaRPr lang="nl-NL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 smtClean="0"/>
              <a:t>Klei </a:t>
            </a:r>
            <a:r>
              <a:rPr lang="nl-NL" dirty="0"/>
              <a:t>of lutum (&lt; 2 μm</a:t>
            </a:r>
            <a:r>
              <a:rPr lang="nl-NL" dirty="0" smtClean="0"/>
              <a:t>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μm betekent één miljoenste = 1/1.000.000. μm betekent dus één miljoenste meter of 1 micrometer. </a:t>
            </a:r>
            <a:endParaRPr lang="nl-NL" dirty="0" smtClean="0"/>
          </a:p>
          <a:p>
            <a:r>
              <a:rPr lang="nl-NL" dirty="0" smtClean="0"/>
              <a:t>Μm </a:t>
            </a:r>
            <a:r>
              <a:rPr lang="nl-NL" dirty="0"/>
              <a:t>past in de rij: km-m-mm- μm.</a:t>
            </a:r>
          </a:p>
          <a:p>
            <a:pPr lvl="0"/>
            <a:endParaRPr lang="nl-NL" dirty="0"/>
          </a:p>
          <a:p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1396700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dirty="0" smtClean="0"/>
              <a:t>Grond en zijn fracties</a:t>
            </a:r>
            <a:endParaRPr lang="nl-NL" sz="2700" b="1" dirty="0" smtClean="0"/>
          </a:p>
        </p:txBody>
      </p:sp>
      <p:pic>
        <p:nvPicPr>
          <p:cNvPr id="4" name="yAHDtfX1G0w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84622" y="1556792"/>
            <a:ext cx="7560840" cy="425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103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dirty="0" smtClean="0"/>
              <a:t>Grond en zijn fracties</a:t>
            </a:r>
            <a:endParaRPr lang="nl-NL" sz="2700" b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</p:txBody>
      </p:sp>
      <p:pic>
        <p:nvPicPr>
          <p:cNvPr id="4" name="Afbeelding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579" y="1490113"/>
            <a:ext cx="6320095" cy="435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8561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dirty="0" smtClean="0"/>
              <a:t>Grond en zijn fracties</a:t>
            </a:r>
            <a:endParaRPr lang="nl-NL" sz="2700" b="1" dirty="0" smtClean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r>
              <a:rPr lang="nl-NL" dirty="0"/>
              <a:t>Bij kleigronden wordt de leemfractie verdeeld in </a:t>
            </a:r>
            <a:r>
              <a:rPr lang="nl-NL" dirty="0" err="1"/>
              <a:t>silt</a:t>
            </a:r>
            <a:r>
              <a:rPr lang="nl-NL" dirty="0"/>
              <a:t> en lutum.</a:t>
            </a:r>
          </a:p>
          <a:p>
            <a:r>
              <a:rPr lang="nl-NL" dirty="0"/>
              <a:t>De </a:t>
            </a:r>
            <a:r>
              <a:rPr lang="nl-NL" dirty="0" err="1"/>
              <a:t>siltdeeltjes</a:t>
            </a:r>
            <a:r>
              <a:rPr lang="nl-NL" dirty="0"/>
              <a:t> hebben geen kleefkracht. </a:t>
            </a:r>
            <a:r>
              <a:rPr lang="nl-NL" dirty="0" err="1"/>
              <a:t>Siltdeeltjes</a:t>
            </a:r>
            <a:r>
              <a:rPr lang="nl-NL" dirty="0"/>
              <a:t> zijn met het oog zichtbaar.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lutumdeeltjes zijn  met het oog onzichtbaar. In vochtige toestand zijn de lutumdeeltjes zacht. In droge toestand zijn de lutumdeeltjes hard. </a:t>
            </a:r>
            <a:endParaRPr lang="nl-NL" dirty="0" smtClean="0"/>
          </a:p>
          <a:p>
            <a:r>
              <a:rPr lang="nl-NL" dirty="0" smtClean="0"/>
              <a:t>Lutumdeeltjes </a:t>
            </a:r>
            <a:r>
              <a:rPr lang="nl-NL" dirty="0"/>
              <a:t>hebben kleefkracht. In de grond zijn groepen lutumdeeltjes tot vlokken aaneengekleefd.</a:t>
            </a:r>
          </a:p>
          <a:p>
            <a:endParaRPr lang="nl-NL" sz="1600" dirty="0" smtClean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4509120"/>
            <a:ext cx="4151736" cy="124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602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dirty="0" smtClean="0"/>
              <a:t>Grond en zijn fracties</a:t>
            </a:r>
            <a:endParaRPr lang="nl-NL" sz="2700" b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2060848"/>
            <a:ext cx="6226121" cy="252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5385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b="1" dirty="0" smtClean="0"/>
              <a:t>Bodemprofiel</a:t>
            </a:r>
            <a:endParaRPr lang="nl-NL" sz="2700" b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1628800"/>
            <a:ext cx="2382589" cy="359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4297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04B663"/>
      </a:accent4>
      <a:accent5>
        <a:srgbClr val="DF8822"/>
      </a:accent5>
      <a:accent6>
        <a:srgbClr val="BC410A"/>
      </a:accent6>
      <a:hlink>
        <a:srgbClr val="5977C4"/>
      </a:hlink>
      <a:folHlink>
        <a:srgbClr val="01A9BF"/>
      </a:folHlink>
    </a:clrScheme>
    <a:fontScheme name="Gallery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2979</TotalTime>
  <Words>205</Words>
  <Application>Microsoft Office PowerPoint</Application>
  <PresentationFormat>Diavoorstelling (4:3)</PresentationFormat>
  <Paragraphs>44</Paragraphs>
  <Slides>11</Slides>
  <Notes>11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Wingdings 2</vt:lpstr>
      <vt:lpstr>HDOfficeLightV0</vt:lpstr>
      <vt:lpstr>Gallery</vt:lpstr>
      <vt:lpstr>PowerPoint-presentatie</vt:lpstr>
      <vt:lpstr> Terugblik</vt:lpstr>
      <vt:lpstr>Herkennen van grondsoorten</vt:lpstr>
      <vt:lpstr>Grond en zijn fracties</vt:lpstr>
      <vt:lpstr>Grond en zijn fracties</vt:lpstr>
      <vt:lpstr>Grond en zijn fracties</vt:lpstr>
      <vt:lpstr>Grond en zijn fracties</vt:lpstr>
      <vt:lpstr>Grond en zijn fracties</vt:lpstr>
      <vt:lpstr>Bodemprofiel</vt:lpstr>
      <vt:lpstr>Opdracht</vt:lpstr>
      <vt:lpstr>Nakijken 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449</cp:revision>
  <cp:lastPrinted>2012-05-22T10:37:28Z</cp:lastPrinted>
  <dcterms:created xsi:type="dcterms:W3CDTF">2008-03-20T23:08:22Z</dcterms:created>
  <dcterms:modified xsi:type="dcterms:W3CDTF">2019-03-11T12:13:37Z</dcterms:modified>
</cp:coreProperties>
</file>