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4" r:id="rId6"/>
    <p:sldId id="258" r:id="rId7"/>
    <p:sldId id="259" r:id="rId8"/>
    <p:sldId id="260" r:id="rId9"/>
    <p:sldId id="267" r:id="rId10"/>
    <p:sldId id="292" r:id="rId11"/>
    <p:sldId id="268" r:id="rId12"/>
    <p:sldId id="262" r:id="rId13"/>
    <p:sldId id="263" r:id="rId14"/>
    <p:sldId id="264" r:id="rId15"/>
    <p:sldId id="265" r:id="rId16"/>
    <p:sldId id="266" r:id="rId17"/>
    <p:sldId id="289" r:id="rId18"/>
    <p:sldId id="290" r:id="rId19"/>
    <p:sldId id="291" r:id="rId20"/>
    <p:sldId id="285" r:id="rId21"/>
    <p:sldId id="286" r:id="rId22"/>
    <p:sldId id="287" r:id="rId23"/>
    <p:sldId id="261" r:id="rId24"/>
    <p:sldId id="269" r:id="rId25"/>
    <p:sldId id="288" r:id="rId2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65" d="100"/>
          <a:sy n="65" d="100"/>
        </p:scale>
        <p:origin x="23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5181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106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183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9713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095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0380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88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9646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0313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535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758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A6C8-1046-41D7-9FEF-5D18570B2641}" type="datetimeFigureOut">
              <a:rPr lang="nl-NL" smtClean="0"/>
              <a:t>11-11-2020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874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Z4Lus2M9W_U&amp;feature=emb_logo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taardig.com/groenteninfo/berichten/tomaten-over-de-bestuiving-en-vruchtzetting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hyperlink" Target="https://www.groenkennisnet.nl/nl/groenkennisnet/show/Insectenbestuiving-voor-betere-fruitopbrengst.htm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youtube.com/watch?v=B1UCAGiPhqU&amp;feature=emb_logo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doen.nl/lesmateriaal.php?go_to=21851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1" dirty="0"/>
              <a:t>Plantenfysiologie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25" y="3783322"/>
            <a:ext cx="7035749" cy="156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10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Figuur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42900"/>
            <a:ext cx="32766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471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1 helmhokj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04801"/>
            <a:ext cx="807720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1524000" y="3810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5334000" y="381000"/>
            <a:ext cx="320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600"/>
              <a:t>stuifmeelkorre</a:t>
            </a:r>
            <a:r>
              <a:rPr lang="pt-BR" altLang="nl-NL" sz="2800"/>
              <a:t>l</a:t>
            </a:r>
            <a:endParaRPr lang="nl-NL" altLang="nl-NL" sz="2800"/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6629400" y="26670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wand</a:t>
            </a:r>
            <a:endParaRPr lang="nl-NL" altLang="nl-NL" sz="3200"/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1752600" y="32004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8839200" y="12192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1272" name="Line 24"/>
          <p:cNvSpPr>
            <a:spLocks noChangeShapeType="1"/>
          </p:cNvSpPr>
          <p:nvPr/>
        </p:nvSpPr>
        <p:spPr bwMode="auto">
          <a:xfrm>
            <a:off x="2514600" y="990600"/>
            <a:ext cx="2286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1273" name="Line 29"/>
          <p:cNvSpPr>
            <a:spLocks noChangeShapeType="1"/>
          </p:cNvSpPr>
          <p:nvPr/>
        </p:nvSpPr>
        <p:spPr bwMode="auto">
          <a:xfrm flipH="1">
            <a:off x="2667000" y="30480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1274" name="Text Box 30"/>
          <p:cNvSpPr txBox="1">
            <a:spLocks noChangeArrowheads="1"/>
          </p:cNvSpPr>
          <p:nvPr/>
        </p:nvSpPr>
        <p:spPr bwMode="auto">
          <a:xfrm>
            <a:off x="2063750" y="4652963"/>
            <a:ext cx="80645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nl-NL" altLang="nl-NL"/>
              <a:t>Stuifmeelkorrels zijn de spermacellen van een plant.</a:t>
            </a:r>
            <a:br>
              <a:rPr lang="nl-NL" altLang="nl-NL"/>
            </a:br>
            <a:r>
              <a:rPr lang="nl-NL" altLang="nl-NL"/>
              <a:t>Zij ontstaan in de meeldraden d.m.v. reductiedeling</a:t>
            </a:r>
          </a:p>
          <a:p>
            <a:pPr eaLnBrk="1" hangingPunct="1">
              <a:spcBef>
                <a:spcPct val="50000"/>
              </a:spcBef>
            </a:pPr>
            <a:endParaRPr lang="nl-NL" altLang="nl-NL"/>
          </a:p>
          <a:p>
            <a:pPr eaLnBrk="1" hangingPunct="1">
              <a:spcBef>
                <a:spcPct val="50000"/>
              </a:spcBef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3215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autoUpdateAnimBg="0"/>
      <p:bldP spid="12308" grpId="0" autoUpdateAnimBg="0"/>
      <p:bldP spid="12309" grpId="0" autoUpdateAnimBg="0"/>
      <p:bldP spid="12310" grpId="0" autoUpdateAnimBg="0"/>
      <p:bldP spid="1231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2 gr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" y="1"/>
            <a:ext cx="40894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0" y="762000"/>
            <a:ext cx="2057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096000" y="1371600"/>
            <a:ext cx="3124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096000" y="1828800"/>
            <a:ext cx="266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096000" y="2133600"/>
            <a:ext cx="2895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124200" y="2863850"/>
            <a:ext cx="7848600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 b="1">
                <a:solidFill>
                  <a:schemeClr val="accent2"/>
                </a:solidFill>
              </a:rPr>
              <a:t>Gras is een windbloeier: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Grote veervormige stempels om stuifmeel op te vangen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Meeldraden hangen buiten de bloem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Geen opvallende kleuren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Licht stuifmeel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44270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  <p:bldP spid="13318" grpId="0" autoUpdateAnimBg="0"/>
      <p:bldP spid="1331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Figuur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6" y="1514475"/>
            <a:ext cx="74469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638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289786" y="3028564"/>
            <a:ext cx="436048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https://www.youtube.com/watch?v=Z4Lus2M9W_U&amp;feature=emb_logo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231" y="590470"/>
            <a:ext cx="4531754" cy="593867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1969478" y="1301261"/>
            <a:ext cx="6658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Hulp bij bestuiving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561906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708" y="375138"/>
            <a:ext cx="6431016" cy="611473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043354" y="1465385"/>
            <a:ext cx="7573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Bestuiving en relatieve vochtigheid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015357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43" y="829889"/>
            <a:ext cx="2408129" cy="2408129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4205503" y="1903148"/>
            <a:ext cx="779892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1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https://www.plantaardig.com/groenteninfo/berichten/tomaten-over-de-bestuiving-en-vruchtzetting/</a:t>
            </a:r>
            <a:endParaRPr lang="nl-NL" dirty="0"/>
          </a:p>
        </p:txBody>
      </p:sp>
      <p:sp>
        <p:nvSpPr>
          <p:cNvPr id="5" name="Rechthoek 4"/>
          <p:cNvSpPr/>
          <p:nvPr/>
        </p:nvSpPr>
        <p:spPr>
          <a:xfrm>
            <a:off x="4618893" y="448915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dirty="0">
                <a:hlinkClick r:id="rId4"/>
              </a:rPr>
              <a:t>https://www.groenkennisnet.nl/nl/groenkennisnet/show/Insectenbestuiving-voor-betere-fruitopbrengst.htm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182" y="3936023"/>
            <a:ext cx="2609850" cy="1752600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5427785" y="492369"/>
            <a:ext cx="6084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Bronnen voor opdracht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445715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C4DA569-BB4B-4269-BC0B-451CF75BE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001" y="0"/>
            <a:ext cx="1030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62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24736EB-3128-4C84-987F-95CD60E9C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407" y="741645"/>
            <a:ext cx="7818783" cy="520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37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hlinkClick r:id="rId2"/>
            <a:extLst>
              <a:ext uri="{FF2B5EF4-FFF2-40B4-BE49-F238E27FC236}">
                <a16:creationId xmlns:a16="http://schemas.microsoft.com/office/drawing/2014/main" id="{E3B5666D-ACA8-4BF0-8874-E28B2FB0C3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842" y="1413270"/>
            <a:ext cx="9528315" cy="40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7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Bloemen</a:t>
            </a:r>
          </a:p>
          <a:p>
            <a:pPr marL="0" indent="0" algn="ctr">
              <a:buNone/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Bestuiving</a:t>
            </a:r>
          </a:p>
          <a:p>
            <a:pPr marL="0" indent="0" algn="ctr">
              <a:buNone/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Bevruchting</a:t>
            </a:r>
          </a:p>
          <a:p>
            <a:pPr marL="0" indent="0" algn="ctr">
              <a:buNone/>
            </a:pPr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Les 2</a:t>
            </a:r>
          </a:p>
        </p:txBody>
      </p:sp>
    </p:spTree>
    <p:extLst>
      <p:ext uri="{BB962C8B-B14F-4D97-AF65-F5344CB8AC3E}">
        <p14:creationId xmlns:p14="http://schemas.microsoft.com/office/powerpoint/2010/main" val="3391346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9 vruchtbegin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8539"/>
            <a:ext cx="706755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352800" y="22098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524000" y="5181600"/>
            <a:ext cx="2743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467600" y="4572000"/>
            <a:ext cx="266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zaadbeginsel</a:t>
            </a:r>
            <a:endParaRPr lang="nl-NL" altLang="nl-NL" sz="320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610600" y="3124200"/>
            <a:ext cx="2514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Eicel met kern</a:t>
            </a:r>
            <a:endParaRPr lang="nl-NL" altLang="nl-NL" sz="3200"/>
          </a:p>
        </p:txBody>
      </p:sp>
      <p:sp>
        <p:nvSpPr>
          <p:cNvPr id="8199" name="Line 12"/>
          <p:cNvSpPr>
            <a:spLocks noChangeShapeType="1"/>
          </p:cNvSpPr>
          <p:nvPr/>
        </p:nvSpPr>
        <p:spPr bwMode="auto">
          <a:xfrm>
            <a:off x="7924800" y="39624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8200" name="Line 13"/>
          <p:cNvSpPr>
            <a:spLocks noChangeShapeType="1"/>
          </p:cNvSpPr>
          <p:nvPr/>
        </p:nvSpPr>
        <p:spPr bwMode="auto">
          <a:xfrm flipV="1">
            <a:off x="3048000" y="3810000"/>
            <a:ext cx="6858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710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utoUpdateAnimBg="0"/>
      <p:bldP spid="10245" grpId="0" autoUpdateAnimBg="0"/>
      <p:bldP spid="1024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5 bevruch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1" y="-98425"/>
            <a:ext cx="3382963" cy="69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743200" y="304800"/>
            <a:ext cx="3352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stuifmeelkorrel</a:t>
            </a:r>
            <a:endParaRPr lang="nl-NL" altLang="nl-NL" sz="320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114800" y="6858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00400" y="19812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stuifmeelbuis</a:t>
            </a:r>
            <a:endParaRPr lang="nl-NL" altLang="nl-NL" sz="320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572000" y="2849564"/>
            <a:ext cx="152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971800" y="4191000"/>
            <a:ext cx="2819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zaadbeginsel</a:t>
            </a:r>
            <a:endParaRPr lang="nl-NL" altLang="nl-NL" sz="3200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981200" y="4648200"/>
            <a:ext cx="3810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Kern van de eicel</a:t>
            </a:r>
            <a:endParaRPr lang="nl-NL" altLang="nl-NL" sz="3200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514600" y="5105400"/>
            <a:ext cx="2895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Kern van de stuifmeelkorrel</a:t>
            </a:r>
            <a:endParaRPr lang="nl-NL" altLang="nl-NL" sz="3200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276600" y="60960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5334000" y="594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V="1">
            <a:off x="4724400" y="54864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35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  <p:bldP spid="16389" grpId="0" autoUpdateAnimBg="0"/>
      <p:bldP spid="16390" grpId="0" autoUpdateAnimBg="0"/>
      <p:bldP spid="16391" grpId="0" autoUpdateAnimBg="0"/>
      <p:bldP spid="16392" grpId="0" autoUpdateAnimBg="0"/>
      <p:bldP spid="16393" grpId="0" autoUpdateAnimBg="0"/>
      <p:bldP spid="1639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275637E-9202-4770-82DB-E830E7DE3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157" y="1160671"/>
            <a:ext cx="4741793" cy="39673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BC525F6-027E-4126-A80D-79883E590236}"/>
              </a:ext>
            </a:extLst>
          </p:cNvPr>
          <p:cNvSpPr txBox="1"/>
          <p:nvPr/>
        </p:nvSpPr>
        <p:spPr>
          <a:xfrm>
            <a:off x="6096000" y="2061819"/>
            <a:ext cx="58044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OPDRACHTEN: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>
                <a:hlinkClick r:id="rId3"/>
              </a:rPr>
              <a:t>https://www.biodoen.nl/lesmateriaal.php?go_to=21851</a:t>
            </a: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1A06CA22-95D1-439B-B9E2-88507A8DBE7F}"/>
              </a:ext>
            </a:extLst>
          </p:cNvPr>
          <p:cNvSpPr txBox="1"/>
          <p:nvPr/>
        </p:nvSpPr>
        <p:spPr>
          <a:xfrm>
            <a:off x="7070035" y="4370143"/>
            <a:ext cx="3856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SUCCES!</a:t>
            </a:r>
          </a:p>
        </p:txBody>
      </p:sp>
    </p:spTree>
    <p:extLst>
      <p:ext uri="{BB962C8B-B14F-4D97-AF65-F5344CB8AC3E}">
        <p14:creationId xmlns:p14="http://schemas.microsoft.com/office/powerpoint/2010/main" val="137158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7 blo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47801"/>
            <a:ext cx="447675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048000" y="20574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 dirty="0"/>
              <a:t>kroonblad</a:t>
            </a:r>
            <a:endParaRPr lang="nl-NL" altLang="nl-NL" sz="3200" dirty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895600" y="24384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helmknop</a:t>
            </a:r>
            <a:endParaRPr lang="nl-NL" altLang="nl-NL" sz="320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276600" y="3138489"/>
            <a:ext cx="1981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524000" y="2849564"/>
            <a:ext cx="2514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</a:t>
            </a:r>
            <a:endParaRPr lang="nl-NL" altLang="nl-NL" sz="3200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9220200" y="1981200"/>
            <a:ext cx="1752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9144000" y="27432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8077200" y="4114800"/>
            <a:ext cx="2590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8991600" y="3200400"/>
            <a:ext cx="167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Stamper</a:t>
            </a:r>
            <a:endParaRPr lang="nl-NL" altLang="nl-NL" sz="3200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8458200" y="52578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bloemsteel</a:t>
            </a:r>
            <a:endParaRPr lang="nl-NL" altLang="nl-NL" sz="32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200400" y="449580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kelkblad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37560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  <p:bldP spid="8202" grpId="0" autoUpdateAnimBg="0"/>
      <p:bldP spid="8203" grpId="0" autoUpdateAnimBg="0"/>
      <p:bldP spid="820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8 bloemgegeslac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4" y="1524000"/>
            <a:ext cx="8434387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057400" y="4114801"/>
            <a:ext cx="2667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Tweeslachtig</a:t>
            </a:r>
          </a:p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plant</a:t>
            </a:r>
            <a:endParaRPr lang="nl-NL" altLang="nl-NL" sz="32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343400" y="4191001"/>
            <a:ext cx="3505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Vrouwelijke</a:t>
            </a:r>
          </a:p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 plant</a:t>
            </a:r>
            <a:endParaRPr lang="nl-NL" altLang="nl-NL" sz="3200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772400" y="4267200"/>
            <a:ext cx="2209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Mannelijke plant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83455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  <p:bldP spid="922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kstvak 1"/>
          <p:cNvSpPr txBox="1">
            <a:spLocks noChangeArrowheads="1"/>
          </p:cNvSpPr>
          <p:nvPr/>
        </p:nvSpPr>
        <p:spPr bwMode="auto">
          <a:xfrm>
            <a:off x="2166939" y="785813"/>
            <a:ext cx="7500937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nl-NL" altLang="nl-NL"/>
              <a:t>Éénhuizig : man en vrouw wonen in één huis</a:t>
            </a:r>
          </a:p>
          <a:p>
            <a:pPr eaLnBrk="1" hangingPunct="1"/>
            <a:r>
              <a:rPr lang="nl-NL" altLang="nl-NL"/>
              <a:t>		Bloemen zijn tweeslachtig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r>
              <a:rPr lang="nl-NL" altLang="nl-NL"/>
              <a:t>		Bloemen zijn éénslachtig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r>
              <a:rPr lang="nl-NL" altLang="nl-NL"/>
              <a:t>Tweehuizig man woont in een huis en vrouw woont in een huis</a:t>
            </a:r>
          </a:p>
          <a:p>
            <a:pPr eaLnBrk="1" hangingPunct="1"/>
            <a:r>
              <a:rPr lang="nl-NL" altLang="nl-NL"/>
              <a:t>Bloemen zijn altijd éénslachtig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</p:txBody>
      </p:sp>
      <p:pic>
        <p:nvPicPr>
          <p:cNvPr id="7171" name="Picture 2" descr="14 elzeprop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6" y="2200275"/>
            <a:ext cx="1000125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 descr="07 blo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000126"/>
            <a:ext cx="1157288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971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3 appelbloes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25" y="1722438"/>
            <a:ext cx="8210550" cy="426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620000" y="11430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zelfbestuiving</a:t>
            </a:r>
            <a:endParaRPr lang="nl-NL" altLang="nl-NL" sz="320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524000" y="9906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zelfbestuiving</a:t>
            </a:r>
            <a:endParaRPr lang="nl-NL" altLang="nl-NL" sz="320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191000" y="1066800"/>
            <a:ext cx="297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kruisbestuiving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37372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434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634292" y="630088"/>
            <a:ext cx="4299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dirty="0"/>
              <a:t>Bestuivingstabel fruitbomen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498" y="1627676"/>
            <a:ext cx="7410450" cy="4657725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3927229" y="6390437"/>
            <a:ext cx="8628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https://www.fruittrends.nl/zelf-doen/bestuivingstabel-fruitbomen/</a:t>
            </a:r>
          </a:p>
        </p:txBody>
      </p:sp>
    </p:spTree>
    <p:extLst>
      <p:ext uri="{BB962C8B-B14F-4D97-AF65-F5344CB8AC3E}">
        <p14:creationId xmlns:p14="http://schemas.microsoft.com/office/powerpoint/2010/main" val="2458962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4 elzeprop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4" y="-304800"/>
            <a:ext cx="3811587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33600" y="914400"/>
            <a:ext cx="358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Oud stamperkatje</a:t>
            </a:r>
            <a:endParaRPr lang="nl-NL" altLang="nl-NL" sz="320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981200" y="3810000"/>
            <a:ext cx="3429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meeldraadkatje</a:t>
            </a:r>
            <a:endParaRPr lang="nl-NL" altLang="nl-NL" sz="320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410200" y="2971800"/>
            <a:ext cx="3962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stamperkatje</a:t>
            </a:r>
            <a:endParaRPr lang="nl-NL" altLang="nl-NL" sz="3200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743200" y="4495801"/>
            <a:ext cx="67056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De els heeft éénslachtige bloemen: vrouwelijke bloemen (stamperkatjes) en mannelijke bloemen (meeldraadkatjes)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11756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0 bestuiv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6" y="1295400"/>
            <a:ext cx="7205663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286000" y="4572000"/>
            <a:ext cx="3429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 brengt stuifmeel op rug van het insect</a:t>
            </a:r>
            <a:endParaRPr lang="nl-NL" altLang="nl-NL" sz="32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934200" y="4572000"/>
            <a:ext cx="3124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 komt op de stempel 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03285337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FFC6ED08921848A8381E14814EAA18" ma:contentTypeVersion="7" ma:contentTypeDescription="Een nieuw document maken." ma:contentTypeScope="" ma:versionID="0037b6c881d299e08432685db1a850f6">
  <xsd:schema xmlns:xsd="http://www.w3.org/2001/XMLSchema" xmlns:xs="http://www.w3.org/2001/XMLSchema" xmlns:p="http://schemas.microsoft.com/office/2006/metadata/properties" xmlns:ns3="82ac19c3-1cff-4f70-a585-2de21a3866ce" targetNamespace="http://schemas.microsoft.com/office/2006/metadata/properties" ma:root="true" ma:fieldsID="5eff5ed9168d0d748a34f907b4b8a50e" ns3:_="">
    <xsd:import namespace="82ac19c3-1cff-4f70-a585-2de21a3866c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ac19c3-1cff-4f70-a585-2de21a3866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56C3D4D-0C62-4FBF-9DA5-5E3F43138C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20F15D-51D5-4D4B-A0C9-7584B703A1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ac19c3-1cff-4f70-a585-2de21a3866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37CF3B-08EA-4C73-8618-5DC54C3E41FD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2ac19c3-1cff-4f70-a585-2de21a3866ce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198</Words>
  <Application>Microsoft Office PowerPoint</Application>
  <PresentationFormat>Breedbeeld</PresentationFormat>
  <Paragraphs>83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Kantoorthema</vt:lpstr>
      <vt:lpstr>Plantenfysiologie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Plantenfysiologie</dc:title>
  <dc:creator>Thijs Rutters</dc:creator>
  <cp:lastModifiedBy>geen idee</cp:lastModifiedBy>
  <cp:revision>21</cp:revision>
  <dcterms:created xsi:type="dcterms:W3CDTF">2017-09-26T13:54:22Z</dcterms:created>
  <dcterms:modified xsi:type="dcterms:W3CDTF">2020-11-11T09:46:30Z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0x01010015FFC6ED08921848A8381E14814EAA18</vt:lpwstr>
  </property>
</Properties>
</file>