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84" r:id="rId6"/>
    <p:sldId id="294" r:id="rId7"/>
    <p:sldId id="295" r:id="rId8"/>
    <p:sldId id="258" r:id="rId9"/>
    <p:sldId id="259" r:id="rId10"/>
    <p:sldId id="260" r:id="rId11"/>
    <p:sldId id="293" r:id="rId12"/>
    <p:sldId id="267" r:id="rId13"/>
    <p:sldId id="292" r:id="rId14"/>
    <p:sldId id="268" r:id="rId15"/>
    <p:sldId id="262" r:id="rId16"/>
    <p:sldId id="263" r:id="rId17"/>
    <p:sldId id="264" r:id="rId18"/>
    <p:sldId id="265" r:id="rId19"/>
    <p:sldId id="266" r:id="rId20"/>
    <p:sldId id="289" r:id="rId21"/>
    <p:sldId id="290" r:id="rId22"/>
    <p:sldId id="285" r:id="rId23"/>
    <p:sldId id="286" r:id="rId24"/>
    <p:sldId id="287" r:id="rId25"/>
    <p:sldId id="261" r:id="rId26"/>
    <p:sldId id="269" r:id="rId27"/>
    <p:sldId id="291" r:id="rId28"/>
    <p:sldId id="288" r:id="rId2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50" d="100"/>
          <a:sy n="50" d="100"/>
        </p:scale>
        <p:origin x="158" y="12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1130533" y="6142150"/>
            <a:ext cx="468006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81156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DA6C8-1046-41D7-9FEF-5D18570B2641}" type="datetimeFigureOut">
              <a:rPr lang="nl-NL" smtClean="0"/>
              <a:t>18-11-2021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B7C8-9B84-4C16-B68F-FD41DE3E08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3764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DA6C8-1046-41D7-9FEF-5D18570B2641}" type="datetimeFigureOut">
              <a:rPr lang="nl-NL" smtClean="0"/>
              <a:t>18-11-2021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B7C8-9B84-4C16-B68F-FD41DE3E08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36053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368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402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086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965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262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36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6120000" y="0"/>
            <a:ext cx="36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68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72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045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1130533" y="6142150"/>
            <a:ext cx="468006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71669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9036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052000" y="1728000"/>
            <a:ext cx="7740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183272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360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E201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4Lus2M9W_U&amp;feature=emb_logo" TargetMode="External"/><Relationship Id="rId2" Type="http://schemas.openxmlformats.org/officeDocument/2006/relationships/slideLayout" Target="../slideLayouts/slideLayout11.xml"/><Relationship Id="rId1" Type="http://schemas.openxmlformats.org/officeDocument/2006/relationships/video" Target="https://www.youtube.com/embed/Z4Lus2M9W_U?feature=oembed" TargetMode="Externa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www.youtube.com/watch?v=B1UCAGiPhqU&amp;feature=emb_logo" TargetMode="Externa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lantaardig.com/groenteninfo/berichten/tomaten-over-de-bestuiving-en-vruchtzetting/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1.png"/><Relationship Id="rId4" Type="http://schemas.openxmlformats.org/officeDocument/2006/relationships/hyperlink" Target="https://www.groenkennisnet.nl/nl/groenkennisnet/show/Insectenbestuiving-voor-betere-fruitopbrengst.htm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doen.nl/lesmateriaal.php?go_to=21851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F7005FA7-0FFE-4730-A2D2-325913D784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0"/>
            <a:ext cx="12192000" cy="6096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-497150" y="719091"/>
            <a:ext cx="6516209" cy="1646638"/>
          </a:xfrm>
        </p:spPr>
        <p:txBody>
          <a:bodyPr/>
          <a:lstStyle/>
          <a:p>
            <a:r>
              <a:rPr lang="nl-NL" sz="4400" b="1" dirty="0"/>
              <a:t>Plantenfysiologie</a:t>
            </a:r>
            <a:br>
              <a:rPr lang="nl-NL" dirty="0"/>
            </a:b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147134"/>
            <a:ext cx="5509432" cy="1226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9107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713" y="1013891"/>
            <a:ext cx="8554096" cy="5376546"/>
          </a:xfrm>
          <a:prstGeom prst="rect">
            <a:avLst/>
          </a:prstGeom>
        </p:spPr>
      </p:pic>
      <p:sp>
        <p:nvSpPr>
          <p:cNvPr id="2" name="Rechthoek 1"/>
          <p:cNvSpPr/>
          <p:nvPr/>
        </p:nvSpPr>
        <p:spPr>
          <a:xfrm>
            <a:off x="634292" y="630088"/>
            <a:ext cx="42999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800" dirty="0"/>
              <a:t>Bestuivingstabel fruitbomen</a:t>
            </a:r>
          </a:p>
        </p:txBody>
      </p:sp>
      <p:sp>
        <p:nvSpPr>
          <p:cNvPr id="5" name="Rechthoek 4"/>
          <p:cNvSpPr/>
          <p:nvPr/>
        </p:nvSpPr>
        <p:spPr>
          <a:xfrm>
            <a:off x="3927229" y="6390437"/>
            <a:ext cx="86281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/>
              <a:t>https://www.fruittrends.nl/zelf-doen/bestuivingstabel-fruitbomen/</a:t>
            </a:r>
          </a:p>
        </p:txBody>
      </p:sp>
    </p:spTree>
    <p:extLst>
      <p:ext uri="{BB962C8B-B14F-4D97-AF65-F5344CB8AC3E}">
        <p14:creationId xmlns:p14="http://schemas.microsoft.com/office/powerpoint/2010/main" val="24589625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4 elzepropp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4" y="-304800"/>
            <a:ext cx="3811587" cy="559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133600" y="914400"/>
            <a:ext cx="3581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Oud stamperkatje</a:t>
            </a:r>
            <a:endParaRPr lang="nl-NL" altLang="nl-NL" sz="3200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981200" y="3810000"/>
            <a:ext cx="3429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meeldraadkatje</a:t>
            </a:r>
            <a:endParaRPr lang="nl-NL" altLang="nl-NL" sz="3200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5410200" y="2971800"/>
            <a:ext cx="3962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stamperkatje</a:t>
            </a:r>
            <a:endParaRPr lang="nl-NL" altLang="nl-NL" sz="3200"/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2743200" y="4495801"/>
            <a:ext cx="670560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De els heeft éénslachtige bloemen: vrouwelijke bloemen (stamperkatjes) en mannelijke bloemen (meeldraadkatjes)</a:t>
            </a:r>
            <a:endParaRPr lang="nl-NL" altLang="nl-NL" sz="3200"/>
          </a:p>
        </p:txBody>
      </p:sp>
    </p:spTree>
    <p:extLst>
      <p:ext uri="{BB962C8B-B14F-4D97-AF65-F5344CB8AC3E}">
        <p14:creationId xmlns:p14="http://schemas.microsoft.com/office/powerpoint/2010/main" val="11756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10 bestuiv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76" y="1295400"/>
            <a:ext cx="7205663" cy="330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2286000" y="4572000"/>
            <a:ext cx="3429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Meeldraad brengt stuifmeel op rug van het insect</a:t>
            </a:r>
            <a:endParaRPr lang="nl-NL" altLang="nl-NL" sz="3200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6934200" y="4572000"/>
            <a:ext cx="31242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Stuifmeel komt op de stempel </a:t>
            </a:r>
            <a:endParaRPr lang="nl-NL" altLang="nl-NL" sz="3200"/>
          </a:p>
        </p:txBody>
      </p:sp>
    </p:spTree>
    <p:extLst>
      <p:ext uri="{BB962C8B-B14F-4D97-AF65-F5344CB8AC3E}">
        <p14:creationId xmlns:p14="http://schemas.microsoft.com/office/powerpoint/2010/main" val="20328533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Figuur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342900"/>
            <a:ext cx="32766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54717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11 helmhokjes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04801"/>
            <a:ext cx="8077200" cy="365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7" name="Text Box 19"/>
          <p:cNvSpPr txBox="1">
            <a:spLocks noChangeArrowheads="1"/>
          </p:cNvSpPr>
          <p:nvPr/>
        </p:nvSpPr>
        <p:spPr bwMode="auto">
          <a:xfrm>
            <a:off x="1524000" y="381000"/>
            <a:ext cx="2133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helmhokje</a:t>
            </a:r>
            <a:endParaRPr lang="nl-NL" altLang="nl-NL" sz="3200"/>
          </a:p>
        </p:txBody>
      </p:sp>
      <p:sp>
        <p:nvSpPr>
          <p:cNvPr id="12308" name="Text Box 20"/>
          <p:cNvSpPr txBox="1">
            <a:spLocks noChangeArrowheads="1"/>
          </p:cNvSpPr>
          <p:nvPr/>
        </p:nvSpPr>
        <p:spPr bwMode="auto">
          <a:xfrm>
            <a:off x="5334000" y="381000"/>
            <a:ext cx="3200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600"/>
              <a:t>stuifmeelkorre</a:t>
            </a:r>
            <a:r>
              <a:rPr lang="pt-BR" altLang="nl-NL" sz="2800"/>
              <a:t>l</a:t>
            </a:r>
            <a:endParaRPr lang="nl-NL" altLang="nl-NL" sz="2800"/>
          </a:p>
        </p:txBody>
      </p:sp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6629400" y="2667000"/>
            <a:ext cx="1066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wand</a:t>
            </a:r>
            <a:endParaRPr lang="nl-NL" altLang="nl-NL" sz="3200"/>
          </a:p>
        </p:txBody>
      </p:sp>
      <p:sp>
        <p:nvSpPr>
          <p:cNvPr id="12310" name="Text Box 22"/>
          <p:cNvSpPr txBox="1">
            <a:spLocks noChangeArrowheads="1"/>
          </p:cNvSpPr>
          <p:nvPr/>
        </p:nvSpPr>
        <p:spPr bwMode="auto">
          <a:xfrm>
            <a:off x="1752600" y="3200400"/>
            <a:ext cx="2133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helmdraad</a:t>
            </a:r>
            <a:endParaRPr lang="nl-NL" altLang="nl-NL" sz="3200"/>
          </a:p>
        </p:txBody>
      </p:sp>
      <p:sp>
        <p:nvSpPr>
          <p:cNvPr id="12311" name="Text Box 23"/>
          <p:cNvSpPr txBox="1">
            <a:spLocks noChangeArrowheads="1"/>
          </p:cNvSpPr>
          <p:nvPr/>
        </p:nvSpPr>
        <p:spPr bwMode="auto">
          <a:xfrm>
            <a:off x="8839200" y="1219200"/>
            <a:ext cx="2209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helmhokje</a:t>
            </a:r>
            <a:endParaRPr lang="nl-NL" altLang="nl-NL" sz="3200"/>
          </a:p>
        </p:txBody>
      </p:sp>
      <p:sp>
        <p:nvSpPr>
          <p:cNvPr id="11272" name="Line 24"/>
          <p:cNvSpPr>
            <a:spLocks noChangeShapeType="1"/>
          </p:cNvSpPr>
          <p:nvPr/>
        </p:nvSpPr>
        <p:spPr bwMode="auto">
          <a:xfrm>
            <a:off x="2514600" y="990600"/>
            <a:ext cx="22860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1273" name="Line 29"/>
          <p:cNvSpPr>
            <a:spLocks noChangeShapeType="1"/>
          </p:cNvSpPr>
          <p:nvPr/>
        </p:nvSpPr>
        <p:spPr bwMode="auto">
          <a:xfrm flipH="1">
            <a:off x="2667000" y="3048000"/>
            <a:ext cx="1524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1274" name="Text Box 30"/>
          <p:cNvSpPr txBox="1">
            <a:spLocks noChangeArrowheads="1"/>
          </p:cNvSpPr>
          <p:nvPr/>
        </p:nvSpPr>
        <p:spPr bwMode="auto">
          <a:xfrm>
            <a:off x="2063750" y="4652963"/>
            <a:ext cx="80645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nl-NL" altLang="nl-NL"/>
              <a:t>Stuifmeelkorrels zijn de spermacellen van een plant.</a:t>
            </a:r>
            <a:br>
              <a:rPr lang="nl-NL" altLang="nl-NL"/>
            </a:br>
            <a:r>
              <a:rPr lang="nl-NL" altLang="nl-NL"/>
              <a:t>Zij ontstaan in de meeldraden d.m.v. reductiedeling</a:t>
            </a:r>
          </a:p>
          <a:p>
            <a:pPr eaLnBrk="1" hangingPunct="1">
              <a:spcBef>
                <a:spcPct val="50000"/>
              </a:spcBef>
            </a:pPr>
            <a:endParaRPr lang="nl-NL" altLang="nl-NL"/>
          </a:p>
          <a:p>
            <a:pPr eaLnBrk="1" hangingPunct="1">
              <a:spcBef>
                <a:spcPct val="50000"/>
              </a:spcBef>
            </a:pPr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83215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7" grpId="0" autoUpdateAnimBg="0"/>
      <p:bldP spid="12308" grpId="0" autoUpdateAnimBg="0"/>
      <p:bldP spid="12309" grpId="0" autoUpdateAnimBg="0"/>
      <p:bldP spid="12310" grpId="0" autoUpdateAnimBg="0"/>
      <p:bldP spid="12311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12 gr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600" y="1"/>
            <a:ext cx="4089400" cy="481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6096000" y="762000"/>
            <a:ext cx="2057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stempel</a:t>
            </a:r>
            <a:endParaRPr lang="nl-NL" altLang="nl-NL" sz="3200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6096000" y="1371600"/>
            <a:ext cx="3124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vruchtbeginsel</a:t>
            </a:r>
            <a:endParaRPr lang="nl-NL" altLang="nl-NL" sz="3200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096000" y="1828800"/>
            <a:ext cx="2667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helmdraad</a:t>
            </a:r>
            <a:endParaRPr lang="nl-NL" altLang="nl-NL" sz="3200"/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6096000" y="2133600"/>
            <a:ext cx="2895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helmhokje</a:t>
            </a:r>
            <a:endParaRPr lang="nl-NL" altLang="nl-NL" sz="3200"/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3124200" y="2863850"/>
            <a:ext cx="7848600" cy="399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 b="1">
                <a:solidFill>
                  <a:schemeClr val="accent2"/>
                </a:solidFill>
              </a:rPr>
              <a:t>Gras is een windbloeier:</a:t>
            </a:r>
          </a:p>
          <a:p>
            <a:pPr eaLnBrk="1" hangingPunct="1">
              <a:spcBef>
                <a:spcPct val="50000"/>
              </a:spcBef>
            </a:pPr>
            <a:r>
              <a:rPr lang="pt-BR" altLang="nl-NL" sz="3200"/>
              <a:t>Grote veervormige stempels om stuifmeel op te vangen</a:t>
            </a:r>
          </a:p>
          <a:p>
            <a:pPr eaLnBrk="1" hangingPunct="1">
              <a:spcBef>
                <a:spcPct val="50000"/>
              </a:spcBef>
            </a:pPr>
            <a:r>
              <a:rPr lang="pt-BR" altLang="nl-NL" sz="3200"/>
              <a:t>Meeldraden hangen buiten de bloem</a:t>
            </a:r>
          </a:p>
          <a:p>
            <a:pPr eaLnBrk="1" hangingPunct="1">
              <a:spcBef>
                <a:spcPct val="50000"/>
              </a:spcBef>
            </a:pPr>
            <a:r>
              <a:rPr lang="pt-BR" altLang="nl-NL" sz="3200"/>
              <a:t>Geen opvallende kleuren</a:t>
            </a:r>
          </a:p>
          <a:p>
            <a:pPr eaLnBrk="1" hangingPunct="1">
              <a:spcBef>
                <a:spcPct val="50000"/>
              </a:spcBef>
            </a:pPr>
            <a:r>
              <a:rPr lang="pt-BR" altLang="nl-NL" sz="3200"/>
              <a:t>Licht stuifmeel</a:t>
            </a:r>
            <a:endParaRPr lang="nl-NL" altLang="nl-NL" sz="3200"/>
          </a:p>
        </p:txBody>
      </p:sp>
    </p:spTree>
    <p:extLst>
      <p:ext uri="{BB962C8B-B14F-4D97-AF65-F5344CB8AC3E}">
        <p14:creationId xmlns:p14="http://schemas.microsoft.com/office/powerpoint/2010/main" val="2442701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  <p:bldP spid="13316" grpId="0" autoUpdateAnimBg="0"/>
      <p:bldP spid="13317" grpId="0" autoUpdateAnimBg="0"/>
      <p:bldP spid="13318" grpId="0" autoUpdateAnimBg="0"/>
      <p:bldP spid="13319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Figuur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726" y="1514475"/>
            <a:ext cx="7446963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16384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1289786" y="3028564"/>
            <a:ext cx="436048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11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https://www.youtube.com/watch?v=Z4Lus2M9W_U&amp;feature=emb_logo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7231" y="590470"/>
            <a:ext cx="4531754" cy="593867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513540" y="475637"/>
            <a:ext cx="66587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/>
              <a:t>Hulp bij bestuiving</a:t>
            </a:r>
          </a:p>
        </p:txBody>
      </p:sp>
      <p:pic>
        <p:nvPicPr>
          <p:cNvPr id="5" name="Onlinemedia 4" title="Hommel productie - Natupol">
            <a:hlinkClick r:id="" action="ppaction://media"/>
            <a:extLst>
              <a:ext uri="{FF2B5EF4-FFF2-40B4-BE49-F238E27FC236}">
                <a16:creationId xmlns:a16="http://schemas.microsoft.com/office/drawing/2014/main" id="{4EB46C43-3A49-4F58-A03C-657CE0C04C2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327109" y="1899842"/>
            <a:ext cx="6159338" cy="3480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906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6708" y="375138"/>
            <a:ext cx="6431016" cy="6114736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1043354" y="1465385"/>
            <a:ext cx="7573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/>
              <a:t>Bestuiving en relatieve vochtigheid</a:t>
            </a:r>
          </a:p>
        </p:txBody>
      </p:sp>
    </p:spTree>
    <p:extLst>
      <p:ext uri="{BB962C8B-B14F-4D97-AF65-F5344CB8AC3E}">
        <p14:creationId xmlns:p14="http://schemas.microsoft.com/office/powerpoint/2010/main" val="20153576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BC4DA569-BB4B-4269-BC0B-451CF75BED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001" y="0"/>
            <a:ext cx="103059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62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30B70183-A6BB-470A-949C-344E64205A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309499" cy="6862906"/>
          </a:xfrm>
          <a:prstGeom prst="rect">
            <a:avLst/>
          </a:prstGeom>
        </p:spPr>
      </p:pic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762866" y="1443915"/>
            <a:ext cx="77400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sz="3600" b="1" dirty="0">
                <a:latin typeface="Arial" panose="020B0604020202020204" pitchFamily="34" charset="0"/>
                <a:cs typeface="Arial" panose="020B0604020202020204" pitchFamily="34" charset="0"/>
              </a:rPr>
              <a:t>Bloemen</a:t>
            </a:r>
          </a:p>
          <a:p>
            <a:pPr marL="0" indent="0" algn="ctr">
              <a:buNone/>
            </a:pPr>
            <a:r>
              <a:rPr lang="nl-NL" sz="3600" b="1" dirty="0">
                <a:latin typeface="Arial" panose="020B0604020202020204" pitchFamily="34" charset="0"/>
                <a:cs typeface="Arial" panose="020B0604020202020204" pitchFamily="34" charset="0"/>
              </a:rPr>
              <a:t>Bestuiving</a:t>
            </a:r>
          </a:p>
          <a:p>
            <a:pPr marL="0" indent="0" algn="ctr">
              <a:buNone/>
            </a:pPr>
            <a:r>
              <a:rPr lang="nl-NL" sz="3600" b="1" dirty="0">
                <a:latin typeface="Arial" panose="020B0604020202020204" pitchFamily="34" charset="0"/>
                <a:cs typeface="Arial" panose="020B0604020202020204" pitchFamily="34" charset="0"/>
              </a:rPr>
              <a:t>Bevruchting</a:t>
            </a:r>
          </a:p>
          <a:p>
            <a:pPr marL="0" indent="0" algn="ctr">
              <a:buNone/>
            </a:pPr>
            <a:r>
              <a:rPr lang="nl-NL" sz="3600" b="1" dirty="0">
                <a:latin typeface="Arial" panose="020B0604020202020204" pitchFamily="34" charset="0"/>
                <a:cs typeface="Arial" panose="020B0604020202020204" pitchFamily="34" charset="0"/>
              </a:rPr>
              <a:t>Les 2</a:t>
            </a:r>
          </a:p>
        </p:txBody>
      </p:sp>
    </p:spTree>
    <p:extLst>
      <p:ext uri="{BB962C8B-B14F-4D97-AF65-F5344CB8AC3E}">
        <p14:creationId xmlns:p14="http://schemas.microsoft.com/office/powerpoint/2010/main" val="33913468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24736EB-3128-4C84-987F-95CD60E9C4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1407" y="741645"/>
            <a:ext cx="7818783" cy="520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3378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hlinkClick r:id="rId2"/>
            <a:extLst>
              <a:ext uri="{FF2B5EF4-FFF2-40B4-BE49-F238E27FC236}">
                <a16:creationId xmlns:a16="http://schemas.microsoft.com/office/drawing/2014/main" id="{E3B5666D-ACA8-4BF0-8874-E28B2FB0C3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842" y="1413270"/>
            <a:ext cx="9528315" cy="403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0791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09 vruchtbeginsel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F"/>
              </a:clrFrom>
              <a:clrTo>
                <a:srgbClr val="FDFD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998539"/>
            <a:ext cx="7067550" cy="485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352800" y="2209800"/>
            <a:ext cx="1066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stijl</a:t>
            </a:r>
            <a:endParaRPr lang="nl-NL" altLang="nl-NL" sz="3200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524000" y="5181600"/>
            <a:ext cx="2743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vruchtbeginsel</a:t>
            </a:r>
            <a:endParaRPr lang="nl-NL" altLang="nl-NL" sz="3200"/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7467600" y="4572000"/>
            <a:ext cx="2667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zaadbeginsel</a:t>
            </a:r>
            <a:endParaRPr lang="nl-NL" altLang="nl-NL" sz="3200"/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8610600" y="3124200"/>
            <a:ext cx="2514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Eicel met kern</a:t>
            </a:r>
            <a:endParaRPr lang="nl-NL" altLang="nl-NL" sz="3200"/>
          </a:p>
        </p:txBody>
      </p:sp>
      <p:sp>
        <p:nvSpPr>
          <p:cNvPr id="8199" name="Line 12"/>
          <p:cNvSpPr>
            <a:spLocks noChangeShapeType="1"/>
          </p:cNvSpPr>
          <p:nvPr/>
        </p:nvSpPr>
        <p:spPr bwMode="auto">
          <a:xfrm>
            <a:off x="7924800" y="3962400"/>
            <a:ext cx="7620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8200" name="Line 13"/>
          <p:cNvSpPr>
            <a:spLocks noChangeShapeType="1"/>
          </p:cNvSpPr>
          <p:nvPr/>
        </p:nvSpPr>
        <p:spPr bwMode="auto">
          <a:xfrm flipV="1">
            <a:off x="3048000" y="3810000"/>
            <a:ext cx="68580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6710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utoUpdateAnimBg="0"/>
      <p:bldP spid="10244" grpId="0" autoUpdateAnimBg="0"/>
      <p:bldP spid="10245" grpId="0" autoUpdateAnimBg="0"/>
      <p:bldP spid="10246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15 bevrucht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1" y="-98425"/>
            <a:ext cx="3382963" cy="695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2743200" y="304800"/>
            <a:ext cx="3352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stuifmeelkorrel</a:t>
            </a:r>
            <a:endParaRPr lang="nl-NL" altLang="nl-NL" sz="3200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4114800" y="685800"/>
            <a:ext cx="2362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stempel</a:t>
            </a:r>
            <a:endParaRPr lang="nl-NL" altLang="nl-NL" sz="3200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200400" y="1981200"/>
            <a:ext cx="2514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stuifmeelbuis</a:t>
            </a:r>
            <a:endParaRPr lang="nl-NL" altLang="nl-NL" sz="3200"/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4572000" y="2849564"/>
            <a:ext cx="1524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stijl</a:t>
            </a:r>
            <a:endParaRPr lang="nl-NL" altLang="nl-NL" sz="3200"/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2971800" y="4191000"/>
            <a:ext cx="2819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zaadbeginsel</a:t>
            </a:r>
            <a:endParaRPr lang="nl-NL" altLang="nl-NL" sz="3200"/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1981200" y="4648200"/>
            <a:ext cx="3810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Kern van de eicel</a:t>
            </a:r>
            <a:endParaRPr lang="nl-NL" altLang="nl-NL" sz="3200"/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2514600" y="5105400"/>
            <a:ext cx="2895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Kern van de stuifmeelkorrel</a:t>
            </a:r>
            <a:endParaRPr lang="nl-NL" altLang="nl-NL" sz="3200"/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3276600" y="6096000"/>
            <a:ext cx="3200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vruchtbeginsel</a:t>
            </a:r>
            <a:endParaRPr lang="nl-NL" altLang="nl-NL" sz="3200"/>
          </a:p>
        </p:txBody>
      </p:sp>
      <p:sp>
        <p:nvSpPr>
          <p:cNvPr id="16395" name="Line 11"/>
          <p:cNvSpPr>
            <a:spLocks noChangeShapeType="1"/>
          </p:cNvSpPr>
          <p:nvPr/>
        </p:nvSpPr>
        <p:spPr bwMode="auto">
          <a:xfrm>
            <a:off x="5334000" y="594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6396" name="Line 12"/>
          <p:cNvSpPr>
            <a:spLocks noChangeShapeType="1"/>
          </p:cNvSpPr>
          <p:nvPr/>
        </p:nvSpPr>
        <p:spPr bwMode="auto">
          <a:xfrm flipV="1">
            <a:off x="4724400" y="5486400"/>
            <a:ext cx="685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8835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utoUpdateAnimBg="0"/>
      <p:bldP spid="16388" grpId="0" autoUpdateAnimBg="0"/>
      <p:bldP spid="16389" grpId="0" autoUpdateAnimBg="0"/>
      <p:bldP spid="16390" grpId="0" autoUpdateAnimBg="0"/>
      <p:bldP spid="16391" grpId="0" autoUpdateAnimBg="0"/>
      <p:bldP spid="16392" grpId="0" autoUpdateAnimBg="0"/>
      <p:bldP spid="16393" grpId="0" autoUpdateAnimBg="0"/>
      <p:bldP spid="16394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043" y="829889"/>
            <a:ext cx="2408129" cy="2408129"/>
          </a:xfrm>
          <a:prstGeom prst="rect">
            <a:avLst/>
          </a:prstGeom>
        </p:spPr>
      </p:pic>
      <p:sp>
        <p:nvSpPr>
          <p:cNvPr id="4" name="Rechthoek 3"/>
          <p:cNvSpPr/>
          <p:nvPr/>
        </p:nvSpPr>
        <p:spPr>
          <a:xfrm>
            <a:off x="4205503" y="1903148"/>
            <a:ext cx="779892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11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https://www.plantaardig.com/groenteninfo/berichten/tomaten-over-de-bestuiving-en-vruchtzetting/</a:t>
            </a:r>
            <a:endParaRPr lang="nl-NL" dirty="0"/>
          </a:p>
        </p:txBody>
      </p:sp>
      <p:sp>
        <p:nvSpPr>
          <p:cNvPr id="5" name="Rechthoek 4"/>
          <p:cNvSpPr/>
          <p:nvPr/>
        </p:nvSpPr>
        <p:spPr>
          <a:xfrm>
            <a:off x="4618893" y="448915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dirty="0">
                <a:hlinkClick r:id="rId4"/>
              </a:rPr>
              <a:t>https://www.groenkennisnet.nl/nl/groenkennisnet/show/Insectenbestuiving-voor-betere-fruitopbrengst.htm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182" y="3936023"/>
            <a:ext cx="2609850" cy="1752600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5427785" y="492369"/>
            <a:ext cx="6084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Bronnen voor opdracht</a:t>
            </a:r>
          </a:p>
        </p:txBody>
      </p:sp>
    </p:spTree>
    <p:extLst>
      <p:ext uri="{BB962C8B-B14F-4D97-AF65-F5344CB8AC3E}">
        <p14:creationId xmlns:p14="http://schemas.microsoft.com/office/powerpoint/2010/main" val="15445715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7275637E-9202-4770-82DB-E830E7DE3D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172" y="1445350"/>
            <a:ext cx="4741793" cy="396730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3BC525F6-027E-4126-A80D-79883E590236}"/>
              </a:ext>
            </a:extLst>
          </p:cNvPr>
          <p:cNvSpPr txBox="1"/>
          <p:nvPr/>
        </p:nvSpPr>
        <p:spPr>
          <a:xfrm>
            <a:off x="5350276" y="2061819"/>
            <a:ext cx="58044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OPDRACHTEN: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>
                <a:hlinkClick r:id="rId3"/>
              </a:rPr>
              <a:t>https://www.biodoen.nl/lesmateriaal.php?go_to=21851</a:t>
            </a:r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1A06CA22-95D1-439B-B9E2-88507A8DBE7F}"/>
              </a:ext>
            </a:extLst>
          </p:cNvPr>
          <p:cNvSpPr txBox="1"/>
          <p:nvPr/>
        </p:nvSpPr>
        <p:spPr>
          <a:xfrm>
            <a:off x="7070035" y="4370143"/>
            <a:ext cx="3856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SUCCES!</a:t>
            </a:r>
          </a:p>
        </p:txBody>
      </p:sp>
    </p:spTree>
    <p:extLst>
      <p:ext uri="{BB962C8B-B14F-4D97-AF65-F5344CB8AC3E}">
        <p14:creationId xmlns:p14="http://schemas.microsoft.com/office/powerpoint/2010/main" val="137158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F5E8B21D-1D53-437E-B8A3-A68804FADE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4031"/>
          <a:stretch/>
        </p:blipFill>
        <p:spPr>
          <a:xfrm>
            <a:off x="886692" y="-27830"/>
            <a:ext cx="7924800" cy="69136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73728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ijdelijke aanduiding voor afbeelding 2">
            <a:extLst>
              <a:ext uri="{FF2B5EF4-FFF2-40B4-BE49-F238E27FC236}">
                <a16:creationId xmlns:a16="http://schemas.microsoft.com/office/drawing/2014/main" id="{A9207351-29A8-43E6-8462-EE2B0FADC43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/>
          <a:srcRect t="2964" r="13053" b="2964"/>
          <a:stretch/>
        </p:blipFill>
        <p:spPr>
          <a:xfrm>
            <a:off x="0" y="0"/>
            <a:ext cx="8506691" cy="6902970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05E3A7BE-21F7-4783-92CC-D328F6CBEB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0217" y="1606717"/>
            <a:ext cx="3254793" cy="2437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371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07 bloe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025" y="1427163"/>
            <a:ext cx="4476750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3048000" y="2057400"/>
            <a:ext cx="2133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 dirty="0"/>
              <a:t>kroonblad</a:t>
            </a:r>
            <a:endParaRPr lang="nl-NL" altLang="nl-NL" sz="3200" dirty="0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895600" y="2438400"/>
            <a:ext cx="1828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helmknop</a:t>
            </a:r>
            <a:endParaRPr lang="nl-NL" altLang="nl-NL" sz="3200"/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276600" y="3138489"/>
            <a:ext cx="1981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helmdraad</a:t>
            </a:r>
            <a:endParaRPr lang="nl-NL" altLang="nl-NL" sz="3200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1524000" y="2849564"/>
            <a:ext cx="25146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meeldraad</a:t>
            </a:r>
            <a:endParaRPr lang="nl-NL" altLang="nl-NL" sz="3200"/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9220200" y="1981200"/>
            <a:ext cx="1752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stempel</a:t>
            </a:r>
            <a:endParaRPr lang="nl-NL" altLang="nl-NL" sz="3200"/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9144000" y="2743200"/>
            <a:ext cx="1066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stijl</a:t>
            </a:r>
            <a:endParaRPr lang="nl-NL" altLang="nl-NL" sz="3200"/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8077200" y="4114800"/>
            <a:ext cx="2590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vruchtbeginsel</a:t>
            </a:r>
            <a:endParaRPr lang="nl-NL" altLang="nl-NL" sz="3200"/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8991600" y="3200400"/>
            <a:ext cx="1676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Stamper</a:t>
            </a:r>
            <a:endParaRPr lang="nl-NL" altLang="nl-NL" sz="3200"/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8458200" y="5257800"/>
            <a:ext cx="2209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bloemsteel</a:t>
            </a:r>
            <a:endParaRPr lang="nl-NL" altLang="nl-NL" sz="3200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3200400" y="4495800"/>
            <a:ext cx="1600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kelkblad</a:t>
            </a:r>
            <a:endParaRPr lang="nl-NL" altLang="nl-NL" sz="3200"/>
          </a:p>
        </p:txBody>
      </p:sp>
    </p:spTree>
    <p:extLst>
      <p:ext uri="{BB962C8B-B14F-4D97-AF65-F5344CB8AC3E}">
        <p14:creationId xmlns:p14="http://schemas.microsoft.com/office/powerpoint/2010/main" val="2375603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utoUpdateAnimBg="0"/>
      <p:bldP spid="8196" grpId="0" autoUpdateAnimBg="0"/>
      <p:bldP spid="8197" grpId="0" autoUpdateAnimBg="0"/>
      <p:bldP spid="8198" grpId="0" autoUpdateAnimBg="0"/>
      <p:bldP spid="8199" grpId="0" autoUpdateAnimBg="0"/>
      <p:bldP spid="8200" grpId="0" autoUpdateAnimBg="0"/>
      <p:bldP spid="8201" grpId="0" autoUpdateAnimBg="0"/>
      <p:bldP spid="8202" grpId="0" autoUpdateAnimBg="0"/>
      <p:bldP spid="8203" grpId="0" autoUpdateAnimBg="0"/>
      <p:bldP spid="820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08 bloemgegeslach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4" y="1524000"/>
            <a:ext cx="8434387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2057400" y="4114801"/>
            <a:ext cx="2667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BR" altLang="nl-NL" sz="3200"/>
              <a:t>Tweeslachtig</a:t>
            </a:r>
          </a:p>
          <a:p>
            <a:pPr algn="ctr" eaLnBrk="1" hangingPunct="1">
              <a:spcBef>
                <a:spcPct val="50000"/>
              </a:spcBef>
            </a:pPr>
            <a:r>
              <a:rPr lang="pt-BR" altLang="nl-NL" sz="3200"/>
              <a:t>plant</a:t>
            </a:r>
            <a:endParaRPr lang="nl-NL" altLang="nl-NL" sz="3200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4343400" y="4191001"/>
            <a:ext cx="35052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BR" altLang="nl-NL" sz="3200"/>
              <a:t>Vrouwelijke</a:t>
            </a:r>
          </a:p>
          <a:p>
            <a:pPr algn="ctr" eaLnBrk="1" hangingPunct="1">
              <a:spcBef>
                <a:spcPct val="50000"/>
              </a:spcBef>
            </a:pPr>
            <a:r>
              <a:rPr lang="pt-BR" altLang="nl-NL" sz="3200"/>
              <a:t> plant</a:t>
            </a:r>
            <a:endParaRPr lang="nl-NL" altLang="nl-NL" sz="3200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7772400" y="4267200"/>
            <a:ext cx="2209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BR" altLang="nl-NL" sz="3200"/>
              <a:t>Mannelijke plant</a:t>
            </a:r>
            <a:endParaRPr lang="nl-NL" altLang="nl-NL" sz="3200"/>
          </a:p>
        </p:txBody>
      </p:sp>
    </p:spTree>
    <p:extLst>
      <p:ext uri="{BB962C8B-B14F-4D97-AF65-F5344CB8AC3E}">
        <p14:creationId xmlns:p14="http://schemas.microsoft.com/office/powerpoint/2010/main" val="83455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utoUpdateAnimBg="0"/>
      <p:bldP spid="9220" grpId="0" autoUpdateAnimBg="0"/>
      <p:bldP spid="922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kstvak 1"/>
          <p:cNvSpPr txBox="1">
            <a:spLocks noChangeArrowheads="1"/>
          </p:cNvSpPr>
          <p:nvPr/>
        </p:nvSpPr>
        <p:spPr bwMode="auto">
          <a:xfrm>
            <a:off x="2166939" y="785813"/>
            <a:ext cx="7500937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nl-NL" altLang="nl-NL"/>
              <a:t>Éénhuizig : man en vrouw wonen in één huis</a:t>
            </a:r>
          </a:p>
          <a:p>
            <a:pPr eaLnBrk="1" hangingPunct="1"/>
            <a:r>
              <a:rPr lang="nl-NL" altLang="nl-NL"/>
              <a:t>		Bloemen zijn tweeslachtig</a:t>
            </a:r>
          </a:p>
          <a:p>
            <a:pPr eaLnBrk="1" hangingPunct="1"/>
            <a:endParaRPr lang="nl-NL" altLang="nl-NL"/>
          </a:p>
          <a:p>
            <a:pPr eaLnBrk="1" hangingPunct="1"/>
            <a:endParaRPr lang="nl-NL" altLang="nl-NL"/>
          </a:p>
          <a:p>
            <a:pPr eaLnBrk="1" hangingPunct="1"/>
            <a:endParaRPr lang="nl-NL" altLang="nl-NL"/>
          </a:p>
          <a:p>
            <a:pPr eaLnBrk="1" hangingPunct="1"/>
            <a:endParaRPr lang="nl-NL" altLang="nl-NL"/>
          </a:p>
          <a:p>
            <a:pPr eaLnBrk="1" hangingPunct="1"/>
            <a:r>
              <a:rPr lang="nl-NL" altLang="nl-NL"/>
              <a:t>		Bloemen zijn éénslachtig</a:t>
            </a:r>
          </a:p>
          <a:p>
            <a:pPr eaLnBrk="1" hangingPunct="1"/>
            <a:endParaRPr lang="nl-NL" altLang="nl-NL"/>
          </a:p>
          <a:p>
            <a:pPr eaLnBrk="1" hangingPunct="1"/>
            <a:endParaRPr lang="nl-NL" altLang="nl-NL"/>
          </a:p>
          <a:p>
            <a:pPr eaLnBrk="1" hangingPunct="1"/>
            <a:endParaRPr lang="nl-NL" altLang="nl-NL"/>
          </a:p>
          <a:p>
            <a:pPr eaLnBrk="1" hangingPunct="1"/>
            <a:r>
              <a:rPr lang="nl-NL" altLang="nl-NL"/>
              <a:t>Tweehuizig man woont in een huis en vrouw woont in een huis</a:t>
            </a:r>
          </a:p>
          <a:p>
            <a:pPr eaLnBrk="1" hangingPunct="1"/>
            <a:r>
              <a:rPr lang="nl-NL" altLang="nl-NL"/>
              <a:t>Bloemen zijn altijd éénslachtig</a:t>
            </a:r>
          </a:p>
          <a:p>
            <a:pPr eaLnBrk="1" hangingPunct="1"/>
            <a:endParaRPr lang="nl-NL" altLang="nl-NL"/>
          </a:p>
          <a:p>
            <a:pPr eaLnBrk="1" hangingPunct="1"/>
            <a:endParaRPr lang="nl-NL" altLang="nl-NL"/>
          </a:p>
        </p:txBody>
      </p:sp>
      <p:pic>
        <p:nvPicPr>
          <p:cNvPr id="7171" name="Picture 2" descr="14 elzepropp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76" y="2200275"/>
            <a:ext cx="1000125" cy="146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2" descr="07 bloe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000126"/>
            <a:ext cx="1157288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09711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estuiving en bevruchting | Ecologisch leven en tuinieren begint bij  Stichting Biotuin Tilburg">
            <a:extLst>
              <a:ext uri="{FF2B5EF4-FFF2-40B4-BE49-F238E27FC236}">
                <a16:creationId xmlns:a16="http://schemas.microsoft.com/office/drawing/2014/main" id="{021892B1-31EB-47D6-A4E5-FC121CA024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700"/>
            <a:ext cx="9720000" cy="6852600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12645540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13 appelbloese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725" y="1722438"/>
            <a:ext cx="8210550" cy="426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7620000" y="1143000"/>
            <a:ext cx="2514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zelfbestuiving</a:t>
            </a:r>
            <a:endParaRPr lang="nl-NL" altLang="nl-NL" sz="3200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524000" y="990600"/>
            <a:ext cx="2514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zelfbestuiving</a:t>
            </a:r>
            <a:endParaRPr lang="nl-NL" altLang="nl-NL" sz="3200"/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4191000" y="1066800"/>
            <a:ext cx="2971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kruisbestuiving</a:t>
            </a:r>
            <a:endParaRPr lang="nl-NL" altLang="nl-NL" sz="3200"/>
          </a:p>
        </p:txBody>
      </p:sp>
    </p:spTree>
    <p:extLst>
      <p:ext uri="{BB962C8B-B14F-4D97-AF65-F5344CB8AC3E}">
        <p14:creationId xmlns:p14="http://schemas.microsoft.com/office/powerpoint/2010/main" val="237372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utoUpdateAnimBg="0"/>
      <p:bldP spid="14340" grpId="0" autoUpdateAnimBg="0"/>
      <p:bldP spid="14341" grpId="0" autoUpdateAnimBg="0"/>
    </p:bldLst>
  </p:timing>
</p:sld>
</file>

<file path=ppt/theme/theme1.xml><?xml version="1.0" encoding="utf-8"?>
<a:theme xmlns:a="http://schemas.openxmlformats.org/drawingml/2006/main" name="Achtergroen PP van zone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htergroen PP van zone" id="{675F9B1A-8E97-4866-B654-6E773CF2DE0C}" vid="{D9F01F32-646D-4132-95FB-6653F27EA7E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FEFE2E46C86D4A9898CCC49B418B36" ma:contentTypeVersion="9" ma:contentTypeDescription="Een nieuw document maken." ma:contentTypeScope="" ma:versionID="ccdd08341f0816e5b9aedfb203ccbcd4">
  <xsd:schema xmlns:xsd="http://www.w3.org/2001/XMLSchema" xmlns:xs="http://www.w3.org/2001/XMLSchema" xmlns:p="http://schemas.microsoft.com/office/2006/metadata/properties" xmlns:ns2="2cb1c85b-b197-48cd-8bb1-fe9e9ee0096b" targetNamespace="http://schemas.microsoft.com/office/2006/metadata/properties" ma:root="true" ma:fieldsID="5711662a8af1e2d8c5777d773d499160" ns2:_="">
    <xsd:import namespace="2cb1c85b-b197-48cd-8bb1-fe9e9ee0096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b1c85b-b197-48cd-8bb1-fe9e9ee009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37CF3B-08EA-4C73-8618-5DC54C3E41FD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82ac19c3-1cff-4f70-a585-2de21a3866ce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F93370E-EBBA-4D5B-AE9E-55BB9CF3AA13}"/>
</file>

<file path=customXml/itemProps3.xml><?xml version="1.0" encoding="utf-8"?>
<ds:datastoreItem xmlns:ds="http://schemas.openxmlformats.org/officeDocument/2006/customXml" ds:itemID="{656C3D4D-0C62-4FBF-9DA5-5E3F43138CA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Zone leeg sjabloon</Template>
  <TotalTime>295</TotalTime>
  <Words>266</Words>
  <Application>Microsoft Office PowerPoint</Application>
  <PresentationFormat>Breedbeeld</PresentationFormat>
  <Paragraphs>83</Paragraphs>
  <Slides>25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25</vt:i4>
      </vt:variant>
    </vt:vector>
  </HeadingPairs>
  <TitlesOfParts>
    <vt:vector size="29" baseType="lpstr">
      <vt:lpstr>Arial</vt:lpstr>
      <vt:lpstr>Calibri</vt:lpstr>
      <vt:lpstr>Times New Roman</vt:lpstr>
      <vt:lpstr>Achtergroen PP van zone</vt:lpstr>
      <vt:lpstr>Plantenfysiologie 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Plantenfysiologie</dc:title>
  <dc:creator>Thijs Rutters</dc:creator>
  <cp:lastModifiedBy>Hooft, Verena 't</cp:lastModifiedBy>
  <cp:revision>23</cp:revision>
  <dcterms:created xsi:type="dcterms:W3CDTF">2017-09-26T13:54:22Z</dcterms:created>
  <dcterms:modified xsi:type="dcterms:W3CDTF">2021-11-18T14:58:51Z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0x010100F4FEFE2E46C86D4A9898CCC49B418B36</vt:lpwstr>
  </property>
</Properties>
</file>