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4" r:id="rId3"/>
    <p:sldId id="257" r:id="rId4"/>
    <p:sldId id="258" r:id="rId5"/>
    <p:sldId id="259" r:id="rId6"/>
    <p:sldId id="260" r:id="rId7"/>
    <p:sldId id="267" r:id="rId8"/>
    <p:sldId id="268" r:id="rId9"/>
    <p:sldId id="262" r:id="rId10"/>
    <p:sldId id="263" r:id="rId11"/>
    <p:sldId id="264" r:id="rId12"/>
    <p:sldId id="265" r:id="rId13"/>
    <p:sldId id="266" r:id="rId14"/>
    <p:sldId id="261" r:id="rId15"/>
    <p:sldId id="269" r:id="rId16"/>
    <p:sldId id="285" r:id="rId17"/>
    <p:sldId id="270" r:id="rId18"/>
    <p:sldId id="271" r:id="rId19"/>
    <p:sldId id="277" r:id="rId20"/>
    <p:sldId id="278" r:id="rId21"/>
    <p:sldId id="279" r:id="rId22"/>
    <p:sldId id="281" r:id="rId23"/>
    <p:sldId id="282" r:id="rId24"/>
    <p:sldId id="280" r:id="rId25"/>
    <p:sldId id="286" r:id="rId26"/>
    <p:sldId id="283" r:id="rId27"/>
    <p:sldId id="273" r:id="rId28"/>
    <p:sldId id="288" r:id="rId29"/>
    <p:sldId id="287" r:id="rId30"/>
    <p:sldId id="289" r:id="rId31"/>
    <p:sldId id="290" r:id="rId32"/>
    <p:sldId id="291" r:id="rId33"/>
    <p:sldId id="276" r:id="rId34"/>
    <p:sldId id="275" r:id="rId35"/>
    <p:sldId id="272" r:id="rId36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7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bert Soesman" userId="135c53e3-d514-4bb3-aea8-7bb8c1ac0af5" providerId="ADAL" clId="{62E7FAD5-C0CE-4E6C-8C67-DD27DF2A9BE3}"/>
    <pc:docChg chg="custSel modSld">
      <pc:chgData name="Robert Soesman" userId="135c53e3-d514-4bb3-aea8-7bb8c1ac0af5" providerId="ADAL" clId="{62E7FAD5-C0CE-4E6C-8C67-DD27DF2A9BE3}" dt="2019-09-24T15:19:31.835" v="3" actId="113"/>
      <pc:docMkLst>
        <pc:docMk/>
      </pc:docMkLst>
      <pc:sldChg chg="delSp modSp">
        <pc:chgData name="Robert Soesman" userId="135c53e3-d514-4bb3-aea8-7bb8c1ac0af5" providerId="ADAL" clId="{62E7FAD5-C0CE-4E6C-8C67-DD27DF2A9BE3}" dt="2019-09-24T15:19:31.835" v="3" actId="113"/>
        <pc:sldMkLst>
          <pc:docMk/>
          <pc:sldMk cId="1883910754" sldId="256"/>
        </pc:sldMkLst>
        <pc:spChg chg="mod">
          <ac:chgData name="Robert Soesman" userId="135c53e3-d514-4bb3-aea8-7bb8c1ac0af5" providerId="ADAL" clId="{62E7FAD5-C0CE-4E6C-8C67-DD27DF2A9BE3}" dt="2019-09-24T15:19:31.835" v="3" actId="113"/>
          <ac:spMkLst>
            <pc:docMk/>
            <pc:sldMk cId="1883910754" sldId="256"/>
            <ac:spMk id="2" creationId="{00000000-0000-0000-0000-000000000000}"/>
          </ac:spMkLst>
        </pc:spChg>
        <pc:spChg chg="del">
          <ac:chgData name="Robert Soesman" userId="135c53e3-d514-4bb3-aea8-7bb8c1ac0af5" providerId="ADAL" clId="{62E7FAD5-C0CE-4E6C-8C67-DD27DF2A9BE3}" dt="2019-09-24T15:19:28.760" v="2" actId="478"/>
          <ac:spMkLst>
            <pc:docMk/>
            <pc:sldMk cId="1883910754" sldId="256"/>
            <ac:spMk id="3" creationId="{00000000-0000-0000-0000-000000000000}"/>
          </ac:spMkLst>
        </pc:spChg>
        <pc:picChg chg="mod">
          <ac:chgData name="Robert Soesman" userId="135c53e3-d514-4bb3-aea8-7bb8c1ac0af5" providerId="ADAL" clId="{62E7FAD5-C0CE-4E6C-8C67-DD27DF2A9BE3}" dt="2019-09-24T15:19:26.988" v="1" actId="1076"/>
          <ac:picMkLst>
            <pc:docMk/>
            <pc:sldMk cId="1883910754" sldId="256"/>
            <ac:picMk id="4" creationId="{00000000-0000-0000-0000-0000000000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DA6C8-1046-41D7-9FEF-5D18570B2641}" type="datetimeFigureOut">
              <a:rPr lang="nl-NL" smtClean="0"/>
              <a:t>24-9-2019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6B7C8-9B84-4C16-B68F-FD41DE3E08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751815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DA6C8-1046-41D7-9FEF-5D18570B2641}" type="datetimeFigureOut">
              <a:rPr lang="nl-NL" smtClean="0"/>
              <a:t>24-9-2019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6B7C8-9B84-4C16-B68F-FD41DE3E08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81067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DA6C8-1046-41D7-9FEF-5D18570B2641}" type="datetimeFigureOut">
              <a:rPr lang="nl-NL" smtClean="0"/>
              <a:t>24-9-2019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6B7C8-9B84-4C16-B68F-FD41DE3E08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61830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DA6C8-1046-41D7-9FEF-5D18570B2641}" type="datetimeFigureOut">
              <a:rPr lang="nl-NL" smtClean="0"/>
              <a:t>24-9-2019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6B7C8-9B84-4C16-B68F-FD41DE3E08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29713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DA6C8-1046-41D7-9FEF-5D18570B2641}" type="datetimeFigureOut">
              <a:rPr lang="nl-NL" smtClean="0"/>
              <a:t>24-9-2019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6B7C8-9B84-4C16-B68F-FD41DE3E08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1095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DA6C8-1046-41D7-9FEF-5D18570B2641}" type="datetimeFigureOut">
              <a:rPr lang="nl-NL" smtClean="0"/>
              <a:t>24-9-2019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6B7C8-9B84-4C16-B68F-FD41DE3E08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80380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DA6C8-1046-41D7-9FEF-5D18570B2641}" type="datetimeFigureOut">
              <a:rPr lang="nl-NL" smtClean="0"/>
              <a:t>24-9-2019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6B7C8-9B84-4C16-B68F-FD41DE3E08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78857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DA6C8-1046-41D7-9FEF-5D18570B2641}" type="datetimeFigureOut">
              <a:rPr lang="nl-NL" smtClean="0"/>
              <a:t>24-9-2019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6B7C8-9B84-4C16-B68F-FD41DE3E08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096463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DA6C8-1046-41D7-9FEF-5D18570B2641}" type="datetimeFigureOut">
              <a:rPr lang="nl-NL" smtClean="0"/>
              <a:t>24-9-2019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6B7C8-9B84-4C16-B68F-FD41DE3E08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603136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DA6C8-1046-41D7-9FEF-5D18570B2641}" type="datetimeFigureOut">
              <a:rPr lang="nl-NL" smtClean="0"/>
              <a:t>24-9-2019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6B7C8-9B84-4C16-B68F-FD41DE3E08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795352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DA6C8-1046-41D7-9FEF-5D18570B2641}" type="datetimeFigureOut">
              <a:rPr lang="nl-NL" smtClean="0"/>
              <a:t>24-9-2019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6B7C8-9B84-4C16-B68F-FD41DE3E08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37584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BDA6C8-1046-41D7-9FEF-5D18570B2641}" type="datetimeFigureOut">
              <a:rPr lang="nl-NL" smtClean="0"/>
              <a:t>24-9-2019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56B7C8-9B84-4C16-B68F-FD41DE3E08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88740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nl.wikipedia.org/wiki/Cytokinine" TargetMode="External"/><Relationship Id="rId2" Type="http://schemas.openxmlformats.org/officeDocument/2006/relationships/hyperlink" Target="https://nl.wikipedia.org/wiki/Zaadknop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nl.wikipedia.org/wiki/Zaadmantel" TargetMode="External"/><Relationship Id="rId5" Type="http://schemas.openxmlformats.org/officeDocument/2006/relationships/hyperlink" Target="https://nl.wikipedia.org/wiki/Auxine" TargetMode="External"/><Relationship Id="rId4" Type="http://schemas.openxmlformats.org/officeDocument/2006/relationships/hyperlink" Target="https://nl.wikipedia.org/wiki/Gibberelline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b="1" dirty="0"/>
              <a:t>Plantenfysiologie</a:t>
            </a:r>
            <a:br>
              <a:rPr lang="nl-NL" dirty="0"/>
            </a:b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8125" y="3783322"/>
            <a:ext cx="7035749" cy="156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9107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Figuur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700" y="342900"/>
            <a:ext cx="3276600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54717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11 helmhokjes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304801"/>
            <a:ext cx="8077200" cy="365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7" name="Text Box 19"/>
          <p:cNvSpPr txBox="1">
            <a:spLocks noChangeArrowheads="1"/>
          </p:cNvSpPr>
          <p:nvPr/>
        </p:nvSpPr>
        <p:spPr bwMode="auto">
          <a:xfrm>
            <a:off x="1524000" y="381000"/>
            <a:ext cx="2133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helmhokje</a:t>
            </a:r>
            <a:endParaRPr lang="nl-NL" altLang="nl-NL" sz="3200"/>
          </a:p>
        </p:txBody>
      </p:sp>
      <p:sp>
        <p:nvSpPr>
          <p:cNvPr id="12308" name="Text Box 20"/>
          <p:cNvSpPr txBox="1">
            <a:spLocks noChangeArrowheads="1"/>
          </p:cNvSpPr>
          <p:nvPr/>
        </p:nvSpPr>
        <p:spPr bwMode="auto">
          <a:xfrm>
            <a:off x="5334000" y="381000"/>
            <a:ext cx="3200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600"/>
              <a:t>stuifmeelkorre</a:t>
            </a:r>
            <a:r>
              <a:rPr lang="pt-BR" altLang="nl-NL" sz="2800"/>
              <a:t>l</a:t>
            </a:r>
            <a:endParaRPr lang="nl-NL" altLang="nl-NL" sz="2800"/>
          </a:p>
        </p:txBody>
      </p:sp>
      <p:sp>
        <p:nvSpPr>
          <p:cNvPr id="12309" name="Text Box 21"/>
          <p:cNvSpPr txBox="1">
            <a:spLocks noChangeArrowheads="1"/>
          </p:cNvSpPr>
          <p:nvPr/>
        </p:nvSpPr>
        <p:spPr bwMode="auto">
          <a:xfrm>
            <a:off x="6629400" y="2667000"/>
            <a:ext cx="1066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wand</a:t>
            </a:r>
            <a:endParaRPr lang="nl-NL" altLang="nl-NL" sz="3200"/>
          </a:p>
        </p:txBody>
      </p:sp>
      <p:sp>
        <p:nvSpPr>
          <p:cNvPr id="12310" name="Text Box 22"/>
          <p:cNvSpPr txBox="1">
            <a:spLocks noChangeArrowheads="1"/>
          </p:cNvSpPr>
          <p:nvPr/>
        </p:nvSpPr>
        <p:spPr bwMode="auto">
          <a:xfrm>
            <a:off x="1752600" y="3200400"/>
            <a:ext cx="2133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helmdraad</a:t>
            </a:r>
            <a:endParaRPr lang="nl-NL" altLang="nl-NL" sz="3200"/>
          </a:p>
        </p:txBody>
      </p:sp>
      <p:sp>
        <p:nvSpPr>
          <p:cNvPr id="12311" name="Text Box 23"/>
          <p:cNvSpPr txBox="1">
            <a:spLocks noChangeArrowheads="1"/>
          </p:cNvSpPr>
          <p:nvPr/>
        </p:nvSpPr>
        <p:spPr bwMode="auto">
          <a:xfrm>
            <a:off x="8839200" y="1219200"/>
            <a:ext cx="2209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helmhokje</a:t>
            </a:r>
            <a:endParaRPr lang="nl-NL" altLang="nl-NL" sz="3200"/>
          </a:p>
        </p:txBody>
      </p:sp>
      <p:sp>
        <p:nvSpPr>
          <p:cNvPr id="11272" name="Line 24"/>
          <p:cNvSpPr>
            <a:spLocks noChangeShapeType="1"/>
          </p:cNvSpPr>
          <p:nvPr/>
        </p:nvSpPr>
        <p:spPr bwMode="auto">
          <a:xfrm>
            <a:off x="2514600" y="990600"/>
            <a:ext cx="22860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1273" name="Line 29"/>
          <p:cNvSpPr>
            <a:spLocks noChangeShapeType="1"/>
          </p:cNvSpPr>
          <p:nvPr/>
        </p:nvSpPr>
        <p:spPr bwMode="auto">
          <a:xfrm flipH="1">
            <a:off x="2667000" y="3048000"/>
            <a:ext cx="1524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1274" name="Text Box 30"/>
          <p:cNvSpPr txBox="1">
            <a:spLocks noChangeArrowheads="1"/>
          </p:cNvSpPr>
          <p:nvPr/>
        </p:nvSpPr>
        <p:spPr bwMode="auto">
          <a:xfrm>
            <a:off x="2063750" y="4652963"/>
            <a:ext cx="80645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nl-NL" altLang="nl-NL"/>
              <a:t>Stuifmeelkorrels zijn de spermacellen van een plant.</a:t>
            </a:r>
            <a:br>
              <a:rPr lang="nl-NL" altLang="nl-NL"/>
            </a:br>
            <a:r>
              <a:rPr lang="nl-NL" altLang="nl-NL"/>
              <a:t>Zij ontstaan in de meeldraden d.m.v. reductiedeling</a:t>
            </a:r>
          </a:p>
          <a:p>
            <a:pPr eaLnBrk="1" hangingPunct="1">
              <a:spcBef>
                <a:spcPct val="50000"/>
              </a:spcBef>
            </a:pPr>
            <a:endParaRPr lang="nl-NL" altLang="nl-NL"/>
          </a:p>
          <a:p>
            <a:pPr eaLnBrk="1" hangingPunct="1">
              <a:spcBef>
                <a:spcPct val="50000"/>
              </a:spcBef>
            </a:pPr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832152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7" grpId="0" autoUpdateAnimBg="0"/>
      <p:bldP spid="12308" grpId="0" autoUpdateAnimBg="0"/>
      <p:bldP spid="12309" grpId="0" autoUpdateAnimBg="0"/>
      <p:bldP spid="12310" grpId="0" autoUpdateAnimBg="0"/>
      <p:bldP spid="12311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12 gra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6600" y="1"/>
            <a:ext cx="4089400" cy="481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6096000" y="762000"/>
            <a:ext cx="2057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stempel</a:t>
            </a:r>
            <a:endParaRPr lang="nl-NL" altLang="nl-NL" sz="3200"/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6096000" y="1371600"/>
            <a:ext cx="3124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vruchtbeginsel</a:t>
            </a:r>
            <a:endParaRPr lang="nl-NL" altLang="nl-NL" sz="3200"/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6096000" y="1828800"/>
            <a:ext cx="2667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helmdraad</a:t>
            </a:r>
            <a:endParaRPr lang="nl-NL" altLang="nl-NL" sz="3200"/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6096000" y="2133600"/>
            <a:ext cx="2895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helmhokje</a:t>
            </a:r>
            <a:endParaRPr lang="nl-NL" altLang="nl-NL" sz="3200"/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3124200" y="2863850"/>
            <a:ext cx="7848600" cy="399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 b="1">
                <a:solidFill>
                  <a:schemeClr val="accent2"/>
                </a:solidFill>
              </a:rPr>
              <a:t>Gras is een windbloeier:</a:t>
            </a:r>
          </a:p>
          <a:p>
            <a:pPr eaLnBrk="1" hangingPunct="1">
              <a:spcBef>
                <a:spcPct val="50000"/>
              </a:spcBef>
            </a:pPr>
            <a:r>
              <a:rPr lang="pt-BR" altLang="nl-NL" sz="3200"/>
              <a:t>Grote veervormige stempels om stuifmeel op te vangen</a:t>
            </a:r>
          </a:p>
          <a:p>
            <a:pPr eaLnBrk="1" hangingPunct="1">
              <a:spcBef>
                <a:spcPct val="50000"/>
              </a:spcBef>
            </a:pPr>
            <a:r>
              <a:rPr lang="pt-BR" altLang="nl-NL" sz="3200"/>
              <a:t>Meeldraden hangen buiten de bloem</a:t>
            </a:r>
          </a:p>
          <a:p>
            <a:pPr eaLnBrk="1" hangingPunct="1">
              <a:spcBef>
                <a:spcPct val="50000"/>
              </a:spcBef>
            </a:pPr>
            <a:r>
              <a:rPr lang="pt-BR" altLang="nl-NL" sz="3200"/>
              <a:t>Geen opvallende kleuren</a:t>
            </a:r>
          </a:p>
          <a:p>
            <a:pPr eaLnBrk="1" hangingPunct="1">
              <a:spcBef>
                <a:spcPct val="50000"/>
              </a:spcBef>
            </a:pPr>
            <a:r>
              <a:rPr lang="pt-BR" altLang="nl-NL" sz="3200"/>
              <a:t>Licht stuifmeel</a:t>
            </a:r>
            <a:endParaRPr lang="nl-NL" altLang="nl-NL" sz="3200"/>
          </a:p>
        </p:txBody>
      </p:sp>
    </p:spTree>
    <p:extLst>
      <p:ext uri="{BB962C8B-B14F-4D97-AF65-F5344CB8AC3E}">
        <p14:creationId xmlns:p14="http://schemas.microsoft.com/office/powerpoint/2010/main" val="2442701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utoUpdateAnimBg="0"/>
      <p:bldP spid="13316" grpId="0" autoUpdateAnimBg="0"/>
      <p:bldP spid="13317" grpId="0" autoUpdateAnimBg="0"/>
      <p:bldP spid="13318" grpId="0" autoUpdateAnimBg="0"/>
      <p:bldP spid="13319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Figuur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1726" y="1514475"/>
            <a:ext cx="7446963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16384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09 vruchtbeginsel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F"/>
              </a:clrFrom>
              <a:clrTo>
                <a:srgbClr val="FDFD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998539"/>
            <a:ext cx="7067550" cy="485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3352800" y="2209800"/>
            <a:ext cx="1066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stijl</a:t>
            </a:r>
            <a:endParaRPr lang="nl-NL" altLang="nl-NL" sz="3200"/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1524000" y="5181600"/>
            <a:ext cx="2743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vruchtbeginsel</a:t>
            </a:r>
            <a:endParaRPr lang="nl-NL" altLang="nl-NL" sz="3200"/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7467600" y="4572000"/>
            <a:ext cx="2667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zaadbeginsel</a:t>
            </a:r>
            <a:endParaRPr lang="nl-NL" altLang="nl-NL" sz="3200"/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8610600" y="3124200"/>
            <a:ext cx="2514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Eicel met kern</a:t>
            </a:r>
            <a:endParaRPr lang="nl-NL" altLang="nl-NL" sz="3200"/>
          </a:p>
        </p:txBody>
      </p:sp>
      <p:sp>
        <p:nvSpPr>
          <p:cNvPr id="8199" name="Line 12"/>
          <p:cNvSpPr>
            <a:spLocks noChangeShapeType="1"/>
          </p:cNvSpPr>
          <p:nvPr/>
        </p:nvSpPr>
        <p:spPr bwMode="auto">
          <a:xfrm>
            <a:off x="7924800" y="3962400"/>
            <a:ext cx="7620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8200" name="Line 13"/>
          <p:cNvSpPr>
            <a:spLocks noChangeShapeType="1"/>
          </p:cNvSpPr>
          <p:nvPr/>
        </p:nvSpPr>
        <p:spPr bwMode="auto">
          <a:xfrm flipV="1">
            <a:off x="3048000" y="3810000"/>
            <a:ext cx="685800" cy="137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67101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utoUpdateAnimBg="0"/>
      <p:bldP spid="10244" grpId="0" autoUpdateAnimBg="0"/>
      <p:bldP spid="10245" grpId="0" autoUpdateAnimBg="0"/>
      <p:bldP spid="10246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15 bevrucht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1" y="-98425"/>
            <a:ext cx="3382963" cy="695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2743200" y="304800"/>
            <a:ext cx="3352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stuifmeelkorrel</a:t>
            </a:r>
            <a:endParaRPr lang="nl-NL" altLang="nl-NL" sz="3200"/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4114800" y="685800"/>
            <a:ext cx="2362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stempel</a:t>
            </a:r>
            <a:endParaRPr lang="nl-NL" altLang="nl-NL" sz="3200"/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3200400" y="1981200"/>
            <a:ext cx="2514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stuifmeelbuis</a:t>
            </a:r>
            <a:endParaRPr lang="nl-NL" altLang="nl-NL" sz="3200"/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4572000" y="2849564"/>
            <a:ext cx="15240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stijl</a:t>
            </a:r>
            <a:endParaRPr lang="nl-NL" altLang="nl-NL" sz="3200"/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2971800" y="4191000"/>
            <a:ext cx="2819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zaadbeginsel</a:t>
            </a:r>
            <a:endParaRPr lang="nl-NL" altLang="nl-NL" sz="3200"/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1981200" y="4648200"/>
            <a:ext cx="3810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Kern van de eicel</a:t>
            </a:r>
            <a:endParaRPr lang="nl-NL" altLang="nl-NL" sz="3200"/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2514600" y="5105400"/>
            <a:ext cx="2895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Kern van de stuifmeelkorrel</a:t>
            </a:r>
            <a:endParaRPr lang="nl-NL" altLang="nl-NL" sz="3200"/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3276600" y="6096000"/>
            <a:ext cx="3200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vruchtbeginsel</a:t>
            </a:r>
            <a:endParaRPr lang="nl-NL" altLang="nl-NL" sz="3200"/>
          </a:p>
        </p:txBody>
      </p:sp>
      <p:sp>
        <p:nvSpPr>
          <p:cNvPr id="16395" name="Line 11"/>
          <p:cNvSpPr>
            <a:spLocks noChangeShapeType="1"/>
          </p:cNvSpPr>
          <p:nvPr/>
        </p:nvSpPr>
        <p:spPr bwMode="auto">
          <a:xfrm>
            <a:off x="5334000" y="594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6396" name="Line 12"/>
          <p:cNvSpPr>
            <a:spLocks noChangeShapeType="1"/>
          </p:cNvSpPr>
          <p:nvPr/>
        </p:nvSpPr>
        <p:spPr bwMode="auto">
          <a:xfrm flipV="1">
            <a:off x="4724400" y="5486400"/>
            <a:ext cx="6858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88352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autoUpdateAnimBg="0"/>
      <p:bldP spid="16388" grpId="0" autoUpdateAnimBg="0"/>
      <p:bldP spid="16389" grpId="0" autoUpdateAnimBg="0"/>
      <p:bldP spid="16390" grpId="0" autoUpdateAnimBg="0"/>
      <p:bldP spid="16391" grpId="0" autoUpdateAnimBg="0"/>
      <p:bldP spid="16392" grpId="0" autoUpdateAnimBg="0"/>
      <p:bldP spid="16393" grpId="0" autoUpdateAnimBg="0"/>
      <p:bldP spid="16394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1649187" y="2155371"/>
            <a:ext cx="88664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9600" dirty="0">
                <a:latin typeface="Arial" panose="020B0604020202020204" pitchFamily="34" charset="0"/>
                <a:cs typeface="Arial" panose="020B0604020202020204" pitchFamily="34" charset="0"/>
              </a:rPr>
              <a:t>Vruchten</a:t>
            </a:r>
          </a:p>
        </p:txBody>
      </p:sp>
    </p:spTree>
    <p:extLst>
      <p:ext uri="{BB962C8B-B14F-4D97-AF65-F5344CB8AC3E}">
        <p14:creationId xmlns:p14="http://schemas.microsoft.com/office/powerpoint/2010/main" val="28061736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16 peul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762000"/>
            <a:ext cx="92202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2084388" y="3956050"/>
            <a:ext cx="3021012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Vergroeide kelkbladeren</a:t>
            </a:r>
            <a:endParaRPr lang="nl-NL" altLang="nl-NL" sz="3200"/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981200" y="228600"/>
            <a:ext cx="30480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Vergroeide kroonbladeren</a:t>
            </a:r>
            <a:endParaRPr lang="nl-NL" altLang="nl-NL" sz="3200"/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4495801" y="1203325"/>
            <a:ext cx="18002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stempel</a:t>
            </a:r>
            <a:endParaRPr lang="nl-NL" altLang="nl-NL" sz="3200"/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6694488" y="838200"/>
            <a:ext cx="9525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stijl</a:t>
            </a:r>
            <a:endParaRPr lang="nl-NL" altLang="nl-NL" sz="3200"/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7010400" y="1371600"/>
            <a:ext cx="2971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vruchtbeginsel</a:t>
            </a:r>
            <a:endParaRPr lang="nl-NL" altLang="nl-NL" sz="3200"/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6454775" y="2387600"/>
            <a:ext cx="21463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meeldraden</a:t>
            </a:r>
            <a:endParaRPr lang="nl-NL" altLang="nl-NL" sz="3200"/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8283576" y="2752725"/>
            <a:ext cx="23844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vrucht</a:t>
            </a:r>
            <a:endParaRPr lang="nl-NL" altLang="nl-NL" sz="3200"/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8610600" y="4495800"/>
            <a:ext cx="20574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2800"/>
              <a:t>Overblijfsel van stijl</a:t>
            </a:r>
            <a:endParaRPr lang="nl-NL" altLang="nl-NL" sz="2800"/>
          </a:p>
        </p:txBody>
      </p:sp>
      <p:sp>
        <p:nvSpPr>
          <p:cNvPr id="17419" name="Line 13"/>
          <p:cNvSpPr>
            <a:spLocks noChangeShapeType="1"/>
          </p:cNvSpPr>
          <p:nvPr/>
        </p:nvSpPr>
        <p:spPr bwMode="auto">
          <a:xfrm flipV="1">
            <a:off x="6629400" y="1828800"/>
            <a:ext cx="6858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7420" name="Line 19"/>
          <p:cNvSpPr>
            <a:spLocks noChangeShapeType="1"/>
          </p:cNvSpPr>
          <p:nvPr/>
        </p:nvSpPr>
        <p:spPr bwMode="auto">
          <a:xfrm>
            <a:off x="10210800" y="2819400"/>
            <a:ext cx="0" cy="1676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7421" name="Line 21"/>
          <p:cNvSpPr>
            <a:spLocks noChangeShapeType="1"/>
          </p:cNvSpPr>
          <p:nvPr/>
        </p:nvSpPr>
        <p:spPr bwMode="auto">
          <a:xfrm flipH="1">
            <a:off x="2743200" y="1219200"/>
            <a:ext cx="2286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7422" name="Line 22"/>
          <p:cNvSpPr>
            <a:spLocks noChangeShapeType="1"/>
          </p:cNvSpPr>
          <p:nvPr/>
        </p:nvSpPr>
        <p:spPr bwMode="auto">
          <a:xfrm flipH="1">
            <a:off x="6096000" y="14478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68835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autoUpdateAnimBg="0"/>
      <p:bldP spid="17412" grpId="0" autoUpdateAnimBg="0"/>
      <p:bldP spid="17413" grpId="0" autoUpdateAnimBg="0"/>
      <p:bldP spid="17414" grpId="0" autoUpdateAnimBg="0"/>
      <p:bldP spid="17415" grpId="0" autoUpdateAnimBg="0"/>
      <p:bldP spid="17416" grpId="0" autoUpdateAnimBg="0"/>
      <p:bldP spid="17417" grpId="0" autoUpdateAnimBg="0"/>
      <p:bldP spid="17418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17 appe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762000"/>
            <a:ext cx="6324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8458200" y="1295400"/>
            <a:ext cx="1752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kroontje</a:t>
            </a:r>
            <a:endParaRPr lang="nl-NL" altLang="nl-NL" sz="3200"/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8763000" y="2362200"/>
            <a:ext cx="1905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klokhuis</a:t>
            </a:r>
            <a:endParaRPr lang="nl-NL" altLang="nl-NL" sz="3200"/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8305800" y="2971800"/>
            <a:ext cx="2362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vruchtvlees</a:t>
            </a:r>
            <a:endParaRPr lang="nl-NL" altLang="nl-NL" sz="3200"/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1524000" y="1219200"/>
            <a:ext cx="3352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vruchtbeginsel</a:t>
            </a:r>
            <a:endParaRPr lang="nl-NL" altLang="nl-NL" sz="3200"/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1752600" y="3657600"/>
            <a:ext cx="2590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bloembodem</a:t>
            </a:r>
            <a:endParaRPr lang="nl-NL" altLang="nl-NL" sz="3200"/>
          </a:p>
        </p:txBody>
      </p:sp>
      <p:sp>
        <p:nvSpPr>
          <p:cNvPr id="18440" name="Line 9"/>
          <p:cNvSpPr>
            <a:spLocks noChangeShapeType="1"/>
          </p:cNvSpPr>
          <p:nvPr/>
        </p:nvSpPr>
        <p:spPr bwMode="auto">
          <a:xfrm>
            <a:off x="2667000" y="1752600"/>
            <a:ext cx="175260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8441" name="Line 10"/>
          <p:cNvSpPr>
            <a:spLocks noChangeShapeType="1"/>
          </p:cNvSpPr>
          <p:nvPr/>
        </p:nvSpPr>
        <p:spPr bwMode="auto">
          <a:xfrm flipH="1">
            <a:off x="2971800" y="3429000"/>
            <a:ext cx="6858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1792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utoUpdateAnimBg="0"/>
      <p:bldP spid="18436" grpId="0" autoUpdateAnimBg="0"/>
      <p:bldP spid="18437" grpId="0" autoUpdateAnimBg="0"/>
      <p:bldP spid="18438" grpId="0" autoUpdateAnimBg="0"/>
      <p:bldP spid="18439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/>
          <p:cNvSpPr/>
          <p:nvPr/>
        </p:nvSpPr>
        <p:spPr>
          <a:xfrm>
            <a:off x="152400" y="666750"/>
            <a:ext cx="1148715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2000" b="1" spc="-13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Vruchttype</a:t>
            </a:r>
            <a:endParaRPr lang="nl-NL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nl-NL" sz="2000" spc="-3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Droge vruchten </a:t>
            </a:r>
            <a:br>
              <a:rPr lang="nl-NL" sz="2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nl-NL" sz="20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nl-NL" sz="2000" b="1" spc="-3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Eenzadige</a:t>
            </a:r>
            <a:r>
              <a:rPr lang="nl-NL" sz="2000" b="1" spc="-3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en niet openspringen</a:t>
            </a:r>
            <a:br>
              <a:rPr lang="nl-NL" sz="2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2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nl-NL" sz="2000" spc="-3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Graanvrucht</a:t>
            </a:r>
            <a:r>
              <a:rPr lang="nl-NL" sz="2000" spc="-3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2000" spc="-6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nl-NL" sz="2000" spc="-6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caryopsis</a:t>
            </a:r>
            <a:r>
              <a:rPr lang="nl-NL" sz="2000" spc="-6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):</a:t>
            </a:r>
            <a:r>
              <a:rPr lang="nl-NL" sz="2000" spc="-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Vruchtwand met de zaadhuid vergroeid en veelal omgeven door een schudblad (kafje)(grassen) </a:t>
            </a:r>
            <a:br>
              <a:rPr lang="nl-NL" sz="2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2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•- </a:t>
            </a:r>
            <a:r>
              <a:rPr lang="nl-NL" sz="2000" spc="9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Dopvrucht</a:t>
            </a:r>
            <a:r>
              <a:rPr lang="nl-NL" sz="2000" spc="9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nl-NL" sz="2000" spc="-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Vruchtwand en zaadhuid niet vergroeid, ontstaan meestal uit 1hokkig vruchtbeginsel </a:t>
            </a:r>
            <a:r>
              <a:rPr lang="nl-NL" sz="2000" spc="-5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nl-NL" sz="2000" spc="-5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zonnebloem,paardenbloem,boterbloem</a:t>
            </a:r>
            <a:r>
              <a:rPr lang="nl-NL" sz="2000" spc="-5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br>
              <a:rPr lang="nl-NL" sz="2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2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nl-NL" sz="2000" spc="-16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Noot</a:t>
            </a:r>
            <a:r>
              <a:rPr lang="nl-NL" sz="2000" spc="-16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nl-NL" sz="2000" spc="-3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Vruchtwand is 1 of </a:t>
            </a:r>
            <a:r>
              <a:rPr lang="nl-NL" sz="2000" spc="-3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meerhokkig</a:t>
            </a:r>
            <a:r>
              <a:rPr lang="nl-NL" sz="2000" spc="-3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(kastanje, beuk, eik, walnoot, hazelnoot</a:t>
            </a:r>
            <a:r>
              <a:rPr lang="nl-NL" sz="1167" spc="-3" dirty="0">
                <a:effectLst/>
              </a:rPr>
              <a:t>)</a:t>
            </a:r>
            <a:endParaRPr lang="nl-NL" sz="1167" dirty="0">
              <a:effectLst/>
            </a:endParaRPr>
          </a:p>
        </p:txBody>
      </p:sp>
      <p:sp>
        <p:nvSpPr>
          <p:cNvPr id="4" name="Rechthoek 3"/>
          <p:cNvSpPr/>
          <p:nvPr/>
        </p:nvSpPr>
        <p:spPr>
          <a:xfrm>
            <a:off x="152399" y="3529072"/>
            <a:ext cx="1158765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000" b="1" spc="-3" dirty="0" err="1">
                <a:latin typeface="Arial" panose="020B0604020202020204" pitchFamily="34" charset="0"/>
                <a:cs typeface="Arial" panose="020B0604020202020204" pitchFamily="34" charset="0"/>
              </a:rPr>
              <a:t>Meerzadig</a:t>
            </a:r>
            <a:r>
              <a:rPr lang="nl-NL" sz="2000" b="1" spc="-3" dirty="0">
                <a:latin typeface="Arial" panose="020B0604020202020204" pitchFamily="34" charset="0"/>
                <a:cs typeface="Arial" panose="020B0604020202020204" pitchFamily="34" charset="0"/>
              </a:rPr>
              <a:t> en openspringende vruchten </a:t>
            </a:r>
            <a:br>
              <a:rPr lang="nl-NL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20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nl-NL" sz="2000" spc="-3" dirty="0">
                <a:latin typeface="Arial" panose="020B0604020202020204" pitchFamily="34" charset="0"/>
                <a:cs typeface="Arial" panose="020B0604020202020204" pitchFamily="34" charset="0"/>
              </a:rPr>
              <a:t>Splitvrucht </a:t>
            </a:r>
            <a:r>
              <a:rPr lang="nl-NL" sz="2000" spc="-7" dirty="0">
                <a:latin typeface="Arial" panose="020B0604020202020204" pitchFamily="34" charset="0"/>
                <a:cs typeface="Arial" panose="020B0604020202020204" pitchFamily="34" charset="0"/>
              </a:rPr>
              <a:t>(kaasjeshuid) valt uit elkaar in </a:t>
            </a:r>
            <a:r>
              <a:rPr lang="nl-NL" sz="2000" spc="-7" dirty="0" err="1">
                <a:latin typeface="Arial" panose="020B0604020202020204" pitchFamily="34" charset="0"/>
                <a:cs typeface="Arial" panose="020B0604020202020204" pitchFamily="34" charset="0"/>
              </a:rPr>
              <a:t>éézadige</a:t>
            </a:r>
            <a:r>
              <a:rPr lang="nl-NL" sz="2000" spc="-7" dirty="0">
                <a:latin typeface="Arial" panose="020B0604020202020204" pitchFamily="34" charset="0"/>
                <a:cs typeface="Arial" panose="020B0604020202020204" pitchFamily="34" charset="0"/>
              </a:rPr>
              <a:t> delen </a:t>
            </a:r>
            <a:br>
              <a:rPr lang="nl-NL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20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nl-NL" sz="2000" spc="-3" dirty="0">
                <a:latin typeface="Arial" panose="020B0604020202020204" pitchFamily="34" charset="0"/>
                <a:cs typeface="Arial" panose="020B0604020202020204" pitchFamily="34" charset="0"/>
              </a:rPr>
              <a:t>Kluisvrucht (</a:t>
            </a:r>
            <a:r>
              <a:rPr lang="nl-NL" sz="2000" spc="-3" dirty="0" err="1">
                <a:latin typeface="Arial" panose="020B0604020202020204" pitchFamily="34" charset="0"/>
                <a:cs typeface="Arial" panose="020B0604020202020204" pitchFamily="34" charset="0"/>
              </a:rPr>
              <a:t>ooivaarsbek</a:t>
            </a:r>
            <a:r>
              <a:rPr lang="nl-NL" sz="2000" spc="-3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br>
              <a:rPr lang="nl-NL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20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nl-NL" sz="2000" spc="-4" dirty="0">
                <a:latin typeface="Arial" panose="020B0604020202020204" pitchFamily="34" charset="0"/>
                <a:cs typeface="Arial" panose="020B0604020202020204" pitchFamily="34" charset="0"/>
              </a:rPr>
              <a:t>Doosvrucht</a:t>
            </a:r>
            <a:br>
              <a:rPr lang="nl-NL" sz="2000" spc="-4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2000" spc="-4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nl-NL" sz="20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nl-NL" sz="2000" spc="-3" dirty="0">
                <a:latin typeface="Arial" panose="020B0604020202020204" pitchFamily="34" charset="0"/>
                <a:cs typeface="Arial" panose="020B0604020202020204" pitchFamily="34" charset="0"/>
              </a:rPr>
              <a:t>Kokervrucht, een vruchtblad (ridderspoor) </a:t>
            </a:r>
            <a:br>
              <a:rPr lang="nl-NL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2000" dirty="0">
                <a:latin typeface="Arial" panose="020B0604020202020204" pitchFamily="34" charset="0"/>
                <a:cs typeface="Arial" panose="020B0604020202020204" pitchFamily="34" charset="0"/>
              </a:rPr>
              <a:t>	- </a:t>
            </a:r>
            <a:r>
              <a:rPr lang="nl-NL" sz="2000" spc="-15" dirty="0">
                <a:latin typeface="Arial" panose="020B0604020202020204" pitchFamily="34" charset="0"/>
                <a:cs typeface="Arial" panose="020B0604020202020204" pitchFamily="34" charset="0"/>
              </a:rPr>
              <a:t>Peul</a:t>
            </a:r>
            <a:r>
              <a:rPr lang="nl-NL" sz="2000" spc="-5" dirty="0">
                <a:latin typeface="Arial" panose="020B0604020202020204" pitchFamily="34" charset="0"/>
                <a:cs typeface="Arial" panose="020B0604020202020204" pitchFamily="34" charset="0"/>
              </a:rPr>
              <a:t>, twee vruchtbladen (erwt, boon) </a:t>
            </a:r>
            <a:br>
              <a:rPr lang="nl-NL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2000" dirty="0">
                <a:latin typeface="Arial" panose="020B0604020202020204" pitchFamily="34" charset="0"/>
                <a:cs typeface="Arial" panose="020B0604020202020204" pitchFamily="34" charset="0"/>
              </a:rPr>
              <a:t>	- </a:t>
            </a:r>
            <a:r>
              <a:rPr lang="nl-NL" sz="2000" spc="-13" dirty="0">
                <a:latin typeface="Arial" panose="020B0604020202020204" pitchFamily="34" charset="0"/>
                <a:cs typeface="Arial" panose="020B0604020202020204" pitchFamily="34" charset="0"/>
              </a:rPr>
              <a:t>Hauw</a:t>
            </a:r>
            <a:r>
              <a:rPr lang="nl-NL" sz="2000" spc="-1" dirty="0">
                <a:latin typeface="Arial" panose="020B0604020202020204" pitchFamily="34" charset="0"/>
                <a:cs typeface="Arial" panose="020B0604020202020204" pitchFamily="34" charset="0"/>
              </a:rPr>
              <a:t>, bestaat uit 2 vruchtbladen waarvan de lengte minstens drie x zo lang is als de breedte 	(raapzaad) </a:t>
            </a:r>
            <a:br>
              <a:rPr lang="nl-NL" sz="2000" spc="-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2000" spc="-1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nl-NL" sz="20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nl-NL" sz="2000" spc="-15" dirty="0">
                <a:latin typeface="Arial" panose="020B0604020202020204" pitchFamily="34" charset="0"/>
                <a:cs typeface="Arial" panose="020B0604020202020204" pitchFamily="34" charset="0"/>
              </a:rPr>
              <a:t>Echte doosvrucht</a:t>
            </a:r>
            <a:r>
              <a:rPr lang="nl-NL" sz="2000" spc="-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nl-NL" sz="2000" spc="-1" dirty="0" err="1">
                <a:latin typeface="Arial" panose="020B0604020202020204" pitchFamily="34" charset="0"/>
                <a:cs typeface="Arial" panose="020B0604020202020204" pitchFamily="34" charset="0"/>
              </a:rPr>
              <a:t>meerbladige</a:t>
            </a:r>
            <a:r>
              <a:rPr lang="nl-NL" sz="2000" spc="-1" dirty="0">
                <a:latin typeface="Arial" panose="020B0604020202020204" pitchFamily="34" charset="0"/>
                <a:cs typeface="Arial" panose="020B0604020202020204" pitchFamily="34" charset="0"/>
              </a:rPr>
              <a:t> vrucht</a:t>
            </a:r>
          </a:p>
        </p:txBody>
      </p:sp>
    </p:spTree>
    <p:extLst>
      <p:ext uri="{BB962C8B-B14F-4D97-AF65-F5344CB8AC3E}">
        <p14:creationId xmlns:p14="http://schemas.microsoft.com/office/powerpoint/2010/main" val="10075364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nl-NL" sz="9600" b="1" dirty="0">
                <a:latin typeface="Arial" panose="020B0604020202020204" pitchFamily="34" charset="0"/>
                <a:cs typeface="Arial" panose="020B0604020202020204" pitchFamily="34" charset="0"/>
              </a:rPr>
              <a:t>Bloemen</a:t>
            </a:r>
          </a:p>
        </p:txBody>
      </p:sp>
    </p:spTree>
    <p:extLst>
      <p:ext uri="{BB962C8B-B14F-4D97-AF65-F5344CB8AC3E}">
        <p14:creationId xmlns:p14="http://schemas.microsoft.com/office/powerpoint/2010/main" val="33913468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420415" y="-304801"/>
            <a:ext cx="10752082" cy="6924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nl-NL" spc="1" dirty="0"/>
          </a:p>
          <a:p>
            <a:pPr algn="ctr"/>
            <a:endParaRPr lang="nl-NL" spc="1" dirty="0"/>
          </a:p>
          <a:p>
            <a:pPr algn="ctr"/>
            <a:endParaRPr lang="nl-NL" spc="1" dirty="0"/>
          </a:p>
          <a:p>
            <a:pPr algn="ctr"/>
            <a:endParaRPr lang="nl-NL" sz="2000" spc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nl-NL" sz="2000" b="1" spc="1" dirty="0">
                <a:latin typeface="Arial" panose="020B0604020202020204" pitchFamily="34" charset="0"/>
                <a:cs typeface="Arial" panose="020B0604020202020204" pitchFamily="34" charset="0"/>
              </a:rPr>
              <a:t>Vlezige vruchten </a:t>
            </a:r>
            <a:br>
              <a:rPr lang="nl-NL" sz="2000" spc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nl-NL" sz="2000" spc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nl-NL" sz="2000" spc="-7" dirty="0">
                <a:latin typeface="Arial" panose="020B0604020202020204" pitchFamily="34" charset="0"/>
                <a:cs typeface="Arial" panose="020B0604020202020204" pitchFamily="34" charset="0"/>
              </a:rPr>
              <a:t>- Bes</a:t>
            </a:r>
            <a:r>
              <a:rPr lang="nl-NL" sz="20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nl-NL" sz="2000" spc="-5" dirty="0">
                <a:latin typeface="Arial" panose="020B0604020202020204" pitchFamily="34" charset="0"/>
                <a:cs typeface="Arial" panose="020B0604020202020204" pitchFamily="34" charset="0"/>
              </a:rPr>
              <a:t>zaden zitten vrij in het vruchtmoes (soms vloeibaar) </a:t>
            </a:r>
            <a:r>
              <a:rPr lang="nl-NL" sz="2000" spc="3" dirty="0">
                <a:latin typeface="Arial" panose="020B0604020202020204" pitchFamily="34" charset="0"/>
                <a:cs typeface="Arial" panose="020B0604020202020204" pitchFamily="34" charset="0"/>
              </a:rPr>
              <a:t>(tomaat, druif, banaan, meloen, komkommer) </a:t>
            </a:r>
          </a:p>
          <a:p>
            <a:endParaRPr lang="nl-NL" sz="2000" spc="3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nl-NL" sz="2000" spc="-15" dirty="0">
                <a:latin typeface="Arial" panose="020B0604020202020204" pitchFamily="34" charset="0"/>
                <a:cs typeface="Arial" panose="020B0604020202020204" pitchFamily="34" charset="0"/>
              </a:rPr>
              <a:t>- Citrusvrucht</a:t>
            </a:r>
            <a:r>
              <a:rPr lang="nl-NL" sz="2000" spc="-5" dirty="0">
                <a:latin typeface="Arial" panose="020B0604020202020204" pitchFamily="34" charset="0"/>
                <a:cs typeface="Arial" panose="020B0604020202020204" pitchFamily="34" charset="0"/>
              </a:rPr>
              <a:t>: leerachtige kleurige, etherische oliën bevattende dunne </a:t>
            </a:r>
            <a:r>
              <a:rPr lang="nl-NL" sz="2000" spc="-5" dirty="0" err="1">
                <a:latin typeface="Arial" panose="020B0604020202020204" pitchFamily="34" charset="0"/>
                <a:cs typeface="Arial" panose="020B0604020202020204" pitchFamily="34" charset="0"/>
              </a:rPr>
              <a:t>buitenlaag</a:t>
            </a:r>
            <a:r>
              <a:rPr lang="nl-NL" sz="2000" spc="-5" dirty="0">
                <a:latin typeface="Arial" panose="020B0604020202020204" pitchFamily="34" charset="0"/>
                <a:cs typeface="Arial" panose="020B0604020202020204" pitchFamily="34" charset="0"/>
              </a:rPr>
              <a:t> sponzige witte geurloze en smaakloze middenlaag </a:t>
            </a:r>
            <a:r>
              <a:rPr lang="nl-NL" sz="2000" spc="-1" dirty="0">
                <a:latin typeface="Arial" panose="020B0604020202020204" pitchFamily="34" charset="0"/>
                <a:cs typeface="Arial" panose="020B0604020202020204" pitchFamily="34" charset="0"/>
              </a:rPr>
              <a:t>en de vliezige binnenlaag bevat de </a:t>
            </a:r>
            <a:r>
              <a:rPr lang="nl-NL" sz="2000" spc="-1" dirty="0" err="1">
                <a:latin typeface="Arial" panose="020B0604020202020204" pitchFamily="34" charset="0"/>
                <a:cs typeface="Arial" panose="020B0604020202020204" pitchFamily="34" charset="0"/>
              </a:rPr>
              <a:t>sapzakjes</a:t>
            </a:r>
            <a:endParaRPr lang="nl-NL" sz="2000" spc="-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br>
              <a:rPr lang="nl-NL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20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nl-NL" sz="2000" spc="-15" dirty="0">
                <a:latin typeface="Arial" panose="020B0604020202020204" pitchFamily="34" charset="0"/>
                <a:cs typeface="Arial" panose="020B0604020202020204" pitchFamily="34" charset="0"/>
              </a:rPr>
              <a:t>Steenvruchten: </a:t>
            </a:r>
            <a:r>
              <a:rPr lang="nl-NL" sz="2000" spc="-3" dirty="0">
                <a:latin typeface="Arial" panose="020B0604020202020204" pitchFamily="34" charset="0"/>
                <a:cs typeface="Arial" panose="020B0604020202020204" pitchFamily="34" charset="0"/>
              </a:rPr>
              <a:t>vlezig </a:t>
            </a:r>
            <a:r>
              <a:rPr lang="nl-NL" sz="2000" spc="-3" dirty="0" err="1">
                <a:latin typeface="Arial" panose="020B0604020202020204" pitchFamily="34" charset="0"/>
                <a:cs typeface="Arial" panose="020B0604020202020204" pitchFamily="34" charset="0"/>
              </a:rPr>
              <a:t>mesocarp</a:t>
            </a:r>
            <a:r>
              <a:rPr lang="nl-NL" sz="2000" spc="-3" dirty="0">
                <a:latin typeface="Arial" panose="020B0604020202020204" pitchFamily="34" charset="0"/>
                <a:cs typeface="Arial" panose="020B0604020202020204" pitchFamily="34" charset="0"/>
              </a:rPr>
              <a:t> en hard </a:t>
            </a:r>
            <a:r>
              <a:rPr lang="nl-NL" sz="2000" spc="-3" dirty="0" err="1">
                <a:latin typeface="Arial" panose="020B0604020202020204" pitchFamily="34" charset="0"/>
                <a:cs typeface="Arial" panose="020B0604020202020204" pitchFamily="34" charset="0"/>
              </a:rPr>
              <a:t>endocarp</a:t>
            </a:r>
            <a:r>
              <a:rPr lang="nl-NL" sz="2000" spc="-3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nl-NL" sz="2000" spc="9" dirty="0">
                <a:latin typeface="Arial" panose="020B0604020202020204" pitchFamily="34" charset="0"/>
                <a:cs typeface="Arial" panose="020B0604020202020204" pitchFamily="34" charset="0"/>
              </a:rPr>
              <a:t>enkelvoudig (kers, perzik, pruim, </a:t>
            </a:r>
            <a:r>
              <a:rPr lang="nl-NL" sz="2000" spc="9" dirty="0" err="1">
                <a:latin typeface="Arial" panose="020B0604020202020204" pitchFamily="34" charset="0"/>
                <a:cs typeface="Arial" panose="020B0604020202020204" pitchFamily="34" charset="0"/>
              </a:rPr>
              <a:t>nectarin</a:t>
            </a:r>
            <a:r>
              <a:rPr lang="nl-NL" sz="2000" spc="9" dirty="0">
                <a:latin typeface="Arial" panose="020B0604020202020204" pitchFamily="34" charset="0"/>
                <a:cs typeface="Arial" panose="020B0604020202020204" pitchFamily="34" charset="0"/>
              </a:rPr>
              <a:t>, mango) </a:t>
            </a:r>
            <a:r>
              <a:rPr lang="nl-NL" sz="2000" spc="-13" dirty="0">
                <a:latin typeface="Arial" panose="020B0604020202020204" pitchFamily="34" charset="0"/>
                <a:cs typeface="Arial" panose="020B0604020202020204" pitchFamily="34" charset="0"/>
              </a:rPr>
              <a:t>samengesteld (vlier, hulst)</a:t>
            </a:r>
          </a:p>
          <a:p>
            <a:endParaRPr lang="nl-NL" sz="2000" spc="-13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nl-NL" sz="2000" spc="-3" dirty="0">
                <a:latin typeface="Arial" panose="020B0604020202020204" pitchFamily="34" charset="0"/>
                <a:cs typeface="Arial" panose="020B0604020202020204" pitchFamily="34" charset="0"/>
              </a:rPr>
              <a:t>- Pitvruchten</a:t>
            </a:r>
            <a:r>
              <a:rPr lang="nl-NL" sz="2000" spc="1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nl-NL" sz="2000" spc="-7" dirty="0" err="1">
                <a:latin typeface="Arial" panose="020B0604020202020204" pitchFamily="34" charset="0"/>
                <a:cs typeface="Arial" panose="020B0604020202020204" pitchFamily="34" charset="0"/>
              </a:rPr>
              <a:t>endocarp</a:t>
            </a:r>
            <a:r>
              <a:rPr lang="nl-NL" sz="2000" spc="-7" dirty="0">
                <a:latin typeface="Arial" panose="020B0604020202020204" pitchFamily="34" charset="0"/>
                <a:cs typeface="Arial" panose="020B0604020202020204" pitchFamily="34" charset="0"/>
              </a:rPr>
              <a:t> rond de zaden is leerachtig (klokhuis), het </a:t>
            </a:r>
            <a:r>
              <a:rPr lang="nl-NL" sz="2000" spc="-7" dirty="0" err="1">
                <a:latin typeface="Arial" panose="020B0604020202020204" pitchFamily="34" charset="0"/>
                <a:cs typeface="Arial" panose="020B0604020202020204" pitchFamily="34" charset="0"/>
              </a:rPr>
              <a:t>mesocarp</a:t>
            </a:r>
            <a:r>
              <a:rPr lang="nl-NL" sz="2000" spc="-7" dirty="0">
                <a:latin typeface="Arial" panose="020B0604020202020204" pitchFamily="34" charset="0"/>
                <a:cs typeface="Arial" panose="020B0604020202020204" pitchFamily="34" charset="0"/>
              </a:rPr>
              <a:t> vormt het vruchtvlees en de schil </a:t>
            </a:r>
            <a:r>
              <a:rPr lang="nl-NL" sz="2000" spc="-5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nl-NL" sz="2000" spc="-5" dirty="0" err="1">
                <a:latin typeface="Arial" panose="020B0604020202020204" pitchFamily="34" charset="0"/>
                <a:cs typeface="Arial" panose="020B0604020202020204" pitchFamily="34" charset="0"/>
              </a:rPr>
              <a:t>exocarp</a:t>
            </a:r>
            <a:r>
              <a:rPr lang="nl-NL" sz="2000" spc="-5" dirty="0">
                <a:latin typeface="Arial" panose="020B0604020202020204" pitchFamily="34" charset="0"/>
                <a:cs typeface="Arial" panose="020B0604020202020204" pitchFamily="34" charset="0"/>
              </a:rPr>
              <a:t>) is zeer dun. (appel, peer)</a:t>
            </a:r>
          </a:p>
          <a:p>
            <a:pPr marL="285750" indent="-285750">
              <a:buFontTx/>
              <a:buChar char="-"/>
            </a:pPr>
            <a:endParaRPr lang="nl-NL" sz="2000" spc="-5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endParaRPr lang="nl-NL" spc="-5" dirty="0"/>
          </a:p>
          <a:p>
            <a:pPr marL="285750" indent="-285750">
              <a:buFontTx/>
              <a:buChar char="-"/>
            </a:pPr>
            <a:endParaRPr lang="nl-NL" spc="-5" dirty="0"/>
          </a:p>
          <a:p>
            <a:pPr marL="285750" indent="-285750">
              <a:buFontTx/>
              <a:buChar char="-"/>
            </a:pPr>
            <a:endParaRPr lang="nl-NL" spc="-5" dirty="0"/>
          </a:p>
          <a:p>
            <a:pPr marL="285750" indent="-285750">
              <a:buFontTx/>
              <a:buChar char="-"/>
            </a:pPr>
            <a:endParaRPr lang="nl-NL" spc="-5" dirty="0"/>
          </a:p>
          <a:p>
            <a:pPr marL="285750" indent="-285750">
              <a:buFontTx/>
              <a:buChar char="-"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990645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99" y="3266"/>
            <a:ext cx="11462657" cy="6877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9480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342900" y="-1642901"/>
            <a:ext cx="11849100" cy="8512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endParaRPr lang="nl-NL" sz="28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nl-NL" sz="2800" b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nl-NL" sz="28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nl-NL" sz="2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Fasen in de vruchtontwikkeling </a:t>
            </a:r>
            <a:endParaRPr lang="nl-NL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nl-NL" sz="2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Eerste stadium</a:t>
            </a:r>
            <a:endParaRPr lang="nl-NL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nl-NL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Ontwikkelen  </a:t>
            </a:r>
            <a:r>
              <a:rPr lang="nl-NL" sz="2000" u="sng" dirty="0">
                <a:solidFill>
                  <a:srgbClr val="0000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2" tooltip="Zaadknop"/>
              </a:rPr>
              <a:t>zaadknoppen</a:t>
            </a:r>
            <a:r>
              <a:rPr lang="nl-NL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br>
              <a:rPr lang="nl-NL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nl-NL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Uitgroeien bloembodem.</a:t>
            </a:r>
            <a:br>
              <a:rPr lang="nl-NL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nl-NL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 zaadknoppen produceren het groeihormoon </a:t>
            </a:r>
            <a:r>
              <a:rPr lang="nl-NL" sz="2000" u="sng" dirty="0" err="1">
                <a:solidFill>
                  <a:srgbClr val="0000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3" tooltip="Cytokinine"/>
              </a:rPr>
              <a:t>cytokinine</a:t>
            </a:r>
            <a:r>
              <a:rPr lang="nl-NL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.(celdeling)</a:t>
            </a:r>
            <a:endParaRPr lang="nl-NL" sz="20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nl-NL" sz="28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nl-NL" sz="2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Tweede stadium</a:t>
            </a:r>
            <a:endParaRPr lang="nl-NL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nl-NL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Vrucht is al in grootte toegenomen. </a:t>
            </a:r>
            <a:br>
              <a:rPr lang="nl-NL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nl-NL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Het  zaad gaat andere hormonen te produceren. </a:t>
            </a:r>
            <a:br>
              <a:rPr lang="nl-NL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nl-NL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Afhankelijk van de soort zijn dit </a:t>
            </a:r>
            <a:r>
              <a:rPr lang="nl-NL" sz="2000" u="sng" dirty="0">
                <a:solidFill>
                  <a:srgbClr val="0000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4" tooltip="Gibberelline"/>
              </a:rPr>
              <a:t>gibberellinezuur</a:t>
            </a:r>
            <a:r>
              <a:rPr lang="nl-NL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of </a:t>
            </a:r>
            <a:r>
              <a:rPr lang="nl-NL" sz="2000" u="sng" dirty="0">
                <a:solidFill>
                  <a:srgbClr val="0000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5" tooltip="Auxine"/>
              </a:rPr>
              <a:t>auxine</a:t>
            </a:r>
            <a:r>
              <a:rPr lang="nl-NL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(Vergroten van de cellen)</a:t>
            </a:r>
            <a:endParaRPr lang="nl-NL" sz="28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nl-NL" sz="28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nl-NL" sz="2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Derde stadium</a:t>
            </a:r>
            <a:endParaRPr lang="nl-NL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nl-NL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Het vruchtbeginsel begint al echte vorm aan te nemen. </a:t>
            </a:r>
            <a:br>
              <a:rPr lang="nl-NL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nl-NL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 zaadjes binnen in het fruit zijn al echte zaden geworden en hebben een gedroogde </a:t>
            </a:r>
            <a:r>
              <a:rPr lang="nl-NL" sz="2000" u="sng" dirty="0">
                <a:solidFill>
                  <a:srgbClr val="0000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6" tooltip="Zaadmantel"/>
              </a:rPr>
              <a:t>zaadmantel</a:t>
            </a:r>
            <a:r>
              <a:rPr lang="nl-NL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endParaRPr lang="nl-NL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86160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604157" y="342900"/>
            <a:ext cx="11234057" cy="316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nl-NL" sz="2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Vierde stadium</a:t>
            </a:r>
            <a:endParaRPr lang="nl-NL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nl-NL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Het fruit volgroeid, maar de vrucht is nog steeds zuur, melig, groen en hard. </a:t>
            </a:r>
            <a:br>
              <a:rPr lang="nl-NL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nl-NL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Het fruit is nog niet rijp. </a:t>
            </a:r>
            <a:endParaRPr lang="nl-NL" sz="20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nl-NL" sz="2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Vijfde stadium</a:t>
            </a:r>
            <a:endParaRPr lang="nl-NL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nl-NL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Ethyleen zorgt voor de verhoogde productie van bepaalde enzymen. </a:t>
            </a:r>
            <a:br>
              <a:rPr lang="nl-NL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nl-NL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Zuur deeltjes worden afgebroken. </a:t>
            </a:r>
            <a:br>
              <a:rPr lang="nl-NL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nl-NL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Zetmeel wordt omgezet in suikers. Water wordt opgenomen</a:t>
            </a:r>
            <a:r>
              <a:rPr lang="nl-NL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endParaRPr lang="nl-NL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47257" y="3503765"/>
            <a:ext cx="6678386" cy="3031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2383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56" y="601856"/>
            <a:ext cx="11930743" cy="5780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8333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1420587" y="2220685"/>
            <a:ext cx="88664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9600" dirty="0">
                <a:latin typeface="Arial" panose="020B0604020202020204" pitchFamily="34" charset="0"/>
                <a:cs typeface="Arial" panose="020B0604020202020204" pitchFamily="34" charset="0"/>
              </a:rPr>
              <a:t>Zaden</a:t>
            </a:r>
          </a:p>
        </p:txBody>
      </p:sp>
    </p:spTree>
    <p:extLst>
      <p:ext uri="{BB962C8B-B14F-4D97-AF65-F5344CB8AC3E}">
        <p14:creationId xmlns:p14="http://schemas.microsoft.com/office/powerpoint/2010/main" val="7040450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3300" y="1671610"/>
            <a:ext cx="5367391" cy="3264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53867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19 bruine bo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1" y="1219200"/>
            <a:ext cx="6619875" cy="253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1524000" y="1524000"/>
            <a:ext cx="1981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zaadhuid</a:t>
            </a:r>
            <a:endParaRPr lang="nl-NL" altLang="nl-NL" sz="3200"/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752600" y="1905000"/>
            <a:ext cx="1447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poortje</a:t>
            </a:r>
            <a:endParaRPr lang="nl-NL" altLang="nl-NL" sz="3200"/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2133600" y="2286000"/>
            <a:ext cx="1066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navel</a:t>
            </a:r>
            <a:endParaRPr lang="nl-NL" altLang="nl-NL" sz="3200"/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9296400" y="1828800"/>
            <a:ext cx="3505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zaadlob</a:t>
            </a:r>
            <a:endParaRPr lang="nl-NL" altLang="nl-NL" sz="3200"/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9067800" y="2438400"/>
            <a:ext cx="1600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kiempje</a:t>
            </a:r>
            <a:endParaRPr lang="nl-NL" altLang="nl-NL" sz="3200"/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1524000" y="3733800"/>
            <a:ext cx="9372600" cy="265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2800"/>
              <a:t>De zaadhuid geeft bescherming</a:t>
            </a:r>
            <a:br>
              <a:rPr lang="pt-BR" altLang="nl-NL" sz="2800"/>
            </a:br>
            <a:r>
              <a:rPr lang="pt-BR" altLang="nl-NL" sz="2800"/>
              <a:t>De navel is de plek waarmee de boon heeft vastgezeten aan de peul</a:t>
            </a:r>
            <a:br>
              <a:rPr lang="pt-BR" altLang="nl-NL" sz="2800"/>
            </a:br>
            <a:r>
              <a:rPr lang="pt-BR" altLang="nl-NL" sz="2800"/>
              <a:t>Het poortje neemt water op en de kiem wordt “wakker”</a:t>
            </a:r>
            <a:br>
              <a:rPr lang="pt-BR" altLang="nl-NL" sz="2800"/>
            </a:br>
            <a:r>
              <a:rPr lang="pt-BR" altLang="nl-NL" sz="2800"/>
              <a:t>De zaadlobben bevatten reservevoedsel waarmee de kiem kan groeien</a:t>
            </a:r>
            <a:endParaRPr lang="nl-NL" altLang="nl-NL" sz="2800"/>
          </a:p>
        </p:txBody>
      </p:sp>
    </p:spTree>
    <p:extLst>
      <p:ext uri="{BB962C8B-B14F-4D97-AF65-F5344CB8AC3E}">
        <p14:creationId xmlns:p14="http://schemas.microsoft.com/office/powerpoint/2010/main" val="3737884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utoUpdateAnimBg="0"/>
      <p:bldP spid="20484" grpId="0" autoUpdateAnimBg="0"/>
      <p:bldP spid="20485" grpId="0" autoUpdateAnimBg="0"/>
      <p:bldP spid="20486" grpId="0" autoUpdateAnimBg="0"/>
      <p:bldP spid="20487" grpId="0" autoUpdateAnimBg="0"/>
      <p:bldP spid="20488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171" y="-685800"/>
            <a:ext cx="10335986" cy="7751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07343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70" y="816429"/>
            <a:ext cx="7133966" cy="6041571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7168244" y="1714501"/>
            <a:ext cx="4033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b="1" dirty="0">
                <a:latin typeface="Arial" panose="020B0604020202020204" pitchFamily="34" charset="0"/>
                <a:cs typeface="Arial" panose="020B0604020202020204" pitchFamily="34" charset="0"/>
              </a:rPr>
              <a:t>Eenzaadlobbig</a:t>
            </a:r>
          </a:p>
        </p:txBody>
      </p:sp>
    </p:spTree>
    <p:extLst>
      <p:ext uri="{BB962C8B-B14F-4D97-AF65-F5344CB8AC3E}">
        <p14:creationId xmlns:p14="http://schemas.microsoft.com/office/powerpoint/2010/main" val="22081731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Grp="1" noChangeArrowheads="1"/>
          </p:cNvSpPr>
          <p:nvPr>
            <p:ph idx="1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nl-NL" altLang="nl-NL" dirty="0"/>
              <a:t>	</a:t>
            </a:r>
            <a:r>
              <a:rPr lang="nl-NL" altLang="nl-NL" sz="3200" dirty="0"/>
              <a:t>			Geslachtelijke </a:t>
            </a:r>
            <a:r>
              <a:rPr lang="nl-NL" altLang="nl-NL" sz="3200" dirty="0" err="1"/>
              <a:t>vrtpl</a:t>
            </a:r>
            <a:endParaRPr lang="nl-NL" altLang="nl-NL" sz="3200" dirty="0"/>
          </a:p>
          <a:p>
            <a:pPr eaLnBrk="1" hangingPunct="1">
              <a:spcBef>
                <a:spcPct val="50000"/>
              </a:spcBef>
            </a:pPr>
            <a:r>
              <a:rPr lang="nl-NL" altLang="nl-NL" sz="3200" dirty="0"/>
              <a:t>Voortplanting</a:t>
            </a:r>
          </a:p>
          <a:p>
            <a:pPr eaLnBrk="1" hangingPunct="1">
              <a:spcBef>
                <a:spcPct val="50000"/>
              </a:spcBef>
            </a:pPr>
            <a:r>
              <a:rPr lang="nl-NL" altLang="nl-NL" sz="3200" dirty="0"/>
              <a:t>				ongeslachtelijke </a:t>
            </a:r>
            <a:r>
              <a:rPr lang="nl-NL" altLang="nl-NL" sz="3200" dirty="0" err="1"/>
              <a:t>vrtpl</a:t>
            </a:r>
            <a:endParaRPr lang="nl-NL" altLang="nl-NL" sz="3200" dirty="0"/>
          </a:p>
        </p:txBody>
      </p:sp>
    </p:spTree>
    <p:extLst>
      <p:ext uri="{BB962C8B-B14F-4D97-AF65-F5344CB8AC3E}">
        <p14:creationId xmlns:p14="http://schemas.microsoft.com/office/powerpoint/2010/main" val="4693824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3501"/>
            <a:ext cx="7690759" cy="5768069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8327572" y="1567543"/>
            <a:ext cx="35269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dirty="0">
                <a:latin typeface="Arial" panose="020B0604020202020204" pitchFamily="34" charset="0"/>
                <a:cs typeface="Arial" panose="020B0604020202020204" pitchFamily="34" charset="0"/>
              </a:rPr>
              <a:t>Tweezaadlobbig</a:t>
            </a:r>
          </a:p>
        </p:txBody>
      </p:sp>
    </p:spTree>
    <p:extLst>
      <p:ext uri="{BB962C8B-B14F-4D97-AF65-F5344CB8AC3E}">
        <p14:creationId xmlns:p14="http://schemas.microsoft.com/office/powerpoint/2010/main" val="177896545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192" y="1010407"/>
            <a:ext cx="8229616" cy="4837186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1681843" y="641075"/>
            <a:ext cx="75437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000" dirty="0">
                <a:latin typeface="Arial" panose="020B0604020202020204" pitchFamily="34" charset="0"/>
                <a:cs typeface="Arial" panose="020B0604020202020204" pitchFamily="34" charset="0"/>
              </a:rPr>
              <a:t>Fasen bij het kiemen van zaad</a:t>
            </a:r>
          </a:p>
        </p:txBody>
      </p:sp>
    </p:spTree>
    <p:extLst>
      <p:ext uri="{BB962C8B-B14F-4D97-AF65-F5344CB8AC3E}">
        <p14:creationId xmlns:p14="http://schemas.microsoft.com/office/powerpoint/2010/main" val="114849702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00" y="133350"/>
            <a:ext cx="10541000" cy="659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00532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22 levenscyclu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0"/>
            <a:ext cx="7162800" cy="643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3962400" y="4038600"/>
            <a:ext cx="1447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bloei</a:t>
            </a:r>
            <a:endParaRPr lang="nl-NL" altLang="nl-NL" sz="3200"/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8077200" y="1676400"/>
            <a:ext cx="2057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ontkieming</a:t>
            </a:r>
            <a:endParaRPr lang="nl-NL" altLang="nl-NL" sz="3200"/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1981200" y="2667000"/>
            <a:ext cx="1371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sterven</a:t>
            </a:r>
            <a:endParaRPr lang="nl-NL" altLang="nl-NL" sz="3200"/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3124200" y="0"/>
            <a:ext cx="19812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2800"/>
              <a:t>Vorming van zaden</a:t>
            </a:r>
            <a:endParaRPr lang="nl-NL" altLang="nl-NL" sz="2800"/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2705100" y="6096000"/>
            <a:ext cx="6781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 b="1"/>
              <a:t>Levenscyclus van de bruine boon</a:t>
            </a:r>
            <a:endParaRPr lang="nl-NL" altLang="nl-NL" sz="3200" b="1"/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7848600" y="4495800"/>
            <a:ext cx="1371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groei</a:t>
            </a:r>
            <a:endParaRPr lang="nl-NL" altLang="nl-NL" sz="3200"/>
          </a:p>
        </p:txBody>
      </p:sp>
    </p:spTree>
    <p:extLst>
      <p:ext uri="{BB962C8B-B14F-4D97-AF65-F5344CB8AC3E}">
        <p14:creationId xmlns:p14="http://schemas.microsoft.com/office/powerpoint/2010/main" val="1883012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autoUpdateAnimBg="0"/>
      <p:bldP spid="23556" grpId="0" autoUpdateAnimBg="0"/>
      <p:bldP spid="23557" grpId="0" autoUpdateAnimBg="0"/>
      <p:bldP spid="23558" grpId="0" autoUpdateAnimBg="0"/>
      <p:bldP spid="23560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Figuur17"/>
          <p:cNvPicPr>
            <a:picLocks noChangeAspect="1" noChangeArrowheads="1"/>
          </p:cNvPicPr>
          <p:nvPr/>
        </p:nvPicPr>
        <p:blipFill>
          <a:blip r:embed="rId2">
            <a:lum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375" y="142875"/>
            <a:ext cx="4857750" cy="272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Tekstvak 2"/>
          <p:cNvSpPr txBox="1">
            <a:spLocks noChangeArrowheads="1"/>
          </p:cNvSpPr>
          <p:nvPr/>
        </p:nvSpPr>
        <p:spPr bwMode="auto">
          <a:xfrm>
            <a:off x="1809751" y="3571876"/>
            <a:ext cx="8215313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nl-NL" altLang="nl-NL"/>
              <a:t>Licht:		Dennenzaden bevatten bladgroen</a:t>
            </a:r>
          </a:p>
          <a:p>
            <a:pPr eaLnBrk="1" hangingPunct="1"/>
            <a:r>
              <a:rPr lang="nl-NL" altLang="nl-NL"/>
              <a:t>		Witte bonenzaden bevatten bladgroen</a:t>
            </a:r>
          </a:p>
          <a:p>
            <a:pPr eaLnBrk="1" hangingPunct="1"/>
            <a:r>
              <a:rPr lang="nl-NL" altLang="nl-NL"/>
              <a:t>Donker: 	Dennenzaden bevatten bladgroen</a:t>
            </a:r>
          </a:p>
          <a:p>
            <a:pPr eaLnBrk="1" hangingPunct="1"/>
            <a:r>
              <a:rPr lang="nl-NL" altLang="nl-NL"/>
              <a:t>		Witte bonenzaden bevatten geen bladgroen</a:t>
            </a:r>
          </a:p>
          <a:p>
            <a:pPr eaLnBrk="1" hangingPunct="1"/>
            <a:endParaRPr lang="nl-NL" altLang="nl-NL"/>
          </a:p>
          <a:p>
            <a:pPr eaLnBrk="1" hangingPunct="1"/>
            <a:r>
              <a:rPr lang="nl-NL" altLang="nl-NL">
                <a:sym typeface="Wingdings" panose="05000000000000000000" pitchFamily="2" charset="2"/>
              </a:rPr>
              <a:t> Witte bonenzaden hebben licht nodig om bladgroen te maken</a:t>
            </a:r>
            <a:endParaRPr lang="nl-NL" altLang="nl-NL"/>
          </a:p>
          <a:p>
            <a:pPr eaLnBrk="1" hangingPunct="1"/>
            <a:endParaRPr lang="nl-NL" altLang="nl-NL"/>
          </a:p>
          <a:p>
            <a:pPr eaLnBrk="1" hangingPunct="1"/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25245157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18 verspreid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0"/>
            <a:ext cx="7696200" cy="486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2667000" y="5562600"/>
            <a:ext cx="68580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Verspreiding van zaden door wind, dieren of door de plant zelf</a:t>
            </a:r>
            <a:endParaRPr lang="nl-NL" altLang="nl-NL" sz="3200"/>
          </a:p>
        </p:txBody>
      </p:sp>
    </p:spTree>
    <p:extLst>
      <p:ext uri="{BB962C8B-B14F-4D97-AF65-F5344CB8AC3E}">
        <p14:creationId xmlns:p14="http://schemas.microsoft.com/office/powerpoint/2010/main" val="13954090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07 bloe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447801"/>
            <a:ext cx="4476750" cy="458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3048000" y="2057400"/>
            <a:ext cx="2133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 dirty="0"/>
              <a:t>kroonblad</a:t>
            </a:r>
            <a:endParaRPr lang="nl-NL" altLang="nl-NL" sz="3200" dirty="0"/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2895600" y="2438400"/>
            <a:ext cx="1828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helmknop</a:t>
            </a:r>
            <a:endParaRPr lang="nl-NL" altLang="nl-NL" sz="3200"/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3276600" y="3138489"/>
            <a:ext cx="19812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helmdraad</a:t>
            </a:r>
            <a:endParaRPr lang="nl-NL" altLang="nl-NL" sz="3200"/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1524000" y="2849564"/>
            <a:ext cx="25146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meeldraad</a:t>
            </a:r>
            <a:endParaRPr lang="nl-NL" altLang="nl-NL" sz="3200"/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9220200" y="1981200"/>
            <a:ext cx="1752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stempel</a:t>
            </a:r>
            <a:endParaRPr lang="nl-NL" altLang="nl-NL" sz="3200"/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9144000" y="2743200"/>
            <a:ext cx="1066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stijl</a:t>
            </a:r>
            <a:endParaRPr lang="nl-NL" altLang="nl-NL" sz="3200"/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8077200" y="4114800"/>
            <a:ext cx="2590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vruchtbeginsel</a:t>
            </a:r>
            <a:endParaRPr lang="nl-NL" altLang="nl-NL" sz="3200"/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8991600" y="3200400"/>
            <a:ext cx="1676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Stamper</a:t>
            </a:r>
            <a:endParaRPr lang="nl-NL" altLang="nl-NL" sz="3200"/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8458200" y="5257800"/>
            <a:ext cx="2209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bloemsteel</a:t>
            </a:r>
            <a:endParaRPr lang="nl-NL" altLang="nl-NL" sz="3200"/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3200400" y="4495800"/>
            <a:ext cx="1600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kelkblad</a:t>
            </a:r>
            <a:endParaRPr lang="nl-NL" altLang="nl-NL" sz="3200"/>
          </a:p>
        </p:txBody>
      </p:sp>
    </p:spTree>
    <p:extLst>
      <p:ext uri="{BB962C8B-B14F-4D97-AF65-F5344CB8AC3E}">
        <p14:creationId xmlns:p14="http://schemas.microsoft.com/office/powerpoint/2010/main" val="2375603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utoUpdateAnimBg="0"/>
      <p:bldP spid="8196" grpId="0" autoUpdateAnimBg="0"/>
      <p:bldP spid="8197" grpId="0" autoUpdateAnimBg="0"/>
      <p:bldP spid="8198" grpId="0" autoUpdateAnimBg="0"/>
      <p:bldP spid="8199" grpId="0" autoUpdateAnimBg="0"/>
      <p:bldP spid="8200" grpId="0" autoUpdateAnimBg="0"/>
      <p:bldP spid="8201" grpId="0" autoUpdateAnimBg="0"/>
      <p:bldP spid="8202" grpId="0" autoUpdateAnimBg="0"/>
      <p:bldP spid="8203" grpId="0" autoUpdateAnimBg="0"/>
      <p:bldP spid="8204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08 bloemgegeslach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014" y="1524000"/>
            <a:ext cx="8434387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2057400" y="4114801"/>
            <a:ext cx="26670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BR" altLang="nl-NL" sz="3200"/>
              <a:t>Tweeslachtig</a:t>
            </a:r>
          </a:p>
          <a:p>
            <a:pPr algn="ctr" eaLnBrk="1" hangingPunct="1">
              <a:spcBef>
                <a:spcPct val="50000"/>
              </a:spcBef>
            </a:pPr>
            <a:r>
              <a:rPr lang="pt-BR" altLang="nl-NL" sz="3200"/>
              <a:t>plant</a:t>
            </a:r>
            <a:endParaRPr lang="nl-NL" altLang="nl-NL" sz="3200"/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4343400" y="4191001"/>
            <a:ext cx="35052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BR" altLang="nl-NL" sz="3200"/>
              <a:t>Vrouwelijke</a:t>
            </a:r>
          </a:p>
          <a:p>
            <a:pPr algn="ctr" eaLnBrk="1" hangingPunct="1">
              <a:spcBef>
                <a:spcPct val="50000"/>
              </a:spcBef>
            </a:pPr>
            <a:r>
              <a:rPr lang="pt-BR" altLang="nl-NL" sz="3200"/>
              <a:t> plant</a:t>
            </a:r>
            <a:endParaRPr lang="nl-NL" altLang="nl-NL" sz="3200"/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7772400" y="4267200"/>
            <a:ext cx="2209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BR" altLang="nl-NL" sz="3200"/>
              <a:t>Mannelijke plant</a:t>
            </a:r>
            <a:endParaRPr lang="nl-NL" altLang="nl-NL" sz="3200"/>
          </a:p>
        </p:txBody>
      </p:sp>
    </p:spTree>
    <p:extLst>
      <p:ext uri="{BB962C8B-B14F-4D97-AF65-F5344CB8AC3E}">
        <p14:creationId xmlns:p14="http://schemas.microsoft.com/office/powerpoint/2010/main" val="834553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autoUpdateAnimBg="0"/>
      <p:bldP spid="9220" grpId="0" autoUpdateAnimBg="0"/>
      <p:bldP spid="9221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kstvak 1"/>
          <p:cNvSpPr txBox="1">
            <a:spLocks noChangeArrowheads="1"/>
          </p:cNvSpPr>
          <p:nvPr/>
        </p:nvSpPr>
        <p:spPr bwMode="auto">
          <a:xfrm>
            <a:off x="2166939" y="785813"/>
            <a:ext cx="7500937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nl-NL" altLang="nl-NL"/>
              <a:t>Éénhuizig : man en vrouw wonen in één huis</a:t>
            </a:r>
          </a:p>
          <a:p>
            <a:pPr eaLnBrk="1" hangingPunct="1"/>
            <a:r>
              <a:rPr lang="nl-NL" altLang="nl-NL"/>
              <a:t>		Bloemen zijn tweeslachtig</a:t>
            </a:r>
          </a:p>
          <a:p>
            <a:pPr eaLnBrk="1" hangingPunct="1"/>
            <a:endParaRPr lang="nl-NL" altLang="nl-NL"/>
          </a:p>
          <a:p>
            <a:pPr eaLnBrk="1" hangingPunct="1"/>
            <a:endParaRPr lang="nl-NL" altLang="nl-NL"/>
          </a:p>
          <a:p>
            <a:pPr eaLnBrk="1" hangingPunct="1"/>
            <a:endParaRPr lang="nl-NL" altLang="nl-NL"/>
          </a:p>
          <a:p>
            <a:pPr eaLnBrk="1" hangingPunct="1"/>
            <a:endParaRPr lang="nl-NL" altLang="nl-NL"/>
          </a:p>
          <a:p>
            <a:pPr eaLnBrk="1" hangingPunct="1"/>
            <a:r>
              <a:rPr lang="nl-NL" altLang="nl-NL"/>
              <a:t>		Bloemen zijn éénslachtig</a:t>
            </a:r>
          </a:p>
          <a:p>
            <a:pPr eaLnBrk="1" hangingPunct="1"/>
            <a:endParaRPr lang="nl-NL" altLang="nl-NL"/>
          </a:p>
          <a:p>
            <a:pPr eaLnBrk="1" hangingPunct="1"/>
            <a:endParaRPr lang="nl-NL" altLang="nl-NL"/>
          </a:p>
          <a:p>
            <a:pPr eaLnBrk="1" hangingPunct="1"/>
            <a:endParaRPr lang="nl-NL" altLang="nl-NL"/>
          </a:p>
          <a:p>
            <a:pPr eaLnBrk="1" hangingPunct="1"/>
            <a:r>
              <a:rPr lang="nl-NL" altLang="nl-NL"/>
              <a:t>Tweehuizig man woont in een huis en vrouw woont in een huis</a:t>
            </a:r>
          </a:p>
          <a:p>
            <a:pPr eaLnBrk="1" hangingPunct="1"/>
            <a:r>
              <a:rPr lang="nl-NL" altLang="nl-NL"/>
              <a:t>Bloemen zijn altijd éénslachtig</a:t>
            </a:r>
          </a:p>
          <a:p>
            <a:pPr eaLnBrk="1" hangingPunct="1"/>
            <a:endParaRPr lang="nl-NL" altLang="nl-NL"/>
          </a:p>
          <a:p>
            <a:pPr eaLnBrk="1" hangingPunct="1"/>
            <a:endParaRPr lang="nl-NL" altLang="nl-NL"/>
          </a:p>
        </p:txBody>
      </p:sp>
      <p:pic>
        <p:nvPicPr>
          <p:cNvPr id="7171" name="Picture 2" descr="14 elzepropp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876" y="2200275"/>
            <a:ext cx="1000125" cy="146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2" descr="07 bloe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75" y="1000126"/>
            <a:ext cx="1157288" cy="118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09711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13 appelbloese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0725" y="1600201"/>
            <a:ext cx="8210550" cy="426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7620000" y="1143000"/>
            <a:ext cx="2514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zelfbestuiving</a:t>
            </a:r>
            <a:endParaRPr lang="nl-NL" altLang="nl-NL" sz="3200"/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524000" y="990600"/>
            <a:ext cx="2514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zelfbestuiving</a:t>
            </a:r>
            <a:endParaRPr lang="nl-NL" altLang="nl-NL" sz="3200"/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4191000" y="1066800"/>
            <a:ext cx="2971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kruisbestuiving</a:t>
            </a:r>
            <a:endParaRPr lang="nl-NL" altLang="nl-NL" sz="3200"/>
          </a:p>
        </p:txBody>
      </p:sp>
    </p:spTree>
    <p:extLst>
      <p:ext uri="{BB962C8B-B14F-4D97-AF65-F5344CB8AC3E}">
        <p14:creationId xmlns:p14="http://schemas.microsoft.com/office/powerpoint/2010/main" val="2373728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autoUpdateAnimBg="0"/>
      <p:bldP spid="14340" grpId="0" autoUpdateAnimBg="0"/>
      <p:bldP spid="14341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14 elzepropp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4" y="-304800"/>
            <a:ext cx="3811587" cy="559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2133600" y="914400"/>
            <a:ext cx="3581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Oud stamperkatje</a:t>
            </a:r>
            <a:endParaRPr lang="nl-NL" altLang="nl-NL" sz="3200"/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1981200" y="3810000"/>
            <a:ext cx="3429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meeldraadkatje</a:t>
            </a:r>
            <a:endParaRPr lang="nl-NL" altLang="nl-NL" sz="3200"/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5410200" y="2971800"/>
            <a:ext cx="3962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stamperkatje</a:t>
            </a:r>
            <a:endParaRPr lang="nl-NL" altLang="nl-NL" sz="3200"/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2743200" y="4495801"/>
            <a:ext cx="6705600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De els heeft éénslachtige bloemen: vrouwelijke bloemen (stamperkatjes) en mannelijke bloemen (meeldraadkatjes)</a:t>
            </a:r>
            <a:endParaRPr lang="nl-NL" altLang="nl-NL" sz="3200"/>
          </a:p>
        </p:txBody>
      </p:sp>
    </p:spTree>
    <p:extLst>
      <p:ext uri="{BB962C8B-B14F-4D97-AF65-F5344CB8AC3E}">
        <p14:creationId xmlns:p14="http://schemas.microsoft.com/office/powerpoint/2010/main" val="117569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10 bestuiv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76" y="1295400"/>
            <a:ext cx="7205663" cy="330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2286000" y="4572000"/>
            <a:ext cx="34290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Meeldraad brengt stuifmeel op rug van het insect</a:t>
            </a:r>
            <a:endParaRPr lang="nl-NL" altLang="nl-NL" sz="3200"/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6934200" y="4572000"/>
            <a:ext cx="31242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nl-NL" sz="3200"/>
              <a:t>Stuifmeel komt op de stempel </a:t>
            </a:r>
            <a:endParaRPr lang="nl-NL" altLang="nl-NL" sz="3200"/>
          </a:p>
        </p:txBody>
      </p:sp>
    </p:spTree>
    <p:extLst>
      <p:ext uri="{BB962C8B-B14F-4D97-AF65-F5344CB8AC3E}">
        <p14:creationId xmlns:p14="http://schemas.microsoft.com/office/powerpoint/2010/main" val="2032853379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224</Words>
  <Application>Microsoft Office PowerPoint</Application>
  <PresentationFormat>Breedbeeld</PresentationFormat>
  <Paragraphs>140</Paragraphs>
  <Slides>35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35</vt:i4>
      </vt:variant>
    </vt:vector>
  </HeadingPairs>
  <TitlesOfParts>
    <vt:vector size="41" baseType="lpstr">
      <vt:lpstr>Arial</vt:lpstr>
      <vt:lpstr>Calibri</vt:lpstr>
      <vt:lpstr>Calibri Light</vt:lpstr>
      <vt:lpstr>Times New Roman</vt:lpstr>
      <vt:lpstr>Wingdings</vt:lpstr>
      <vt:lpstr>Kantoorthema</vt:lpstr>
      <vt:lpstr>Plantenfysiologie 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Plantenfysiologie </dc:title>
  <dc:creator>Thijs Rutters</dc:creator>
  <cp:lastModifiedBy>Robert Soesman</cp:lastModifiedBy>
  <cp:revision>9</cp:revision>
  <dcterms:created xsi:type="dcterms:W3CDTF">2017-09-26T13:54:22Z</dcterms:created>
  <dcterms:modified xsi:type="dcterms:W3CDTF">2019-09-24T15:19:34Z</dcterms:modified>
</cp:coreProperties>
</file>