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67" r:id="rId6"/>
    <p:sldId id="268" r:id="rId7"/>
    <p:sldId id="269" r:id="rId8"/>
    <p:sldId id="270" r:id="rId9"/>
    <p:sldId id="271" r:id="rId10"/>
    <p:sldId id="272" r:id="rId11"/>
    <p:sldId id="274" r:id="rId12"/>
    <p:sldId id="275" r:id="rId13"/>
    <p:sldId id="261" r:id="rId14"/>
    <p:sldId id="276" r:id="rId15"/>
    <p:sldId id="262" r:id="rId16"/>
    <p:sldId id="264" r:id="rId17"/>
    <p:sldId id="265" r:id="rId18"/>
    <p:sldId id="273" r:id="rId19"/>
    <p:sldId id="277" r:id="rId20"/>
    <p:sldId id="278" r:id="rId21"/>
  </p:sldIdLst>
  <p:sldSz cx="9144000" cy="6858000" type="screen4x3"/>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D11764-AF51-C656-5776-3ACAA95324B0}" v="20" dt="2019-11-18T21:45:12.988"/>
    <p1510:client id="{F77EDBEE-2A74-D7F7-7CBD-4F50BF9C8AEF}" v="6" dt="2019-11-22T08:55:45.8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498"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Openingsdia">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kstvak 5"/>
          <p:cNvSpPr txBox="1"/>
          <p:nvPr/>
        </p:nvSpPr>
        <p:spPr>
          <a:xfrm>
            <a:off x="847900" y="6142150"/>
            <a:ext cx="3510049" cy="300082"/>
          </a:xfrm>
          <a:prstGeom prst="rect">
            <a:avLst/>
          </a:prstGeom>
          <a:solidFill>
            <a:schemeClr val="bg1"/>
          </a:solidFill>
        </p:spPr>
        <p:txBody>
          <a:bodyPr wrap="square" rtlCol="0">
            <a:spAutoFit/>
          </a:bodyPr>
          <a:lstStyle/>
          <a:p>
            <a:endParaRPr lang="nl-NL" sz="1350" dirty="0"/>
          </a:p>
        </p:txBody>
      </p:sp>
    </p:spTree>
    <p:extLst>
      <p:ext uri="{BB962C8B-B14F-4D97-AF65-F5344CB8AC3E}">
        <p14:creationId xmlns:p14="http://schemas.microsoft.com/office/powerpoint/2010/main" val="4250069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E5A139EC-3F22-4AB1-BDB3-0E1BA6342376}" type="datetimeFigureOut">
              <a:rPr lang="nl-NL" smtClean="0"/>
              <a:t>19-11-2021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A89D8D7-E7BF-4C70-B408-70316C73B603}" type="slidenum">
              <a:rPr lang="nl-NL" smtClean="0"/>
              <a:t>‹nr.›</a:t>
            </a:fld>
            <a:endParaRPr lang="nl-NL"/>
          </a:p>
        </p:txBody>
      </p:sp>
    </p:spTree>
    <p:extLst>
      <p:ext uri="{BB962C8B-B14F-4D97-AF65-F5344CB8AC3E}">
        <p14:creationId xmlns:p14="http://schemas.microsoft.com/office/powerpoint/2010/main" val="3595543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5A139EC-3F22-4AB1-BDB3-0E1BA6342376}" type="datetimeFigureOut">
              <a:rPr lang="nl-NL" smtClean="0"/>
              <a:t>19-11-2021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EA89D8D7-E7BF-4C70-B408-70316C73B603}" type="slidenum">
              <a:rPr lang="nl-NL" smtClean="0"/>
              <a:t>‹nr.›</a:t>
            </a:fld>
            <a:endParaRPr lang="nl-NL"/>
          </a:p>
        </p:txBody>
      </p:sp>
    </p:spTree>
    <p:extLst>
      <p:ext uri="{BB962C8B-B14F-4D97-AF65-F5344CB8AC3E}">
        <p14:creationId xmlns:p14="http://schemas.microsoft.com/office/powerpoint/2010/main" val="386119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7290000" cy="6858000"/>
          </a:xfrm>
        </p:spPr>
        <p:txBody>
          <a:bodyPr/>
          <a:lstStyle>
            <a:lvl1pPr marL="0" indent="0" algn="l">
              <a:buFontTx/>
              <a:buNone/>
              <a:defRPr sz="12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540000" y="3060000"/>
            <a:ext cx="6210000" cy="720000"/>
          </a:xfrm>
        </p:spPr>
        <p:txBody>
          <a:bodyPr lIns="0" tIns="0" rIns="0" bIns="0" anchor="t" anchorCtr="0">
            <a:noAutofit/>
          </a:bodyPr>
          <a:lstStyle>
            <a:lvl1pPr algn="l">
              <a:defRPr sz="33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540000" y="3816000"/>
            <a:ext cx="6210000" cy="720000"/>
          </a:xfrm>
        </p:spPr>
        <p:txBody>
          <a:bodyPr lIns="0" tIns="0" rIns="0" bIns="0">
            <a:noAutofit/>
          </a:bodyPr>
          <a:lstStyle>
            <a:lvl1pPr marL="0" indent="0" algn="l">
              <a:buNone/>
              <a:defRPr sz="1800" baseline="0">
                <a:solidFill>
                  <a:schemeClr val="bg1"/>
                </a:solidFill>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endParaRPr lang="nl-NL" dirty="0"/>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3272649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540000" y="3060000"/>
            <a:ext cx="6210000" cy="720000"/>
          </a:xfrm>
        </p:spPr>
        <p:txBody>
          <a:bodyPr lIns="0" tIns="0" rIns="0" bIns="0" anchor="t" anchorCtr="0">
            <a:noAutofit/>
          </a:bodyPr>
          <a:lstStyle>
            <a:lvl1pPr algn="l">
              <a:defRPr sz="33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540000" y="3816000"/>
            <a:ext cx="6210000" cy="720000"/>
          </a:xfrm>
        </p:spPr>
        <p:txBody>
          <a:bodyPr lIns="0" tIns="0" rIns="0" bIns="0">
            <a:noAutofit/>
          </a:bodyPr>
          <a:lstStyle>
            <a:lvl1pPr marL="0" indent="0" algn="l">
              <a:buNone/>
              <a:defRPr sz="1800" baseline="0">
                <a:solidFill>
                  <a:srgbClr val="1E201F"/>
                </a:solidFill>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endParaRPr lang="nl-NL" dirty="0"/>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4144999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112091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7290000" cy="6858000"/>
          </a:xfrm>
        </p:spPr>
        <p:txBody>
          <a:bodyPr/>
          <a:lstStyle>
            <a:lvl1pPr marL="0" indent="0" algn="l">
              <a:buFontTx/>
              <a:buNone/>
              <a:defRPr sz="1200" baseline="0"/>
            </a:lvl1pPr>
          </a:lstStyle>
          <a:p>
            <a:r>
              <a:rPr lang="nl-NL" dirty="0"/>
              <a:t>Klik op het pictogram in het midden om een achtergrondafbeelding toe te voegen (19,05 x 27 cm). </a:t>
            </a:r>
            <a:br>
              <a:rPr lang="nl-NL" dirty="0"/>
            </a:br>
            <a:endParaRPr lang="nl-NL"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1063049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7290000" cy="6858000"/>
          </a:xfrm>
        </p:spPr>
        <p:txBody>
          <a:bodyPr>
            <a:noAutofit/>
          </a:bodyPr>
          <a:lstStyle>
            <a:lvl1pPr marL="0" indent="0">
              <a:buFontTx/>
              <a:buNone/>
              <a:defRPr sz="1200"/>
            </a:lvl1pPr>
          </a:lstStyle>
          <a:p>
            <a:r>
              <a:rPr lang="nl-NL" dirty="0"/>
              <a:t>Klik op het pictogram in het midden om een afbeelding toe te voegen (19,05 x 10 cm).</a:t>
            </a:r>
            <a:r>
              <a:rPr lang="nl-NL" sz="1200" dirty="0"/>
              <a:t> </a:t>
            </a:r>
            <a:endParaRPr lang="nl-NL" dirty="0"/>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4180917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567000" y="576000"/>
            <a:ext cx="3699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1566000" y="1476000"/>
            <a:ext cx="27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4590000" y="0"/>
            <a:ext cx="2700000" cy="6858000"/>
          </a:xfrm>
        </p:spPr>
        <p:txBody>
          <a:bodyPr>
            <a:normAutofit/>
          </a:bodyPr>
          <a:lstStyle>
            <a:lvl1pPr marL="0" indent="0">
              <a:buFontTx/>
              <a:buNone/>
              <a:defRPr sz="1200"/>
            </a:lvl1pPr>
          </a:lstStyle>
          <a:p>
            <a:r>
              <a:rPr lang="nl-NL" dirty="0"/>
              <a:t>Klik op het pictogram in het midden om een afbeelding toe te voegen (19,05 x 10 cm).</a:t>
            </a:r>
            <a:r>
              <a:rPr lang="nl-NL" sz="1200" dirty="0"/>
              <a:t> </a:t>
            </a:r>
            <a:endParaRPr lang="nl-NL" dirty="0"/>
          </a:p>
        </p:txBody>
      </p:sp>
      <p:pic>
        <p:nvPicPr>
          <p:cNvPr id="8" name="Afbeelding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2192264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567000" y="576000"/>
            <a:ext cx="3699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1566000" y="1476000"/>
            <a:ext cx="54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1194632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lotdia">
    <p:spTree>
      <p:nvGrpSpPr>
        <p:cNvPr id="1" name=""/>
        <p:cNvGrpSpPr/>
        <p:nvPr/>
      </p:nvGrpSpPr>
      <p:grpSpPr>
        <a:xfrm>
          <a:off x="0" y="0"/>
          <a:ext cx="0" cy="0"/>
          <a:chOff x="0" y="0"/>
          <a:chExt cx="0" cy="0"/>
        </a:xfrm>
      </p:grpSpPr>
      <p:pic>
        <p:nvPicPr>
          <p:cNvPr id="8" name="Afbeelding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kstvak 2"/>
          <p:cNvSpPr txBox="1"/>
          <p:nvPr/>
        </p:nvSpPr>
        <p:spPr>
          <a:xfrm>
            <a:off x="847900" y="6142150"/>
            <a:ext cx="3510049" cy="300082"/>
          </a:xfrm>
          <a:prstGeom prst="rect">
            <a:avLst/>
          </a:prstGeom>
          <a:solidFill>
            <a:schemeClr val="bg1"/>
          </a:solidFill>
        </p:spPr>
        <p:txBody>
          <a:bodyPr wrap="square" rtlCol="0">
            <a:spAutoFit/>
          </a:bodyPr>
          <a:lstStyle/>
          <a:p>
            <a:endParaRPr lang="nl-NL" sz="1350" dirty="0"/>
          </a:p>
        </p:txBody>
      </p:sp>
    </p:spTree>
    <p:extLst>
      <p:ext uri="{BB962C8B-B14F-4D97-AF65-F5344CB8AC3E}">
        <p14:creationId xmlns:p14="http://schemas.microsoft.com/office/powerpoint/2010/main" val="1887983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Afbeelding 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
        <p:nvSpPr>
          <p:cNvPr id="2" name="Tijdelijke aanduiding voor titel 1"/>
          <p:cNvSpPr>
            <a:spLocks noGrp="1"/>
          </p:cNvSpPr>
          <p:nvPr>
            <p:ph type="title"/>
          </p:nvPr>
        </p:nvSpPr>
        <p:spPr>
          <a:xfrm>
            <a:off x="567000" y="576000"/>
            <a:ext cx="6777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1539000" y="1728000"/>
            <a:ext cx="5805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19176892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b="1" kern="1200" baseline="0">
          <a:solidFill>
            <a:srgbClr val="1E201F"/>
          </a:solidFill>
          <a:latin typeface="Arial" panose="020B0604020202020204" pitchFamily="34" charset="0"/>
          <a:ea typeface="+mj-ea"/>
          <a:cs typeface="+mj-cs"/>
        </a:defRPr>
      </a:lvl1pPr>
    </p:titleStyle>
    <p:bodyStyle>
      <a:lvl1pPr marL="0" indent="-270000" algn="l" defTabSz="685800" rtl="0" eaLnBrk="1" latinLnBrk="0" hangingPunct="1">
        <a:lnSpc>
          <a:spcPct val="100000"/>
        </a:lnSpc>
        <a:spcBef>
          <a:spcPts val="0"/>
        </a:spcBef>
        <a:buFont typeface="Arial" panose="020B0604020202020204" pitchFamily="34" charset="0"/>
        <a:buChar char="•"/>
        <a:defRPr sz="1800" kern="1200" baseline="0">
          <a:solidFill>
            <a:srgbClr val="1E201F"/>
          </a:solidFill>
          <a:latin typeface="+mn-lt"/>
          <a:ea typeface="+mn-ea"/>
          <a:cs typeface="+mn-cs"/>
        </a:defRPr>
      </a:lvl1pPr>
      <a:lvl2pPr marL="0" indent="0" algn="l" defTabSz="685800" rtl="0" eaLnBrk="1" latinLnBrk="0" hangingPunct="1">
        <a:lnSpc>
          <a:spcPct val="100000"/>
        </a:lnSpc>
        <a:spcBef>
          <a:spcPts val="0"/>
        </a:spcBef>
        <a:buFontTx/>
        <a:buNone/>
        <a:defRPr sz="1800" kern="1200" baseline="0">
          <a:solidFill>
            <a:srgbClr val="1E201F"/>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1E201F"/>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1E201F"/>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1E201F"/>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tmp"/><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hyperlink" Target="https://nl.wikipedia.org/wiki/Cytokinine" TargetMode="External"/><Relationship Id="rId2" Type="http://schemas.openxmlformats.org/officeDocument/2006/relationships/hyperlink" Target="https://nl.wikipedia.org/wiki/Zaadknop" TargetMode="External"/><Relationship Id="rId1" Type="http://schemas.openxmlformats.org/officeDocument/2006/relationships/slideLayout" Target="../slideLayouts/slideLayout11.xml"/><Relationship Id="rId6" Type="http://schemas.openxmlformats.org/officeDocument/2006/relationships/hyperlink" Target="https://nl.wikipedia.org/wiki/Zaadmantel" TargetMode="External"/><Relationship Id="rId5" Type="http://schemas.openxmlformats.org/officeDocument/2006/relationships/hyperlink" Target="https://nl.wikipedia.org/wiki/Auxine" TargetMode="External"/><Relationship Id="rId4" Type="http://schemas.openxmlformats.org/officeDocument/2006/relationships/hyperlink" Target="https://nl.wikipedia.org/wiki/Gibberelline"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Afbeelding 4" descr="Afbeelding met fruit, voedsel&#10;&#10;Beschrijving is gegenereerd met zeer hoge betrouwbaarheid">
            <a:extLst>
              <a:ext uri="{FF2B5EF4-FFF2-40B4-BE49-F238E27FC236}">
                <a16:creationId xmlns:a16="http://schemas.microsoft.com/office/drawing/2014/main" id="{8AB53CF3-23DF-4AF3-958C-2EC34412060B}"/>
              </a:ext>
            </a:extLst>
          </p:cNvPr>
          <p:cNvPicPr>
            <a:picLocks noChangeAspect="1"/>
          </p:cNvPicPr>
          <p:nvPr/>
        </p:nvPicPr>
        <p:blipFill rotWithShape="1">
          <a:blip r:embed="rId2"/>
          <a:srcRect l="15211" r="25230" b="5"/>
          <a:stretch/>
        </p:blipFill>
        <p:spPr>
          <a:xfrm>
            <a:off x="-180528" y="0"/>
            <a:ext cx="6119520" cy="6858000"/>
          </a:xfrm>
          <a:prstGeom prst="rect">
            <a:avLst/>
          </a:prstGeom>
          <a:noFill/>
        </p:spPr>
      </p:pic>
      <p:sp>
        <p:nvSpPr>
          <p:cNvPr id="2" name="Titel 1"/>
          <p:cNvSpPr>
            <a:spLocks noGrp="1"/>
          </p:cNvSpPr>
          <p:nvPr>
            <p:ph type="title"/>
          </p:nvPr>
        </p:nvSpPr>
        <p:spPr>
          <a:xfrm>
            <a:off x="107504" y="273500"/>
            <a:ext cx="6777000" cy="1050239"/>
          </a:xfrm>
          <a:prstGeom prst="rect">
            <a:avLst/>
          </a:prstGeom>
        </p:spPr>
        <p:txBody>
          <a:bodyPr anchor="ctr">
            <a:normAutofit/>
          </a:bodyPr>
          <a:lstStyle/>
          <a:p>
            <a:r>
              <a:rPr lang="nl-NL" dirty="0"/>
              <a:t>Bloemen, vruchten zaden</a:t>
            </a:r>
          </a:p>
        </p:txBody>
      </p:sp>
      <p:sp>
        <p:nvSpPr>
          <p:cNvPr id="3" name="Ondertitel 2"/>
          <p:cNvSpPr>
            <a:spLocks noGrp="1"/>
          </p:cNvSpPr>
          <p:nvPr>
            <p:ph sz="half" idx="1"/>
          </p:nvPr>
        </p:nvSpPr>
        <p:spPr>
          <a:xfrm>
            <a:off x="1979712" y="5589240"/>
            <a:ext cx="4038600" cy="4525963"/>
          </a:xfrm>
          <a:prstGeom prst="rect">
            <a:avLst/>
          </a:prstGeom>
        </p:spPr>
        <p:txBody>
          <a:bodyPr>
            <a:normAutofit/>
          </a:bodyPr>
          <a:lstStyle/>
          <a:p>
            <a:r>
              <a:rPr lang="nl-NL" dirty="0"/>
              <a:t>Les 3</a:t>
            </a:r>
          </a:p>
        </p:txBody>
      </p:sp>
    </p:spTree>
    <p:extLst>
      <p:ext uri="{BB962C8B-B14F-4D97-AF65-F5344CB8AC3E}">
        <p14:creationId xmlns:p14="http://schemas.microsoft.com/office/powerpoint/2010/main" val="42241013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114300" y="666750"/>
            <a:ext cx="8615363" cy="3349700"/>
          </a:xfrm>
          <a:prstGeom prst="rect">
            <a:avLst/>
          </a:prstGeom>
        </p:spPr>
        <p:txBody>
          <a:bodyPr wrap="square">
            <a:spAutoFit/>
          </a:bodyPr>
          <a:lstStyle/>
          <a:p>
            <a:pPr algn="ctr"/>
            <a:r>
              <a:rPr lang="nl-NL" sz="2000" b="1" spc="-13" dirty="0">
                <a:effectLst/>
                <a:latin typeface="Arial" panose="020B0604020202020204" pitchFamily="34" charset="0"/>
                <a:cs typeface="Arial" panose="020B0604020202020204" pitchFamily="34" charset="0"/>
              </a:rPr>
              <a:t>Vruchttype</a:t>
            </a:r>
            <a:endParaRPr lang="nl-NL" sz="2000" b="1" dirty="0">
              <a:latin typeface="Arial" panose="020B0604020202020204" pitchFamily="34" charset="0"/>
              <a:cs typeface="Arial" panose="020B0604020202020204" pitchFamily="34" charset="0"/>
            </a:endParaRPr>
          </a:p>
          <a:p>
            <a:r>
              <a:rPr lang="nl-NL" sz="2000" spc="-3" dirty="0">
                <a:effectLst/>
                <a:latin typeface="Arial" panose="020B0604020202020204" pitchFamily="34" charset="0"/>
                <a:cs typeface="Arial" panose="020B0604020202020204" pitchFamily="34" charset="0"/>
              </a:rPr>
              <a:t>Droge vruchten </a:t>
            </a:r>
            <a:br>
              <a:rPr lang="nl-NL" sz="2000" dirty="0">
                <a:effectLst/>
                <a:latin typeface="Arial" panose="020B0604020202020204" pitchFamily="34" charset="0"/>
                <a:cs typeface="Arial" panose="020B0604020202020204" pitchFamily="34" charset="0"/>
              </a:rPr>
            </a:br>
            <a:endParaRPr lang="nl-NL" sz="2000" dirty="0">
              <a:effectLst/>
              <a:latin typeface="Arial" panose="020B0604020202020204" pitchFamily="34" charset="0"/>
              <a:cs typeface="Arial" panose="020B0604020202020204" pitchFamily="34" charset="0"/>
            </a:endParaRPr>
          </a:p>
          <a:p>
            <a:r>
              <a:rPr lang="nl-NL" sz="2000" b="1" spc="-3" dirty="0" err="1">
                <a:effectLst/>
                <a:latin typeface="Arial" panose="020B0604020202020204" pitchFamily="34" charset="0"/>
                <a:cs typeface="Arial" panose="020B0604020202020204" pitchFamily="34" charset="0"/>
              </a:rPr>
              <a:t>Eenzadige</a:t>
            </a:r>
            <a:r>
              <a:rPr lang="nl-NL" sz="2000" b="1" spc="-3" dirty="0">
                <a:effectLst/>
                <a:latin typeface="Arial" panose="020B0604020202020204" pitchFamily="34" charset="0"/>
                <a:cs typeface="Arial" panose="020B0604020202020204" pitchFamily="34" charset="0"/>
              </a:rPr>
              <a:t> en niet openspringen</a:t>
            </a:r>
            <a:br>
              <a:rPr lang="nl-NL" sz="2000" dirty="0">
                <a:effectLst/>
                <a:latin typeface="Arial" panose="020B0604020202020204" pitchFamily="34" charset="0"/>
                <a:cs typeface="Arial" panose="020B0604020202020204" pitchFamily="34" charset="0"/>
              </a:rPr>
            </a:br>
            <a:r>
              <a:rPr lang="nl-NL" sz="2000" dirty="0">
                <a:effectLst/>
                <a:latin typeface="Arial" panose="020B0604020202020204" pitchFamily="34" charset="0"/>
                <a:cs typeface="Arial" panose="020B0604020202020204" pitchFamily="34" charset="0"/>
              </a:rPr>
              <a:t>- </a:t>
            </a:r>
            <a:r>
              <a:rPr lang="nl-NL" sz="2000" b="1" spc="-3" dirty="0">
                <a:effectLst/>
                <a:latin typeface="Arial" panose="020B0604020202020204" pitchFamily="34" charset="0"/>
                <a:cs typeface="Arial" panose="020B0604020202020204" pitchFamily="34" charset="0"/>
              </a:rPr>
              <a:t>Graanvrucht</a:t>
            </a:r>
            <a:r>
              <a:rPr lang="nl-NL" sz="2000" spc="-3" dirty="0">
                <a:latin typeface="Arial" panose="020B0604020202020204" pitchFamily="34" charset="0"/>
                <a:cs typeface="Arial" panose="020B0604020202020204" pitchFamily="34" charset="0"/>
              </a:rPr>
              <a:t> </a:t>
            </a:r>
            <a:r>
              <a:rPr lang="nl-NL" sz="2000" spc="-6" dirty="0">
                <a:effectLst/>
                <a:latin typeface="Arial" panose="020B0604020202020204" pitchFamily="34" charset="0"/>
                <a:cs typeface="Arial" panose="020B0604020202020204" pitchFamily="34" charset="0"/>
              </a:rPr>
              <a:t>(</a:t>
            </a:r>
            <a:r>
              <a:rPr lang="nl-NL" sz="2000" spc="-6" dirty="0" err="1">
                <a:effectLst/>
                <a:latin typeface="Arial" panose="020B0604020202020204" pitchFamily="34" charset="0"/>
                <a:cs typeface="Arial" panose="020B0604020202020204" pitchFamily="34" charset="0"/>
              </a:rPr>
              <a:t>caryopsis</a:t>
            </a:r>
            <a:r>
              <a:rPr lang="nl-NL" sz="2000" spc="-6" dirty="0">
                <a:effectLst/>
                <a:latin typeface="Arial" panose="020B0604020202020204" pitchFamily="34" charset="0"/>
                <a:cs typeface="Arial" panose="020B0604020202020204" pitchFamily="34" charset="0"/>
              </a:rPr>
              <a:t>):</a:t>
            </a:r>
            <a:r>
              <a:rPr lang="nl-NL" sz="2000" spc="-1" dirty="0">
                <a:effectLst/>
                <a:latin typeface="Arial" panose="020B0604020202020204" pitchFamily="34" charset="0"/>
                <a:cs typeface="Arial" panose="020B0604020202020204" pitchFamily="34" charset="0"/>
              </a:rPr>
              <a:t>Vruchtwand met de zaadhuid vergroeid en veelal omgeven door een schudblad (kafje)(grassen) </a:t>
            </a:r>
            <a:br>
              <a:rPr lang="nl-NL" sz="2000" dirty="0">
                <a:effectLst/>
                <a:latin typeface="Arial" panose="020B0604020202020204" pitchFamily="34" charset="0"/>
                <a:cs typeface="Arial" panose="020B0604020202020204" pitchFamily="34" charset="0"/>
              </a:rPr>
            </a:br>
            <a:r>
              <a:rPr lang="nl-NL" sz="2000" dirty="0">
                <a:effectLst/>
                <a:latin typeface="Arial" panose="020B0604020202020204" pitchFamily="34" charset="0"/>
                <a:cs typeface="Arial" panose="020B0604020202020204" pitchFamily="34" charset="0"/>
              </a:rPr>
              <a:t>- </a:t>
            </a:r>
            <a:r>
              <a:rPr lang="nl-NL" sz="2000" b="1" spc="9" dirty="0">
                <a:effectLst/>
                <a:latin typeface="Arial" panose="020B0604020202020204" pitchFamily="34" charset="0"/>
                <a:cs typeface="Arial" panose="020B0604020202020204" pitchFamily="34" charset="0"/>
              </a:rPr>
              <a:t>Dopvrucht</a:t>
            </a:r>
            <a:r>
              <a:rPr lang="nl-NL" sz="2000" b="1" spc="9" dirty="0">
                <a:latin typeface="Arial" panose="020B0604020202020204" pitchFamily="34" charset="0"/>
                <a:cs typeface="Arial" panose="020B0604020202020204" pitchFamily="34" charset="0"/>
              </a:rPr>
              <a:t>: </a:t>
            </a:r>
            <a:r>
              <a:rPr lang="nl-NL" sz="2000" spc="-1" dirty="0">
                <a:effectLst/>
                <a:latin typeface="Arial" panose="020B0604020202020204" pitchFamily="34" charset="0"/>
                <a:cs typeface="Arial" panose="020B0604020202020204" pitchFamily="34" charset="0"/>
              </a:rPr>
              <a:t>Vruchtwand en zaadhuid niet vergroeid, ontstaan meestal uit 1hokkig vruchtbeginsel </a:t>
            </a:r>
            <a:r>
              <a:rPr lang="nl-NL" sz="2000" spc="-5" dirty="0">
                <a:effectLst/>
                <a:latin typeface="Arial" panose="020B0604020202020204" pitchFamily="34" charset="0"/>
                <a:cs typeface="Arial" panose="020B0604020202020204" pitchFamily="34" charset="0"/>
              </a:rPr>
              <a:t>(</a:t>
            </a:r>
            <a:r>
              <a:rPr lang="nl-NL" sz="2000" spc="-5" dirty="0" err="1">
                <a:effectLst/>
                <a:latin typeface="Arial" panose="020B0604020202020204" pitchFamily="34" charset="0"/>
                <a:cs typeface="Arial" panose="020B0604020202020204" pitchFamily="34" charset="0"/>
              </a:rPr>
              <a:t>zonnebloem,paardenbloem,boterbloem</a:t>
            </a:r>
            <a:r>
              <a:rPr lang="nl-NL" sz="2000" spc="-5" dirty="0">
                <a:effectLst/>
                <a:latin typeface="Arial" panose="020B0604020202020204" pitchFamily="34" charset="0"/>
                <a:cs typeface="Arial" panose="020B0604020202020204" pitchFamily="34" charset="0"/>
              </a:rPr>
              <a:t>) </a:t>
            </a:r>
            <a:br>
              <a:rPr lang="nl-NL" sz="2000" dirty="0">
                <a:effectLst/>
                <a:latin typeface="Arial" panose="020B0604020202020204" pitchFamily="34" charset="0"/>
                <a:cs typeface="Arial" panose="020B0604020202020204" pitchFamily="34" charset="0"/>
              </a:rPr>
            </a:br>
            <a:r>
              <a:rPr lang="nl-NL" sz="2000" dirty="0">
                <a:effectLst/>
                <a:latin typeface="Arial" panose="020B0604020202020204" pitchFamily="34" charset="0"/>
                <a:cs typeface="Arial" panose="020B0604020202020204" pitchFamily="34" charset="0"/>
              </a:rPr>
              <a:t>- </a:t>
            </a:r>
            <a:r>
              <a:rPr lang="nl-NL" sz="2000" b="1" spc="-16" dirty="0">
                <a:effectLst/>
                <a:latin typeface="Arial" panose="020B0604020202020204" pitchFamily="34" charset="0"/>
                <a:cs typeface="Arial" panose="020B0604020202020204" pitchFamily="34" charset="0"/>
              </a:rPr>
              <a:t>Noot</a:t>
            </a:r>
            <a:r>
              <a:rPr lang="nl-NL" sz="2000" b="1" spc="-16" dirty="0">
                <a:latin typeface="Arial" panose="020B0604020202020204" pitchFamily="34" charset="0"/>
                <a:cs typeface="Arial" panose="020B0604020202020204" pitchFamily="34" charset="0"/>
              </a:rPr>
              <a:t>: </a:t>
            </a:r>
            <a:r>
              <a:rPr lang="nl-NL" sz="2000" spc="-3" dirty="0">
                <a:effectLst/>
                <a:latin typeface="Arial" panose="020B0604020202020204" pitchFamily="34" charset="0"/>
                <a:cs typeface="Arial" panose="020B0604020202020204" pitchFamily="34" charset="0"/>
              </a:rPr>
              <a:t>Vruchtwand is 1 of </a:t>
            </a:r>
            <a:r>
              <a:rPr lang="nl-NL" sz="2000" spc="-3" dirty="0" err="1">
                <a:effectLst/>
                <a:latin typeface="Arial" panose="020B0604020202020204" pitchFamily="34" charset="0"/>
                <a:cs typeface="Arial" panose="020B0604020202020204" pitchFamily="34" charset="0"/>
              </a:rPr>
              <a:t>meerhokkig</a:t>
            </a:r>
            <a:r>
              <a:rPr lang="nl-NL" sz="2000" spc="-3" dirty="0">
                <a:effectLst/>
                <a:latin typeface="Arial" panose="020B0604020202020204" pitchFamily="34" charset="0"/>
                <a:cs typeface="Arial" panose="020B0604020202020204" pitchFamily="34" charset="0"/>
              </a:rPr>
              <a:t> (kastanje, beuk, eik, walnoot, hazelnoot</a:t>
            </a:r>
            <a:endParaRPr lang="nl-NL" sz="1167" spc="-3" dirty="0"/>
          </a:p>
          <a:p>
            <a:endParaRPr lang="nl-NL" sz="1167" dirty="0">
              <a:effectLst/>
            </a:endParaRPr>
          </a:p>
        </p:txBody>
      </p:sp>
      <p:pic>
        <p:nvPicPr>
          <p:cNvPr id="2" name="Afbeelding 1" descr="zaden en vruchten samenvatting.pdf - Google Chrome"/>
          <p:cNvPicPr>
            <a:picLocks noChangeAspect="1"/>
          </p:cNvPicPr>
          <p:nvPr/>
        </p:nvPicPr>
        <p:blipFill rotWithShape="1">
          <a:blip r:embed="rId2">
            <a:extLst>
              <a:ext uri="{28A0092B-C50C-407E-A947-70E740481C1C}">
                <a14:useLocalDpi xmlns:a14="http://schemas.microsoft.com/office/drawing/2010/main" val="0"/>
              </a:ext>
            </a:extLst>
          </a:blip>
          <a:srcRect l="25477" t="31059" r="24404" b="27245"/>
          <a:stretch/>
        </p:blipFill>
        <p:spPr>
          <a:xfrm>
            <a:off x="1511660" y="3775312"/>
            <a:ext cx="6120679" cy="3063536"/>
          </a:xfrm>
          <a:prstGeom prst="rect">
            <a:avLst/>
          </a:prstGeom>
        </p:spPr>
      </p:pic>
    </p:spTree>
    <p:extLst>
      <p:ext uri="{BB962C8B-B14F-4D97-AF65-F5344CB8AC3E}">
        <p14:creationId xmlns:p14="http://schemas.microsoft.com/office/powerpoint/2010/main" val="4839647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zaden en vruchten samenvatting.pdf - Google Chrome"/>
          <p:cNvPicPr>
            <a:picLocks noChangeAspect="1"/>
          </p:cNvPicPr>
          <p:nvPr/>
        </p:nvPicPr>
        <p:blipFill rotWithShape="1">
          <a:blip r:embed="rId2">
            <a:extLst>
              <a:ext uri="{28A0092B-C50C-407E-A947-70E740481C1C}">
                <a14:useLocalDpi xmlns:a14="http://schemas.microsoft.com/office/drawing/2010/main" val="0"/>
              </a:ext>
            </a:extLst>
          </a:blip>
          <a:srcRect l="26309" t="26652" r="26428" b="25068"/>
          <a:stretch/>
        </p:blipFill>
        <p:spPr>
          <a:xfrm>
            <a:off x="611560" y="2780928"/>
            <a:ext cx="7200800" cy="4425681"/>
          </a:xfrm>
          <a:prstGeom prst="rect">
            <a:avLst/>
          </a:prstGeom>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840" y="692696"/>
            <a:ext cx="8755063" cy="236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8705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315311" y="-304801"/>
            <a:ext cx="8064062" cy="7540526"/>
          </a:xfrm>
          <a:prstGeom prst="rect">
            <a:avLst/>
          </a:prstGeom>
        </p:spPr>
        <p:txBody>
          <a:bodyPr wrap="square">
            <a:spAutoFit/>
          </a:bodyPr>
          <a:lstStyle/>
          <a:p>
            <a:pPr algn="ctr"/>
            <a:endParaRPr lang="nl-NL" spc="1" dirty="0"/>
          </a:p>
          <a:p>
            <a:pPr algn="ctr"/>
            <a:endParaRPr lang="nl-NL" spc="1" dirty="0"/>
          </a:p>
          <a:p>
            <a:pPr algn="ctr"/>
            <a:endParaRPr lang="nl-NL" spc="1" dirty="0"/>
          </a:p>
          <a:p>
            <a:pPr algn="ctr"/>
            <a:endParaRPr lang="nl-NL" sz="2000" spc="1" dirty="0">
              <a:latin typeface="Arial" panose="020B0604020202020204" pitchFamily="34" charset="0"/>
              <a:cs typeface="Arial" panose="020B0604020202020204" pitchFamily="34" charset="0"/>
            </a:endParaRPr>
          </a:p>
          <a:p>
            <a:pPr algn="ctr"/>
            <a:r>
              <a:rPr lang="nl-NL" sz="2000" b="1" spc="1" dirty="0">
                <a:latin typeface="Arial" panose="020B0604020202020204" pitchFamily="34" charset="0"/>
                <a:cs typeface="Arial" panose="020B0604020202020204" pitchFamily="34" charset="0"/>
              </a:rPr>
              <a:t>Vlezige vruchten </a:t>
            </a:r>
            <a:br>
              <a:rPr lang="nl-NL" sz="2000" spc="1" dirty="0">
                <a:latin typeface="Arial" panose="020B0604020202020204" pitchFamily="34" charset="0"/>
                <a:cs typeface="Arial" panose="020B0604020202020204" pitchFamily="34" charset="0"/>
              </a:rPr>
            </a:br>
            <a:endParaRPr lang="nl-NL" sz="2000" spc="1" dirty="0">
              <a:latin typeface="Arial" panose="020B0604020202020204" pitchFamily="34" charset="0"/>
              <a:cs typeface="Arial" panose="020B0604020202020204" pitchFamily="34" charset="0"/>
            </a:endParaRPr>
          </a:p>
          <a:p>
            <a:r>
              <a:rPr lang="nl-NL" sz="2000" spc="-7" dirty="0">
                <a:latin typeface="Arial" panose="020B0604020202020204" pitchFamily="34" charset="0"/>
                <a:cs typeface="Arial" panose="020B0604020202020204" pitchFamily="34" charset="0"/>
              </a:rPr>
              <a:t>- </a:t>
            </a:r>
            <a:r>
              <a:rPr lang="nl-NL" sz="2000" b="1" spc="-7" dirty="0">
                <a:latin typeface="Arial" panose="020B0604020202020204" pitchFamily="34" charset="0"/>
                <a:cs typeface="Arial" panose="020B0604020202020204" pitchFamily="34" charset="0"/>
              </a:rPr>
              <a:t>Bes</a:t>
            </a:r>
            <a:r>
              <a:rPr lang="nl-NL" sz="2000" dirty="0">
                <a:latin typeface="Arial" panose="020B0604020202020204" pitchFamily="34" charset="0"/>
                <a:cs typeface="Arial" panose="020B0604020202020204" pitchFamily="34" charset="0"/>
              </a:rPr>
              <a:t>: </a:t>
            </a:r>
            <a:r>
              <a:rPr lang="nl-NL" sz="2000" spc="-5" dirty="0">
                <a:latin typeface="Arial" panose="020B0604020202020204" pitchFamily="34" charset="0"/>
                <a:cs typeface="Arial" panose="020B0604020202020204" pitchFamily="34" charset="0"/>
              </a:rPr>
              <a:t>zaden zitten vrij in het vruchtmoes (soms vloeibaar) </a:t>
            </a:r>
            <a:r>
              <a:rPr lang="nl-NL" sz="2000" spc="3" dirty="0">
                <a:latin typeface="Arial" panose="020B0604020202020204" pitchFamily="34" charset="0"/>
                <a:cs typeface="Arial" panose="020B0604020202020204" pitchFamily="34" charset="0"/>
              </a:rPr>
              <a:t>(tomaat, druif, banaan, meloen, komkommer) </a:t>
            </a:r>
          </a:p>
          <a:p>
            <a:endParaRPr lang="nl-NL" sz="2000" spc="3" dirty="0">
              <a:latin typeface="Arial" panose="020B0604020202020204" pitchFamily="34" charset="0"/>
              <a:cs typeface="Arial" panose="020B0604020202020204" pitchFamily="34" charset="0"/>
            </a:endParaRPr>
          </a:p>
          <a:p>
            <a:r>
              <a:rPr lang="nl-NL" sz="2000" spc="-15" dirty="0">
                <a:latin typeface="Arial" panose="020B0604020202020204" pitchFamily="34" charset="0"/>
                <a:cs typeface="Arial" panose="020B0604020202020204" pitchFamily="34" charset="0"/>
              </a:rPr>
              <a:t>-</a:t>
            </a:r>
            <a:r>
              <a:rPr lang="nl-NL" sz="2000" b="1" spc="-15" dirty="0">
                <a:latin typeface="Arial" panose="020B0604020202020204" pitchFamily="34" charset="0"/>
                <a:cs typeface="Arial" panose="020B0604020202020204" pitchFamily="34" charset="0"/>
              </a:rPr>
              <a:t> Citrusvrucht</a:t>
            </a:r>
            <a:r>
              <a:rPr lang="nl-NL" sz="2000" spc="-5" dirty="0">
                <a:latin typeface="Arial" panose="020B0604020202020204" pitchFamily="34" charset="0"/>
                <a:cs typeface="Arial" panose="020B0604020202020204" pitchFamily="34" charset="0"/>
              </a:rPr>
              <a:t>: leerachtige kleurige, etherische oliën bevattende dunne </a:t>
            </a:r>
            <a:r>
              <a:rPr lang="nl-NL" sz="2000" spc="-5" dirty="0" err="1">
                <a:latin typeface="Arial" panose="020B0604020202020204" pitchFamily="34" charset="0"/>
                <a:cs typeface="Arial" panose="020B0604020202020204" pitchFamily="34" charset="0"/>
              </a:rPr>
              <a:t>buitenlaag</a:t>
            </a:r>
            <a:r>
              <a:rPr lang="nl-NL" sz="2000" spc="-5" dirty="0">
                <a:latin typeface="Arial" panose="020B0604020202020204" pitchFamily="34" charset="0"/>
                <a:cs typeface="Arial" panose="020B0604020202020204" pitchFamily="34" charset="0"/>
              </a:rPr>
              <a:t> sponzige witte geurloze en smaakloze middenlaag </a:t>
            </a:r>
            <a:r>
              <a:rPr lang="nl-NL" sz="2000" spc="-1" dirty="0">
                <a:latin typeface="Arial" panose="020B0604020202020204" pitchFamily="34" charset="0"/>
                <a:cs typeface="Arial" panose="020B0604020202020204" pitchFamily="34" charset="0"/>
              </a:rPr>
              <a:t>en de vliezige binnenlaag bevat de </a:t>
            </a:r>
            <a:r>
              <a:rPr lang="nl-NL" sz="2000" spc="-1" dirty="0" err="1">
                <a:latin typeface="Arial" panose="020B0604020202020204" pitchFamily="34" charset="0"/>
                <a:cs typeface="Arial" panose="020B0604020202020204" pitchFamily="34" charset="0"/>
              </a:rPr>
              <a:t>sapzakjes</a:t>
            </a:r>
            <a:endParaRPr lang="nl-NL" sz="2000" spc="-1" dirty="0">
              <a:latin typeface="Arial" panose="020B0604020202020204" pitchFamily="34" charset="0"/>
              <a:cs typeface="Arial" panose="020B0604020202020204" pitchFamily="34" charset="0"/>
            </a:endParaRPr>
          </a:p>
          <a:p>
            <a:br>
              <a:rPr lang="nl-NL" sz="2000" dirty="0">
                <a:latin typeface="Arial" panose="020B0604020202020204" pitchFamily="34" charset="0"/>
                <a:cs typeface="Arial" panose="020B0604020202020204" pitchFamily="34" charset="0"/>
              </a:rPr>
            </a:br>
            <a:r>
              <a:rPr lang="nl-NL" sz="2000" dirty="0">
                <a:latin typeface="Arial" panose="020B0604020202020204" pitchFamily="34" charset="0"/>
                <a:cs typeface="Arial" panose="020B0604020202020204" pitchFamily="34" charset="0"/>
              </a:rPr>
              <a:t>- </a:t>
            </a:r>
            <a:r>
              <a:rPr lang="nl-NL" sz="2000" b="1" spc="-15" dirty="0">
                <a:latin typeface="Arial" panose="020B0604020202020204" pitchFamily="34" charset="0"/>
                <a:cs typeface="Arial" panose="020B0604020202020204" pitchFamily="34" charset="0"/>
              </a:rPr>
              <a:t>Steenvruchten: </a:t>
            </a:r>
            <a:r>
              <a:rPr lang="nl-NL" sz="2000" spc="-3" dirty="0">
                <a:latin typeface="Arial" panose="020B0604020202020204" pitchFamily="34" charset="0"/>
                <a:cs typeface="Arial" panose="020B0604020202020204" pitchFamily="34" charset="0"/>
              </a:rPr>
              <a:t>vlezig </a:t>
            </a:r>
            <a:r>
              <a:rPr lang="nl-NL" sz="2000" spc="-3" dirty="0" err="1">
                <a:latin typeface="Arial" panose="020B0604020202020204" pitchFamily="34" charset="0"/>
                <a:cs typeface="Arial" panose="020B0604020202020204" pitchFamily="34" charset="0"/>
              </a:rPr>
              <a:t>mesocarp</a:t>
            </a:r>
            <a:r>
              <a:rPr lang="nl-NL" sz="2000" spc="-3" dirty="0">
                <a:latin typeface="Arial" panose="020B0604020202020204" pitchFamily="34" charset="0"/>
                <a:cs typeface="Arial" panose="020B0604020202020204" pitchFamily="34" charset="0"/>
              </a:rPr>
              <a:t> en hard </a:t>
            </a:r>
            <a:r>
              <a:rPr lang="nl-NL" sz="2000" spc="-3" dirty="0" err="1">
                <a:latin typeface="Arial" panose="020B0604020202020204" pitchFamily="34" charset="0"/>
                <a:cs typeface="Arial" panose="020B0604020202020204" pitchFamily="34" charset="0"/>
              </a:rPr>
              <a:t>endocarp</a:t>
            </a:r>
            <a:r>
              <a:rPr lang="nl-NL" sz="2000" spc="-3" dirty="0">
                <a:latin typeface="Arial" panose="020B0604020202020204" pitchFamily="34" charset="0"/>
                <a:cs typeface="Arial" panose="020B0604020202020204" pitchFamily="34" charset="0"/>
              </a:rPr>
              <a:t>) </a:t>
            </a:r>
            <a:r>
              <a:rPr lang="nl-NL" sz="2000" spc="9" dirty="0">
                <a:latin typeface="Arial" panose="020B0604020202020204" pitchFamily="34" charset="0"/>
                <a:cs typeface="Arial" panose="020B0604020202020204" pitchFamily="34" charset="0"/>
              </a:rPr>
              <a:t>enkelvoudig (kers, perzik, pruim, </a:t>
            </a:r>
            <a:r>
              <a:rPr lang="nl-NL" sz="2000" spc="9" dirty="0" err="1">
                <a:latin typeface="Arial" panose="020B0604020202020204" pitchFamily="34" charset="0"/>
                <a:cs typeface="Arial" panose="020B0604020202020204" pitchFamily="34" charset="0"/>
              </a:rPr>
              <a:t>nectarin</a:t>
            </a:r>
            <a:r>
              <a:rPr lang="nl-NL" sz="2000" spc="9" dirty="0">
                <a:latin typeface="Arial" panose="020B0604020202020204" pitchFamily="34" charset="0"/>
                <a:cs typeface="Arial" panose="020B0604020202020204" pitchFamily="34" charset="0"/>
              </a:rPr>
              <a:t>, mango) </a:t>
            </a:r>
            <a:r>
              <a:rPr lang="nl-NL" sz="2000" spc="-13" dirty="0">
                <a:latin typeface="Arial" panose="020B0604020202020204" pitchFamily="34" charset="0"/>
                <a:cs typeface="Arial" panose="020B0604020202020204" pitchFamily="34" charset="0"/>
              </a:rPr>
              <a:t>samengesteld (vlier, hulst)</a:t>
            </a:r>
          </a:p>
          <a:p>
            <a:endParaRPr lang="nl-NL" sz="2000" spc="-13" dirty="0">
              <a:latin typeface="Arial" panose="020B0604020202020204" pitchFamily="34" charset="0"/>
              <a:cs typeface="Arial" panose="020B0604020202020204" pitchFamily="34" charset="0"/>
            </a:endParaRPr>
          </a:p>
          <a:p>
            <a:r>
              <a:rPr lang="nl-NL" sz="2000" spc="-3" dirty="0">
                <a:latin typeface="Arial" panose="020B0604020202020204" pitchFamily="34" charset="0"/>
                <a:cs typeface="Arial" panose="020B0604020202020204" pitchFamily="34" charset="0"/>
              </a:rPr>
              <a:t>- </a:t>
            </a:r>
            <a:r>
              <a:rPr lang="nl-NL" sz="2000" b="1" spc="-3" dirty="0">
                <a:latin typeface="Arial" panose="020B0604020202020204" pitchFamily="34" charset="0"/>
                <a:cs typeface="Arial" panose="020B0604020202020204" pitchFamily="34" charset="0"/>
              </a:rPr>
              <a:t>Pitvruchten</a:t>
            </a:r>
            <a:r>
              <a:rPr lang="nl-NL" sz="2000" spc="11" dirty="0">
                <a:latin typeface="Arial" panose="020B0604020202020204" pitchFamily="34" charset="0"/>
                <a:cs typeface="Arial" panose="020B0604020202020204" pitchFamily="34" charset="0"/>
              </a:rPr>
              <a:t>: </a:t>
            </a:r>
            <a:r>
              <a:rPr lang="nl-NL" sz="2000" spc="-7" dirty="0" err="1">
                <a:latin typeface="Arial" panose="020B0604020202020204" pitchFamily="34" charset="0"/>
                <a:cs typeface="Arial" panose="020B0604020202020204" pitchFamily="34" charset="0"/>
              </a:rPr>
              <a:t>endocarp</a:t>
            </a:r>
            <a:r>
              <a:rPr lang="nl-NL" sz="2000" spc="-7" dirty="0">
                <a:latin typeface="Arial" panose="020B0604020202020204" pitchFamily="34" charset="0"/>
                <a:cs typeface="Arial" panose="020B0604020202020204" pitchFamily="34" charset="0"/>
              </a:rPr>
              <a:t> rond de zaden is leerachtig (klokhuis), het </a:t>
            </a:r>
            <a:r>
              <a:rPr lang="nl-NL" sz="2000" spc="-7" dirty="0" err="1">
                <a:latin typeface="Arial" panose="020B0604020202020204" pitchFamily="34" charset="0"/>
                <a:cs typeface="Arial" panose="020B0604020202020204" pitchFamily="34" charset="0"/>
              </a:rPr>
              <a:t>mesocarp</a:t>
            </a:r>
            <a:r>
              <a:rPr lang="nl-NL" sz="2000" spc="-7" dirty="0">
                <a:latin typeface="Arial" panose="020B0604020202020204" pitchFamily="34" charset="0"/>
                <a:cs typeface="Arial" panose="020B0604020202020204" pitchFamily="34" charset="0"/>
              </a:rPr>
              <a:t> vormt het vruchtvlees en de schil </a:t>
            </a:r>
            <a:r>
              <a:rPr lang="nl-NL" sz="2000" spc="-5" dirty="0">
                <a:latin typeface="Arial" panose="020B0604020202020204" pitchFamily="34" charset="0"/>
                <a:cs typeface="Arial" panose="020B0604020202020204" pitchFamily="34" charset="0"/>
              </a:rPr>
              <a:t>(</a:t>
            </a:r>
            <a:r>
              <a:rPr lang="nl-NL" sz="2000" spc="-5" dirty="0" err="1">
                <a:latin typeface="Arial" panose="020B0604020202020204" pitchFamily="34" charset="0"/>
                <a:cs typeface="Arial" panose="020B0604020202020204" pitchFamily="34" charset="0"/>
              </a:rPr>
              <a:t>exocarp</a:t>
            </a:r>
            <a:r>
              <a:rPr lang="nl-NL" sz="2000" spc="-5" dirty="0">
                <a:latin typeface="Arial" panose="020B0604020202020204" pitchFamily="34" charset="0"/>
                <a:cs typeface="Arial" panose="020B0604020202020204" pitchFamily="34" charset="0"/>
              </a:rPr>
              <a:t>) is zeer dun. (appel, peer)</a:t>
            </a:r>
          </a:p>
          <a:p>
            <a:pPr marL="285750" indent="-285750">
              <a:buFontTx/>
              <a:buChar char="-"/>
            </a:pPr>
            <a:endParaRPr lang="nl-NL" sz="2000" spc="-5" dirty="0">
              <a:latin typeface="Arial" panose="020B0604020202020204" pitchFamily="34" charset="0"/>
              <a:cs typeface="Arial" panose="020B0604020202020204" pitchFamily="34" charset="0"/>
            </a:endParaRPr>
          </a:p>
          <a:p>
            <a:pPr marL="285750" indent="-285750">
              <a:buFontTx/>
              <a:buChar char="-"/>
            </a:pPr>
            <a:endParaRPr lang="nl-NL" spc="-5" dirty="0"/>
          </a:p>
          <a:p>
            <a:pPr marL="285750" indent="-285750">
              <a:buFontTx/>
              <a:buChar char="-"/>
            </a:pPr>
            <a:endParaRPr lang="nl-NL" spc="-5" dirty="0"/>
          </a:p>
          <a:p>
            <a:pPr marL="285750" indent="-285750">
              <a:buFontTx/>
              <a:buChar char="-"/>
            </a:pPr>
            <a:endParaRPr lang="nl-NL" spc="-5" dirty="0"/>
          </a:p>
          <a:p>
            <a:pPr marL="285750" indent="-285750">
              <a:buFontTx/>
              <a:buChar char="-"/>
            </a:pPr>
            <a:endParaRPr lang="nl-NL" spc="-5" dirty="0"/>
          </a:p>
          <a:p>
            <a:pPr marL="285750" indent="-285750">
              <a:buFontTx/>
              <a:buChar char="-"/>
            </a:pPr>
            <a:endParaRPr lang="nl-NL" dirty="0"/>
          </a:p>
        </p:txBody>
      </p:sp>
    </p:spTree>
    <p:extLst>
      <p:ext uri="{BB962C8B-B14F-4D97-AF65-F5344CB8AC3E}">
        <p14:creationId xmlns:p14="http://schemas.microsoft.com/office/powerpoint/2010/main" val="3453915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395536" y="116632"/>
            <a:ext cx="7632848" cy="6922921"/>
          </a:xfrm>
          <a:prstGeom prst="rect">
            <a:avLst/>
          </a:prstGeom>
        </p:spPr>
        <p:txBody>
          <a:bodyPr wrap="square">
            <a:spAutoFit/>
          </a:bodyPr>
          <a:lstStyle/>
          <a:p>
            <a:pPr>
              <a:lnSpc>
                <a:spcPct val="115000"/>
              </a:lnSpc>
              <a:spcAft>
                <a:spcPts val="800"/>
              </a:spcAft>
            </a:pPr>
            <a:r>
              <a:rPr lang="nl-NL" sz="2800" b="1" dirty="0">
                <a:effectLst/>
                <a:latin typeface="Arial" panose="020B0604020202020204" pitchFamily="34" charset="0"/>
                <a:ea typeface="Times New Roman" panose="02020603050405020304" pitchFamily="18" charset="0"/>
                <a:cs typeface="Arial" panose="020B0604020202020204" pitchFamily="34" charset="0"/>
              </a:rPr>
              <a:t>Fasen in de vruchtontwikkeling </a:t>
            </a:r>
            <a:endParaRPr lang="nl-NL" sz="12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800"/>
              </a:spcAft>
            </a:pPr>
            <a:r>
              <a:rPr lang="nl-NL" b="1" dirty="0">
                <a:effectLst/>
                <a:latin typeface="Arial" panose="020B0604020202020204" pitchFamily="34" charset="0"/>
                <a:ea typeface="Times New Roman" panose="02020603050405020304" pitchFamily="18" charset="0"/>
                <a:cs typeface="Arial" panose="020B0604020202020204" pitchFamily="34" charset="0"/>
              </a:rPr>
              <a:t>Eerste stadium</a:t>
            </a:r>
            <a:endParaRPr lang="nl-NL"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800"/>
              </a:spcAft>
            </a:pPr>
            <a:r>
              <a:rPr lang="nl-NL" dirty="0">
                <a:latin typeface="Arial" panose="020B0604020202020204" pitchFamily="34" charset="0"/>
                <a:ea typeface="Times New Roman" panose="02020603050405020304" pitchFamily="18" charset="0"/>
                <a:cs typeface="Arial" panose="020B0604020202020204" pitchFamily="34" charset="0"/>
              </a:rPr>
              <a:t>Ontwikkelen  </a:t>
            </a:r>
            <a:r>
              <a:rPr lang="nl-NL" u="sng" dirty="0">
                <a:solidFill>
                  <a:schemeClr val="accent1"/>
                </a:solidFill>
                <a:latin typeface="Arial" panose="020B0604020202020204" pitchFamily="34" charset="0"/>
                <a:ea typeface="Times New Roman" panose="02020603050405020304" pitchFamily="18" charset="0"/>
                <a:cs typeface="Arial" panose="020B0604020202020204" pitchFamily="34" charset="0"/>
                <a:hlinkClick r:id="rId2" tooltip="Zaadknop">
                  <a:extLst>
                    <a:ext uri="{A12FA001-AC4F-418D-AE19-62706E023703}">
                      <ahyp:hlinkClr xmlns:ahyp="http://schemas.microsoft.com/office/drawing/2018/hyperlinkcolor" val="tx"/>
                    </a:ext>
                  </a:extLst>
                </a:hlinkClick>
              </a:rPr>
              <a:t>zaadknoppen</a:t>
            </a:r>
            <a:r>
              <a:rPr lang="nl-NL" dirty="0">
                <a:solidFill>
                  <a:schemeClr val="accent1"/>
                </a:solidFill>
                <a:latin typeface="Arial" panose="020B0604020202020204" pitchFamily="34" charset="0"/>
                <a:ea typeface="Times New Roman" panose="02020603050405020304" pitchFamily="18" charset="0"/>
                <a:cs typeface="Arial" panose="020B0604020202020204" pitchFamily="34" charset="0"/>
              </a:rPr>
              <a:t> </a:t>
            </a:r>
            <a:br>
              <a:rPr lang="nl-NL" dirty="0">
                <a:latin typeface="Arial" panose="020B0604020202020204" pitchFamily="34" charset="0"/>
                <a:ea typeface="Times New Roman" panose="02020603050405020304" pitchFamily="18" charset="0"/>
                <a:cs typeface="Arial" panose="020B0604020202020204" pitchFamily="34" charset="0"/>
              </a:rPr>
            </a:br>
            <a:r>
              <a:rPr lang="nl-NL" dirty="0">
                <a:latin typeface="Arial" panose="020B0604020202020204" pitchFamily="34" charset="0"/>
                <a:ea typeface="Times New Roman" panose="02020603050405020304" pitchFamily="18" charset="0"/>
                <a:cs typeface="Arial" panose="020B0604020202020204" pitchFamily="34" charset="0"/>
              </a:rPr>
              <a:t>Uitgroeien bloembodem.</a:t>
            </a:r>
            <a:br>
              <a:rPr lang="nl-NL" dirty="0">
                <a:latin typeface="Arial" panose="020B0604020202020204" pitchFamily="34" charset="0"/>
                <a:ea typeface="Times New Roman" panose="02020603050405020304" pitchFamily="18" charset="0"/>
                <a:cs typeface="Arial" panose="020B0604020202020204" pitchFamily="34" charset="0"/>
              </a:rPr>
            </a:br>
            <a:r>
              <a:rPr lang="nl-NL" dirty="0">
                <a:latin typeface="Arial" panose="020B0604020202020204" pitchFamily="34" charset="0"/>
                <a:ea typeface="Times New Roman" panose="02020603050405020304" pitchFamily="18" charset="0"/>
                <a:cs typeface="Arial" panose="020B0604020202020204" pitchFamily="34" charset="0"/>
              </a:rPr>
              <a:t>De zaadknoppen produceren het groeihormoon </a:t>
            </a:r>
            <a:r>
              <a:rPr lang="nl-NL" u="sng" dirty="0" err="1">
                <a:solidFill>
                  <a:schemeClr val="accent1"/>
                </a:solidFill>
                <a:latin typeface="Arial" panose="020B0604020202020204" pitchFamily="34" charset="0"/>
                <a:ea typeface="Times New Roman" panose="02020603050405020304" pitchFamily="18" charset="0"/>
                <a:cs typeface="Arial" panose="020B0604020202020204" pitchFamily="34" charset="0"/>
                <a:hlinkClick r:id="rId3" tooltip="Cytokinine">
                  <a:extLst>
                    <a:ext uri="{A12FA001-AC4F-418D-AE19-62706E023703}">
                      <ahyp:hlinkClr xmlns:ahyp="http://schemas.microsoft.com/office/drawing/2018/hyperlinkcolor" val="tx"/>
                    </a:ext>
                  </a:extLst>
                </a:hlinkClick>
              </a:rPr>
              <a:t>cytokinine</a:t>
            </a:r>
            <a:r>
              <a:rPr lang="nl-NL" dirty="0">
                <a:latin typeface="Arial" panose="020B0604020202020204" pitchFamily="34" charset="0"/>
                <a:ea typeface="Times New Roman" panose="02020603050405020304" pitchFamily="18" charset="0"/>
                <a:cs typeface="Arial" panose="020B0604020202020204" pitchFamily="34" charset="0"/>
              </a:rPr>
              <a:t>.(celdeling)</a:t>
            </a:r>
            <a:endParaRPr lang="nl-NL"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800"/>
              </a:spcAft>
            </a:pPr>
            <a:endParaRPr lang="nl-NL" b="1" dirty="0">
              <a:effectLst/>
              <a:latin typeface="Arial" panose="020B0604020202020204" pitchFamily="34" charset="0"/>
              <a:ea typeface="Times New Roman" panose="02020603050405020304" pitchFamily="18" charset="0"/>
              <a:cs typeface="Arial" panose="020B0604020202020204" pitchFamily="34" charset="0"/>
            </a:endParaRPr>
          </a:p>
          <a:p>
            <a:pPr>
              <a:lnSpc>
                <a:spcPct val="115000"/>
              </a:lnSpc>
              <a:spcAft>
                <a:spcPts val="800"/>
              </a:spcAft>
            </a:pPr>
            <a:r>
              <a:rPr lang="nl-NL" b="1" dirty="0">
                <a:effectLst/>
                <a:latin typeface="Arial" panose="020B0604020202020204" pitchFamily="34" charset="0"/>
                <a:ea typeface="Times New Roman" panose="02020603050405020304" pitchFamily="18" charset="0"/>
                <a:cs typeface="Arial" panose="020B0604020202020204" pitchFamily="34" charset="0"/>
              </a:rPr>
              <a:t>Tweede stadium</a:t>
            </a:r>
            <a:endParaRPr lang="nl-NL"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800"/>
              </a:spcAft>
            </a:pPr>
            <a:r>
              <a:rPr lang="nl-NL" dirty="0">
                <a:latin typeface="Arial" panose="020B0604020202020204" pitchFamily="34" charset="0"/>
                <a:ea typeface="Times New Roman" panose="02020603050405020304" pitchFamily="18" charset="0"/>
                <a:cs typeface="Arial" panose="020B0604020202020204" pitchFamily="34" charset="0"/>
              </a:rPr>
              <a:t>Vrucht is al in grootte toegenomen. </a:t>
            </a:r>
            <a:br>
              <a:rPr lang="nl-NL" dirty="0">
                <a:latin typeface="Arial" panose="020B0604020202020204" pitchFamily="34" charset="0"/>
                <a:ea typeface="Times New Roman" panose="02020603050405020304" pitchFamily="18" charset="0"/>
                <a:cs typeface="Arial" panose="020B0604020202020204" pitchFamily="34" charset="0"/>
              </a:rPr>
            </a:br>
            <a:r>
              <a:rPr lang="nl-NL" dirty="0">
                <a:latin typeface="Arial" panose="020B0604020202020204" pitchFamily="34" charset="0"/>
                <a:ea typeface="Times New Roman" panose="02020603050405020304" pitchFamily="18" charset="0"/>
                <a:cs typeface="Arial" panose="020B0604020202020204" pitchFamily="34" charset="0"/>
              </a:rPr>
              <a:t>Het  zaad gaat andere hormonen produceren. </a:t>
            </a:r>
            <a:br>
              <a:rPr lang="nl-NL" dirty="0">
                <a:latin typeface="Arial" panose="020B0604020202020204" pitchFamily="34" charset="0"/>
                <a:ea typeface="Times New Roman" panose="02020603050405020304" pitchFamily="18" charset="0"/>
                <a:cs typeface="Arial" panose="020B0604020202020204" pitchFamily="34" charset="0"/>
              </a:rPr>
            </a:br>
            <a:r>
              <a:rPr lang="nl-NL" dirty="0">
                <a:latin typeface="Arial" panose="020B0604020202020204" pitchFamily="34" charset="0"/>
                <a:ea typeface="Times New Roman" panose="02020603050405020304" pitchFamily="18" charset="0"/>
                <a:cs typeface="Arial" panose="020B0604020202020204" pitchFamily="34" charset="0"/>
              </a:rPr>
              <a:t>Afhankelijk van de soort zijn dit </a:t>
            </a:r>
            <a:r>
              <a:rPr lang="nl-NL" u="sng" dirty="0">
                <a:solidFill>
                  <a:schemeClr val="accent1"/>
                </a:solidFill>
                <a:latin typeface="Arial" panose="020B0604020202020204" pitchFamily="34" charset="0"/>
                <a:ea typeface="Times New Roman" panose="02020603050405020304" pitchFamily="18" charset="0"/>
                <a:cs typeface="Arial" panose="020B0604020202020204" pitchFamily="34" charset="0"/>
                <a:hlinkClick r:id="rId4" tooltip="Gibberelline">
                  <a:extLst>
                    <a:ext uri="{A12FA001-AC4F-418D-AE19-62706E023703}">
                      <ahyp:hlinkClr xmlns:ahyp="http://schemas.microsoft.com/office/drawing/2018/hyperlinkcolor" val="tx"/>
                    </a:ext>
                  </a:extLst>
                </a:hlinkClick>
              </a:rPr>
              <a:t>gibberellinezuur</a:t>
            </a:r>
            <a:r>
              <a:rPr lang="nl-NL" dirty="0">
                <a:latin typeface="Arial" panose="020B0604020202020204" pitchFamily="34" charset="0"/>
                <a:ea typeface="Times New Roman" panose="02020603050405020304" pitchFamily="18" charset="0"/>
                <a:cs typeface="Arial" panose="020B0604020202020204" pitchFamily="34" charset="0"/>
              </a:rPr>
              <a:t> of </a:t>
            </a:r>
            <a:r>
              <a:rPr lang="nl-NL" u="sng" dirty="0">
                <a:solidFill>
                  <a:schemeClr val="accent1"/>
                </a:solidFill>
                <a:latin typeface="Arial" panose="020B0604020202020204" pitchFamily="34" charset="0"/>
                <a:ea typeface="Times New Roman" panose="02020603050405020304" pitchFamily="18" charset="0"/>
                <a:cs typeface="Arial" panose="020B0604020202020204" pitchFamily="34" charset="0"/>
                <a:hlinkClick r:id="rId5" tooltip="Auxine">
                  <a:extLst>
                    <a:ext uri="{A12FA001-AC4F-418D-AE19-62706E023703}">
                      <ahyp:hlinkClr xmlns:ahyp="http://schemas.microsoft.com/office/drawing/2018/hyperlinkcolor" val="tx"/>
                    </a:ext>
                  </a:extLst>
                </a:hlinkClick>
              </a:rPr>
              <a:t>auxine</a:t>
            </a:r>
            <a:r>
              <a:rPr lang="nl-NL" dirty="0">
                <a:latin typeface="Arial" panose="020B0604020202020204" pitchFamily="34" charset="0"/>
                <a:ea typeface="Times New Roman" panose="02020603050405020304" pitchFamily="18" charset="0"/>
                <a:cs typeface="Arial" panose="020B0604020202020204" pitchFamily="34" charset="0"/>
              </a:rPr>
              <a:t>. (Vergroten van de cellen)</a:t>
            </a:r>
          </a:p>
          <a:p>
            <a:pPr>
              <a:lnSpc>
                <a:spcPct val="115000"/>
              </a:lnSpc>
              <a:spcAft>
                <a:spcPts val="800"/>
              </a:spcAft>
            </a:pPr>
            <a:endParaRPr lang="nl-NL" dirty="0">
              <a:latin typeface="Arial" panose="020B0604020202020204" pitchFamily="34" charset="0"/>
              <a:ea typeface="Times New Roman" panose="02020603050405020304" pitchFamily="18" charset="0"/>
              <a:cs typeface="Arial" panose="020B0604020202020204" pitchFamily="34" charset="0"/>
            </a:endParaRPr>
          </a:p>
          <a:p>
            <a:pPr>
              <a:lnSpc>
                <a:spcPct val="115000"/>
              </a:lnSpc>
              <a:spcAft>
                <a:spcPts val="800"/>
              </a:spcAft>
            </a:pPr>
            <a:r>
              <a:rPr lang="nl-NL" b="1" dirty="0">
                <a:effectLst/>
                <a:latin typeface="Arial" panose="020B0604020202020204" pitchFamily="34" charset="0"/>
                <a:ea typeface="Times New Roman" panose="02020603050405020304" pitchFamily="18" charset="0"/>
                <a:cs typeface="Arial" panose="020B0604020202020204" pitchFamily="34" charset="0"/>
              </a:rPr>
              <a:t>Derde stadium</a:t>
            </a:r>
            <a:endParaRPr lang="nl-NL"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800"/>
              </a:spcAft>
            </a:pPr>
            <a:r>
              <a:rPr lang="nl-NL" dirty="0">
                <a:latin typeface="Arial" panose="020B0604020202020204" pitchFamily="34" charset="0"/>
                <a:ea typeface="Times New Roman" panose="02020603050405020304" pitchFamily="18" charset="0"/>
                <a:cs typeface="Arial" panose="020B0604020202020204" pitchFamily="34" charset="0"/>
              </a:rPr>
              <a:t>Het vruchtbeginsel begint al echte vorm aan te nemen. </a:t>
            </a:r>
            <a:br>
              <a:rPr lang="nl-NL" dirty="0">
                <a:latin typeface="Arial" panose="020B0604020202020204" pitchFamily="34" charset="0"/>
                <a:ea typeface="Times New Roman" panose="02020603050405020304" pitchFamily="18" charset="0"/>
                <a:cs typeface="Arial" panose="020B0604020202020204" pitchFamily="34" charset="0"/>
              </a:rPr>
            </a:br>
            <a:r>
              <a:rPr lang="nl-NL" dirty="0">
                <a:latin typeface="Arial" panose="020B0604020202020204" pitchFamily="34" charset="0"/>
                <a:ea typeface="Times New Roman" panose="02020603050405020304" pitchFamily="18" charset="0"/>
                <a:cs typeface="Arial" panose="020B0604020202020204" pitchFamily="34" charset="0"/>
              </a:rPr>
              <a:t>De zaadjes binnen in het fruit zijn al echte zaden geworden en hebben een gedroogde </a:t>
            </a:r>
            <a:r>
              <a:rPr lang="nl-NL" u="sng" dirty="0">
                <a:solidFill>
                  <a:schemeClr val="accent1"/>
                </a:solidFill>
                <a:latin typeface="Arial" panose="020B0604020202020204" pitchFamily="34" charset="0"/>
                <a:ea typeface="Times New Roman" panose="02020603050405020304" pitchFamily="18" charset="0"/>
                <a:cs typeface="Arial" panose="020B0604020202020204" pitchFamily="34" charset="0"/>
                <a:hlinkClick r:id="rId6" tooltip="Zaadmantel">
                  <a:extLst>
                    <a:ext uri="{A12FA001-AC4F-418D-AE19-62706E023703}">
                      <ahyp:hlinkClr xmlns:ahyp="http://schemas.microsoft.com/office/drawing/2018/hyperlinkcolor" val="tx"/>
                    </a:ext>
                  </a:extLst>
                </a:hlinkClick>
              </a:rPr>
              <a:t>zaadmantel</a:t>
            </a:r>
            <a:endParaRPr lang="nl-NL" dirty="0">
              <a:solidFill>
                <a:schemeClr val="accent1"/>
              </a:solidFill>
            </a:endParaRPr>
          </a:p>
          <a:p>
            <a:pPr>
              <a:lnSpc>
                <a:spcPct val="115000"/>
              </a:lnSpc>
              <a:spcAft>
                <a:spcPts val="800"/>
              </a:spcAft>
            </a:pPr>
            <a:endParaRPr lang="nl-NL" b="1" dirty="0">
              <a:effectLst/>
              <a:latin typeface="Arial" panose="020B0604020202020204" pitchFamily="34" charset="0"/>
              <a:ea typeface="Times New Roman" panose="02020603050405020304" pitchFamily="18" charset="0"/>
              <a:cs typeface="Arial" panose="020B0604020202020204" pitchFamily="34" charset="0"/>
            </a:endParaRPr>
          </a:p>
          <a:p>
            <a:pPr>
              <a:lnSpc>
                <a:spcPct val="115000"/>
              </a:lnSpc>
              <a:spcAft>
                <a:spcPts val="800"/>
              </a:spcAft>
            </a:pPr>
            <a:endParaRPr lang="nl-NL" sz="1200" dirty="0">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55394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323528" y="548680"/>
            <a:ext cx="8425543" cy="3130793"/>
          </a:xfrm>
          <a:prstGeom prst="rect">
            <a:avLst/>
          </a:prstGeom>
        </p:spPr>
        <p:txBody>
          <a:bodyPr wrap="square">
            <a:spAutoFit/>
          </a:bodyPr>
          <a:lstStyle/>
          <a:p>
            <a:pPr>
              <a:lnSpc>
                <a:spcPct val="115000"/>
              </a:lnSpc>
              <a:spcAft>
                <a:spcPts val="800"/>
              </a:spcAft>
            </a:pPr>
            <a:r>
              <a:rPr lang="nl-NL" b="1" dirty="0">
                <a:effectLst/>
                <a:latin typeface="Arial" panose="020B0604020202020204" pitchFamily="34" charset="0"/>
                <a:ea typeface="Times New Roman" panose="02020603050405020304" pitchFamily="18" charset="0"/>
                <a:cs typeface="Arial" panose="020B0604020202020204" pitchFamily="34" charset="0"/>
              </a:rPr>
              <a:t>Vierde stadium</a:t>
            </a:r>
            <a:endParaRPr lang="nl-NL"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800"/>
              </a:spcAft>
            </a:pPr>
            <a:r>
              <a:rPr lang="nl-NL" sz="2000" dirty="0">
                <a:latin typeface="Arial" panose="020B0604020202020204" pitchFamily="34" charset="0"/>
                <a:ea typeface="Times New Roman" panose="02020603050405020304" pitchFamily="18" charset="0"/>
                <a:cs typeface="Arial" panose="020B0604020202020204" pitchFamily="34" charset="0"/>
              </a:rPr>
              <a:t>Het fruit volgroeid, maar de vrucht is nog steeds zuur, melig, groen en hard. </a:t>
            </a:r>
            <a:br>
              <a:rPr lang="nl-NL" sz="2000" dirty="0">
                <a:latin typeface="Arial" panose="020B0604020202020204" pitchFamily="34" charset="0"/>
                <a:ea typeface="Times New Roman" panose="02020603050405020304" pitchFamily="18" charset="0"/>
                <a:cs typeface="Arial" panose="020B0604020202020204" pitchFamily="34" charset="0"/>
              </a:rPr>
            </a:br>
            <a:r>
              <a:rPr lang="nl-NL" sz="2000" dirty="0">
                <a:latin typeface="Arial" panose="020B0604020202020204" pitchFamily="34" charset="0"/>
                <a:ea typeface="Times New Roman" panose="02020603050405020304" pitchFamily="18" charset="0"/>
                <a:cs typeface="Arial" panose="020B0604020202020204" pitchFamily="34" charset="0"/>
              </a:rPr>
              <a:t>Het fruit is nog niet rijp. </a:t>
            </a:r>
            <a:endParaRPr lang="nl-NL" sz="2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800"/>
              </a:spcAft>
            </a:pPr>
            <a:r>
              <a:rPr lang="nl-NL" b="1" dirty="0">
                <a:effectLst/>
                <a:latin typeface="Arial" panose="020B0604020202020204" pitchFamily="34" charset="0"/>
                <a:ea typeface="Times New Roman" panose="02020603050405020304" pitchFamily="18" charset="0"/>
                <a:cs typeface="Arial" panose="020B0604020202020204" pitchFamily="34" charset="0"/>
              </a:rPr>
              <a:t>Vijfde stadium</a:t>
            </a:r>
            <a:endParaRPr lang="nl-NL"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800"/>
              </a:spcAft>
            </a:pPr>
            <a:r>
              <a:rPr lang="nl-NL" sz="2000" dirty="0">
                <a:latin typeface="Arial" panose="020B0604020202020204" pitchFamily="34" charset="0"/>
                <a:ea typeface="Times New Roman" panose="02020603050405020304" pitchFamily="18" charset="0"/>
                <a:cs typeface="Arial" panose="020B0604020202020204" pitchFamily="34" charset="0"/>
              </a:rPr>
              <a:t>Ethyleen zorgt voor de verhoogde productie van bepaalde enzymen. </a:t>
            </a:r>
            <a:br>
              <a:rPr lang="nl-NL" sz="2000" dirty="0">
                <a:latin typeface="Arial" panose="020B0604020202020204" pitchFamily="34" charset="0"/>
                <a:ea typeface="Times New Roman" panose="02020603050405020304" pitchFamily="18" charset="0"/>
                <a:cs typeface="Arial" panose="020B0604020202020204" pitchFamily="34" charset="0"/>
              </a:rPr>
            </a:br>
            <a:r>
              <a:rPr lang="nl-NL" sz="2000" dirty="0">
                <a:latin typeface="Arial" panose="020B0604020202020204" pitchFamily="34" charset="0"/>
                <a:ea typeface="Times New Roman" panose="02020603050405020304" pitchFamily="18" charset="0"/>
                <a:cs typeface="Arial" panose="020B0604020202020204" pitchFamily="34" charset="0"/>
              </a:rPr>
              <a:t>Zuur deeltjes worden afgebroken. </a:t>
            </a:r>
            <a:br>
              <a:rPr lang="nl-NL" sz="2000" dirty="0">
                <a:latin typeface="Arial" panose="020B0604020202020204" pitchFamily="34" charset="0"/>
                <a:ea typeface="Times New Roman" panose="02020603050405020304" pitchFamily="18" charset="0"/>
                <a:cs typeface="Arial" panose="020B0604020202020204" pitchFamily="34" charset="0"/>
              </a:rPr>
            </a:br>
            <a:r>
              <a:rPr lang="nl-NL" sz="2000" dirty="0">
                <a:latin typeface="Arial" panose="020B0604020202020204" pitchFamily="34" charset="0"/>
                <a:ea typeface="Times New Roman" panose="02020603050405020304" pitchFamily="18" charset="0"/>
                <a:cs typeface="Arial" panose="020B0604020202020204" pitchFamily="34" charset="0"/>
              </a:rPr>
              <a:t>Zetmeel wordt omgezet in suikers. Water wordt opgenomen</a:t>
            </a:r>
            <a:r>
              <a:rPr lang="nl-NL" dirty="0">
                <a:latin typeface="Arial" panose="020B0604020202020204" pitchFamily="34" charset="0"/>
                <a:ea typeface="Times New Roman" panose="02020603050405020304" pitchFamily="18" charset="0"/>
                <a:cs typeface="Arial" panose="020B0604020202020204" pitchFamily="34" charset="0"/>
              </a:rPr>
              <a:t>. </a:t>
            </a:r>
            <a:endParaRPr lang="nl-NL" sz="1200" dirty="0">
              <a:effectLst/>
              <a:latin typeface="Arial" panose="020B0604020202020204" pitchFamily="34" charset="0"/>
              <a:ea typeface="Calibri" panose="020F0502020204030204" pitchFamily="34" charset="0"/>
              <a:cs typeface="Times New Roman" panose="02020603050405020304" pitchFamily="18" charset="0"/>
            </a:endParaRPr>
          </a:p>
        </p:txBody>
      </p:sp>
      <p:pic>
        <p:nvPicPr>
          <p:cNvPr id="3" name="Afbeelding 2"/>
          <p:cNvPicPr>
            <a:picLocks noChangeAspect="1"/>
          </p:cNvPicPr>
          <p:nvPr/>
        </p:nvPicPr>
        <p:blipFill rotWithShape="1">
          <a:blip r:embed="rId2" cstate="print">
            <a:extLst>
              <a:ext uri="{28A0092B-C50C-407E-A947-70E740481C1C}">
                <a14:useLocalDpi xmlns:a14="http://schemas.microsoft.com/office/drawing/2010/main" val="0"/>
              </a:ext>
            </a:extLst>
          </a:blip>
          <a:srcRect t="45974" b="13461"/>
          <a:stretch/>
        </p:blipFill>
        <p:spPr>
          <a:xfrm flipH="1">
            <a:off x="172299" y="4334913"/>
            <a:ext cx="8799402" cy="2160241"/>
          </a:xfrm>
          <a:prstGeom prst="rect">
            <a:avLst/>
          </a:prstGeom>
        </p:spPr>
      </p:pic>
    </p:spTree>
    <p:extLst>
      <p:ext uri="{BB962C8B-B14F-4D97-AF65-F5344CB8AC3E}">
        <p14:creationId xmlns:p14="http://schemas.microsoft.com/office/powerpoint/2010/main" val="27596973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457200" y="1600200"/>
            <a:ext cx="4038600" cy="4525963"/>
          </a:xfrm>
        </p:spPr>
        <p:txBody>
          <a:bodyPr>
            <a:normAutofit/>
          </a:bodyPr>
          <a:lstStyle/>
          <a:p>
            <a:pPr>
              <a:lnSpc>
                <a:spcPct val="90000"/>
              </a:lnSpc>
              <a:spcAft>
                <a:spcPts val="600"/>
              </a:spcAft>
            </a:pPr>
            <a:r>
              <a:rPr lang="nl-NL" sz="1500"/>
              <a:t>Een kiemplantje kan alleen uitgroeien tot een volwassen plant als het genoeg licht, water en voedingsstoffen krijgt.</a:t>
            </a:r>
          </a:p>
          <a:p>
            <a:pPr>
              <a:lnSpc>
                <a:spcPct val="90000"/>
              </a:lnSpc>
              <a:spcAft>
                <a:spcPts val="600"/>
              </a:spcAft>
            </a:pPr>
            <a:endParaRPr lang="nl-NL" sz="1500"/>
          </a:p>
          <a:p>
            <a:pPr>
              <a:lnSpc>
                <a:spcPct val="90000"/>
              </a:lnSpc>
              <a:spcAft>
                <a:spcPts val="600"/>
              </a:spcAft>
            </a:pPr>
            <a:r>
              <a:rPr lang="nl-NL" sz="1500"/>
              <a:t>Vogels en andere dieren eten vruchten zoals eikels en beukennootjes. De vogels verteren de vruchten en poepen de zaden uit. Op deze manier vindt er dierverspreiding plaats van zaden.</a:t>
            </a:r>
          </a:p>
          <a:p>
            <a:pPr>
              <a:lnSpc>
                <a:spcPct val="90000"/>
              </a:lnSpc>
              <a:spcAft>
                <a:spcPts val="600"/>
              </a:spcAft>
            </a:pPr>
            <a:endParaRPr lang="nl-NL" sz="1500"/>
          </a:p>
          <a:p>
            <a:pPr>
              <a:lnSpc>
                <a:spcPct val="90000"/>
              </a:lnSpc>
              <a:spcAft>
                <a:spcPts val="600"/>
              </a:spcAft>
            </a:pPr>
            <a:r>
              <a:rPr lang="nl-NL" sz="1500"/>
              <a:t>De zaden kunnen dan ver weg van de moederplant kiemen en groeien.</a:t>
            </a:r>
          </a:p>
          <a:p>
            <a:pPr>
              <a:lnSpc>
                <a:spcPct val="90000"/>
              </a:lnSpc>
              <a:spcAft>
                <a:spcPts val="600"/>
              </a:spcAft>
            </a:pPr>
            <a:endParaRPr lang="nl-NL" sz="1500"/>
          </a:p>
          <a:p>
            <a:pPr>
              <a:lnSpc>
                <a:spcPct val="90000"/>
              </a:lnSpc>
              <a:spcAft>
                <a:spcPts val="600"/>
              </a:spcAft>
            </a:pPr>
            <a:r>
              <a:rPr lang="nl-NL" sz="1500"/>
              <a:t>Een volwassen plant maakt weer nieuwe vruchten en zaden. Zo blijft de soort in stand</a:t>
            </a:r>
          </a:p>
        </p:txBody>
      </p:sp>
      <p:pic>
        <p:nvPicPr>
          <p:cNvPr id="4" name="Afbeelding 3">
            <a:extLst>
              <a:ext uri="{FF2B5EF4-FFF2-40B4-BE49-F238E27FC236}">
                <a16:creationId xmlns:a16="http://schemas.microsoft.com/office/drawing/2014/main" id="{D5314C78-8F14-4D93-9AAA-6F581EF54E92}"/>
              </a:ext>
            </a:extLst>
          </p:cNvPr>
          <p:cNvPicPr>
            <a:picLocks noChangeAspect="1"/>
          </p:cNvPicPr>
          <p:nvPr/>
        </p:nvPicPr>
        <p:blipFill>
          <a:blip r:embed="rId2"/>
          <a:stretch>
            <a:fillRect/>
          </a:stretch>
        </p:blipFill>
        <p:spPr>
          <a:xfrm>
            <a:off x="4648200" y="1723465"/>
            <a:ext cx="4038600" cy="4279433"/>
          </a:xfrm>
          <a:prstGeom prst="rect">
            <a:avLst/>
          </a:prstGeom>
          <a:noFill/>
        </p:spPr>
      </p:pic>
    </p:spTree>
    <p:extLst>
      <p:ext uri="{BB962C8B-B14F-4D97-AF65-F5344CB8AC3E}">
        <p14:creationId xmlns:p14="http://schemas.microsoft.com/office/powerpoint/2010/main" val="2624992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390585" y="1253331"/>
            <a:ext cx="5805000" cy="4351338"/>
          </a:xfrm>
        </p:spPr>
        <p:txBody>
          <a:bodyPr/>
          <a:lstStyle/>
          <a:p>
            <a:r>
              <a:rPr lang="nl-NL" dirty="0"/>
              <a:t>Vruchten worden voornamelijk verspreid door </a:t>
            </a:r>
          </a:p>
          <a:p>
            <a:endParaRPr lang="nl-NL" dirty="0"/>
          </a:p>
          <a:p>
            <a:r>
              <a:rPr lang="nl-NL" dirty="0"/>
              <a:t>dieren (</a:t>
            </a:r>
            <a:r>
              <a:rPr lang="nl-NL" dirty="0" err="1"/>
              <a:t>zoöchorie</a:t>
            </a:r>
            <a:r>
              <a:rPr lang="nl-NL" dirty="0"/>
              <a:t>) </a:t>
            </a:r>
          </a:p>
          <a:p>
            <a:r>
              <a:rPr lang="nl-NL" dirty="0"/>
              <a:t>de wind (</a:t>
            </a:r>
            <a:r>
              <a:rPr lang="nl-NL" dirty="0" err="1"/>
              <a:t>anemochorie</a:t>
            </a:r>
            <a:r>
              <a:rPr lang="nl-NL" dirty="0"/>
              <a:t>) </a:t>
            </a:r>
          </a:p>
          <a:p>
            <a:r>
              <a:rPr lang="nl-NL" dirty="0"/>
              <a:t>water (</a:t>
            </a:r>
            <a:r>
              <a:rPr lang="nl-NL" dirty="0" err="1"/>
              <a:t>hydrochorie</a:t>
            </a:r>
            <a:r>
              <a:rPr lang="nl-NL" dirty="0"/>
              <a:t>) </a:t>
            </a:r>
          </a:p>
          <a:p>
            <a:r>
              <a:rPr lang="nl-NL" dirty="0"/>
              <a:t>bepaalde insecten (</a:t>
            </a:r>
            <a:r>
              <a:rPr lang="nl-NL" dirty="0" err="1"/>
              <a:t>myrmecochorie</a:t>
            </a:r>
            <a:r>
              <a:rPr lang="nl-NL" dirty="0"/>
              <a:t>).</a:t>
            </a:r>
          </a:p>
        </p:txBody>
      </p:sp>
      <p:pic>
        <p:nvPicPr>
          <p:cNvPr id="4" name="Afbeelding 3">
            <a:extLst>
              <a:ext uri="{FF2B5EF4-FFF2-40B4-BE49-F238E27FC236}">
                <a16:creationId xmlns:a16="http://schemas.microsoft.com/office/drawing/2014/main" id="{CC0F89FC-8FCA-4AEE-A1B7-3299EED8ED87}"/>
              </a:ext>
            </a:extLst>
          </p:cNvPr>
          <p:cNvPicPr>
            <a:picLocks noChangeAspect="1"/>
          </p:cNvPicPr>
          <p:nvPr/>
        </p:nvPicPr>
        <p:blipFill>
          <a:blip r:embed="rId2"/>
          <a:stretch>
            <a:fillRect/>
          </a:stretch>
        </p:blipFill>
        <p:spPr>
          <a:xfrm>
            <a:off x="755576" y="3717032"/>
            <a:ext cx="7075019" cy="2838002"/>
          </a:xfrm>
          <a:prstGeom prst="rect">
            <a:avLst/>
          </a:prstGeom>
        </p:spPr>
      </p:pic>
      <p:sp>
        <p:nvSpPr>
          <p:cNvPr id="6" name="Tekstvak 5">
            <a:extLst>
              <a:ext uri="{FF2B5EF4-FFF2-40B4-BE49-F238E27FC236}">
                <a16:creationId xmlns:a16="http://schemas.microsoft.com/office/drawing/2014/main" id="{CCCED2E9-F254-4448-8815-5CE0D7C58E9E}"/>
              </a:ext>
            </a:extLst>
          </p:cNvPr>
          <p:cNvSpPr txBox="1"/>
          <p:nvPr/>
        </p:nvSpPr>
        <p:spPr>
          <a:xfrm>
            <a:off x="539552" y="414274"/>
            <a:ext cx="5805000" cy="584775"/>
          </a:xfrm>
          <a:prstGeom prst="rect">
            <a:avLst/>
          </a:prstGeom>
          <a:noFill/>
        </p:spPr>
        <p:txBody>
          <a:bodyPr wrap="square" rtlCol="0">
            <a:spAutoFit/>
          </a:bodyPr>
          <a:lstStyle/>
          <a:p>
            <a:r>
              <a:rPr lang="nl-NL" sz="3200" b="1" dirty="0"/>
              <a:t>Verspreiding</a:t>
            </a:r>
            <a:r>
              <a:rPr lang="nl-NL" dirty="0"/>
              <a:t> </a:t>
            </a:r>
          </a:p>
        </p:txBody>
      </p:sp>
    </p:spTree>
    <p:extLst>
      <p:ext uri="{BB962C8B-B14F-4D97-AF65-F5344CB8AC3E}">
        <p14:creationId xmlns:p14="http://schemas.microsoft.com/office/powerpoint/2010/main" val="1511299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a:t>
            </a:r>
          </a:p>
        </p:txBody>
      </p:sp>
      <p:sp>
        <p:nvSpPr>
          <p:cNvPr id="3" name="Tijdelijke aanduiding voor inhoud 2"/>
          <p:cNvSpPr>
            <a:spLocks noGrp="1"/>
          </p:cNvSpPr>
          <p:nvPr>
            <p:ph idx="1"/>
          </p:nvPr>
        </p:nvSpPr>
        <p:spPr/>
        <p:txBody>
          <a:bodyPr vert="horz" lIns="91440" tIns="45720" rIns="91440" bIns="45720" rtlCol="0" anchor="t">
            <a:normAutofit/>
          </a:bodyPr>
          <a:lstStyle/>
          <a:p>
            <a:r>
              <a:rPr lang="nl-NL" dirty="0"/>
              <a:t>Zoek de volgende 5 vruchten, maak een foto, ontleed hem en omschrijf de onderdelen </a:t>
            </a:r>
            <a:r>
              <a:rPr lang="nl-NL" dirty="0" err="1"/>
              <a:t>pericarp</a:t>
            </a:r>
            <a:r>
              <a:rPr lang="nl-NL" dirty="0"/>
              <a:t>, </a:t>
            </a:r>
            <a:r>
              <a:rPr lang="nl-NL" dirty="0" err="1"/>
              <a:t>exocarp</a:t>
            </a:r>
            <a:r>
              <a:rPr lang="nl-NL" dirty="0"/>
              <a:t>, </a:t>
            </a:r>
            <a:r>
              <a:rPr lang="nl-NL" dirty="0" err="1"/>
              <a:t>mesocarp</a:t>
            </a:r>
            <a:r>
              <a:rPr lang="nl-NL" dirty="0"/>
              <a:t> en </a:t>
            </a:r>
            <a:r>
              <a:rPr lang="nl-NL" dirty="0" err="1"/>
              <a:t>endocarp</a:t>
            </a:r>
            <a:r>
              <a:rPr lang="nl-NL" dirty="0"/>
              <a:t>:</a:t>
            </a:r>
          </a:p>
          <a:p>
            <a:endParaRPr lang="nl-NL" dirty="0"/>
          </a:p>
          <a:p>
            <a:r>
              <a:rPr lang="nl-NL" b="1" dirty="0" err="1"/>
              <a:t>Eenzadige</a:t>
            </a:r>
            <a:r>
              <a:rPr lang="nl-NL" b="1" dirty="0"/>
              <a:t>/niet openspringende </a:t>
            </a:r>
            <a:r>
              <a:rPr lang="nl-NL" dirty="0">
                <a:sym typeface="Wingdings" pitchFamily="2" charset="2"/>
              </a:rPr>
              <a:t> graanvrucht en noot</a:t>
            </a:r>
          </a:p>
          <a:p>
            <a:r>
              <a:rPr lang="nl-NL" b="1" dirty="0" err="1"/>
              <a:t>Meerzadige</a:t>
            </a:r>
            <a:r>
              <a:rPr lang="nl-NL" b="1" dirty="0"/>
              <a:t>/openspringende</a:t>
            </a:r>
            <a:r>
              <a:rPr lang="nl-NL" dirty="0"/>
              <a:t> </a:t>
            </a:r>
            <a:r>
              <a:rPr lang="nl-NL" dirty="0">
                <a:sym typeface="Wingdings" pitchFamily="2" charset="2"/>
              </a:rPr>
              <a:t> doosvrucht</a:t>
            </a:r>
          </a:p>
          <a:p>
            <a:endParaRPr lang="nl-NL" dirty="0">
              <a:sym typeface="Wingdings" pitchFamily="2" charset="2"/>
            </a:endParaRPr>
          </a:p>
          <a:p>
            <a:r>
              <a:rPr lang="nl-NL" b="1" dirty="0"/>
              <a:t>Vlezige vrucht</a:t>
            </a:r>
          </a:p>
          <a:p>
            <a:endParaRPr lang="nl-NL" dirty="0"/>
          </a:p>
          <a:p>
            <a:endParaRPr lang="nl-NL" dirty="0"/>
          </a:p>
          <a:p>
            <a:endParaRPr lang="nl-NL" dirty="0"/>
          </a:p>
          <a:p>
            <a:endParaRPr lang="nl-NL" dirty="0"/>
          </a:p>
          <a:p>
            <a:r>
              <a:rPr lang="nl-NL" dirty="0"/>
              <a:t>Ga verder met je verslag van vorige week!</a:t>
            </a:r>
          </a:p>
          <a:p>
            <a:endParaRPr lang="nl-NL" dirty="0"/>
          </a:p>
        </p:txBody>
      </p:sp>
    </p:spTree>
    <p:extLst>
      <p:ext uri="{BB962C8B-B14F-4D97-AF65-F5344CB8AC3E}">
        <p14:creationId xmlns:p14="http://schemas.microsoft.com/office/powerpoint/2010/main" val="383652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r>
              <a:rPr lang="nl-NL" b="1" dirty="0"/>
              <a:t>Vruchten</a:t>
            </a:r>
            <a:br>
              <a:rPr lang="nl-NL" dirty="0"/>
            </a:br>
            <a:r>
              <a:rPr lang="nl-NL" dirty="0" err="1"/>
              <a:t>Vruchten</a:t>
            </a:r>
            <a:r>
              <a:rPr lang="nl-NL" dirty="0"/>
              <a:t> zijn de organen waar zaden in vervoerd worden.</a:t>
            </a:r>
            <a:br>
              <a:rPr lang="nl-NL" dirty="0"/>
            </a:br>
            <a:br>
              <a:rPr lang="nl-NL" dirty="0"/>
            </a:br>
            <a:r>
              <a:rPr lang="nl-NL" b="1" dirty="0"/>
              <a:t>Het nut van vruchten</a:t>
            </a:r>
            <a:br>
              <a:rPr lang="nl-NL" dirty="0"/>
            </a:br>
            <a:r>
              <a:rPr lang="nl-NL" dirty="0"/>
              <a:t>Na de bevruchting ontstaan zaden en vruchten.</a:t>
            </a:r>
            <a:br>
              <a:rPr lang="nl-NL" dirty="0"/>
            </a:br>
            <a:br>
              <a:rPr lang="nl-NL" dirty="0"/>
            </a:br>
            <a:r>
              <a:rPr lang="nl-NL" b="1" dirty="0"/>
              <a:t>Het nut van zaadverspreiding</a:t>
            </a:r>
            <a:br>
              <a:rPr lang="nl-NL" dirty="0"/>
            </a:br>
            <a:r>
              <a:rPr lang="nl-NL" dirty="0"/>
              <a:t>De zaden kunnen wel of niet in de vrucht opgesloten zitten</a:t>
            </a:r>
          </a:p>
        </p:txBody>
      </p:sp>
    </p:spTree>
    <p:extLst>
      <p:ext uri="{BB962C8B-B14F-4D97-AF65-F5344CB8AC3E}">
        <p14:creationId xmlns:p14="http://schemas.microsoft.com/office/powerpoint/2010/main" val="41996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251520" y="1268760"/>
            <a:ext cx="4038600" cy="4525963"/>
          </a:xfrm>
        </p:spPr>
        <p:txBody>
          <a:bodyPr>
            <a:normAutofit/>
          </a:bodyPr>
          <a:lstStyle/>
          <a:p>
            <a:pPr>
              <a:lnSpc>
                <a:spcPct val="90000"/>
              </a:lnSpc>
              <a:spcAft>
                <a:spcPts val="600"/>
              </a:spcAft>
            </a:pPr>
            <a:r>
              <a:rPr lang="nl-NL" sz="2400" dirty="0"/>
              <a:t>Een zaadje ontstaat uit een zaadbeginsel.</a:t>
            </a:r>
          </a:p>
          <a:p>
            <a:pPr>
              <a:lnSpc>
                <a:spcPct val="90000"/>
              </a:lnSpc>
              <a:spcAft>
                <a:spcPts val="600"/>
              </a:spcAft>
            </a:pPr>
            <a:endParaRPr lang="nl-NL" sz="2400" dirty="0"/>
          </a:p>
          <a:p>
            <a:pPr>
              <a:lnSpc>
                <a:spcPct val="90000"/>
              </a:lnSpc>
              <a:spcAft>
                <a:spcPts val="600"/>
              </a:spcAft>
            </a:pPr>
            <a:r>
              <a:rPr lang="nl-NL" sz="2400" dirty="0"/>
              <a:t>Bij bedektzadige planten zit er rond het zaad een omhulling. Bij naaktzadigen zoals naaldbomen is er geen omhulling. Elke bloemsoort maakt zijn eigen typen zaden. Soms zijn het er veel, soms is het er maar één. Voor elk zaadje is een stuifmeelkorrel en een eicel nodig.</a:t>
            </a:r>
          </a:p>
        </p:txBody>
      </p:sp>
      <p:pic>
        <p:nvPicPr>
          <p:cNvPr id="4" name="Afbeelding 3">
            <a:extLst>
              <a:ext uri="{FF2B5EF4-FFF2-40B4-BE49-F238E27FC236}">
                <a16:creationId xmlns:a16="http://schemas.microsoft.com/office/drawing/2014/main" id="{660C3B56-54DC-41B0-8754-13F74048BCCD}"/>
              </a:ext>
            </a:extLst>
          </p:cNvPr>
          <p:cNvPicPr>
            <a:picLocks noChangeAspect="1"/>
          </p:cNvPicPr>
          <p:nvPr/>
        </p:nvPicPr>
        <p:blipFill rotWithShape="1">
          <a:blip r:embed="rId2"/>
          <a:srcRect l="7381" r="16102" b="-2"/>
          <a:stretch/>
        </p:blipFill>
        <p:spPr>
          <a:xfrm>
            <a:off x="4495800" y="1268760"/>
            <a:ext cx="4648200" cy="5209127"/>
          </a:xfrm>
          <a:prstGeom prst="rect">
            <a:avLst/>
          </a:prstGeom>
          <a:noFill/>
        </p:spPr>
      </p:pic>
    </p:spTree>
    <p:extLst>
      <p:ext uri="{BB962C8B-B14F-4D97-AF65-F5344CB8AC3E}">
        <p14:creationId xmlns:p14="http://schemas.microsoft.com/office/powerpoint/2010/main" val="1706253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457200" y="1600200"/>
            <a:ext cx="4038600" cy="4525963"/>
          </a:xfrm>
        </p:spPr>
        <p:txBody>
          <a:bodyPr>
            <a:normAutofit/>
          </a:bodyPr>
          <a:lstStyle/>
          <a:p>
            <a:pPr>
              <a:lnSpc>
                <a:spcPct val="90000"/>
              </a:lnSpc>
              <a:spcAft>
                <a:spcPts val="600"/>
              </a:spcAft>
            </a:pPr>
            <a:r>
              <a:rPr lang="nl-NL" sz="2600" dirty="0"/>
              <a:t>Net als bij zaden maakt elke bloemsoort ook zijn eigen typen vruchten.</a:t>
            </a:r>
            <a:br>
              <a:rPr lang="nl-NL" sz="2600" dirty="0"/>
            </a:br>
            <a:r>
              <a:rPr lang="nl-NL" sz="2600" dirty="0"/>
              <a:t>Sommige vruchten zijn vrij groot, zoals de avocado of meloen.</a:t>
            </a:r>
            <a:br>
              <a:rPr lang="nl-NL" sz="2600" dirty="0"/>
            </a:br>
            <a:r>
              <a:rPr lang="nl-NL" sz="2600" dirty="0"/>
              <a:t>Andere zijn heel klein, zoals de vrucht van de paardenbloem.</a:t>
            </a:r>
          </a:p>
          <a:p>
            <a:pPr>
              <a:lnSpc>
                <a:spcPct val="90000"/>
              </a:lnSpc>
              <a:spcAft>
                <a:spcPts val="600"/>
              </a:spcAft>
            </a:pPr>
            <a:endParaRPr lang="nl-NL" sz="2600" dirty="0"/>
          </a:p>
          <a:p>
            <a:pPr>
              <a:lnSpc>
                <a:spcPct val="90000"/>
              </a:lnSpc>
              <a:spcAft>
                <a:spcPts val="600"/>
              </a:spcAft>
            </a:pPr>
            <a:r>
              <a:rPr lang="nl-NL" sz="2600" dirty="0"/>
              <a:t>Veel vruchten ontstaan uit vruchtbeginsels.</a:t>
            </a:r>
          </a:p>
        </p:txBody>
      </p:sp>
      <p:pic>
        <p:nvPicPr>
          <p:cNvPr id="6" name="Afbeelding 5">
            <a:extLst>
              <a:ext uri="{FF2B5EF4-FFF2-40B4-BE49-F238E27FC236}">
                <a16:creationId xmlns:a16="http://schemas.microsoft.com/office/drawing/2014/main" id="{97993074-1712-41E2-8CC3-19D352D602D5}"/>
              </a:ext>
            </a:extLst>
          </p:cNvPr>
          <p:cNvPicPr>
            <a:picLocks noChangeAspect="1"/>
          </p:cNvPicPr>
          <p:nvPr/>
        </p:nvPicPr>
        <p:blipFill rotWithShape="1">
          <a:blip r:embed="rId2"/>
          <a:srcRect l="19372" r="20160" b="1"/>
          <a:stretch/>
        </p:blipFill>
        <p:spPr>
          <a:xfrm>
            <a:off x="4648200" y="1576932"/>
            <a:ext cx="4495800" cy="5038336"/>
          </a:xfrm>
          <a:prstGeom prst="rect">
            <a:avLst/>
          </a:prstGeom>
          <a:noFill/>
        </p:spPr>
      </p:pic>
    </p:spTree>
    <p:extLst>
      <p:ext uri="{BB962C8B-B14F-4D97-AF65-F5344CB8AC3E}">
        <p14:creationId xmlns:p14="http://schemas.microsoft.com/office/powerpoint/2010/main" val="1720369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dirty="0"/>
              <a:t>Bij enkele bekende vruchten eten we niet het vruchtbeginsel, maar de bloembodem.</a:t>
            </a:r>
            <a:br>
              <a:rPr lang="nl-NL" dirty="0"/>
            </a:br>
            <a:r>
              <a:rPr lang="nl-NL" dirty="0"/>
              <a:t>Een aardbei bestaat uit een rode bloembodem met daarop hele kleine vruchtjes. Een vruchtje bestaat uit een zaad met een heel dun vruchtvliesje.</a:t>
            </a:r>
          </a:p>
          <a:p>
            <a:endParaRPr lang="nl-NL"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4293096"/>
            <a:ext cx="5066928" cy="2111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4432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dirty="0"/>
              <a:t>Een appel bestaat ook uit een bloembodem.</a:t>
            </a:r>
            <a:br>
              <a:rPr lang="nl-NL" dirty="0"/>
            </a:br>
            <a:r>
              <a:rPr lang="nl-NL" dirty="0"/>
              <a:t>Het klokhuis is de uitgegroeide stamper.</a:t>
            </a:r>
            <a:br>
              <a:rPr lang="nl-NL" dirty="0"/>
            </a:br>
            <a:br>
              <a:rPr lang="nl-NL" dirty="0"/>
            </a:br>
            <a:endParaRPr lang="nl-NL" dirty="0"/>
          </a:p>
          <a:p>
            <a:pPr marL="0" indent="0">
              <a:buNone/>
            </a:pPr>
            <a:endParaRPr lang="nl-NL"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3140968"/>
            <a:ext cx="600075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66840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07504" y="1772816"/>
            <a:ext cx="9327439"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kstvak 3"/>
          <p:cNvSpPr txBox="1"/>
          <p:nvPr/>
        </p:nvSpPr>
        <p:spPr>
          <a:xfrm>
            <a:off x="378034" y="404664"/>
            <a:ext cx="8136904" cy="1477328"/>
          </a:xfrm>
          <a:prstGeom prst="rect">
            <a:avLst/>
          </a:prstGeom>
          <a:noFill/>
        </p:spPr>
        <p:txBody>
          <a:bodyPr wrap="square" rtlCol="0" anchor="t">
            <a:spAutoFit/>
          </a:bodyPr>
          <a:lstStyle/>
          <a:p>
            <a:r>
              <a:rPr lang="nl-NL" dirty="0"/>
              <a:t>Het kost een plant veel energie om vruchten te maken. Waarom gebeurt dat dan eigenlijk? </a:t>
            </a:r>
          </a:p>
          <a:p>
            <a:endParaRPr lang="nl-NL" dirty="0"/>
          </a:p>
          <a:p>
            <a:br>
              <a:rPr lang="nl-NL" dirty="0"/>
            </a:br>
            <a:r>
              <a:rPr lang="nl-NL" dirty="0"/>
              <a:t>In de afbeelding zie je verschillende vormen van </a:t>
            </a:r>
            <a:r>
              <a:rPr lang="nl-NL" b="1" dirty="0"/>
              <a:t>vruchtverspreiding</a:t>
            </a:r>
            <a:r>
              <a:rPr lang="nl-NL" dirty="0"/>
              <a:t>.</a:t>
            </a:r>
          </a:p>
        </p:txBody>
      </p:sp>
    </p:spTree>
    <p:extLst>
      <p:ext uri="{BB962C8B-B14F-4D97-AF65-F5344CB8AC3E}">
        <p14:creationId xmlns:p14="http://schemas.microsoft.com/office/powerpoint/2010/main" val="2569571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074"/>
                                        </p:tgtEl>
                                        <p:attrNameLst>
                                          <p:attrName>style.visibility</p:attrName>
                                        </p:attrNameLst>
                                      </p:cBhvr>
                                      <p:to>
                                        <p:strVal val="visible"/>
                                      </p:to>
                                    </p:set>
                                    <p:anim calcmode="lin" valueType="num">
                                      <p:cBhvr additive="base">
                                        <p:cTn id="25" dur="500" fill="hold"/>
                                        <p:tgtEl>
                                          <p:spTgt spid="3074"/>
                                        </p:tgtEl>
                                        <p:attrNameLst>
                                          <p:attrName>ppt_x</p:attrName>
                                        </p:attrNameLst>
                                      </p:cBhvr>
                                      <p:tavLst>
                                        <p:tav tm="0">
                                          <p:val>
                                            <p:strVal val="#ppt_x"/>
                                          </p:val>
                                        </p:tav>
                                        <p:tav tm="100000">
                                          <p:val>
                                            <p:strVal val="#ppt_x"/>
                                          </p:val>
                                        </p:tav>
                                      </p:tavLst>
                                    </p:anim>
                                    <p:anim calcmode="lin" valueType="num">
                                      <p:cBhvr additive="base">
                                        <p:cTn id="26"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Lagen van de vrucht</a:t>
            </a:r>
          </a:p>
        </p:txBody>
      </p:sp>
      <p:sp>
        <p:nvSpPr>
          <p:cNvPr id="3" name="Tijdelijke aanduiding voor inhoud 2"/>
          <p:cNvSpPr>
            <a:spLocks noGrp="1"/>
          </p:cNvSpPr>
          <p:nvPr>
            <p:ph idx="1"/>
          </p:nvPr>
        </p:nvSpPr>
        <p:spPr/>
        <p:txBody>
          <a:bodyPr>
            <a:normAutofit/>
          </a:bodyPr>
          <a:lstStyle/>
          <a:p>
            <a:r>
              <a:rPr lang="nl-NL" dirty="0"/>
              <a:t>Het </a:t>
            </a:r>
            <a:r>
              <a:rPr lang="nl-NL" b="1" dirty="0" err="1"/>
              <a:t>pericarp</a:t>
            </a:r>
            <a:r>
              <a:rPr lang="nl-NL" dirty="0"/>
              <a:t> van een vrucht vormt de vruchtwand bij zaadplanten en bestaat uit de volgende drie lagen:</a:t>
            </a:r>
          </a:p>
          <a:p>
            <a:endParaRPr lang="nl-NL" dirty="0"/>
          </a:p>
          <a:p>
            <a:endParaRPr lang="nl-NL" dirty="0"/>
          </a:p>
          <a:p>
            <a:r>
              <a:rPr lang="nl-NL" b="1" dirty="0" err="1"/>
              <a:t>Endocarp</a:t>
            </a:r>
            <a:r>
              <a:rPr lang="nl-NL" dirty="0"/>
              <a:t>. Bijvoorbeeld de stenige wand van een perzikpit, kersenpit, pruimenpit of die van de bramenpitjes. In de pit zit het eigenlijke zaad.</a:t>
            </a:r>
          </a:p>
          <a:p>
            <a:r>
              <a:rPr lang="nl-NL" b="1" dirty="0" err="1"/>
              <a:t>Mesocarp</a:t>
            </a:r>
            <a:r>
              <a:rPr lang="nl-NL" dirty="0"/>
              <a:t>. Het vruchtvlees of een deel van het vruchtvlees. Bij de sinaasappel het witte gedeelte om het vruchtvlees.</a:t>
            </a:r>
          </a:p>
          <a:p>
            <a:r>
              <a:rPr lang="nl-NL" b="1" dirty="0"/>
              <a:t> </a:t>
            </a:r>
            <a:r>
              <a:rPr lang="nl-NL" b="1" dirty="0" err="1"/>
              <a:t>Exocarp</a:t>
            </a:r>
            <a:r>
              <a:rPr lang="nl-NL" dirty="0"/>
              <a:t>. De buitenste laag. Bij onder andere de perzik en sinaasappel de schil genoemd.</a:t>
            </a:r>
          </a:p>
          <a:p>
            <a:endParaRPr lang="nl-NL" dirty="0"/>
          </a:p>
        </p:txBody>
      </p:sp>
    </p:spTree>
    <p:extLst>
      <p:ext uri="{BB962C8B-B14F-4D97-AF65-F5344CB8AC3E}">
        <p14:creationId xmlns:p14="http://schemas.microsoft.com/office/powerpoint/2010/main" val="52422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457200" y="1600200"/>
            <a:ext cx="4038600" cy="4525963"/>
          </a:xfrm>
        </p:spPr>
        <p:txBody>
          <a:bodyPr>
            <a:normAutofit/>
          </a:bodyPr>
          <a:lstStyle/>
          <a:p>
            <a:pPr>
              <a:spcAft>
                <a:spcPts val="600"/>
              </a:spcAft>
            </a:pPr>
            <a:r>
              <a:rPr lang="nl-NL" dirty="0"/>
              <a:t>De lagen van het </a:t>
            </a:r>
            <a:r>
              <a:rPr lang="nl-NL" dirty="0" err="1"/>
              <a:t>pericarp</a:t>
            </a:r>
            <a:r>
              <a:rPr lang="nl-NL" dirty="0"/>
              <a:t> kunnen even dik zijn en:</a:t>
            </a:r>
            <a:endParaRPr lang="nl-NL"/>
          </a:p>
          <a:p>
            <a:pPr>
              <a:spcAft>
                <a:spcPts val="600"/>
              </a:spcAft>
            </a:pPr>
            <a:r>
              <a:rPr lang="nl-NL" dirty="0"/>
              <a:t>vlezig (bes),</a:t>
            </a:r>
            <a:endParaRPr lang="nl-NL"/>
          </a:p>
          <a:p>
            <a:pPr>
              <a:spcAft>
                <a:spcPts val="600"/>
              </a:spcAft>
            </a:pPr>
            <a:r>
              <a:rPr lang="nl-NL" dirty="0"/>
              <a:t>met een droge en niet </a:t>
            </a:r>
            <a:r>
              <a:rPr lang="nl-NL" dirty="0" err="1"/>
              <a:t>verhoute</a:t>
            </a:r>
            <a:r>
              <a:rPr lang="nl-NL" dirty="0"/>
              <a:t> wand (doosvrucht) </a:t>
            </a:r>
            <a:endParaRPr lang="nl-NL"/>
          </a:p>
          <a:p>
            <a:pPr>
              <a:spcAft>
                <a:spcPts val="600"/>
              </a:spcAft>
            </a:pPr>
            <a:r>
              <a:rPr lang="nl-NL" dirty="0" err="1"/>
              <a:t>verhout</a:t>
            </a:r>
            <a:r>
              <a:rPr lang="nl-NL" dirty="0"/>
              <a:t> (noot)</a:t>
            </a:r>
            <a:endParaRPr lang="nl-NL"/>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48200" y="2359925"/>
            <a:ext cx="4038600" cy="3006513"/>
          </a:xfrm>
          <a:prstGeom prst="rect">
            <a:avLst/>
          </a:prstGeom>
          <a:solidFill>
            <a:schemeClr val="accent1"/>
          </a:solid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1654066"/>
      </p:ext>
    </p:extLst>
  </p:cSld>
  <p:clrMapOvr>
    <a:masterClrMapping/>
  </p:clrMapOvr>
</p:sld>
</file>

<file path=ppt/theme/theme1.xml><?xml version="1.0" encoding="utf-8"?>
<a:theme xmlns:a="http://schemas.openxmlformats.org/drawingml/2006/main" name="Achtergroen PP van zone">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htergroen PP van zone" id="{675F9B1A-8E97-4866-B654-6E773CF2DE0C}" vid="{D9F01F32-646D-4132-95FB-6653F27EA7E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FEFE2E46C86D4A9898CCC49B418B36" ma:contentTypeVersion="9" ma:contentTypeDescription="Een nieuw document maken." ma:contentTypeScope="" ma:versionID="ccdd08341f0816e5b9aedfb203ccbcd4">
  <xsd:schema xmlns:xsd="http://www.w3.org/2001/XMLSchema" xmlns:xs="http://www.w3.org/2001/XMLSchema" xmlns:p="http://schemas.microsoft.com/office/2006/metadata/properties" xmlns:ns2="2cb1c85b-b197-48cd-8bb1-fe9e9ee0096b" targetNamespace="http://schemas.microsoft.com/office/2006/metadata/properties" ma:root="true" ma:fieldsID="5711662a8af1e2d8c5777d773d499160" ns2:_="">
    <xsd:import namespace="2cb1c85b-b197-48cd-8bb1-fe9e9ee0096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b1c85b-b197-48cd-8bb1-fe9e9ee009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FAD036F-CD3A-4DAF-B3FA-C50008B65147}"/>
</file>

<file path=customXml/itemProps2.xml><?xml version="1.0" encoding="utf-8"?>
<ds:datastoreItem xmlns:ds="http://schemas.openxmlformats.org/officeDocument/2006/customXml" ds:itemID="{612506A3-DBAE-4294-99D4-ABD25CEB2057}">
  <ds:schemaRefs>
    <ds:schemaRef ds:uri="http://schemas.microsoft.com/sharepoint/v3/contenttype/forms"/>
  </ds:schemaRefs>
</ds:datastoreItem>
</file>

<file path=customXml/itemProps3.xml><?xml version="1.0" encoding="utf-8"?>
<ds:datastoreItem xmlns:ds="http://schemas.openxmlformats.org/officeDocument/2006/customXml" ds:itemID="{113E251E-54A7-4E86-AD34-585F6CE84B49}">
  <ds:schemaRefs>
    <ds:schemaRef ds:uri="http://schemas.microsoft.com/office/2006/metadata/properties"/>
    <ds:schemaRef ds:uri="http://schemas.openxmlformats.org/package/2006/metadata/core-properties"/>
    <ds:schemaRef ds:uri="http://schemas.microsoft.com/office/2006/documentManagement/types"/>
    <ds:schemaRef ds:uri="http://purl.org/dc/terms/"/>
    <ds:schemaRef ds:uri="http://purl.org/dc/elements/1.1/"/>
    <ds:schemaRef ds:uri="http://purl.org/dc/dcmitype/"/>
    <ds:schemaRef ds:uri="http://schemas.microsoft.com/office/infopath/2007/PartnerControls"/>
    <ds:schemaRef ds:uri="c2e09757-d42c-4fcd-ae27-c71d4b258210"/>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Zone leeg sjabloon</Template>
  <TotalTime>155</TotalTime>
  <Words>835</Words>
  <Application>Microsoft Office PowerPoint</Application>
  <PresentationFormat>Diavoorstelling (4:3)</PresentationFormat>
  <Paragraphs>82</Paragraphs>
  <Slides>17</Slides>
  <Notes>0</Notes>
  <HiddenSlides>0</HiddenSlides>
  <MMClips>0</MMClips>
  <ScaleCrop>false</ScaleCrop>
  <HeadingPairs>
    <vt:vector size="6" baseType="variant">
      <vt:variant>
        <vt:lpstr>Gebruikte lettertypen</vt:lpstr>
      </vt:variant>
      <vt:variant>
        <vt:i4>1</vt:i4>
      </vt:variant>
      <vt:variant>
        <vt:lpstr>Thema</vt:lpstr>
      </vt:variant>
      <vt:variant>
        <vt:i4>1</vt:i4>
      </vt:variant>
      <vt:variant>
        <vt:lpstr>Diatitels</vt:lpstr>
      </vt:variant>
      <vt:variant>
        <vt:i4>17</vt:i4>
      </vt:variant>
    </vt:vector>
  </HeadingPairs>
  <TitlesOfParts>
    <vt:vector size="19" baseType="lpstr">
      <vt:lpstr>Arial</vt:lpstr>
      <vt:lpstr>Achtergroen PP van zone</vt:lpstr>
      <vt:lpstr>Bloemen, vruchten zaden</vt:lpstr>
      <vt:lpstr>PowerPoint-presentatie</vt:lpstr>
      <vt:lpstr>PowerPoint-presentatie</vt:lpstr>
      <vt:lpstr>PowerPoint-presentatie</vt:lpstr>
      <vt:lpstr>PowerPoint-presentatie</vt:lpstr>
      <vt:lpstr>PowerPoint-presentatie</vt:lpstr>
      <vt:lpstr>PowerPoint-presentatie</vt:lpstr>
      <vt:lpstr>Lagen van de vrucht</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Bloemen, vruchten zaden</dc:title>
  <dc:creator>admin</dc:creator>
  <cp:lastModifiedBy>Hooft, Verena 't</cp:lastModifiedBy>
  <cp:revision>22</cp:revision>
  <cp:lastPrinted>2019-11-22T09:01:58Z</cp:lastPrinted>
  <dcterms:created xsi:type="dcterms:W3CDTF">2019-11-15T12:41:02Z</dcterms:created>
  <dcterms:modified xsi:type="dcterms:W3CDTF">2021-11-19T10:55:11Z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0x010100F4FEFE2E46C86D4A9898CCC49B418B36</vt:lpwstr>
  </property>
</Properties>
</file>