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36"/>
  </p:notesMasterIdLst>
  <p:handoutMasterIdLst>
    <p:handoutMasterId r:id="rId37"/>
  </p:handoutMasterIdLst>
  <p:sldIdLst>
    <p:sldId id="257" r:id="rId5"/>
    <p:sldId id="264" r:id="rId6"/>
    <p:sldId id="282" r:id="rId7"/>
    <p:sldId id="471" r:id="rId8"/>
    <p:sldId id="505" r:id="rId9"/>
    <p:sldId id="506" r:id="rId10"/>
    <p:sldId id="507" r:id="rId11"/>
    <p:sldId id="508" r:id="rId12"/>
    <p:sldId id="509" r:id="rId13"/>
    <p:sldId id="510" r:id="rId14"/>
    <p:sldId id="512" r:id="rId15"/>
    <p:sldId id="511" r:id="rId16"/>
    <p:sldId id="514" r:id="rId17"/>
    <p:sldId id="518" r:id="rId18"/>
    <p:sldId id="513" r:id="rId19"/>
    <p:sldId id="516" r:id="rId20"/>
    <p:sldId id="527" r:id="rId21"/>
    <p:sldId id="515" r:id="rId22"/>
    <p:sldId id="519" r:id="rId23"/>
    <p:sldId id="520" r:id="rId24"/>
    <p:sldId id="521" r:id="rId25"/>
    <p:sldId id="279" r:id="rId26"/>
    <p:sldId id="522" r:id="rId27"/>
    <p:sldId id="524" r:id="rId28"/>
    <p:sldId id="528" r:id="rId29"/>
    <p:sldId id="525" r:id="rId30"/>
    <p:sldId id="523" r:id="rId31"/>
    <p:sldId id="526" r:id="rId32"/>
    <p:sldId id="529" r:id="rId33"/>
    <p:sldId id="298" r:id="rId34"/>
    <p:sldId id="530" r:id="rId3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3ADF89-3EC3-4305-9494-679B5A52B794}" v="22" dt="2024-10-07T07:38:45.62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4" d="100"/>
          <a:sy n="104" d="100"/>
        </p:scale>
        <p:origin x="138" y="252"/>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713ADF89-3EC3-4305-9494-679B5A52B794}"/>
    <pc:docChg chg="custSel modSld">
      <pc:chgData name="Ben Nienhuis" userId="2c6c04f1-77c7-44b5-a463-93386779ab63" providerId="ADAL" clId="{713ADF89-3EC3-4305-9494-679B5A52B794}" dt="2024-10-07T07:38:45.625" v="22"/>
      <pc:docMkLst>
        <pc:docMk/>
      </pc:docMkLst>
      <pc:sldChg chg="addSp delSp mod">
        <pc:chgData name="Ben Nienhuis" userId="2c6c04f1-77c7-44b5-a463-93386779ab63" providerId="ADAL" clId="{713ADF89-3EC3-4305-9494-679B5A52B794}" dt="2024-10-07T07:38:45.625" v="22"/>
        <pc:sldMkLst>
          <pc:docMk/>
          <pc:sldMk cId="2623817275" sldId="264"/>
        </pc:sldMkLst>
        <pc:picChg chg="del">
          <ac:chgData name="Ben Nienhuis" userId="2c6c04f1-77c7-44b5-a463-93386779ab63" providerId="ADAL" clId="{713ADF89-3EC3-4305-9494-679B5A52B794}" dt="2024-10-07T07:38:20.940" v="21" actId="478"/>
          <ac:picMkLst>
            <pc:docMk/>
            <pc:sldMk cId="2623817275" sldId="264"/>
            <ac:picMk id="2" creationId="{BA3B4405-1FA8-47AC-BBB8-833F8EA72E62}"/>
          </ac:picMkLst>
        </pc:picChg>
        <pc:picChg chg="add">
          <ac:chgData name="Ben Nienhuis" userId="2c6c04f1-77c7-44b5-a463-93386779ab63" providerId="ADAL" clId="{713ADF89-3EC3-4305-9494-679B5A52B794}" dt="2024-10-07T07:38:45.625" v="22"/>
          <ac:picMkLst>
            <pc:docMk/>
            <pc:sldMk cId="2623817275" sldId="264"/>
            <ac:picMk id="3" creationId="{0AF63BBA-1139-6889-EEBA-1911FCA0EF93}"/>
          </ac:picMkLst>
        </pc:picChg>
      </pc:sldChg>
      <pc:sldChg chg="modSp modAnim">
        <pc:chgData name="Ben Nienhuis" userId="2c6c04f1-77c7-44b5-a463-93386779ab63" providerId="ADAL" clId="{713ADF89-3EC3-4305-9494-679B5A52B794}" dt="2024-10-07T07:38:16.816" v="20" actId="20577"/>
        <pc:sldMkLst>
          <pc:docMk/>
          <pc:sldMk cId="3370645949" sldId="282"/>
        </pc:sldMkLst>
        <pc:spChg chg="mod">
          <ac:chgData name="Ben Nienhuis" userId="2c6c04f1-77c7-44b5-a463-93386779ab63" providerId="ADAL" clId="{713ADF89-3EC3-4305-9494-679B5A52B794}" dt="2024-10-07T07:38:16.816" v="20" actId="20577"/>
          <ac:spMkLst>
            <pc:docMk/>
            <pc:sldMk cId="3370645949" sldId="282"/>
            <ac:spMk id="4" creationId="{63291851-14F2-41EA-BA5A-61070873FC06}"/>
          </ac:spMkLst>
        </pc:spChg>
      </pc:sldChg>
    </pc:docChg>
  </pc:docChgLst>
  <pc:docChgLst>
    <pc:chgData name="Ben Nienhuis" userId="2c6c04f1-77c7-44b5-a463-93386779ab63" providerId="ADAL" clId="{E0835E85-DAFE-426F-B8D4-3F96F3DB53C4}"/>
    <pc:docChg chg="custSel modSld">
      <pc:chgData name="Ben Nienhuis" userId="2c6c04f1-77c7-44b5-a463-93386779ab63" providerId="ADAL" clId="{E0835E85-DAFE-426F-B8D4-3F96F3DB53C4}" dt="2022-09-26T11:19:28.505" v="24" actId="14100"/>
      <pc:docMkLst>
        <pc:docMk/>
      </pc:docMkLst>
      <pc:sldChg chg="addSp delSp modSp">
        <pc:chgData name="Ben Nienhuis" userId="2c6c04f1-77c7-44b5-a463-93386779ab63" providerId="ADAL" clId="{E0835E85-DAFE-426F-B8D4-3F96F3DB53C4}" dt="2022-09-26T11:19:28.505" v="24" actId="14100"/>
        <pc:sldMkLst>
          <pc:docMk/>
          <pc:sldMk cId="326268256" sldId="298"/>
        </pc:sldMkLst>
        <pc:spChg chg="mod">
          <ac:chgData name="Ben Nienhuis" userId="2c6c04f1-77c7-44b5-a463-93386779ab63" providerId="ADAL" clId="{E0835E85-DAFE-426F-B8D4-3F96F3DB53C4}" dt="2022-09-26T11:18:33.303" v="18" actId="6549"/>
          <ac:spMkLst>
            <pc:docMk/>
            <pc:sldMk cId="326268256" sldId="298"/>
            <ac:spMk id="4" creationId="{63291851-14F2-41EA-BA5A-61070873FC06}"/>
          </ac:spMkLst>
        </pc:spChg>
        <pc:picChg chg="del">
          <ac:chgData name="Ben Nienhuis" userId="2c6c04f1-77c7-44b5-a463-93386779ab63" providerId="ADAL" clId="{E0835E85-DAFE-426F-B8D4-3F96F3DB53C4}" dt="2022-09-26T11:18:37.246" v="19" actId="478"/>
          <ac:picMkLst>
            <pc:docMk/>
            <pc:sldMk cId="326268256" sldId="298"/>
            <ac:picMk id="5" creationId="{0A3399AB-FAD5-4CA2-87D9-8E315EA57506}"/>
          </ac:picMkLst>
        </pc:picChg>
        <pc:picChg chg="del">
          <ac:chgData name="Ben Nienhuis" userId="2c6c04f1-77c7-44b5-a463-93386779ab63" providerId="ADAL" clId="{E0835E85-DAFE-426F-B8D4-3F96F3DB53C4}" dt="2022-09-26T11:18:38.487" v="20" actId="478"/>
          <ac:picMkLst>
            <pc:docMk/>
            <pc:sldMk cId="326268256" sldId="298"/>
            <ac:picMk id="6" creationId="{AA462A2A-B1AF-42FE-8657-E5D022780C69}"/>
          </ac:picMkLst>
        </pc:picChg>
        <pc:picChg chg="add mod">
          <ac:chgData name="Ben Nienhuis" userId="2c6c04f1-77c7-44b5-a463-93386779ab63" providerId="ADAL" clId="{E0835E85-DAFE-426F-B8D4-3F96F3DB53C4}" dt="2022-09-26T11:19:28.505" v="24" actId="14100"/>
          <ac:picMkLst>
            <pc:docMk/>
            <pc:sldMk cId="326268256" sldId="298"/>
            <ac:picMk id="7" creationId="{D45CFCB4-F09B-4C5A-BA49-3F85E9E083E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7-10-2024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F21FE9-56C1-428E-85BE-98C4F933E085}" type="datetimeFigureOut">
              <a:rPr lang="nl-NL" smtClean="0"/>
              <a:t>7-10-2024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D5B0F-6EAC-4B1C-BDFA-6020F453EBE2}" type="slidenum">
              <a:rPr lang="nl-NL" smtClean="0"/>
              <a:t>‹nr.›</a:t>
            </a:fld>
            <a:endParaRPr lang="nl-NL"/>
          </a:p>
        </p:txBody>
      </p:sp>
    </p:spTree>
    <p:extLst>
      <p:ext uri="{BB962C8B-B14F-4D97-AF65-F5344CB8AC3E}">
        <p14:creationId xmlns:p14="http://schemas.microsoft.com/office/powerpoint/2010/main" val="2353784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de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de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de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de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4.xml"/><Relationship Id="rId1" Type="http://schemas.openxmlformats.org/officeDocument/2006/relationships/video" Target="https://www.youtube.com/embed/UdV4ZhMAmZ0"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video" Target="https://www.youtube.com/embed/Ca8-50f-PGQ"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foodagribusiness.nl/tuinbouwsector-wil-wildgroei-milieukeurmerken-voorkomen/"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8568371" cy="769441"/>
          </a:xfrm>
          <a:prstGeom prst="rect">
            <a:avLst/>
          </a:prstGeom>
          <a:noFill/>
        </p:spPr>
        <p:txBody>
          <a:bodyPr wrap="none" rtlCol="0">
            <a:spAutoFit/>
          </a:bodyPr>
          <a:lstStyle/>
          <a:p>
            <a:r>
              <a:rPr lang="nl-NL" sz="4400" dirty="0"/>
              <a:t>Les 4 Oogsten Rooien en Rapen </a:t>
            </a:r>
          </a:p>
        </p:txBody>
      </p:sp>
      <p:sp>
        <p:nvSpPr>
          <p:cNvPr id="5" name="Tekstvak 4">
            <a:extLst>
              <a:ext uri="{FF2B5EF4-FFF2-40B4-BE49-F238E27FC236}">
                <a16:creationId xmlns:a16="http://schemas.microsoft.com/office/drawing/2014/main" id="{E21E1832-0911-4D1B-833B-015388B2AD9B}"/>
              </a:ext>
            </a:extLst>
          </p:cNvPr>
          <p:cNvSpPr txBox="1"/>
          <p:nvPr/>
        </p:nvSpPr>
        <p:spPr>
          <a:xfrm>
            <a:off x="8242853" y="6411433"/>
            <a:ext cx="2748390" cy="646331"/>
          </a:xfrm>
          <a:prstGeom prst="rect">
            <a:avLst/>
          </a:prstGeom>
          <a:noFill/>
        </p:spPr>
        <p:txBody>
          <a:bodyPr wrap="square" rtlCol="0">
            <a:spAutoFit/>
          </a:bodyPr>
          <a:lstStyle/>
          <a:p>
            <a:r>
              <a:rPr lang="nl-NL" dirty="0"/>
              <a:t>Glasteelt</a:t>
            </a:r>
          </a:p>
          <a:p>
            <a:endParaRPr lang="nl-NL" dirty="0"/>
          </a:p>
        </p:txBody>
      </p:sp>
      <p:pic>
        <p:nvPicPr>
          <p:cNvPr id="1026" name="Picture 2" descr="De nieuwe K van kwaliteit | Zorgenstelsel.nl">
            <a:extLst>
              <a:ext uri="{FF2B5EF4-FFF2-40B4-BE49-F238E27FC236}">
                <a16:creationId xmlns:a16="http://schemas.microsoft.com/office/drawing/2014/main" id="{93137546-08D4-4F6C-98CB-80667C2372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426" y="1144718"/>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2767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8F84B64D-9B3E-45E2-8BA0-A0C507A06927}"/>
              </a:ext>
            </a:extLst>
          </p:cNvPr>
          <p:cNvSpPr/>
          <p:nvPr/>
        </p:nvSpPr>
        <p:spPr>
          <a:xfrm>
            <a:off x="570470" y="1718948"/>
            <a:ext cx="9221530" cy="3323987"/>
          </a:xfrm>
          <a:prstGeom prst="rect">
            <a:avLst/>
          </a:prstGeom>
        </p:spPr>
        <p:txBody>
          <a:bodyPr wrap="square">
            <a:spAutoFit/>
          </a:bodyPr>
          <a:lstStyle/>
          <a:p>
            <a:r>
              <a:rPr lang="nl-NL" sz="2400" dirty="0"/>
              <a:t>Wat beïnvloedt de kwaliteit?</a:t>
            </a:r>
          </a:p>
          <a:p>
            <a:r>
              <a:rPr lang="nl-NL" sz="2400" dirty="0"/>
              <a:t>Door diverse maatregelen tijdens de teelt kun je de kwaliteit van het product beïnvloeden. Denk hierbij aan:</a:t>
            </a:r>
          </a:p>
          <a:p>
            <a:r>
              <a:rPr lang="nl-NL" sz="2400" dirty="0"/>
              <a:t>bemesten, gewasbescherming, plantafstand en (kas)temperatuur.</a:t>
            </a:r>
          </a:p>
          <a:p>
            <a:endParaRPr lang="nl-NL" sz="2400" dirty="0"/>
          </a:p>
          <a:p>
            <a:r>
              <a:rPr lang="nl-NL" sz="2400" dirty="0"/>
              <a:t> Maar je kunt ook na de teelt nog veel fouten maken. </a:t>
            </a:r>
          </a:p>
          <a:p>
            <a:r>
              <a:rPr lang="nl-NL" sz="2400" dirty="0"/>
              <a:t>Te rauw of te groen oogsten is nadelig voor de houdbaarheid. De manier waarop je oogst en sorteert, is bepalend voor de kwaliteit.</a:t>
            </a:r>
          </a:p>
          <a:p>
            <a:endParaRPr lang="nl-NL" dirty="0"/>
          </a:p>
        </p:txBody>
      </p:sp>
      <p:pic>
        <p:nvPicPr>
          <p:cNvPr id="5" name="Afbeelding 4">
            <a:extLst>
              <a:ext uri="{FF2B5EF4-FFF2-40B4-BE49-F238E27FC236}">
                <a16:creationId xmlns:a16="http://schemas.microsoft.com/office/drawing/2014/main" id="{7FD661E2-EAD6-4624-A152-477BC13E52EA}"/>
              </a:ext>
            </a:extLst>
          </p:cNvPr>
          <p:cNvPicPr>
            <a:picLocks noChangeAspect="1"/>
          </p:cNvPicPr>
          <p:nvPr/>
        </p:nvPicPr>
        <p:blipFill>
          <a:blip r:embed="rId2"/>
          <a:stretch>
            <a:fillRect/>
          </a:stretch>
        </p:blipFill>
        <p:spPr>
          <a:xfrm>
            <a:off x="9792000" y="4148400"/>
            <a:ext cx="2143125" cy="2133600"/>
          </a:xfrm>
          <a:prstGeom prst="rect">
            <a:avLst/>
          </a:prstGeom>
        </p:spPr>
      </p:pic>
    </p:spTree>
    <p:extLst>
      <p:ext uri="{BB962C8B-B14F-4D97-AF65-F5344CB8AC3E}">
        <p14:creationId xmlns:p14="http://schemas.microsoft.com/office/powerpoint/2010/main" val="42503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A6E855DD-A91F-4A1D-B6D7-2AD2A1500561}"/>
              </a:ext>
            </a:extLst>
          </p:cNvPr>
          <p:cNvSpPr/>
          <p:nvPr/>
        </p:nvSpPr>
        <p:spPr>
          <a:xfrm>
            <a:off x="755999" y="1525442"/>
            <a:ext cx="9196383" cy="3046988"/>
          </a:xfrm>
          <a:prstGeom prst="rect">
            <a:avLst/>
          </a:prstGeom>
        </p:spPr>
        <p:txBody>
          <a:bodyPr wrap="square">
            <a:spAutoFit/>
          </a:bodyPr>
          <a:lstStyle/>
          <a:p>
            <a:r>
              <a:rPr lang="nl-NL" sz="2400" dirty="0"/>
              <a:t>Wie controleert de kwaliteit?</a:t>
            </a:r>
          </a:p>
          <a:p>
            <a:r>
              <a:rPr lang="nl-NL" sz="2400" dirty="0"/>
              <a:t>Om producten van een goede kwaliteit te kunnen leveren moet je weten wat de afnemer wil. </a:t>
            </a:r>
          </a:p>
          <a:p>
            <a:r>
              <a:rPr lang="nl-NL" sz="2400" dirty="0"/>
              <a:t>Bij verkoop aan de veiling maak je gebruik van de veilingvoorschriften. </a:t>
            </a:r>
          </a:p>
          <a:p>
            <a:r>
              <a:rPr lang="nl-NL" sz="2400" dirty="0"/>
              <a:t>Bij contractteelt of een andere manier van verkopen maak je afspraken over de gewenste kwaliteit. </a:t>
            </a:r>
          </a:p>
          <a:p>
            <a:r>
              <a:rPr lang="nl-NL" sz="2400" dirty="0"/>
              <a:t>De controle op de kwaliteit gebeurt ook op verschillende manieren.</a:t>
            </a:r>
          </a:p>
        </p:txBody>
      </p:sp>
      <p:pic>
        <p:nvPicPr>
          <p:cNvPr id="4" name="Afbeelding 3">
            <a:extLst>
              <a:ext uri="{FF2B5EF4-FFF2-40B4-BE49-F238E27FC236}">
                <a16:creationId xmlns:a16="http://schemas.microsoft.com/office/drawing/2014/main" id="{86EC2009-A102-45E2-A343-BBB835DC18AC}"/>
              </a:ext>
            </a:extLst>
          </p:cNvPr>
          <p:cNvPicPr>
            <a:picLocks noChangeAspect="1"/>
          </p:cNvPicPr>
          <p:nvPr/>
        </p:nvPicPr>
        <p:blipFill>
          <a:blip r:embed="rId2"/>
          <a:stretch>
            <a:fillRect/>
          </a:stretch>
        </p:blipFill>
        <p:spPr>
          <a:xfrm>
            <a:off x="10114100" y="306242"/>
            <a:ext cx="1876425" cy="2438400"/>
          </a:xfrm>
          <a:prstGeom prst="rect">
            <a:avLst/>
          </a:prstGeom>
        </p:spPr>
      </p:pic>
      <p:pic>
        <p:nvPicPr>
          <p:cNvPr id="5" name="Afbeelding 4">
            <a:extLst>
              <a:ext uri="{FF2B5EF4-FFF2-40B4-BE49-F238E27FC236}">
                <a16:creationId xmlns:a16="http://schemas.microsoft.com/office/drawing/2014/main" id="{B3A8F7C7-4023-4002-ACC8-DF0A60C86DCE}"/>
              </a:ext>
            </a:extLst>
          </p:cNvPr>
          <p:cNvPicPr>
            <a:picLocks noChangeAspect="1"/>
          </p:cNvPicPr>
          <p:nvPr/>
        </p:nvPicPr>
        <p:blipFill>
          <a:blip r:embed="rId3"/>
          <a:stretch>
            <a:fillRect/>
          </a:stretch>
        </p:blipFill>
        <p:spPr>
          <a:xfrm>
            <a:off x="10142675" y="4084783"/>
            <a:ext cx="1847850" cy="2466975"/>
          </a:xfrm>
          <a:prstGeom prst="rect">
            <a:avLst/>
          </a:prstGeom>
        </p:spPr>
      </p:pic>
    </p:spTree>
    <p:extLst>
      <p:ext uri="{BB962C8B-B14F-4D97-AF65-F5344CB8AC3E}">
        <p14:creationId xmlns:p14="http://schemas.microsoft.com/office/powerpoint/2010/main" val="425179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BF15FDF2-0070-45EC-962B-5F3E89D0E327}"/>
              </a:ext>
            </a:extLst>
          </p:cNvPr>
          <p:cNvSpPr/>
          <p:nvPr/>
        </p:nvSpPr>
        <p:spPr>
          <a:xfrm>
            <a:off x="756000" y="1278838"/>
            <a:ext cx="9766226" cy="4524315"/>
          </a:xfrm>
          <a:prstGeom prst="rect">
            <a:avLst/>
          </a:prstGeom>
        </p:spPr>
        <p:txBody>
          <a:bodyPr wrap="square">
            <a:spAutoFit/>
          </a:bodyPr>
          <a:lstStyle/>
          <a:p>
            <a:r>
              <a:rPr lang="nl-NL" sz="2400" dirty="0"/>
              <a:t>Kwaliteitseisen en -normen</a:t>
            </a:r>
          </a:p>
          <a:p>
            <a:r>
              <a:rPr lang="nl-NL" sz="2400" dirty="0"/>
              <a:t>Iedere kwaliteitseis, ook wel de eis aan het kwaliteitskenmerk, is gekoppeld aan een norm. Dit omdat het kwaliteitskenmerk dan vergelijkbaar is. We kennen verschillende soorten kwaliteitseisen, namelijk objectief:</a:t>
            </a:r>
          </a:p>
          <a:p>
            <a:r>
              <a:rPr lang="nl-NL" sz="2400" dirty="0"/>
              <a:t>- meetbaar (lengte, breedte en gewicht);</a:t>
            </a:r>
          </a:p>
          <a:p>
            <a:r>
              <a:rPr lang="nl-NL" sz="2400" dirty="0"/>
              <a:t>- telbaar (aantal ...per ….).</a:t>
            </a:r>
          </a:p>
          <a:p>
            <a:r>
              <a:rPr lang="nl-NL" sz="2400" dirty="0"/>
              <a:t>of subjectief, zoals de smaak, geur en kleur zijn. Deze zijn moeilijk te definiëren, namelijk er zijn vele kleuren groen. Echter een grof onderscheid is hierin wel te maken, bijvoorbeeld:</a:t>
            </a:r>
          </a:p>
          <a:p>
            <a:r>
              <a:rPr lang="nl-NL" sz="2400" dirty="0"/>
              <a:t>- de kleur is zwart of wit.;</a:t>
            </a:r>
          </a:p>
          <a:p>
            <a:r>
              <a:rPr lang="nl-NL" sz="2400" dirty="0"/>
              <a:t>- de smaak is zoet of zuur.</a:t>
            </a:r>
          </a:p>
        </p:txBody>
      </p:sp>
      <p:pic>
        <p:nvPicPr>
          <p:cNvPr id="4" name="Afbeelding 3">
            <a:extLst>
              <a:ext uri="{FF2B5EF4-FFF2-40B4-BE49-F238E27FC236}">
                <a16:creationId xmlns:a16="http://schemas.microsoft.com/office/drawing/2014/main" id="{5F8B87AA-F045-4C99-B629-AEDCE1F8967D}"/>
              </a:ext>
            </a:extLst>
          </p:cNvPr>
          <p:cNvPicPr>
            <a:picLocks noChangeAspect="1"/>
          </p:cNvPicPr>
          <p:nvPr/>
        </p:nvPicPr>
        <p:blipFill>
          <a:blip r:embed="rId2"/>
          <a:stretch>
            <a:fillRect/>
          </a:stretch>
        </p:blipFill>
        <p:spPr>
          <a:xfrm>
            <a:off x="9942444" y="424069"/>
            <a:ext cx="1982028" cy="1982028"/>
          </a:xfrm>
          <a:prstGeom prst="rect">
            <a:avLst/>
          </a:prstGeom>
        </p:spPr>
      </p:pic>
    </p:spTree>
    <p:extLst>
      <p:ext uri="{BB962C8B-B14F-4D97-AF65-F5344CB8AC3E}">
        <p14:creationId xmlns:p14="http://schemas.microsoft.com/office/powerpoint/2010/main" val="22065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690EE2D-B47D-4780-87CA-4AACEFA30F65}"/>
              </a:ext>
            </a:extLst>
          </p:cNvPr>
          <p:cNvPicPr>
            <a:picLocks noChangeAspect="1"/>
          </p:cNvPicPr>
          <p:nvPr/>
        </p:nvPicPr>
        <p:blipFill>
          <a:blip r:embed="rId2"/>
          <a:stretch>
            <a:fillRect/>
          </a:stretch>
        </p:blipFill>
        <p:spPr>
          <a:xfrm>
            <a:off x="9315450" y="0"/>
            <a:ext cx="2876550" cy="1590675"/>
          </a:xfrm>
          <a:prstGeom prst="rect">
            <a:avLst/>
          </a:prstGeom>
        </p:spPr>
      </p:pic>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0FBEE1A3-0270-4671-BFFA-1C007E366031}"/>
              </a:ext>
            </a:extLst>
          </p:cNvPr>
          <p:cNvSpPr/>
          <p:nvPr/>
        </p:nvSpPr>
        <p:spPr>
          <a:xfrm>
            <a:off x="755999" y="1166843"/>
            <a:ext cx="10481843" cy="4893647"/>
          </a:xfrm>
          <a:prstGeom prst="rect">
            <a:avLst/>
          </a:prstGeom>
        </p:spPr>
        <p:txBody>
          <a:bodyPr wrap="square">
            <a:spAutoFit/>
          </a:bodyPr>
          <a:lstStyle/>
          <a:p>
            <a:r>
              <a:rPr lang="nl-NL" sz="2400" dirty="0"/>
              <a:t>De norm (streefwaarde en tolerantie) wordt iedere keer </a:t>
            </a:r>
          </a:p>
          <a:p>
            <a:r>
              <a:rPr lang="nl-NL" sz="2400" dirty="0"/>
              <a:t>uitgedrukt in een getal met daarbij de juiste eenheid. Dus je duidt:</a:t>
            </a:r>
          </a:p>
          <a:p>
            <a:r>
              <a:rPr lang="nl-NL" sz="2400" dirty="0"/>
              <a:t>- de lengte in centimeters.</a:t>
            </a:r>
          </a:p>
          <a:p>
            <a:r>
              <a:rPr lang="nl-NL" sz="2400" dirty="0"/>
              <a:t>- de temperatuur aan in aantal ºC.</a:t>
            </a:r>
          </a:p>
          <a:p>
            <a:r>
              <a:rPr lang="nl-NL" sz="2400" dirty="0"/>
              <a:t>- het gewicht in aantal kilo’s.</a:t>
            </a:r>
          </a:p>
          <a:p>
            <a:r>
              <a:rPr lang="nl-NL" sz="2400" dirty="0"/>
              <a:t>Samenvattend:</a:t>
            </a:r>
          </a:p>
          <a:p>
            <a:r>
              <a:rPr lang="nl-NL" sz="2400" dirty="0"/>
              <a:t>Om iets (producten) met elkaar te kunnen vergelijken kijk je naar de kwaliteitskenmerken.</a:t>
            </a:r>
          </a:p>
          <a:p>
            <a:r>
              <a:rPr lang="nl-NL" sz="2400" dirty="0"/>
              <a:t>Per kwaliteitskenmerk stel je een eis op, deze vertaal je naar de norm.</a:t>
            </a:r>
          </a:p>
          <a:p>
            <a:r>
              <a:rPr lang="nl-NL" sz="2400" dirty="0"/>
              <a:t>De norm bestaat uit 2 delen.</a:t>
            </a:r>
          </a:p>
          <a:p>
            <a:r>
              <a:rPr lang="nl-NL" sz="2400" dirty="0"/>
              <a:t>- De streefwaarde, de waarde die je wilt bereiken, het ideale.</a:t>
            </a:r>
          </a:p>
          <a:p>
            <a:r>
              <a:rPr lang="nl-NL" sz="2400" dirty="0"/>
              <a:t>- Het tolerantiegebied, het gebied waar binnen ook aan de eis wordt voldaan.</a:t>
            </a:r>
          </a:p>
        </p:txBody>
      </p:sp>
    </p:spTree>
    <p:extLst>
      <p:ext uri="{BB962C8B-B14F-4D97-AF65-F5344CB8AC3E}">
        <p14:creationId xmlns:p14="http://schemas.microsoft.com/office/powerpoint/2010/main" val="276015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2A9C33F3-36F7-455C-A1FB-52BAA820473D}"/>
              </a:ext>
            </a:extLst>
          </p:cNvPr>
          <p:cNvSpPr/>
          <p:nvPr/>
        </p:nvSpPr>
        <p:spPr>
          <a:xfrm>
            <a:off x="649356" y="1274158"/>
            <a:ext cx="11542643" cy="4893647"/>
          </a:xfrm>
          <a:prstGeom prst="rect">
            <a:avLst/>
          </a:prstGeom>
        </p:spPr>
        <p:txBody>
          <a:bodyPr wrap="square">
            <a:spAutoFit/>
          </a:bodyPr>
          <a:lstStyle/>
          <a:p>
            <a:r>
              <a:rPr lang="nl-NL" sz="2400" dirty="0"/>
              <a:t>Kwaliteitseisen zijn vastgelegd</a:t>
            </a:r>
          </a:p>
          <a:p>
            <a:r>
              <a:rPr lang="nl-NL" sz="2400" dirty="0"/>
              <a:t>Om de communicatie tussen de teler en afnemer te verbeteren zijn er diverse voorschriften vastgelegd. Deze voorschriften geven duidelijkheid over hoe een teler zijn gewas aan moet leveren.</a:t>
            </a:r>
          </a:p>
          <a:p>
            <a:r>
              <a:rPr lang="nl-NL" sz="2400" dirty="0"/>
              <a:t>De eisen waaraan een gewas moet voldoen bij aflevering staan zwart op wit. </a:t>
            </a:r>
          </a:p>
          <a:p>
            <a:r>
              <a:rPr lang="nl-NL" sz="2400" dirty="0"/>
              <a:t>De voorschriften geven je (aanvullende) informatie </a:t>
            </a:r>
            <a:r>
              <a:rPr lang="nl-NL" sz="2400" dirty="0" err="1"/>
              <a:t>overbijvoorbeeld</a:t>
            </a:r>
            <a:endParaRPr lang="nl-NL" sz="2400" dirty="0"/>
          </a:p>
          <a:p>
            <a:r>
              <a:rPr lang="nl-NL" sz="2400" dirty="0"/>
              <a:t>de kleur, lengte, rijpheid en verpakking.</a:t>
            </a:r>
          </a:p>
          <a:p>
            <a:r>
              <a:rPr lang="nl-NL" sz="2400" dirty="0"/>
              <a:t>Als we het over kwaliteitseisen voor het product hebben, kunnen we onderscheid maken tussen voorschriften en afspraken.</a:t>
            </a:r>
          </a:p>
          <a:p>
            <a:r>
              <a:rPr lang="nl-NL" sz="2400" dirty="0"/>
              <a:t>- Veilingvoorschriften: bij verkoop aan de veiling maak je gebruik van aanvoervoorschriften</a:t>
            </a:r>
          </a:p>
          <a:p>
            <a:r>
              <a:rPr lang="nl-NL" sz="2400" dirty="0"/>
              <a:t>- Bij contractteelt of een andere manier van verkoop maak je afspraken over de gewenste kwaliteit.</a:t>
            </a:r>
          </a:p>
        </p:txBody>
      </p:sp>
      <p:pic>
        <p:nvPicPr>
          <p:cNvPr id="4" name="Afbeelding 3">
            <a:extLst>
              <a:ext uri="{FF2B5EF4-FFF2-40B4-BE49-F238E27FC236}">
                <a16:creationId xmlns:a16="http://schemas.microsoft.com/office/drawing/2014/main" id="{4DB7F953-4715-4D57-99F4-7ADE921B3C21}"/>
              </a:ext>
            </a:extLst>
          </p:cNvPr>
          <p:cNvPicPr>
            <a:picLocks noChangeAspect="1"/>
          </p:cNvPicPr>
          <p:nvPr/>
        </p:nvPicPr>
        <p:blipFill>
          <a:blip r:embed="rId2"/>
          <a:stretch>
            <a:fillRect/>
          </a:stretch>
        </p:blipFill>
        <p:spPr>
          <a:xfrm>
            <a:off x="8237468" y="162132"/>
            <a:ext cx="3562350" cy="1285875"/>
          </a:xfrm>
          <a:prstGeom prst="rect">
            <a:avLst/>
          </a:prstGeom>
        </p:spPr>
      </p:pic>
    </p:spTree>
    <p:extLst>
      <p:ext uri="{BB962C8B-B14F-4D97-AF65-F5344CB8AC3E}">
        <p14:creationId xmlns:p14="http://schemas.microsoft.com/office/powerpoint/2010/main" val="62913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4122BAF5-D52C-4EFA-8A1A-94BB6F7367EF}"/>
              </a:ext>
            </a:extLst>
          </p:cNvPr>
          <p:cNvSpPr/>
          <p:nvPr/>
        </p:nvSpPr>
        <p:spPr>
          <a:xfrm>
            <a:off x="610225" y="1301452"/>
            <a:ext cx="10587861" cy="3046988"/>
          </a:xfrm>
          <a:prstGeom prst="rect">
            <a:avLst/>
          </a:prstGeom>
        </p:spPr>
        <p:txBody>
          <a:bodyPr wrap="square">
            <a:spAutoFit/>
          </a:bodyPr>
          <a:lstStyle/>
          <a:p>
            <a:r>
              <a:rPr lang="nl-NL" sz="2400" dirty="0"/>
              <a:t>Kwaliteitscontrole</a:t>
            </a:r>
          </a:p>
          <a:p>
            <a:r>
              <a:rPr lang="nl-NL" sz="2400" dirty="0"/>
              <a:t>Er zijn meerdere instanties die de kwaliteit van de glastuinbouwproducten controleren.</a:t>
            </a:r>
          </a:p>
          <a:p>
            <a:r>
              <a:rPr lang="nl-NL" sz="2400" dirty="0"/>
              <a:t>– de veilingen en afnemers;</a:t>
            </a:r>
          </a:p>
          <a:p>
            <a:r>
              <a:rPr lang="nl-NL" sz="2400" dirty="0"/>
              <a:t>– de Nederlandse Voedsel en </a:t>
            </a:r>
            <a:r>
              <a:rPr lang="nl-NL" sz="2400" dirty="0" err="1"/>
              <a:t>Warenauteriteit</a:t>
            </a:r>
            <a:r>
              <a:rPr lang="nl-NL" sz="2400" dirty="0"/>
              <a:t> (NVWA);</a:t>
            </a:r>
          </a:p>
          <a:p>
            <a:r>
              <a:rPr lang="nl-NL" sz="2400" dirty="0"/>
              <a:t>– het </a:t>
            </a:r>
            <a:r>
              <a:rPr lang="nl-NL" sz="2400" dirty="0" err="1"/>
              <a:t>Kwaliteits</a:t>
            </a:r>
            <a:r>
              <a:rPr lang="nl-NL" sz="2400" dirty="0"/>
              <a:t> Controle Bureau (KCB) bij groente- en fruitgewassen;</a:t>
            </a:r>
          </a:p>
          <a:p>
            <a:r>
              <a:rPr lang="nl-NL" sz="2400" dirty="0"/>
              <a:t>– de BKD bij bloembollen</a:t>
            </a:r>
          </a:p>
          <a:p>
            <a:r>
              <a:rPr lang="nl-NL" sz="2400" dirty="0"/>
              <a:t>--de </a:t>
            </a:r>
            <a:r>
              <a:rPr lang="nl-NL" sz="2400" dirty="0" err="1"/>
              <a:t>NAKtuinbouw</a:t>
            </a:r>
            <a:r>
              <a:rPr lang="nl-NL" sz="2400" dirty="0"/>
              <a:t> bij jong plantmateriaal boom en tuinbouwgewassen</a:t>
            </a:r>
          </a:p>
        </p:txBody>
      </p:sp>
      <p:pic>
        <p:nvPicPr>
          <p:cNvPr id="4" name="Afbeelding 3">
            <a:extLst>
              <a:ext uri="{FF2B5EF4-FFF2-40B4-BE49-F238E27FC236}">
                <a16:creationId xmlns:a16="http://schemas.microsoft.com/office/drawing/2014/main" id="{B31F6570-48BD-4EC8-B6D8-09622CD82B53}"/>
              </a:ext>
            </a:extLst>
          </p:cNvPr>
          <p:cNvPicPr>
            <a:picLocks noChangeAspect="1"/>
          </p:cNvPicPr>
          <p:nvPr/>
        </p:nvPicPr>
        <p:blipFill>
          <a:blip r:embed="rId2"/>
          <a:stretch>
            <a:fillRect/>
          </a:stretch>
        </p:blipFill>
        <p:spPr>
          <a:xfrm>
            <a:off x="3578550" y="4848570"/>
            <a:ext cx="3390900" cy="1352550"/>
          </a:xfrm>
          <a:prstGeom prst="rect">
            <a:avLst/>
          </a:prstGeom>
        </p:spPr>
      </p:pic>
      <p:pic>
        <p:nvPicPr>
          <p:cNvPr id="5" name="Afbeelding 4">
            <a:extLst>
              <a:ext uri="{FF2B5EF4-FFF2-40B4-BE49-F238E27FC236}">
                <a16:creationId xmlns:a16="http://schemas.microsoft.com/office/drawing/2014/main" id="{0EB65AC5-8363-41A9-B7CB-00DC547ACBA8}"/>
              </a:ext>
            </a:extLst>
          </p:cNvPr>
          <p:cNvPicPr>
            <a:picLocks noChangeAspect="1"/>
          </p:cNvPicPr>
          <p:nvPr/>
        </p:nvPicPr>
        <p:blipFill>
          <a:blip r:embed="rId3"/>
          <a:stretch>
            <a:fillRect/>
          </a:stretch>
        </p:blipFill>
        <p:spPr>
          <a:xfrm>
            <a:off x="345483" y="4663374"/>
            <a:ext cx="2762250" cy="1657350"/>
          </a:xfrm>
          <a:prstGeom prst="rect">
            <a:avLst/>
          </a:prstGeom>
        </p:spPr>
      </p:pic>
      <p:pic>
        <p:nvPicPr>
          <p:cNvPr id="6" name="Afbeelding 5">
            <a:extLst>
              <a:ext uri="{FF2B5EF4-FFF2-40B4-BE49-F238E27FC236}">
                <a16:creationId xmlns:a16="http://schemas.microsoft.com/office/drawing/2014/main" id="{503A5CF0-7F0D-4435-B985-AAD25E91ACA0}"/>
              </a:ext>
            </a:extLst>
          </p:cNvPr>
          <p:cNvPicPr>
            <a:picLocks noChangeAspect="1"/>
          </p:cNvPicPr>
          <p:nvPr/>
        </p:nvPicPr>
        <p:blipFill>
          <a:blip r:embed="rId4"/>
          <a:stretch>
            <a:fillRect/>
          </a:stretch>
        </p:blipFill>
        <p:spPr>
          <a:xfrm>
            <a:off x="7125153" y="4663374"/>
            <a:ext cx="2190750" cy="2085975"/>
          </a:xfrm>
          <a:prstGeom prst="rect">
            <a:avLst/>
          </a:prstGeom>
        </p:spPr>
      </p:pic>
      <p:pic>
        <p:nvPicPr>
          <p:cNvPr id="7" name="Afbeelding 6">
            <a:extLst>
              <a:ext uri="{FF2B5EF4-FFF2-40B4-BE49-F238E27FC236}">
                <a16:creationId xmlns:a16="http://schemas.microsoft.com/office/drawing/2014/main" id="{4397C2DE-CC1A-4F1F-AADA-A60D4AFE66DB}"/>
              </a:ext>
            </a:extLst>
          </p:cNvPr>
          <p:cNvPicPr>
            <a:picLocks noChangeAspect="1"/>
          </p:cNvPicPr>
          <p:nvPr/>
        </p:nvPicPr>
        <p:blipFill>
          <a:blip r:embed="rId5"/>
          <a:stretch>
            <a:fillRect/>
          </a:stretch>
        </p:blipFill>
        <p:spPr>
          <a:xfrm>
            <a:off x="9625373" y="4767690"/>
            <a:ext cx="2566627" cy="1514310"/>
          </a:xfrm>
          <a:prstGeom prst="rect">
            <a:avLst/>
          </a:prstGeom>
        </p:spPr>
      </p:pic>
      <p:pic>
        <p:nvPicPr>
          <p:cNvPr id="8" name="Afbeelding 7">
            <a:extLst>
              <a:ext uri="{FF2B5EF4-FFF2-40B4-BE49-F238E27FC236}">
                <a16:creationId xmlns:a16="http://schemas.microsoft.com/office/drawing/2014/main" id="{B012D579-7023-47AF-A111-31D3E2A943DE}"/>
              </a:ext>
            </a:extLst>
          </p:cNvPr>
          <p:cNvPicPr>
            <a:picLocks noChangeAspect="1"/>
          </p:cNvPicPr>
          <p:nvPr/>
        </p:nvPicPr>
        <p:blipFill>
          <a:blip r:embed="rId6"/>
          <a:stretch>
            <a:fillRect/>
          </a:stretch>
        </p:blipFill>
        <p:spPr>
          <a:xfrm>
            <a:off x="9315903" y="141690"/>
            <a:ext cx="2619375" cy="1514310"/>
          </a:xfrm>
          <a:prstGeom prst="rect">
            <a:avLst/>
          </a:prstGeom>
        </p:spPr>
      </p:pic>
    </p:spTree>
    <p:extLst>
      <p:ext uri="{BB962C8B-B14F-4D97-AF65-F5344CB8AC3E}">
        <p14:creationId xmlns:p14="http://schemas.microsoft.com/office/powerpoint/2010/main" val="257754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pic>
        <p:nvPicPr>
          <p:cNvPr id="3" name="Afbeelding 2">
            <a:extLst>
              <a:ext uri="{FF2B5EF4-FFF2-40B4-BE49-F238E27FC236}">
                <a16:creationId xmlns:a16="http://schemas.microsoft.com/office/drawing/2014/main" id="{F1FF5532-1C30-4480-B6EF-743542CCC1EB}"/>
              </a:ext>
            </a:extLst>
          </p:cNvPr>
          <p:cNvPicPr>
            <a:picLocks noChangeAspect="1"/>
          </p:cNvPicPr>
          <p:nvPr/>
        </p:nvPicPr>
        <p:blipFill>
          <a:blip r:embed="rId2"/>
          <a:stretch>
            <a:fillRect/>
          </a:stretch>
        </p:blipFill>
        <p:spPr>
          <a:xfrm>
            <a:off x="1378226" y="1272208"/>
            <a:ext cx="8274442" cy="2856576"/>
          </a:xfrm>
          <a:prstGeom prst="rect">
            <a:avLst/>
          </a:prstGeom>
        </p:spPr>
      </p:pic>
      <p:pic>
        <p:nvPicPr>
          <p:cNvPr id="4" name="Afbeelding 3">
            <a:extLst>
              <a:ext uri="{FF2B5EF4-FFF2-40B4-BE49-F238E27FC236}">
                <a16:creationId xmlns:a16="http://schemas.microsoft.com/office/drawing/2014/main" id="{A71FC9DD-572A-4104-ADB9-0BB2F0B85E18}"/>
              </a:ext>
            </a:extLst>
          </p:cNvPr>
          <p:cNvPicPr>
            <a:picLocks noChangeAspect="1"/>
          </p:cNvPicPr>
          <p:nvPr/>
        </p:nvPicPr>
        <p:blipFill>
          <a:blip r:embed="rId3"/>
          <a:stretch>
            <a:fillRect/>
          </a:stretch>
        </p:blipFill>
        <p:spPr>
          <a:xfrm>
            <a:off x="3032446" y="4496968"/>
            <a:ext cx="2471986" cy="2011049"/>
          </a:xfrm>
          <a:prstGeom prst="rect">
            <a:avLst/>
          </a:prstGeom>
        </p:spPr>
      </p:pic>
      <p:pic>
        <p:nvPicPr>
          <p:cNvPr id="5" name="Afbeelding 4">
            <a:extLst>
              <a:ext uri="{FF2B5EF4-FFF2-40B4-BE49-F238E27FC236}">
                <a16:creationId xmlns:a16="http://schemas.microsoft.com/office/drawing/2014/main" id="{B9965FA7-E7B3-48F4-BF81-BB8030B2050F}"/>
              </a:ext>
            </a:extLst>
          </p:cNvPr>
          <p:cNvPicPr>
            <a:picLocks noChangeAspect="1"/>
          </p:cNvPicPr>
          <p:nvPr/>
        </p:nvPicPr>
        <p:blipFill>
          <a:blip r:embed="rId4"/>
          <a:stretch>
            <a:fillRect/>
          </a:stretch>
        </p:blipFill>
        <p:spPr>
          <a:xfrm>
            <a:off x="299074" y="4496968"/>
            <a:ext cx="2471987" cy="2011049"/>
          </a:xfrm>
          <a:prstGeom prst="rect">
            <a:avLst/>
          </a:prstGeom>
        </p:spPr>
      </p:pic>
      <p:pic>
        <p:nvPicPr>
          <p:cNvPr id="6" name="Afbeelding 5">
            <a:extLst>
              <a:ext uri="{FF2B5EF4-FFF2-40B4-BE49-F238E27FC236}">
                <a16:creationId xmlns:a16="http://schemas.microsoft.com/office/drawing/2014/main" id="{31A7BF9C-2261-4E9E-AAE3-A486F6D36ECD}"/>
              </a:ext>
            </a:extLst>
          </p:cNvPr>
          <p:cNvPicPr>
            <a:picLocks noChangeAspect="1"/>
          </p:cNvPicPr>
          <p:nvPr/>
        </p:nvPicPr>
        <p:blipFill>
          <a:blip r:embed="rId5"/>
          <a:stretch>
            <a:fillRect/>
          </a:stretch>
        </p:blipFill>
        <p:spPr>
          <a:xfrm>
            <a:off x="5765817" y="4580266"/>
            <a:ext cx="2808340" cy="1936787"/>
          </a:xfrm>
          <a:prstGeom prst="rect">
            <a:avLst/>
          </a:prstGeom>
        </p:spPr>
      </p:pic>
      <p:pic>
        <p:nvPicPr>
          <p:cNvPr id="7" name="Afbeelding 6">
            <a:extLst>
              <a:ext uri="{FF2B5EF4-FFF2-40B4-BE49-F238E27FC236}">
                <a16:creationId xmlns:a16="http://schemas.microsoft.com/office/drawing/2014/main" id="{4775B933-99AD-4218-BBCF-7D245507B029}"/>
              </a:ext>
            </a:extLst>
          </p:cNvPr>
          <p:cNvPicPr>
            <a:picLocks noChangeAspect="1"/>
          </p:cNvPicPr>
          <p:nvPr/>
        </p:nvPicPr>
        <p:blipFill>
          <a:blip r:embed="rId6"/>
          <a:stretch>
            <a:fillRect/>
          </a:stretch>
        </p:blipFill>
        <p:spPr>
          <a:xfrm>
            <a:off x="8754567" y="4662249"/>
            <a:ext cx="2763622" cy="1936787"/>
          </a:xfrm>
          <a:prstGeom prst="rect">
            <a:avLst/>
          </a:prstGeom>
        </p:spPr>
      </p:pic>
    </p:spTree>
    <p:extLst>
      <p:ext uri="{BB962C8B-B14F-4D97-AF65-F5344CB8AC3E}">
        <p14:creationId xmlns:p14="http://schemas.microsoft.com/office/powerpoint/2010/main" val="185363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pic>
        <p:nvPicPr>
          <p:cNvPr id="9" name="Onlinemedia 8">
            <a:hlinkClick r:id="" action="ppaction://media"/>
            <a:extLst>
              <a:ext uri="{FF2B5EF4-FFF2-40B4-BE49-F238E27FC236}">
                <a16:creationId xmlns:a16="http://schemas.microsoft.com/office/drawing/2014/main" id="{F767F5AC-3F22-4F46-A60D-47EB75DC466F}"/>
              </a:ext>
            </a:extLst>
          </p:cNvPr>
          <p:cNvPicPr>
            <a:picLocks noRot="1" noChangeAspect="1"/>
          </p:cNvPicPr>
          <p:nvPr>
            <a:videoFile r:link="rId1"/>
          </p:nvPr>
        </p:nvPicPr>
        <p:blipFill>
          <a:blip r:embed="rId3"/>
          <a:stretch>
            <a:fillRect/>
          </a:stretch>
        </p:blipFill>
        <p:spPr>
          <a:xfrm>
            <a:off x="756000" y="1387751"/>
            <a:ext cx="8931339" cy="5023878"/>
          </a:xfrm>
          <a:prstGeom prst="rect">
            <a:avLst/>
          </a:prstGeom>
        </p:spPr>
      </p:pic>
    </p:spTree>
    <p:extLst>
      <p:ext uri="{BB962C8B-B14F-4D97-AF65-F5344CB8AC3E}">
        <p14:creationId xmlns:p14="http://schemas.microsoft.com/office/powerpoint/2010/main" val="4174806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4" name="Rechthoek 3">
            <a:extLst>
              <a:ext uri="{FF2B5EF4-FFF2-40B4-BE49-F238E27FC236}">
                <a16:creationId xmlns:a16="http://schemas.microsoft.com/office/drawing/2014/main" id="{D645A41F-AE4F-4D44-B4E7-2240B8684B74}"/>
              </a:ext>
            </a:extLst>
          </p:cNvPr>
          <p:cNvSpPr/>
          <p:nvPr/>
        </p:nvSpPr>
        <p:spPr>
          <a:xfrm>
            <a:off x="756000" y="1398898"/>
            <a:ext cx="7460348" cy="2308324"/>
          </a:xfrm>
          <a:prstGeom prst="rect">
            <a:avLst/>
          </a:prstGeom>
        </p:spPr>
        <p:txBody>
          <a:bodyPr wrap="square">
            <a:spAutoFit/>
          </a:bodyPr>
          <a:lstStyle/>
          <a:p>
            <a:r>
              <a:rPr lang="nl-NL" sz="2400" dirty="0"/>
              <a:t>De keurmeesters van </a:t>
            </a:r>
            <a:r>
              <a:rPr lang="nl-NL" sz="2400" dirty="0" err="1"/>
              <a:t>Naktuinbouw</a:t>
            </a:r>
            <a:r>
              <a:rPr lang="nl-NL" sz="2400" dirty="0"/>
              <a:t> controleren de kwaliteit van uw teeltmateriaal. Het gaat daarbij om:</a:t>
            </a:r>
          </a:p>
          <a:p>
            <a:r>
              <a:rPr lang="nl-NL" sz="2400" dirty="0"/>
              <a:t>•	raszuiverheid, </a:t>
            </a:r>
          </a:p>
          <a:p>
            <a:r>
              <a:rPr lang="nl-NL" sz="2400" dirty="0"/>
              <a:t>•	</a:t>
            </a:r>
            <a:r>
              <a:rPr lang="nl-NL" sz="2400" dirty="0" err="1"/>
              <a:t>rasechtheid</a:t>
            </a:r>
            <a:r>
              <a:rPr lang="nl-NL" sz="2400" dirty="0"/>
              <a:t>, </a:t>
            </a:r>
          </a:p>
          <a:p>
            <a:r>
              <a:rPr lang="nl-NL" sz="2400" dirty="0"/>
              <a:t>•	gezondheid </a:t>
            </a:r>
          </a:p>
          <a:p>
            <a:r>
              <a:rPr lang="nl-NL" sz="2400" dirty="0"/>
              <a:t>•	uitwendige kwaliteit. </a:t>
            </a:r>
          </a:p>
        </p:txBody>
      </p:sp>
      <p:sp>
        <p:nvSpPr>
          <p:cNvPr id="5" name="Rechthoek 4">
            <a:extLst>
              <a:ext uri="{FF2B5EF4-FFF2-40B4-BE49-F238E27FC236}">
                <a16:creationId xmlns:a16="http://schemas.microsoft.com/office/drawing/2014/main" id="{B87975C0-D1CE-407D-835F-9B4F2B1E5CCE}"/>
              </a:ext>
            </a:extLst>
          </p:cNvPr>
          <p:cNvSpPr/>
          <p:nvPr/>
        </p:nvSpPr>
        <p:spPr>
          <a:xfrm>
            <a:off x="755999" y="4369904"/>
            <a:ext cx="8136209" cy="1938992"/>
          </a:xfrm>
          <a:prstGeom prst="rect">
            <a:avLst/>
          </a:prstGeom>
        </p:spPr>
        <p:txBody>
          <a:bodyPr wrap="square">
            <a:spAutoFit/>
          </a:bodyPr>
          <a:lstStyle/>
          <a:p>
            <a:r>
              <a:rPr lang="nl-NL" sz="2400" dirty="0"/>
              <a:t>De controles bestaan uit regelmatige bedrijfsbezoeken, administratieve controles en steekproeven. Wanneer standaardmateriaal voldoet aan de minimum eisen van de Europese en Nederlandse wetgeving, mag u het verhandelen.</a:t>
            </a:r>
          </a:p>
        </p:txBody>
      </p:sp>
      <p:pic>
        <p:nvPicPr>
          <p:cNvPr id="6" name="Afbeelding 5">
            <a:extLst>
              <a:ext uri="{FF2B5EF4-FFF2-40B4-BE49-F238E27FC236}">
                <a16:creationId xmlns:a16="http://schemas.microsoft.com/office/drawing/2014/main" id="{25B2DB24-FF01-45E2-BB9E-A5B919D25DF6}"/>
              </a:ext>
            </a:extLst>
          </p:cNvPr>
          <p:cNvPicPr>
            <a:picLocks noChangeAspect="1"/>
          </p:cNvPicPr>
          <p:nvPr/>
        </p:nvPicPr>
        <p:blipFill>
          <a:blip r:embed="rId2"/>
          <a:stretch>
            <a:fillRect/>
          </a:stretch>
        </p:blipFill>
        <p:spPr>
          <a:xfrm>
            <a:off x="8892208" y="354564"/>
            <a:ext cx="2758315" cy="2774032"/>
          </a:xfrm>
          <a:prstGeom prst="rect">
            <a:avLst/>
          </a:prstGeom>
        </p:spPr>
      </p:pic>
    </p:spTree>
    <p:extLst>
      <p:ext uri="{BB962C8B-B14F-4D97-AF65-F5344CB8AC3E}">
        <p14:creationId xmlns:p14="http://schemas.microsoft.com/office/powerpoint/2010/main" val="624694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60798A00-DB10-4FE6-9832-5D31A26117CF}"/>
              </a:ext>
            </a:extLst>
          </p:cNvPr>
          <p:cNvSpPr/>
          <p:nvPr/>
        </p:nvSpPr>
        <p:spPr>
          <a:xfrm>
            <a:off x="636729" y="1302750"/>
            <a:ext cx="8745809" cy="3323987"/>
          </a:xfrm>
          <a:prstGeom prst="rect">
            <a:avLst/>
          </a:prstGeom>
        </p:spPr>
        <p:txBody>
          <a:bodyPr wrap="square">
            <a:spAutoFit/>
          </a:bodyPr>
          <a:lstStyle/>
          <a:p>
            <a:r>
              <a:rPr lang="nl-NL" sz="2400" dirty="0"/>
              <a:t>Waarom zelf controleren en registreren?</a:t>
            </a:r>
          </a:p>
          <a:p>
            <a:r>
              <a:rPr lang="nl-NL" sz="2400" dirty="0"/>
              <a:t>Controle en de daarbij horende registratie zorgen er voor dat je kunt:</a:t>
            </a:r>
          </a:p>
          <a:p>
            <a:r>
              <a:rPr lang="nl-NL" sz="2400" dirty="0"/>
              <a:t>- aantonen dat je de onderling gemaakte afspraken nakomt.</a:t>
            </a:r>
          </a:p>
          <a:p>
            <a:r>
              <a:rPr lang="nl-NL" sz="2400" dirty="0"/>
              <a:t>- aantonen dat het product voldoet aan de normen.</a:t>
            </a:r>
          </a:p>
          <a:p>
            <a:r>
              <a:rPr lang="nl-NL" sz="2400" dirty="0"/>
              <a:t>- inzicht, </a:t>
            </a:r>
            <a:r>
              <a:rPr lang="nl-NL" sz="2400" dirty="0" err="1"/>
              <a:t>cq</a:t>
            </a:r>
            <a:r>
              <a:rPr lang="nl-NL" sz="2400" dirty="0"/>
              <a:t>. overzicht krijgt van een situatie; namelijk meten is weten.</a:t>
            </a:r>
          </a:p>
          <a:p>
            <a:r>
              <a:rPr lang="nl-NL" sz="2400" dirty="0"/>
              <a:t>- direct kan ingrijpen indien er niet wordt voldaan aan de eisen.</a:t>
            </a:r>
          </a:p>
          <a:p>
            <a:r>
              <a:rPr lang="nl-NL" dirty="0"/>
              <a:t> </a:t>
            </a:r>
          </a:p>
        </p:txBody>
      </p:sp>
      <p:pic>
        <p:nvPicPr>
          <p:cNvPr id="4" name="Afbeelding 3">
            <a:extLst>
              <a:ext uri="{FF2B5EF4-FFF2-40B4-BE49-F238E27FC236}">
                <a16:creationId xmlns:a16="http://schemas.microsoft.com/office/drawing/2014/main" id="{CE3E3D94-63ED-47CC-AC2E-6B6580848072}"/>
              </a:ext>
            </a:extLst>
          </p:cNvPr>
          <p:cNvPicPr>
            <a:picLocks noChangeAspect="1"/>
          </p:cNvPicPr>
          <p:nvPr/>
        </p:nvPicPr>
        <p:blipFill>
          <a:blip r:embed="rId2"/>
          <a:stretch>
            <a:fillRect/>
          </a:stretch>
        </p:blipFill>
        <p:spPr>
          <a:xfrm>
            <a:off x="9289773" y="181054"/>
            <a:ext cx="2749534" cy="2578832"/>
          </a:xfrm>
          <a:prstGeom prst="rect">
            <a:avLst/>
          </a:prstGeom>
        </p:spPr>
      </p:pic>
    </p:spTree>
    <p:extLst>
      <p:ext uri="{BB962C8B-B14F-4D97-AF65-F5344CB8AC3E}">
        <p14:creationId xmlns:p14="http://schemas.microsoft.com/office/powerpoint/2010/main" val="376157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F581A476-5B49-435D-B4EC-6EA5C80D2CF3}"/>
              </a:ext>
            </a:extLst>
          </p:cNvPr>
          <p:cNvSpPr/>
          <p:nvPr/>
        </p:nvSpPr>
        <p:spPr>
          <a:xfrm>
            <a:off x="1130488" y="444638"/>
            <a:ext cx="1439818" cy="707886"/>
          </a:xfrm>
          <a:prstGeom prst="rect">
            <a:avLst/>
          </a:prstGeom>
        </p:spPr>
        <p:txBody>
          <a:bodyPr wrap="none">
            <a:spAutoFit/>
          </a:bodyPr>
          <a:lstStyle/>
          <a:p>
            <a:r>
              <a:rPr lang="nl-NL" sz="4000" dirty="0"/>
              <a:t>Les 4</a:t>
            </a:r>
          </a:p>
        </p:txBody>
      </p:sp>
      <p:pic>
        <p:nvPicPr>
          <p:cNvPr id="3" name="Afbeelding 2">
            <a:extLst>
              <a:ext uri="{FF2B5EF4-FFF2-40B4-BE49-F238E27FC236}">
                <a16:creationId xmlns:a16="http://schemas.microsoft.com/office/drawing/2014/main" id="{0AF63BBA-1139-6889-EEBA-1911FCA0EF93}"/>
              </a:ext>
            </a:extLst>
          </p:cNvPr>
          <p:cNvPicPr>
            <a:picLocks noChangeAspect="1"/>
          </p:cNvPicPr>
          <p:nvPr/>
        </p:nvPicPr>
        <p:blipFill>
          <a:blip r:embed="rId2"/>
          <a:stretch>
            <a:fillRect/>
          </a:stretch>
        </p:blipFill>
        <p:spPr>
          <a:xfrm>
            <a:off x="1517507" y="1365325"/>
            <a:ext cx="9156986" cy="4127350"/>
          </a:xfrm>
          <a:prstGeom prst="rect">
            <a:avLst/>
          </a:prstGeom>
        </p:spPr>
      </p:pic>
    </p:spTree>
    <p:extLst>
      <p:ext uri="{BB962C8B-B14F-4D97-AF65-F5344CB8AC3E}">
        <p14:creationId xmlns:p14="http://schemas.microsoft.com/office/powerpoint/2010/main" val="2623817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4" name="Rechthoek 3">
            <a:extLst>
              <a:ext uri="{FF2B5EF4-FFF2-40B4-BE49-F238E27FC236}">
                <a16:creationId xmlns:a16="http://schemas.microsoft.com/office/drawing/2014/main" id="{6AC7FEEF-9603-44A7-A5AC-E63EA289445D}"/>
              </a:ext>
            </a:extLst>
          </p:cNvPr>
          <p:cNvSpPr/>
          <p:nvPr/>
        </p:nvSpPr>
        <p:spPr>
          <a:xfrm>
            <a:off x="756000" y="1582341"/>
            <a:ext cx="9779478" cy="4431983"/>
          </a:xfrm>
          <a:prstGeom prst="rect">
            <a:avLst/>
          </a:prstGeom>
        </p:spPr>
        <p:txBody>
          <a:bodyPr wrap="square">
            <a:spAutoFit/>
          </a:bodyPr>
          <a:lstStyle/>
          <a:p>
            <a:r>
              <a:rPr lang="nl-NL" sz="2400" dirty="0"/>
              <a:t>Hoe controleren we zelf?</a:t>
            </a:r>
          </a:p>
          <a:p>
            <a:r>
              <a:rPr lang="nl-NL" sz="2400" dirty="0"/>
              <a:t>Het daadwerkelijk waarnemen door te:</a:t>
            </a:r>
          </a:p>
          <a:p>
            <a:r>
              <a:rPr lang="nl-NL" sz="2400" dirty="0"/>
              <a:t>- meten</a:t>
            </a:r>
          </a:p>
          <a:p>
            <a:r>
              <a:rPr lang="nl-NL" sz="2400" dirty="0"/>
              <a:t>- tellen</a:t>
            </a:r>
          </a:p>
          <a:p>
            <a:r>
              <a:rPr lang="nl-NL" sz="2400" dirty="0"/>
              <a:t>- vergelijken: De te bepalen eigenschap, zoals bijv. vorm, kleur, van het product vergelijken met een mal</a:t>
            </a:r>
          </a:p>
          <a:p>
            <a:r>
              <a:rPr lang="nl-NL" sz="2400" dirty="0"/>
              <a:t>- referentie, kleurstaal. Bijvoorbeeld aardappelen die worden gesorteerd door een </a:t>
            </a:r>
            <a:r>
              <a:rPr lang="nl-NL" sz="2400" dirty="0" err="1"/>
              <a:t>sorteerma-chine</a:t>
            </a:r>
            <a:r>
              <a:rPr lang="nl-NL" sz="2400" dirty="0"/>
              <a:t> die is ingesteld op bepaalde standaardmaten</a:t>
            </a:r>
          </a:p>
          <a:p>
            <a:r>
              <a:rPr lang="nl-NL" sz="2400" dirty="0"/>
              <a:t>- ondubbelzinnig vaststellen (er bestaat geen twijfel of er wel of niet aan de eis is voldaan, bijv. de factuur is wel of niet verstuurd).</a:t>
            </a:r>
          </a:p>
          <a:p>
            <a:endParaRPr lang="nl-NL" dirty="0"/>
          </a:p>
        </p:txBody>
      </p:sp>
      <p:pic>
        <p:nvPicPr>
          <p:cNvPr id="3" name="Afbeelding 2">
            <a:extLst>
              <a:ext uri="{FF2B5EF4-FFF2-40B4-BE49-F238E27FC236}">
                <a16:creationId xmlns:a16="http://schemas.microsoft.com/office/drawing/2014/main" id="{DA5F4994-DA83-4C65-9494-946BF90BE426}"/>
              </a:ext>
            </a:extLst>
          </p:cNvPr>
          <p:cNvPicPr>
            <a:picLocks noChangeAspect="1"/>
          </p:cNvPicPr>
          <p:nvPr/>
        </p:nvPicPr>
        <p:blipFill>
          <a:blip r:embed="rId2"/>
          <a:stretch>
            <a:fillRect/>
          </a:stretch>
        </p:blipFill>
        <p:spPr>
          <a:xfrm>
            <a:off x="8758237" y="184909"/>
            <a:ext cx="3209925" cy="2486025"/>
          </a:xfrm>
          <a:prstGeom prst="rect">
            <a:avLst/>
          </a:prstGeom>
        </p:spPr>
      </p:pic>
    </p:spTree>
    <p:extLst>
      <p:ext uri="{BB962C8B-B14F-4D97-AF65-F5344CB8AC3E}">
        <p14:creationId xmlns:p14="http://schemas.microsoft.com/office/powerpoint/2010/main" val="56464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46A1AB6E-2509-4C7E-B5E6-037C30381B27}"/>
              </a:ext>
            </a:extLst>
          </p:cNvPr>
          <p:cNvSpPr/>
          <p:nvPr/>
        </p:nvSpPr>
        <p:spPr>
          <a:xfrm>
            <a:off x="756000" y="1496344"/>
            <a:ext cx="10362574" cy="461665"/>
          </a:xfrm>
          <a:prstGeom prst="rect">
            <a:avLst/>
          </a:prstGeom>
        </p:spPr>
        <p:txBody>
          <a:bodyPr wrap="square">
            <a:spAutoFit/>
          </a:bodyPr>
          <a:lstStyle/>
          <a:p>
            <a:r>
              <a:rPr lang="nl-NL" sz="2400" dirty="0"/>
              <a:t>Monstername of steekproef eerlijk genomen &amp; onafhankelijk</a:t>
            </a:r>
          </a:p>
        </p:txBody>
      </p:sp>
      <p:sp>
        <p:nvSpPr>
          <p:cNvPr id="5" name="Rechthoek 4">
            <a:extLst>
              <a:ext uri="{FF2B5EF4-FFF2-40B4-BE49-F238E27FC236}">
                <a16:creationId xmlns:a16="http://schemas.microsoft.com/office/drawing/2014/main" id="{18F41E56-DBF4-456A-82EF-10F3FB0FAD6D}"/>
              </a:ext>
            </a:extLst>
          </p:cNvPr>
          <p:cNvSpPr/>
          <p:nvPr/>
        </p:nvSpPr>
        <p:spPr>
          <a:xfrm>
            <a:off x="649356" y="2419674"/>
            <a:ext cx="9142644" cy="4154984"/>
          </a:xfrm>
          <a:prstGeom prst="rect">
            <a:avLst/>
          </a:prstGeom>
        </p:spPr>
        <p:txBody>
          <a:bodyPr wrap="square">
            <a:spAutoFit/>
          </a:bodyPr>
          <a:lstStyle/>
          <a:p>
            <a:r>
              <a:rPr lang="nl-NL" sz="2400" dirty="0"/>
              <a:t>1. Verzamel een representatief monster. Noteer de hoeveelheid in gewicht of aantallen.</a:t>
            </a:r>
          </a:p>
          <a:p>
            <a:r>
              <a:rPr lang="nl-NL" sz="2400" dirty="0"/>
              <a:t>2. Sorteer het monster op de gebreken, oneffenheden, beschadigingen, ziekte, lengte, recht, krom, rijp onrijp enz. Maak per kenmerk een groepje.</a:t>
            </a:r>
          </a:p>
          <a:p>
            <a:r>
              <a:rPr lang="nl-NL" sz="2400" dirty="0"/>
              <a:t>3. Bepaal en noteer per kenmerk de hoeveelheid of aantallen.</a:t>
            </a:r>
          </a:p>
          <a:p>
            <a:r>
              <a:rPr lang="nl-NL" sz="2400" dirty="0"/>
              <a:t>4. Bepaal met behulp van je aantekeningen per kenmerk het % afwijkingen, uitval.</a:t>
            </a:r>
          </a:p>
          <a:p>
            <a:r>
              <a:rPr lang="nl-NL" sz="2400" dirty="0"/>
              <a:t>Conclusie trekken</a:t>
            </a:r>
          </a:p>
          <a:p>
            <a:r>
              <a:rPr lang="nl-NL" sz="2400" dirty="0"/>
              <a:t>Door bovenstaande uit te voeren kun je conclusies trekken. Deze conclusies kun je dan gebruiken om beslissingen te nemen.</a:t>
            </a:r>
          </a:p>
        </p:txBody>
      </p:sp>
      <p:pic>
        <p:nvPicPr>
          <p:cNvPr id="4" name="Afbeelding 3">
            <a:extLst>
              <a:ext uri="{FF2B5EF4-FFF2-40B4-BE49-F238E27FC236}">
                <a16:creationId xmlns:a16="http://schemas.microsoft.com/office/drawing/2014/main" id="{C186DD38-5A3E-4222-8DE8-0FC344F2BD1F}"/>
              </a:ext>
            </a:extLst>
          </p:cNvPr>
          <p:cNvPicPr>
            <a:picLocks noChangeAspect="1"/>
          </p:cNvPicPr>
          <p:nvPr/>
        </p:nvPicPr>
        <p:blipFill>
          <a:blip r:embed="rId2"/>
          <a:stretch>
            <a:fillRect/>
          </a:stretch>
        </p:blipFill>
        <p:spPr>
          <a:xfrm>
            <a:off x="10161311" y="575999"/>
            <a:ext cx="1914525" cy="2549119"/>
          </a:xfrm>
          <a:prstGeom prst="rect">
            <a:avLst/>
          </a:prstGeom>
        </p:spPr>
      </p:pic>
    </p:spTree>
    <p:extLst>
      <p:ext uri="{BB962C8B-B14F-4D97-AF65-F5344CB8AC3E}">
        <p14:creationId xmlns:p14="http://schemas.microsoft.com/office/powerpoint/2010/main" val="75412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media 3" title="Hoe weet je of een keurmerk betrouwbaar is?">
            <a:hlinkClick r:id="" action="ppaction://media"/>
            <a:extLst>
              <a:ext uri="{FF2B5EF4-FFF2-40B4-BE49-F238E27FC236}">
                <a16:creationId xmlns:a16="http://schemas.microsoft.com/office/drawing/2014/main" id="{2A7372BF-C59E-47FC-88C5-4014A73AB554}"/>
              </a:ext>
            </a:extLst>
          </p:cNvPr>
          <p:cNvPicPr>
            <a:picLocks noRot="1" noChangeAspect="1"/>
          </p:cNvPicPr>
          <p:nvPr>
            <a:videoFile r:link="rId1"/>
          </p:nvPr>
        </p:nvPicPr>
        <p:blipFill>
          <a:blip r:embed="rId3"/>
          <a:stretch>
            <a:fillRect/>
          </a:stretch>
        </p:blipFill>
        <p:spPr>
          <a:xfrm>
            <a:off x="1257300" y="1622286"/>
            <a:ext cx="8495136" cy="4778514"/>
          </a:xfrm>
          <a:prstGeom prst="rect">
            <a:avLst/>
          </a:prstGeom>
        </p:spPr>
      </p:pic>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p:txBody>
      </p:sp>
    </p:spTree>
    <p:extLst>
      <p:ext uri="{BB962C8B-B14F-4D97-AF65-F5344CB8AC3E}">
        <p14:creationId xmlns:p14="http://schemas.microsoft.com/office/powerpoint/2010/main" val="1723469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p:txBody>
      </p:sp>
      <p:pic>
        <p:nvPicPr>
          <p:cNvPr id="6" name="Afbeelding 5">
            <a:hlinkClick r:id="rId2"/>
            <a:extLst>
              <a:ext uri="{FF2B5EF4-FFF2-40B4-BE49-F238E27FC236}">
                <a16:creationId xmlns:a16="http://schemas.microsoft.com/office/drawing/2014/main" id="{D3344E11-8F0E-40BF-92A9-462043E6FB83}"/>
              </a:ext>
            </a:extLst>
          </p:cNvPr>
          <p:cNvPicPr>
            <a:picLocks noChangeAspect="1"/>
          </p:cNvPicPr>
          <p:nvPr/>
        </p:nvPicPr>
        <p:blipFill>
          <a:blip r:embed="rId3"/>
          <a:stretch>
            <a:fillRect/>
          </a:stretch>
        </p:blipFill>
        <p:spPr>
          <a:xfrm>
            <a:off x="2124075" y="1428750"/>
            <a:ext cx="7943850" cy="4000500"/>
          </a:xfrm>
          <a:prstGeom prst="rect">
            <a:avLst/>
          </a:prstGeom>
        </p:spPr>
      </p:pic>
    </p:spTree>
    <p:extLst>
      <p:ext uri="{BB962C8B-B14F-4D97-AF65-F5344CB8AC3E}">
        <p14:creationId xmlns:p14="http://schemas.microsoft.com/office/powerpoint/2010/main" val="34303531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a:p>
            <a:endParaRPr lang="nl-NL" dirty="0">
              <a:solidFill>
                <a:schemeClr val="tx1"/>
              </a:solidFill>
            </a:endParaRPr>
          </a:p>
        </p:txBody>
      </p:sp>
      <p:sp>
        <p:nvSpPr>
          <p:cNvPr id="2" name="Rechthoek 1">
            <a:extLst>
              <a:ext uri="{FF2B5EF4-FFF2-40B4-BE49-F238E27FC236}">
                <a16:creationId xmlns:a16="http://schemas.microsoft.com/office/drawing/2014/main" id="{07A46533-469D-4F27-BB81-E2001ED7FBD4}"/>
              </a:ext>
            </a:extLst>
          </p:cNvPr>
          <p:cNvSpPr/>
          <p:nvPr/>
        </p:nvSpPr>
        <p:spPr>
          <a:xfrm>
            <a:off x="756000" y="1282728"/>
            <a:ext cx="7752522" cy="5262979"/>
          </a:xfrm>
          <a:prstGeom prst="rect">
            <a:avLst/>
          </a:prstGeom>
        </p:spPr>
        <p:txBody>
          <a:bodyPr wrap="square">
            <a:spAutoFit/>
          </a:bodyPr>
          <a:lstStyle/>
          <a:p>
            <a:r>
              <a:rPr lang="nl-NL" sz="2400" dirty="0"/>
              <a:t>MPS-ABC</a:t>
            </a:r>
          </a:p>
          <a:p>
            <a:r>
              <a:rPr lang="nl-NL" sz="2400" dirty="0"/>
              <a:t>Milieucertificering heeft als doel de kwaliteit en duurzaamheid van de hele sierteeltsector te verzekeren. Niemand kan dat alleen. MPS is 25 jaar geleden opgericht: het is een gezamenlijk initiatief van de Nederlandse kwekers. </a:t>
            </a:r>
          </a:p>
          <a:p>
            <a:r>
              <a:rPr lang="nl-NL" sz="2400" dirty="0"/>
              <a:t>Het doel is om samen nog meer waarde te creëren voor onze sector en te helpen deze nog verder te verduurzamen. Certificering speelt hierin een belangrijke rol en draagt bij aan het sterke imago van de Nederlandse sierteelt.</a:t>
            </a:r>
          </a:p>
          <a:p>
            <a:endParaRPr lang="nl-NL" sz="2400" dirty="0"/>
          </a:p>
          <a:p>
            <a:r>
              <a:rPr lang="nl-NL" sz="2400" dirty="0"/>
              <a:t> </a:t>
            </a:r>
          </a:p>
          <a:p>
            <a:endParaRPr lang="nl-NL" sz="2400" dirty="0"/>
          </a:p>
        </p:txBody>
      </p:sp>
      <p:pic>
        <p:nvPicPr>
          <p:cNvPr id="3" name="Afbeelding 2">
            <a:extLst>
              <a:ext uri="{FF2B5EF4-FFF2-40B4-BE49-F238E27FC236}">
                <a16:creationId xmlns:a16="http://schemas.microsoft.com/office/drawing/2014/main" id="{D9766F1D-A0EA-460B-B4AD-89E94272DAE8}"/>
              </a:ext>
            </a:extLst>
          </p:cNvPr>
          <p:cNvPicPr>
            <a:picLocks noChangeAspect="1"/>
          </p:cNvPicPr>
          <p:nvPr/>
        </p:nvPicPr>
        <p:blipFill>
          <a:blip r:embed="rId2"/>
          <a:stretch>
            <a:fillRect/>
          </a:stretch>
        </p:blipFill>
        <p:spPr>
          <a:xfrm>
            <a:off x="10018643" y="145773"/>
            <a:ext cx="2025539" cy="2683565"/>
          </a:xfrm>
          <a:prstGeom prst="rect">
            <a:avLst/>
          </a:prstGeom>
        </p:spPr>
      </p:pic>
    </p:spTree>
    <p:extLst>
      <p:ext uri="{BB962C8B-B14F-4D97-AF65-F5344CB8AC3E}">
        <p14:creationId xmlns:p14="http://schemas.microsoft.com/office/powerpoint/2010/main" val="293808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DCDEAA3-D1B7-4463-8214-B09BCEB3291B}"/>
              </a:ext>
            </a:extLst>
          </p:cNvPr>
          <p:cNvPicPr>
            <a:picLocks noChangeAspect="1"/>
          </p:cNvPicPr>
          <p:nvPr/>
        </p:nvPicPr>
        <p:blipFill>
          <a:blip r:embed="rId2"/>
          <a:stretch>
            <a:fillRect/>
          </a:stretch>
        </p:blipFill>
        <p:spPr>
          <a:xfrm>
            <a:off x="4337719" y="1656000"/>
            <a:ext cx="6246407" cy="4344769"/>
          </a:xfrm>
          <a:prstGeom prst="rect">
            <a:avLst/>
          </a:prstGeom>
        </p:spPr>
      </p:pic>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a:p>
            <a:endParaRPr lang="nl-NL" dirty="0">
              <a:solidFill>
                <a:schemeClr val="tx1"/>
              </a:solidFill>
            </a:endParaRPr>
          </a:p>
        </p:txBody>
      </p:sp>
      <p:sp>
        <p:nvSpPr>
          <p:cNvPr id="2" name="Rechthoek 1">
            <a:extLst>
              <a:ext uri="{FF2B5EF4-FFF2-40B4-BE49-F238E27FC236}">
                <a16:creationId xmlns:a16="http://schemas.microsoft.com/office/drawing/2014/main" id="{07A46533-469D-4F27-BB81-E2001ED7FBD4}"/>
              </a:ext>
            </a:extLst>
          </p:cNvPr>
          <p:cNvSpPr/>
          <p:nvPr/>
        </p:nvSpPr>
        <p:spPr>
          <a:xfrm>
            <a:off x="756000" y="1282728"/>
            <a:ext cx="7752522" cy="1200329"/>
          </a:xfrm>
          <a:prstGeom prst="rect">
            <a:avLst/>
          </a:prstGeom>
        </p:spPr>
        <p:txBody>
          <a:bodyPr wrap="square">
            <a:spAutoFit/>
          </a:bodyPr>
          <a:lstStyle/>
          <a:p>
            <a:endParaRPr lang="nl-NL" sz="2400" dirty="0"/>
          </a:p>
          <a:p>
            <a:r>
              <a:rPr lang="nl-NL" sz="2400" dirty="0"/>
              <a:t> </a:t>
            </a:r>
          </a:p>
          <a:p>
            <a:endParaRPr lang="nl-NL" sz="2400" dirty="0"/>
          </a:p>
        </p:txBody>
      </p:sp>
      <p:pic>
        <p:nvPicPr>
          <p:cNvPr id="3" name="Afbeelding 2">
            <a:extLst>
              <a:ext uri="{FF2B5EF4-FFF2-40B4-BE49-F238E27FC236}">
                <a16:creationId xmlns:a16="http://schemas.microsoft.com/office/drawing/2014/main" id="{D9766F1D-A0EA-460B-B4AD-89E94272DAE8}"/>
              </a:ext>
            </a:extLst>
          </p:cNvPr>
          <p:cNvPicPr>
            <a:picLocks noChangeAspect="1"/>
          </p:cNvPicPr>
          <p:nvPr/>
        </p:nvPicPr>
        <p:blipFill>
          <a:blip r:embed="rId3"/>
          <a:stretch>
            <a:fillRect/>
          </a:stretch>
        </p:blipFill>
        <p:spPr>
          <a:xfrm>
            <a:off x="1146939" y="1383189"/>
            <a:ext cx="3485322" cy="4617580"/>
          </a:xfrm>
          <a:prstGeom prst="rect">
            <a:avLst/>
          </a:prstGeom>
        </p:spPr>
      </p:pic>
    </p:spTree>
    <p:extLst>
      <p:ext uri="{BB962C8B-B14F-4D97-AF65-F5344CB8AC3E}">
        <p14:creationId xmlns:p14="http://schemas.microsoft.com/office/powerpoint/2010/main" val="97776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p:txBody>
      </p:sp>
      <p:sp>
        <p:nvSpPr>
          <p:cNvPr id="2" name="Rechthoek 1">
            <a:extLst>
              <a:ext uri="{FF2B5EF4-FFF2-40B4-BE49-F238E27FC236}">
                <a16:creationId xmlns:a16="http://schemas.microsoft.com/office/drawing/2014/main" id="{07A46533-469D-4F27-BB81-E2001ED7FBD4}"/>
              </a:ext>
            </a:extLst>
          </p:cNvPr>
          <p:cNvSpPr/>
          <p:nvPr/>
        </p:nvSpPr>
        <p:spPr>
          <a:xfrm>
            <a:off x="756000" y="1282728"/>
            <a:ext cx="8374748" cy="4154984"/>
          </a:xfrm>
          <a:prstGeom prst="rect">
            <a:avLst/>
          </a:prstGeom>
        </p:spPr>
        <p:txBody>
          <a:bodyPr wrap="square">
            <a:spAutoFit/>
          </a:bodyPr>
          <a:lstStyle/>
          <a:p>
            <a:r>
              <a:rPr lang="nl-NL" sz="2400" dirty="0"/>
              <a:t>Wat is MPS-ABC?</a:t>
            </a:r>
          </a:p>
          <a:p>
            <a:r>
              <a:rPr lang="nl-NL" sz="2400" dirty="0"/>
              <a:t>MPS-ABC is meer dan een certificaat. Het is een monitoringstool waarmee bedrijven aan de juiste knoppen kunnen draaien om zo hun milieu-impact te verlagen. Door het registreren van het verbruik wordt gemeten hoe duurzaam een bedrijf produceert. Dit leidt tot een bewuster verbruik van middelen en kwekers kunnen de gegevens gebruiken om hun bedrijf verder te verduurzamen.</a:t>
            </a:r>
          </a:p>
          <a:p>
            <a:endParaRPr lang="nl-NL" sz="2400" dirty="0"/>
          </a:p>
          <a:p>
            <a:r>
              <a:rPr lang="nl-NL" sz="2400" dirty="0"/>
              <a:t> </a:t>
            </a:r>
          </a:p>
          <a:p>
            <a:endParaRPr lang="nl-NL" sz="2400" dirty="0"/>
          </a:p>
        </p:txBody>
      </p:sp>
      <p:pic>
        <p:nvPicPr>
          <p:cNvPr id="3" name="Afbeelding 2">
            <a:extLst>
              <a:ext uri="{FF2B5EF4-FFF2-40B4-BE49-F238E27FC236}">
                <a16:creationId xmlns:a16="http://schemas.microsoft.com/office/drawing/2014/main" id="{AE97DA13-42AC-49F1-BA68-BA0B477E98D9}"/>
              </a:ext>
            </a:extLst>
          </p:cNvPr>
          <p:cNvPicPr>
            <a:picLocks noChangeAspect="1"/>
          </p:cNvPicPr>
          <p:nvPr/>
        </p:nvPicPr>
        <p:blipFill>
          <a:blip r:embed="rId2"/>
          <a:stretch>
            <a:fillRect/>
          </a:stretch>
        </p:blipFill>
        <p:spPr>
          <a:xfrm>
            <a:off x="10017789" y="251791"/>
            <a:ext cx="1774603" cy="2511287"/>
          </a:xfrm>
          <a:prstGeom prst="rect">
            <a:avLst/>
          </a:prstGeom>
        </p:spPr>
      </p:pic>
    </p:spTree>
    <p:extLst>
      <p:ext uri="{BB962C8B-B14F-4D97-AF65-F5344CB8AC3E}">
        <p14:creationId xmlns:p14="http://schemas.microsoft.com/office/powerpoint/2010/main" val="372130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p:txBody>
      </p:sp>
      <p:sp>
        <p:nvSpPr>
          <p:cNvPr id="2" name="Rechthoek 1">
            <a:extLst>
              <a:ext uri="{FF2B5EF4-FFF2-40B4-BE49-F238E27FC236}">
                <a16:creationId xmlns:a16="http://schemas.microsoft.com/office/drawing/2014/main" id="{64D2A671-1E09-474D-BBED-7CA747B518BB}"/>
              </a:ext>
            </a:extLst>
          </p:cNvPr>
          <p:cNvSpPr/>
          <p:nvPr/>
        </p:nvSpPr>
        <p:spPr>
          <a:xfrm>
            <a:off x="756000" y="1582340"/>
            <a:ext cx="8203096" cy="4154984"/>
          </a:xfrm>
          <a:prstGeom prst="rect">
            <a:avLst/>
          </a:prstGeom>
        </p:spPr>
        <p:txBody>
          <a:bodyPr wrap="square">
            <a:spAutoFit/>
          </a:bodyPr>
          <a:lstStyle/>
          <a:p>
            <a:r>
              <a:rPr lang="nl-NL" sz="2400" dirty="0"/>
              <a:t>GLOBAL G.A.P. is een certificaat met drie varianten, te weten </a:t>
            </a:r>
          </a:p>
          <a:p>
            <a:r>
              <a:rPr lang="nl-NL" sz="2400" dirty="0"/>
              <a:t>GLOBAL G.A.P. bloemen en planten, </a:t>
            </a:r>
          </a:p>
          <a:p>
            <a:r>
              <a:rPr lang="nl-NL" sz="2400" dirty="0"/>
              <a:t>GLOBAL G.A.P. groente en fruit en </a:t>
            </a:r>
          </a:p>
          <a:p>
            <a:r>
              <a:rPr lang="nl-NL" sz="2400" dirty="0"/>
              <a:t>GLOBAL G.A.P. </a:t>
            </a:r>
            <a:r>
              <a:rPr lang="nl-NL" sz="2400" dirty="0" err="1"/>
              <a:t>combinable</a:t>
            </a:r>
            <a:r>
              <a:rPr lang="nl-NL" sz="2400" dirty="0"/>
              <a:t> </a:t>
            </a:r>
            <a:r>
              <a:rPr lang="nl-NL" sz="2400" dirty="0" err="1"/>
              <a:t>crops</a:t>
            </a:r>
            <a:r>
              <a:rPr lang="nl-NL" sz="2400" dirty="0"/>
              <a:t> zoals graan.</a:t>
            </a:r>
          </a:p>
          <a:p>
            <a:r>
              <a:rPr lang="nl-NL" sz="2400" dirty="0"/>
              <a:t>Deze certificaten zijn geschikt voor afnemers (supermarkten) van groente en fruit, bloemen en planten, akkerbouwproducten die de voedselveiligheidsaspecten in het productieproces willen borgen. Zonder geldig certificaat mag een leverancier veelal niet leveren.</a:t>
            </a:r>
          </a:p>
          <a:p>
            <a:endParaRPr lang="nl-NL" sz="2400" dirty="0"/>
          </a:p>
        </p:txBody>
      </p:sp>
      <p:pic>
        <p:nvPicPr>
          <p:cNvPr id="3" name="Afbeelding 2">
            <a:extLst>
              <a:ext uri="{FF2B5EF4-FFF2-40B4-BE49-F238E27FC236}">
                <a16:creationId xmlns:a16="http://schemas.microsoft.com/office/drawing/2014/main" id="{6B0BEF00-98B0-4B12-BA05-E7681815D115}"/>
              </a:ext>
            </a:extLst>
          </p:cNvPr>
          <p:cNvPicPr>
            <a:picLocks noChangeAspect="1"/>
          </p:cNvPicPr>
          <p:nvPr/>
        </p:nvPicPr>
        <p:blipFill>
          <a:blip r:embed="rId2"/>
          <a:stretch>
            <a:fillRect/>
          </a:stretch>
        </p:blipFill>
        <p:spPr>
          <a:xfrm>
            <a:off x="9398069" y="244462"/>
            <a:ext cx="2619375" cy="1743075"/>
          </a:xfrm>
          <a:prstGeom prst="rect">
            <a:avLst/>
          </a:prstGeom>
        </p:spPr>
      </p:pic>
    </p:spTree>
    <p:extLst>
      <p:ext uri="{BB962C8B-B14F-4D97-AF65-F5344CB8AC3E}">
        <p14:creationId xmlns:p14="http://schemas.microsoft.com/office/powerpoint/2010/main" val="360034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Keurmerken</a:t>
            </a:r>
          </a:p>
        </p:txBody>
      </p:sp>
      <p:sp>
        <p:nvSpPr>
          <p:cNvPr id="4" name="Rechthoek 3">
            <a:extLst>
              <a:ext uri="{FF2B5EF4-FFF2-40B4-BE49-F238E27FC236}">
                <a16:creationId xmlns:a16="http://schemas.microsoft.com/office/drawing/2014/main" id="{330A503F-F87D-42BC-9867-64CBC25CE68D}"/>
              </a:ext>
            </a:extLst>
          </p:cNvPr>
          <p:cNvSpPr/>
          <p:nvPr/>
        </p:nvSpPr>
        <p:spPr>
          <a:xfrm>
            <a:off x="755999" y="1775577"/>
            <a:ext cx="8772313" cy="3046988"/>
          </a:xfrm>
          <a:prstGeom prst="rect">
            <a:avLst/>
          </a:prstGeom>
        </p:spPr>
        <p:txBody>
          <a:bodyPr wrap="square">
            <a:spAutoFit/>
          </a:bodyPr>
          <a:lstStyle/>
          <a:p>
            <a:pPr lvl="0"/>
            <a:r>
              <a:rPr lang="nl-NL" sz="2400" dirty="0">
                <a:solidFill>
                  <a:prstClr val="black"/>
                </a:solidFill>
              </a:rPr>
              <a:t>Het certificatieschema bevat eisen ten aanzien van:</a:t>
            </a:r>
          </a:p>
          <a:p>
            <a:pPr marL="342900" lvl="0" indent="-342900">
              <a:buFont typeface="Arial" panose="020B0604020202020204" pitchFamily="34" charset="0"/>
              <a:buChar char="•"/>
            </a:pPr>
            <a:r>
              <a:rPr lang="nl-NL" sz="2400" dirty="0">
                <a:solidFill>
                  <a:prstClr val="black"/>
                </a:solidFill>
              </a:rPr>
              <a:t>het aantoonbaar maken van juist gebruik van gewasbeschermingsmiddelen;</a:t>
            </a:r>
          </a:p>
          <a:p>
            <a:pPr marL="342900" lvl="0" indent="-342900">
              <a:buFont typeface="Arial" panose="020B0604020202020204" pitchFamily="34" charset="0"/>
              <a:buChar char="•"/>
            </a:pPr>
            <a:r>
              <a:rPr lang="nl-NL" sz="2400" dirty="0">
                <a:solidFill>
                  <a:prstClr val="black"/>
                </a:solidFill>
              </a:rPr>
              <a:t>het aantoonbaar maken van juist omgaan met meststoffen;</a:t>
            </a:r>
          </a:p>
          <a:p>
            <a:pPr marL="342900" lvl="0" indent="-342900">
              <a:buFont typeface="Arial" panose="020B0604020202020204" pitchFamily="34" charset="0"/>
              <a:buChar char="•"/>
            </a:pPr>
            <a:r>
              <a:rPr lang="nl-NL" sz="2400" dirty="0">
                <a:solidFill>
                  <a:prstClr val="black"/>
                </a:solidFill>
              </a:rPr>
              <a:t>het aantoonbaar maken van preventief onderhoud en schoonmaak;</a:t>
            </a:r>
          </a:p>
          <a:p>
            <a:pPr marL="342900" lvl="0" indent="-342900">
              <a:buFont typeface="Arial" panose="020B0604020202020204" pitchFamily="34" charset="0"/>
              <a:buChar char="•"/>
            </a:pPr>
            <a:r>
              <a:rPr lang="nl-NL" sz="2400" dirty="0">
                <a:solidFill>
                  <a:prstClr val="black"/>
                </a:solidFill>
              </a:rPr>
              <a:t>bedrijfshygiëne;</a:t>
            </a:r>
          </a:p>
          <a:p>
            <a:pPr marL="342900" lvl="0" indent="-342900">
              <a:buFont typeface="Arial" panose="020B0604020202020204" pitchFamily="34" charset="0"/>
              <a:buChar char="•"/>
            </a:pPr>
            <a:r>
              <a:rPr lang="nl-NL" sz="2400" dirty="0">
                <a:solidFill>
                  <a:prstClr val="black"/>
                </a:solidFill>
              </a:rPr>
              <a:t>het aantoonbaar maken van goede agrarische praktijk.</a:t>
            </a:r>
          </a:p>
        </p:txBody>
      </p:sp>
      <p:pic>
        <p:nvPicPr>
          <p:cNvPr id="6" name="Afbeelding 5">
            <a:extLst>
              <a:ext uri="{FF2B5EF4-FFF2-40B4-BE49-F238E27FC236}">
                <a16:creationId xmlns:a16="http://schemas.microsoft.com/office/drawing/2014/main" id="{D22DB3DA-5B5C-467D-BE5C-D58DD6C9B018}"/>
              </a:ext>
            </a:extLst>
          </p:cNvPr>
          <p:cNvPicPr>
            <a:picLocks noChangeAspect="1"/>
          </p:cNvPicPr>
          <p:nvPr/>
        </p:nvPicPr>
        <p:blipFill>
          <a:blip r:embed="rId2"/>
          <a:stretch>
            <a:fillRect/>
          </a:stretch>
        </p:blipFill>
        <p:spPr>
          <a:xfrm>
            <a:off x="9331808" y="244462"/>
            <a:ext cx="2619375" cy="1743075"/>
          </a:xfrm>
          <a:prstGeom prst="rect">
            <a:avLst/>
          </a:prstGeom>
        </p:spPr>
      </p:pic>
    </p:spTree>
    <p:extLst>
      <p:ext uri="{BB962C8B-B14F-4D97-AF65-F5344CB8AC3E}">
        <p14:creationId xmlns:p14="http://schemas.microsoft.com/office/powerpoint/2010/main" val="224519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47001CE-FD27-4262-B0F5-B33AF5E5C19B}"/>
              </a:ext>
            </a:extLst>
          </p:cNvPr>
          <p:cNvSpPr txBox="1">
            <a:spLocks/>
          </p:cNvSpPr>
          <p:nvPr/>
        </p:nvSpPr>
        <p:spPr>
          <a:xfrm>
            <a:off x="756000" y="576000"/>
            <a:ext cx="9036000" cy="1080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b="1" i="0" kern="1200" baseline="0">
                <a:solidFill>
                  <a:schemeClr val="bg1"/>
                </a:solidFill>
                <a:latin typeface="Arial" panose="020B0604020202020204" pitchFamily="34" charset="0"/>
                <a:ea typeface="+mj-ea"/>
                <a:cs typeface="+mj-cs"/>
              </a:defRPr>
            </a:lvl1pPr>
          </a:lstStyle>
          <a:p>
            <a:r>
              <a:rPr lang="nl-NL" dirty="0">
                <a:solidFill>
                  <a:schemeClr val="tx1"/>
                </a:solidFill>
              </a:rPr>
              <a:t>Posteropdracht</a:t>
            </a:r>
          </a:p>
        </p:txBody>
      </p:sp>
      <p:sp>
        <p:nvSpPr>
          <p:cNvPr id="4" name="Rechthoek 3">
            <a:extLst>
              <a:ext uri="{FF2B5EF4-FFF2-40B4-BE49-F238E27FC236}">
                <a16:creationId xmlns:a16="http://schemas.microsoft.com/office/drawing/2014/main" id="{330A503F-F87D-42BC-9867-64CBC25CE68D}"/>
              </a:ext>
            </a:extLst>
          </p:cNvPr>
          <p:cNvSpPr/>
          <p:nvPr/>
        </p:nvSpPr>
        <p:spPr>
          <a:xfrm>
            <a:off x="755999" y="1775577"/>
            <a:ext cx="8772313" cy="5262979"/>
          </a:xfrm>
          <a:prstGeom prst="rect">
            <a:avLst/>
          </a:prstGeom>
        </p:spPr>
        <p:txBody>
          <a:bodyPr wrap="square">
            <a:spAutoFit/>
          </a:bodyPr>
          <a:lstStyle/>
          <a:p>
            <a:pPr lvl="0"/>
            <a:r>
              <a:rPr lang="nl-NL" sz="2400" dirty="0">
                <a:solidFill>
                  <a:prstClr val="black"/>
                </a:solidFill>
              </a:rPr>
              <a:t>We verdelen de klas in 3 groepjes</a:t>
            </a:r>
          </a:p>
          <a:p>
            <a:pPr marL="342900" lvl="0" indent="-342900">
              <a:buFont typeface="Arial" panose="020B0604020202020204" pitchFamily="34" charset="0"/>
              <a:buChar char="•"/>
            </a:pPr>
            <a:r>
              <a:rPr lang="nl-NL" sz="2400" dirty="0">
                <a:solidFill>
                  <a:prstClr val="black"/>
                </a:solidFill>
              </a:rPr>
              <a:t>Groenten</a:t>
            </a:r>
          </a:p>
          <a:p>
            <a:pPr marL="342900" lvl="0" indent="-342900">
              <a:buFont typeface="Arial" panose="020B0604020202020204" pitchFamily="34" charset="0"/>
              <a:buChar char="•"/>
            </a:pPr>
            <a:r>
              <a:rPr lang="nl-NL" sz="2400" dirty="0">
                <a:solidFill>
                  <a:prstClr val="black"/>
                </a:solidFill>
              </a:rPr>
              <a:t>Kamerplanten</a:t>
            </a:r>
          </a:p>
          <a:p>
            <a:pPr marL="342900" lvl="0" indent="-342900">
              <a:buFont typeface="Arial" panose="020B0604020202020204" pitchFamily="34" charset="0"/>
              <a:buChar char="•"/>
            </a:pPr>
            <a:r>
              <a:rPr lang="nl-NL" sz="2400" dirty="0">
                <a:solidFill>
                  <a:prstClr val="black"/>
                </a:solidFill>
              </a:rPr>
              <a:t>Tuinplanten</a:t>
            </a:r>
          </a:p>
          <a:p>
            <a:pPr marL="342900" lvl="0" indent="-342900">
              <a:buFont typeface="Arial" panose="020B0604020202020204" pitchFamily="34" charset="0"/>
              <a:buChar char="•"/>
            </a:pPr>
            <a:endParaRPr lang="nl-NL" sz="2400" dirty="0">
              <a:solidFill>
                <a:prstClr val="black"/>
              </a:solidFill>
            </a:endParaRPr>
          </a:p>
          <a:p>
            <a:pPr lvl="0"/>
            <a:r>
              <a:rPr lang="nl-NL" sz="2400" dirty="0">
                <a:solidFill>
                  <a:prstClr val="black"/>
                </a:solidFill>
              </a:rPr>
              <a:t>We maken een poster waarin we de kernpunten van de kwaliteit van de producten zetten. </a:t>
            </a:r>
          </a:p>
          <a:p>
            <a:pPr marL="342900" lvl="0" indent="-342900">
              <a:buFont typeface="Arial" panose="020B0604020202020204" pitchFamily="34" charset="0"/>
              <a:buChar char="•"/>
            </a:pPr>
            <a:r>
              <a:rPr lang="nl-NL" sz="2400" dirty="0">
                <a:solidFill>
                  <a:prstClr val="black"/>
                </a:solidFill>
              </a:rPr>
              <a:t>Uiterlijke kwaliteit</a:t>
            </a:r>
          </a:p>
          <a:p>
            <a:pPr marL="342900" lvl="0" indent="-342900">
              <a:buFont typeface="Arial" panose="020B0604020202020204" pitchFamily="34" charset="0"/>
              <a:buChar char="•"/>
            </a:pPr>
            <a:r>
              <a:rPr lang="nl-NL" sz="2400" dirty="0">
                <a:solidFill>
                  <a:prstClr val="black"/>
                </a:solidFill>
              </a:rPr>
              <a:t>Innerlijke kwaliteit</a:t>
            </a:r>
          </a:p>
          <a:p>
            <a:pPr marL="342900" lvl="0" indent="-342900">
              <a:buFont typeface="Arial" panose="020B0604020202020204" pitchFamily="34" charset="0"/>
              <a:buChar char="•"/>
            </a:pPr>
            <a:r>
              <a:rPr lang="nl-NL" sz="2400" dirty="0">
                <a:solidFill>
                  <a:prstClr val="black"/>
                </a:solidFill>
              </a:rPr>
              <a:t>Borging van de kwaliteit</a:t>
            </a:r>
          </a:p>
          <a:p>
            <a:pPr marL="342900" lvl="0" indent="-342900">
              <a:buFont typeface="Arial" panose="020B0604020202020204" pitchFamily="34" charset="0"/>
              <a:buChar char="•"/>
            </a:pPr>
            <a:r>
              <a:rPr lang="nl-NL" sz="2400" dirty="0">
                <a:solidFill>
                  <a:prstClr val="black"/>
                </a:solidFill>
              </a:rPr>
              <a:t>Duurzaamheid en keurmerken</a:t>
            </a:r>
          </a:p>
          <a:p>
            <a:pPr marL="342900" lvl="0" indent="-342900">
              <a:buFont typeface="Arial" panose="020B0604020202020204" pitchFamily="34" charset="0"/>
              <a:buChar char="•"/>
            </a:pPr>
            <a:endParaRPr lang="nl-NL" sz="2400" dirty="0">
              <a:solidFill>
                <a:prstClr val="black"/>
              </a:solidFill>
            </a:endParaRPr>
          </a:p>
          <a:p>
            <a:pPr lvl="0"/>
            <a:r>
              <a:rPr lang="nl-NL" sz="2400" dirty="0">
                <a:solidFill>
                  <a:prstClr val="black"/>
                </a:solidFill>
              </a:rPr>
              <a:t>Als jullie klaar bent presenteren we de posters</a:t>
            </a:r>
          </a:p>
          <a:p>
            <a:pPr marL="342900" lvl="0" indent="-342900">
              <a:buFont typeface="Arial" panose="020B0604020202020204" pitchFamily="34" charset="0"/>
              <a:buChar char="•"/>
            </a:pPr>
            <a:endParaRPr lang="nl-NL" sz="2400" dirty="0">
              <a:solidFill>
                <a:prstClr val="black"/>
              </a:solidFill>
            </a:endParaRPr>
          </a:p>
        </p:txBody>
      </p:sp>
      <p:pic>
        <p:nvPicPr>
          <p:cNvPr id="6" name="Afbeelding 5">
            <a:extLst>
              <a:ext uri="{FF2B5EF4-FFF2-40B4-BE49-F238E27FC236}">
                <a16:creationId xmlns:a16="http://schemas.microsoft.com/office/drawing/2014/main" id="{D22DB3DA-5B5C-467D-BE5C-D58DD6C9B018}"/>
              </a:ext>
            </a:extLst>
          </p:cNvPr>
          <p:cNvPicPr>
            <a:picLocks noChangeAspect="1"/>
          </p:cNvPicPr>
          <p:nvPr/>
        </p:nvPicPr>
        <p:blipFill>
          <a:blip r:embed="rId2"/>
          <a:stretch>
            <a:fillRect/>
          </a:stretch>
        </p:blipFill>
        <p:spPr>
          <a:xfrm>
            <a:off x="9331808" y="244462"/>
            <a:ext cx="2619375" cy="1743075"/>
          </a:xfrm>
          <a:prstGeom prst="rect">
            <a:avLst/>
          </a:prstGeom>
        </p:spPr>
      </p:pic>
    </p:spTree>
    <p:extLst>
      <p:ext uri="{BB962C8B-B14F-4D97-AF65-F5344CB8AC3E}">
        <p14:creationId xmlns:p14="http://schemas.microsoft.com/office/powerpoint/2010/main" val="405433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6726393" cy="3170099"/>
          </a:xfrm>
          <a:prstGeom prst="rect">
            <a:avLst/>
          </a:prstGeom>
          <a:noFill/>
        </p:spPr>
        <p:txBody>
          <a:bodyPr wrap="none" rtlCol="0">
            <a:spAutoFit/>
          </a:bodyPr>
          <a:lstStyle/>
          <a:p>
            <a:r>
              <a:rPr lang="nl-NL" sz="4400" dirty="0"/>
              <a:t>Les 4 Wat gaan we doen?</a:t>
            </a:r>
          </a:p>
          <a:p>
            <a:endParaRPr lang="nl-NL" sz="4400" dirty="0"/>
          </a:p>
          <a:p>
            <a:pPr marL="571500" indent="-571500">
              <a:buFontTx/>
              <a:buChar char="-"/>
            </a:pPr>
            <a:r>
              <a:rPr lang="nl-NL" sz="2800" dirty="0"/>
              <a:t>LOB</a:t>
            </a:r>
          </a:p>
          <a:p>
            <a:pPr marL="571500" indent="-571500">
              <a:buFontTx/>
              <a:buChar char="-"/>
            </a:pPr>
            <a:r>
              <a:rPr lang="nl-NL" sz="2800" dirty="0"/>
              <a:t>Theorie kwaliteit</a:t>
            </a:r>
          </a:p>
          <a:p>
            <a:pPr marL="571500" indent="-571500">
              <a:buFontTx/>
              <a:buChar char="-"/>
            </a:pPr>
            <a:r>
              <a:rPr lang="nl-NL" sz="2800" dirty="0"/>
              <a:t>Theorie keurmerken</a:t>
            </a:r>
          </a:p>
          <a:p>
            <a:pPr marL="571500" indent="-571500">
              <a:buFontTx/>
              <a:buChar char="-"/>
            </a:pPr>
            <a:r>
              <a:rPr lang="nl-NL" sz="2800" dirty="0"/>
              <a:t>Posteropdracht</a:t>
            </a:r>
          </a:p>
        </p:txBody>
      </p:sp>
      <p:pic>
        <p:nvPicPr>
          <p:cNvPr id="5" name="Afbeelding 4">
            <a:extLst>
              <a:ext uri="{FF2B5EF4-FFF2-40B4-BE49-F238E27FC236}">
                <a16:creationId xmlns:a16="http://schemas.microsoft.com/office/drawing/2014/main" id="{3F19C16F-E46D-4F42-A4D2-189C54D6FAA6}"/>
              </a:ext>
            </a:extLst>
          </p:cNvPr>
          <p:cNvPicPr>
            <a:picLocks noChangeAspect="1"/>
          </p:cNvPicPr>
          <p:nvPr/>
        </p:nvPicPr>
        <p:blipFill>
          <a:blip r:embed="rId2"/>
          <a:stretch>
            <a:fillRect/>
          </a:stretch>
        </p:blipFill>
        <p:spPr>
          <a:xfrm>
            <a:off x="8913536" y="375277"/>
            <a:ext cx="2581275" cy="1771650"/>
          </a:xfrm>
          <a:prstGeom prst="rect">
            <a:avLst/>
          </a:prstGeom>
        </p:spPr>
      </p:pic>
      <p:pic>
        <p:nvPicPr>
          <p:cNvPr id="6" name="Afbeelding 5">
            <a:extLst>
              <a:ext uri="{FF2B5EF4-FFF2-40B4-BE49-F238E27FC236}">
                <a16:creationId xmlns:a16="http://schemas.microsoft.com/office/drawing/2014/main" id="{8A1D7544-0AF5-4753-8DAB-CF2305C73058}"/>
              </a:ext>
            </a:extLst>
          </p:cNvPr>
          <p:cNvPicPr>
            <a:picLocks noChangeAspect="1"/>
          </p:cNvPicPr>
          <p:nvPr/>
        </p:nvPicPr>
        <p:blipFill>
          <a:blip r:embed="rId3"/>
          <a:stretch>
            <a:fillRect/>
          </a:stretch>
        </p:blipFill>
        <p:spPr>
          <a:xfrm>
            <a:off x="6096000" y="3972130"/>
            <a:ext cx="3048000" cy="1799397"/>
          </a:xfrm>
          <a:prstGeom prst="rect">
            <a:avLst/>
          </a:prstGeom>
        </p:spPr>
      </p:pic>
      <p:pic>
        <p:nvPicPr>
          <p:cNvPr id="7" name="Afbeelding 6">
            <a:extLst>
              <a:ext uri="{FF2B5EF4-FFF2-40B4-BE49-F238E27FC236}">
                <a16:creationId xmlns:a16="http://schemas.microsoft.com/office/drawing/2014/main" id="{BBC73A50-1D19-4B36-B47A-D5784A3C4242}"/>
              </a:ext>
            </a:extLst>
          </p:cNvPr>
          <p:cNvPicPr>
            <a:picLocks noChangeAspect="1"/>
          </p:cNvPicPr>
          <p:nvPr/>
        </p:nvPicPr>
        <p:blipFill>
          <a:blip r:embed="rId4"/>
          <a:stretch>
            <a:fillRect/>
          </a:stretch>
        </p:blipFill>
        <p:spPr>
          <a:xfrm>
            <a:off x="1804780" y="3972130"/>
            <a:ext cx="3213209" cy="1799397"/>
          </a:xfrm>
          <a:prstGeom prst="rect">
            <a:avLst/>
          </a:prstGeom>
        </p:spPr>
      </p:pic>
    </p:spTree>
    <p:extLst>
      <p:ext uri="{BB962C8B-B14F-4D97-AF65-F5344CB8AC3E}">
        <p14:creationId xmlns:p14="http://schemas.microsoft.com/office/powerpoint/2010/main" val="337064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4596708" cy="2492990"/>
          </a:xfrm>
          <a:prstGeom prst="rect">
            <a:avLst/>
          </a:prstGeom>
          <a:noFill/>
        </p:spPr>
        <p:txBody>
          <a:bodyPr wrap="none" rtlCol="0">
            <a:spAutoFit/>
          </a:bodyPr>
          <a:lstStyle/>
          <a:p>
            <a:r>
              <a:rPr lang="nl-NL" sz="4400" dirty="0"/>
              <a:t>Les 4 </a:t>
            </a:r>
          </a:p>
          <a:p>
            <a:r>
              <a:rPr lang="nl-NL" sz="2800" dirty="0"/>
              <a:t>Opdracht Glasteelt</a:t>
            </a:r>
          </a:p>
          <a:p>
            <a:endParaRPr lang="nl-NL" sz="2800" dirty="0"/>
          </a:p>
          <a:p>
            <a:r>
              <a:rPr lang="nl-NL" sz="2800" dirty="0"/>
              <a:t>N2/3/4 Maak opdracht  4.1</a:t>
            </a:r>
          </a:p>
          <a:p>
            <a:endParaRPr lang="nl-NL" sz="2800" dirty="0"/>
          </a:p>
        </p:txBody>
      </p:sp>
      <p:pic>
        <p:nvPicPr>
          <p:cNvPr id="7" name="Afbeelding 6">
            <a:extLst>
              <a:ext uri="{FF2B5EF4-FFF2-40B4-BE49-F238E27FC236}">
                <a16:creationId xmlns:a16="http://schemas.microsoft.com/office/drawing/2014/main" id="{D45CFCB4-F09B-4C5A-BA49-3F85E9E083E8}"/>
              </a:ext>
            </a:extLst>
          </p:cNvPr>
          <p:cNvPicPr>
            <a:picLocks noChangeAspect="1"/>
          </p:cNvPicPr>
          <p:nvPr/>
        </p:nvPicPr>
        <p:blipFill>
          <a:blip r:embed="rId2"/>
          <a:stretch>
            <a:fillRect/>
          </a:stretch>
        </p:blipFill>
        <p:spPr>
          <a:xfrm>
            <a:off x="2991555" y="2725985"/>
            <a:ext cx="5328356" cy="3710168"/>
          </a:xfrm>
          <a:prstGeom prst="rect">
            <a:avLst/>
          </a:prstGeom>
        </p:spPr>
      </p:pic>
    </p:spTree>
    <p:extLst>
      <p:ext uri="{BB962C8B-B14F-4D97-AF65-F5344CB8AC3E}">
        <p14:creationId xmlns:p14="http://schemas.microsoft.com/office/powerpoint/2010/main" val="326268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8696548" cy="2062103"/>
          </a:xfrm>
          <a:prstGeom prst="rect">
            <a:avLst/>
          </a:prstGeom>
          <a:noFill/>
        </p:spPr>
        <p:txBody>
          <a:bodyPr wrap="none" rtlCol="0">
            <a:spAutoFit/>
          </a:bodyPr>
          <a:lstStyle/>
          <a:p>
            <a:r>
              <a:rPr lang="nl-NL" sz="4400" dirty="0"/>
              <a:t>Les 4 </a:t>
            </a:r>
          </a:p>
          <a:p>
            <a:r>
              <a:rPr lang="nl-NL" sz="2800" dirty="0"/>
              <a:t>Opdracht Boomteelt</a:t>
            </a:r>
          </a:p>
          <a:p>
            <a:endParaRPr lang="nl-NL" sz="2800" dirty="0"/>
          </a:p>
          <a:p>
            <a:r>
              <a:rPr lang="nl-NL" sz="2800" dirty="0">
                <a:highlight>
                  <a:srgbClr val="FFFF00"/>
                </a:highlight>
              </a:rPr>
              <a:t>N2 3 en 4 </a:t>
            </a:r>
            <a:r>
              <a:rPr lang="nl-NL" sz="2800" dirty="0"/>
              <a:t>maak opdracht  2 en 7 op Theorie N 3 en 4</a:t>
            </a:r>
          </a:p>
        </p:txBody>
      </p:sp>
      <p:pic>
        <p:nvPicPr>
          <p:cNvPr id="7" name="Afbeelding 6">
            <a:extLst>
              <a:ext uri="{FF2B5EF4-FFF2-40B4-BE49-F238E27FC236}">
                <a16:creationId xmlns:a16="http://schemas.microsoft.com/office/drawing/2014/main" id="{CFCE60C4-B55E-45C4-AFED-3B6C8606AA64}"/>
              </a:ext>
            </a:extLst>
          </p:cNvPr>
          <p:cNvPicPr>
            <a:picLocks noChangeAspect="1"/>
          </p:cNvPicPr>
          <p:nvPr/>
        </p:nvPicPr>
        <p:blipFill>
          <a:blip r:embed="rId2"/>
          <a:stretch>
            <a:fillRect/>
          </a:stretch>
        </p:blipFill>
        <p:spPr>
          <a:xfrm>
            <a:off x="2121797" y="2388069"/>
            <a:ext cx="6543675" cy="4065104"/>
          </a:xfrm>
          <a:prstGeom prst="rect">
            <a:avLst/>
          </a:prstGeom>
        </p:spPr>
      </p:pic>
    </p:spTree>
    <p:extLst>
      <p:ext uri="{BB962C8B-B14F-4D97-AF65-F5344CB8AC3E}">
        <p14:creationId xmlns:p14="http://schemas.microsoft.com/office/powerpoint/2010/main" val="3091929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9" name="Rechthoek 8">
            <a:extLst>
              <a:ext uri="{FF2B5EF4-FFF2-40B4-BE49-F238E27FC236}">
                <a16:creationId xmlns:a16="http://schemas.microsoft.com/office/drawing/2014/main" id="{6D98F6AD-999D-4307-91DD-040FA5FFE94F}"/>
              </a:ext>
            </a:extLst>
          </p:cNvPr>
          <p:cNvSpPr/>
          <p:nvPr/>
        </p:nvSpPr>
        <p:spPr>
          <a:xfrm>
            <a:off x="662608" y="1531419"/>
            <a:ext cx="9395792" cy="2677656"/>
          </a:xfrm>
          <a:prstGeom prst="rect">
            <a:avLst/>
          </a:prstGeom>
        </p:spPr>
        <p:txBody>
          <a:bodyPr wrap="square">
            <a:spAutoFit/>
          </a:bodyPr>
          <a:lstStyle/>
          <a:p>
            <a:r>
              <a:rPr lang="nl-NL" sz="2400" dirty="0"/>
              <a:t>Kwaliteitseisen</a:t>
            </a:r>
          </a:p>
          <a:p>
            <a:r>
              <a:rPr lang="nl-NL" sz="2400" dirty="0"/>
              <a:t>Als je schoenen gaat kopen in de winkel, koop je schoenen waarvan jij denkt dat het goede zijn.</a:t>
            </a:r>
          </a:p>
          <a:p>
            <a:r>
              <a:rPr lang="nl-NL" sz="2400" dirty="0"/>
              <a:t>Daarbij let je op de kleur en het model. </a:t>
            </a:r>
          </a:p>
          <a:p>
            <a:r>
              <a:rPr lang="nl-NL" sz="2400" dirty="0"/>
              <a:t>Maar ook het materiaal waarvan de schoenen zijn gemaakt, is belangrijk. </a:t>
            </a:r>
          </a:p>
          <a:p>
            <a:r>
              <a:rPr lang="nl-NL" sz="2400" dirty="0"/>
              <a:t>Al deze kenmerken bij elkaar noem je de kwaliteitskenmerken.</a:t>
            </a:r>
          </a:p>
        </p:txBody>
      </p:sp>
      <p:pic>
        <p:nvPicPr>
          <p:cNvPr id="10" name="Afbeelding 9">
            <a:extLst>
              <a:ext uri="{FF2B5EF4-FFF2-40B4-BE49-F238E27FC236}">
                <a16:creationId xmlns:a16="http://schemas.microsoft.com/office/drawing/2014/main" id="{CD258A5F-3595-4025-8019-29D73B2BAD7A}"/>
              </a:ext>
            </a:extLst>
          </p:cNvPr>
          <p:cNvPicPr>
            <a:picLocks noChangeAspect="1"/>
          </p:cNvPicPr>
          <p:nvPr/>
        </p:nvPicPr>
        <p:blipFill>
          <a:blip r:embed="rId2"/>
          <a:stretch>
            <a:fillRect/>
          </a:stretch>
        </p:blipFill>
        <p:spPr>
          <a:xfrm>
            <a:off x="3197501" y="4649684"/>
            <a:ext cx="5263250" cy="1790872"/>
          </a:xfrm>
          <a:prstGeom prst="rect">
            <a:avLst/>
          </a:prstGeom>
        </p:spPr>
      </p:pic>
    </p:spTree>
    <p:extLst>
      <p:ext uri="{BB962C8B-B14F-4D97-AF65-F5344CB8AC3E}">
        <p14:creationId xmlns:p14="http://schemas.microsoft.com/office/powerpoint/2010/main" val="405294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B5D0A55F-8DA3-450B-985E-7F408CE57D1C}"/>
              </a:ext>
            </a:extLst>
          </p:cNvPr>
          <p:cNvSpPr/>
          <p:nvPr/>
        </p:nvSpPr>
        <p:spPr>
          <a:xfrm>
            <a:off x="756000" y="1439951"/>
            <a:ext cx="6096000" cy="3046988"/>
          </a:xfrm>
          <a:prstGeom prst="rect">
            <a:avLst/>
          </a:prstGeom>
        </p:spPr>
        <p:txBody>
          <a:bodyPr>
            <a:spAutoFit/>
          </a:bodyPr>
          <a:lstStyle/>
          <a:p>
            <a:r>
              <a:rPr lang="nl-NL" sz="2400" dirty="0"/>
              <a:t>Als je producten van goede kwaliteit wilt leveren aan de consument, moet je iets</a:t>
            </a:r>
          </a:p>
          <a:p>
            <a:r>
              <a:rPr lang="nl-NL" sz="2400" dirty="0"/>
              <a:t>weten van kwaliteit.</a:t>
            </a:r>
          </a:p>
          <a:p>
            <a:r>
              <a:rPr lang="nl-NL" sz="2400" dirty="0"/>
              <a:t>– Wat is kwaliteit?</a:t>
            </a:r>
          </a:p>
          <a:p>
            <a:r>
              <a:rPr lang="nl-NL" sz="2400" dirty="0"/>
              <a:t>– Wat is uitwendige kwaliteit?</a:t>
            </a:r>
          </a:p>
          <a:p>
            <a:r>
              <a:rPr lang="nl-NL" sz="2400" dirty="0"/>
              <a:t>– Wat is inwendige kwaliteit?</a:t>
            </a:r>
          </a:p>
          <a:p>
            <a:r>
              <a:rPr lang="nl-NL" sz="2400" dirty="0"/>
              <a:t>– Wat beïnvloedt de kwaliteit?</a:t>
            </a:r>
          </a:p>
          <a:p>
            <a:r>
              <a:rPr lang="nl-NL" sz="2400" dirty="0"/>
              <a:t>– Wie controleert de kwaliteit?</a:t>
            </a:r>
          </a:p>
        </p:txBody>
      </p:sp>
      <p:pic>
        <p:nvPicPr>
          <p:cNvPr id="4" name="Afbeelding 3">
            <a:extLst>
              <a:ext uri="{FF2B5EF4-FFF2-40B4-BE49-F238E27FC236}">
                <a16:creationId xmlns:a16="http://schemas.microsoft.com/office/drawing/2014/main" id="{7CC87D78-47A3-43F0-9756-EAB0D0352234}"/>
              </a:ext>
            </a:extLst>
          </p:cNvPr>
          <p:cNvPicPr>
            <a:picLocks noChangeAspect="1"/>
          </p:cNvPicPr>
          <p:nvPr/>
        </p:nvPicPr>
        <p:blipFill>
          <a:blip r:embed="rId2"/>
          <a:stretch>
            <a:fillRect/>
          </a:stretch>
        </p:blipFill>
        <p:spPr>
          <a:xfrm>
            <a:off x="2537790" y="4850827"/>
            <a:ext cx="6542505" cy="1431173"/>
          </a:xfrm>
          <a:prstGeom prst="rect">
            <a:avLst/>
          </a:prstGeom>
        </p:spPr>
      </p:pic>
    </p:spTree>
    <p:extLst>
      <p:ext uri="{BB962C8B-B14F-4D97-AF65-F5344CB8AC3E}">
        <p14:creationId xmlns:p14="http://schemas.microsoft.com/office/powerpoint/2010/main" val="71918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A305DCFF-4762-4A46-92BC-5CCD35746B99}"/>
              </a:ext>
            </a:extLst>
          </p:cNvPr>
          <p:cNvSpPr/>
          <p:nvPr/>
        </p:nvSpPr>
        <p:spPr>
          <a:xfrm>
            <a:off x="690364" y="1294177"/>
            <a:ext cx="10110783" cy="3046988"/>
          </a:xfrm>
          <a:prstGeom prst="rect">
            <a:avLst/>
          </a:prstGeom>
        </p:spPr>
        <p:txBody>
          <a:bodyPr wrap="square">
            <a:spAutoFit/>
          </a:bodyPr>
          <a:lstStyle/>
          <a:p>
            <a:r>
              <a:rPr lang="nl-NL" sz="2400" dirty="0"/>
              <a:t>Wat is kwaliteit?</a:t>
            </a:r>
          </a:p>
          <a:p>
            <a:r>
              <a:rPr lang="nl-NL" sz="2400" dirty="0"/>
              <a:t>Het begrip kwaliteit is moeilijk te omschrijven, omdat iedereen daar anders over denkt. </a:t>
            </a:r>
          </a:p>
          <a:p>
            <a:endParaRPr lang="nl-NL" sz="2400" dirty="0"/>
          </a:p>
          <a:p>
            <a:r>
              <a:rPr lang="nl-NL" sz="2400" dirty="0"/>
              <a:t>Een belangrijke vraag hierbij is: wat verwacht iemand te krijgen?</a:t>
            </a:r>
          </a:p>
          <a:p>
            <a:endParaRPr lang="nl-NL" sz="2400" dirty="0"/>
          </a:p>
          <a:p>
            <a:r>
              <a:rPr lang="nl-NL" sz="2400" dirty="0"/>
              <a:t>Kwaliteit is de mate waarin een product voldoet aan de verwachtingen en/of eisen van de afnemer.</a:t>
            </a:r>
          </a:p>
        </p:txBody>
      </p:sp>
      <p:pic>
        <p:nvPicPr>
          <p:cNvPr id="4" name="Afbeelding 3">
            <a:extLst>
              <a:ext uri="{FF2B5EF4-FFF2-40B4-BE49-F238E27FC236}">
                <a16:creationId xmlns:a16="http://schemas.microsoft.com/office/drawing/2014/main" id="{8CE39418-2391-47B0-88CB-2DD9F9E6E401}"/>
              </a:ext>
            </a:extLst>
          </p:cNvPr>
          <p:cNvPicPr>
            <a:picLocks noChangeAspect="1"/>
          </p:cNvPicPr>
          <p:nvPr/>
        </p:nvPicPr>
        <p:blipFill>
          <a:blip r:embed="rId2"/>
          <a:stretch>
            <a:fillRect/>
          </a:stretch>
        </p:blipFill>
        <p:spPr>
          <a:xfrm>
            <a:off x="3343896" y="4613530"/>
            <a:ext cx="5215611" cy="1668470"/>
          </a:xfrm>
          <a:prstGeom prst="rect">
            <a:avLst/>
          </a:prstGeom>
        </p:spPr>
      </p:pic>
    </p:spTree>
    <p:extLst>
      <p:ext uri="{BB962C8B-B14F-4D97-AF65-F5344CB8AC3E}">
        <p14:creationId xmlns:p14="http://schemas.microsoft.com/office/powerpoint/2010/main" val="330509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50DB013D-1B1F-4916-A30C-0D28935CB14F}"/>
              </a:ext>
            </a:extLst>
          </p:cNvPr>
          <p:cNvSpPr/>
          <p:nvPr/>
        </p:nvSpPr>
        <p:spPr>
          <a:xfrm>
            <a:off x="747206" y="1197326"/>
            <a:ext cx="8873872" cy="3785652"/>
          </a:xfrm>
          <a:prstGeom prst="rect">
            <a:avLst/>
          </a:prstGeom>
        </p:spPr>
        <p:txBody>
          <a:bodyPr wrap="square">
            <a:spAutoFit/>
          </a:bodyPr>
          <a:lstStyle/>
          <a:p>
            <a:r>
              <a:rPr lang="nl-NL" sz="2400" i="1" dirty="0"/>
              <a:t>Kwaliteit is de mate waarin een product voldoet aan de verwachtingen en/of eisen van de afnemer</a:t>
            </a:r>
          </a:p>
          <a:p>
            <a:r>
              <a:rPr lang="nl-NL" sz="2400" dirty="0"/>
              <a:t>Deze definitie geeft aan dat de kwaliteitseisen van een consument bij de aankoop van groenten, bloemen ,planten en bomen anders kunnen zijn dan de kwaliteitseisen van een groothandelaar of een winkelier. </a:t>
            </a:r>
          </a:p>
          <a:p>
            <a:r>
              <a:rPr lang="nl-NL" sz="2400" dirty="0"/>
              <a:t>Kwaliteit heeft ook nadrukkelijk te maken met de teelt- en verkoopkosten. De prijs is ook een soort van kwaliteit. Want de snijbloemen, groenten en potplanten moeten altijd betaalbaar blijven.</a:t>
            </a:r>
          </a:p>
        </p:txBody>
      </p:sp>
      <p:pic>
        <p:nvPicPr>
          <p:cNvPr id="4" name="Afbeelding 3">
            <a:extLst>
              <a:ext uri="{FF2B5EF4-FFF2-40B4-BE49-F238E27FC236}">
                <a16:creationId xmlns:a16="http://schemas.microsoft.com/office/drawing/2014/main" id="{DA37375E-5B42-4963-AEC4-2DE5046DBCCF}"/>
              </a:ext>
            </a:extLst>
          </p:cNvPr>
          <p:cNvPicPr>
            <a:picLocks noChangeAspect="1"/>
          </p:cNvPicPr>
          <p:nvPr/>
        </p:nvPicPr>
        <p:blipFill>
          <a:blip r:embed="rId2"/>
          <a:stretch>
            <a:fillRect/>
          </a:stretch>
        </p:blipFill>
        <p:spPr>
          <a:xfrm>
            <a:off x="7598119" y="4406762"/>
            <a:ext cx="4387761" cy="2285586"/>
          </a:xfrm>
          <a:prstGeom prst="rect">
            <a:avLst/>
          </a:prstGeom>
        </p:spPr>
      </p:pic>
    </p:spTree>
    <p:extLst>
      <p:ext uri="{BB962C8B-B14F-4D97-AF65-F5344CB8AC3E}">
        <p14:creationId xmlns:p14="http://schemas.microsoft.com/office/powerpoint/2010/main" val="57850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F7C52AB4-E9D1-463A-980F-BC7DD60A7701}"/>
              </a:ext>
            </a:extLst>
          </p:cNvPr>
          <p:cNvSpPr/>
          <p:nvPr/>
        </p:nvSpPr>
        <p:spPr>
          <a:xfrm>
            <a:off x="304800" y="1314704"/>
            <a:ext cx="6547200" cy="4062651"/>
          </a:xfrm>
          <a:prstGeom prst="rect">
            <a:avLst/>
          </a:prstGeom>
        </p:spPr>
        <p:txBody>
          <a:bodyPr wrap="square">
            <a:spAutoFit/>
          </a:bodyPr>
          <a:lstStyle/>
          <a:p>
            <a:r>
              <a:rPr lang="nl-NL" sz="2400" dirty="0"/>
              <a:t>Wat is uitwendige kwaliteit?</a:t>
            </a:r>
          </a:p>
          <a:p>
            <a:r>
              <a:rPr lang="nl-NL" sz="2400" dirty="0"/>
              <a:t>Als je een bosje bloemen koopt, heb je een eigen mening over de kwaliteit die het bosje moet hebben. Het bosje moet de goede kleur hebben, de stelen moeten recht zijn, de bloemen moeten lekker ruiken en ze moeten bovendien mooi verpakt zijn. </a:t>
            </a:r>
          </a:p>
          <a:p>
            <a:r>
              <a:rPr lang="nl-NL" sz="2400" dirty="0"/>
              <a:t>Deze kenmerken kun je zien als je een bosje bloemen uitzoekt om te kopen. Dit noem je de uitwendige kwaliteit van het product.</a:t>
            </a:r>
          </a:p>
          <a:p>
            <a:endParaRPr lang="nl-NL" dirty="0"/>
          </a:p>
        </p:txBody>
      </p:sp>
      <p:pic>
        <p:nvPicPr>
          <p:cNvPr id="4" name="Afbeelding 3">
            <a:extLst>
              <a:ext uri="{FF2B5EF4-FFF2-40B4-BE49-F238E27FC236}">
                <a16:creationId xmlns:a16="http://schemas.microsoft.com/office/drawing/2014/main" id="{887199FB-C962-4F0F-B8DA-E65EA14246C2}"/>
              </a:ext>
            </a:extLst>
          </p:cNvPr>
          <p:cNvPicPr>
            <a:picLocks noChangeAspect="1"/>
          </p:cNvPicPr>
          <p:nvPr/>
        </p:nvPicPr>
        <p:blipFill>
          <a:blip r:embed="rId2"/>
          <a:stretch>
            <a:fillRect/>
          </a:stretch>
        </p:blipFill>
        <p:spPr>
          <a:xfrm flipH="1">
            <a:off x="7267830" y="1693012"/>
            <a:ext cx="3111169" cy="3303058"/>
          </a:xfrm>
          <a:prstGeom prst="rect">
            <a:avLst/>
          </a:prstGeom>
        </p:spPr>
      </p:pic>
    </p:spTree>
    <p:extLst>
      <p:ext uri="{BB962C8B-B14F-4D97-AF65-F5344CB8AC3E}">
        <p14:creationId xmlns:p14="http://schemas.microsoft.com/office/powerpoint/2010/main" val="54859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A0341D-144A-46E5-9ED6-E9B7F4101431}"/>
              </a:ext>
            </a:extLst>
          </p:cNvPr>
          <p:cNvSpPr>
            <a:spLocks noGrp="1"/>
          </p:cNvSpPr>
          <p:nvPr>
            <p:ph type="title"/>
          </p:nvPr>
        </p:nvSpPr>
        <p:spPr/>
        <p:txBody>
          <a:bodyPr>
            <a:normAutofit fontScale="90000"/>
          </a:bodyPr>
          <a:lstStyle/>
          <a:p>
            <a:r>
              <a:rPr lang="nl-NL" dirty="0"/>
              <a:t>Kwaliteit</a:t>
            </a:r>
            <a:br>
              <a:rPr lang="nl-NL" dirty="0"/>
            </a:br>
            <a:endParaRPr lang="nl-NL" dirty="0"/>
          </a:p>
        </p:txBody>
      </p:sp>
      <p:sp>
        <p:nvSpPr>
          <p:cNvPr id="3" name="Rechthoek 2">
            <a:extLst>
              <a:ext uri="{FF2B5EF4-FFF2-40B4-BE49-F238E27FC236}">
                <a16:creationId xmlns:a16="http://schemas.microsoft.com/office/drawing/2014/main" id="{3E1BCE02-4AB4-42D0-9149-A9E3FA32EC80}"/>
              </a:ext>
            </a:extLst>
          </p:cNvPr>
          <p:cNvSpPr/>
          <p:nvPr/>
        </p:nvSpPr>
        <p:spPr>
          <a:xfrm>
            <a:off x="756000" y="1522058"/>
            <a:ext cx="9368661" cy="4154984"/>
          </a:xfrm>
          <a:prstGeom prst="rect">
            <a:avLst/>
          </a:prstGeom>
        </p:spPr>
        <p:txBody>
          <a:bodyPr wrap="square">
            <a:spAutoFit/>
          </a:bodyPr>
          <a:lstStyle/>
          <a:p>
            <a:r>
              <a:rPr lang="nl-NL" sz="2400" dirty="0"/>
              <a:t>Wat is inwendige kwaliteit?</a:t>
            </a:r>
          </a:p>
          <a:p>
            <a:r>
              <a:rPr lang="nl-NL" sz="2400" dirty="0"/>
              <a:t>Aan de uiterlijke kenmerken kun je niet zien of het product ook een goede houdbaarheid of smaak zal hebben. De inwendige kwaliteitsfactoren worden onder andere bepaald door:</a:t>
            </a:r>
          </a:p>
          <a:p>
            <a:endParaRPr lang="nl-NL" sz="2400" dirty="0"/>
          </a:p>
          <a:p>
            <a:r>
              <a:rPr lang="nl-NL" sz="2400" dirty="0"/>
              <a:t>– de hoeveelheid suikers in de plant;</a:t>
            </a:r>
          </a:p>
          <a:p>
            <a:r>
              <a:rPr lang="nl-NL" sz="2400" dirty="0"/>
              <a:t>– de keuze van het ras dat de kweker heeft geplant;</a:t>
            </a:r>
          </a:p>
          <a:p>
            <a:r>
              <a:rPr lang="nl-NL" sz="2400" dirty="0"/>
              <a:t>– de bemesting van de plant;</a:t>
            </a:r>
          </a:p>
          <a:p>
            <a:r>
              <a:rPr lang="nl-NL" sz="2400" dirty="0"/>
              <a:t>– de verzorging van het gewas;</a:t>
            </a:r>
          </a:p>
          <a:p>
            <a:r>
              <a:rPr lang="nl-NL" sz="2400" dirty="0"/>
              <a:t>– het moment van oogsten;</a:t>
            </a:r>
          </a:p>
          <a:p>
            <a:r>
              <a:rPr lang="nl-NL" sz="2400" dirty="0"/>
              <a:t>– de verzorging na de oogst.</a:t>
            </a:r>
          </a:p>
        </p:txBody>
      </p:sp>
      <p:pic>
        <p:nvPicPr>
          <p:cNvPr id="4" name="Afbeelding 3">
            <a:extLst>
              <a:ext uri="{FF2B5EF4-FFF2-40B4-BE49-F238E27FC236}">
                <a16:creationId xmlns:a16="http://schemas.microsoft.com/office/drawing/2014/main" id="{1D41EF12-E8F7-4B76-88A4-E589379D8731}"/>
              </a:ext>
            </a:extLst>
          </p:cNvPr>
          <p:cNvPicPr>
            <a:picLocks noChangeAspect="1"/>
          </p:cNvPicPr>
          <p:nvPr/>
        </p:nvPicPr>
        <p:blipFill>
          <a:blip r:embed="rId2"/>
          <a:stretch>
            <a:fillRect/>
          </a:stretch>
        </p:blipFill>
        <p:spPr>
          <a:xfrm>
            <a:off x="6361043" y="4333641"/>
            <a:ext cx="4161182" cy="2389868"/>
          </a:xfrm>
          <a:prstGeom prst="rect">
            <a:avLst/>
          </a:prstGeom>
        </p:spPr>
      </p:pic>
    </p:spTree>
    <p:extLst>
      <p:ext uri="{BB962C8B-B14F-4D97-AF65-F5344CB8AC3E}">
        <p14:creationId xmlns:p14="http://schemas.microsoft.com/office/powerpoint/2010/main" val="26640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mbo zone.potx" id="{0BCAC3F8-4FF1-499E-BA49-5CC313878B9A}" vid="{F13681D8-602E-4945-A6E2-54F6374ECF3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16" ma:contentTypeDescription="Een nieuw document maken." ma:contentTypeScope="" ma:versionID="7fe18b1a06a904c6259f887bdd1a3996">
  <xsd:schema xmlns:xsd="http://www.w3.org/2001/XMLSchema" xmlns:xs="http://www.w3.org/2001/XMLSchema" xmlns:p="http://schemas.microsoft.com/office/2006/metadata/properties" xmlns:ns2="2cb1c85b-b197-48cd-8bb1-fe9e9ee0096b" xmlns:ns3="414a8a67-acf6-4b09-bb49-f84330b442d7" xmlns:ns4="5ad07612-1080-49cf-8fb2-28e7c3022d9a" targetNamespace="http://schemas.microsoft.com/office/2006/metadata/properties" ma:root="true" ma:fieldsID="0898b0b63e522cea48b096f21a662b8a" ns2:_="" ns3:_="" ns4:_="">
    <xsd:import namespace="2cb1c85b-b197-48cd-8bb1-fe9e9ee0096b"/>
    <xsd:import namespace="414a8a67-acf6-4b09-bb49-f84330b442d7"/>
    <xsd:import namespace="5ad07612-1080-49cf-8fb2-28e7c3022d9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4:SharedWithUsers" minOccurs="0"/>
                <xsd:element ref="ns4: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Afbeeldingtags" ma:readOnly="false" ma:fieldId="{5cf76f15-5ced-4ddc-b409-7134ff3c332f}" ma:taxonomyMulti="true" ma:sspId="ec6a8442-1569-46a6-a14f-f23e9ec9d84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4a8a67-acf6-4b09-bb49-f84330b442d7"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48ea8ce-d6d7-4c67-93d5-dcdb41321123}" ma:internalName="TaxCatchAll" ma:showField="CatchAllData" ma:web="5ad07612-1080-49cf-8fb2-28e7c3022d9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ad07612-1080-49cf-8fb2-28e7c3022d9a" elementFormDefault="qualified">
    <xsd:import namespace="http://schemas.microsoft.com/office/2006/documentManagement/types"/>
    <xsd:import namespace="http://schemas.microsoft.com/office/infopath/2007/PartnerControls"/>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cb1c85b-b197-48cd-8bb1-fe9e9ee0096b">
      <Terms xmlns="http://schemas.microsoft.com/office/infopath/2007/PartnerControls"/>
    </lcf76f155ced4ddcb4097134ff3c332f>
    <TaxCatchAll xmlns="414a8a67-acf6-4b09-bb49-f84330b442d7" xsi:nil="true"/>
  </documentManagement>
</p:properties>
</file>

<file path=customXml/itemProps1.xml><?xml version="1.0" encoding="utf-8"?>
<ds:datastoreItem xmlns:ds="http://schemas.openxmlformats.org/officeDocument/2006/customXml" ds:itemID="{23785307-BE7F-4270-BC66-34809BB261E8}"/>
</file>

<file path=customXml/itemProps2.xml><?xml version="1.0" encoding="utf-8"?>
<ds:datastoreItem xmlns:ds="http://schemas.openxmlformats.org/officeDocument/2006/customXml" ds:itemID="{BC4CB333-F963-4AEB-A860-DFA85317A299}">
  <ds:schemaRefs>
    <ds:schemaRef ds:uri="http://schemas.microsoft.com/sharepoint/v3/contenttype/forms"/>
  </ds:schemaRefs>
</ds:datastoreItem>
</file>

<file path=customXml/itemProps3.xml><?xml version="1.0" encoding="utf-8"?>
<ds:datastoreItem xmlns:ds="http://schemas.openxmlformats.org/officeDocument/2006/customXml" ds:itemID="{521952B6-3B5A-45D5-9161-C62FBA10A536}">
  <ds:schemaRefs>
    <ds:schemaRef ds:uri="http://schemas.microsoft.com/office/2006/metadata/properties"/>
    <ds:schemaRef ds:uri="http://purl.org/dc/terms/"/>
    <ds:schemaRef ds:uri="http://schemas.microsoft.com/office/2006/documentManagement/types"/>
    <ds:schemaRef ds:uri="http://purl.org/dc/dcmitype/"/>
    <ds:schemaRef ds:uri="915d7cad-3e71-4cea-95bb-ac32222adf06"/>
    <ds:schemaRef ds:uri="http://schemas.microsoft.com/office/infopath/2007/PartnerControls"/>
    <ds:schemaRef ds:uri="http://www.w3.org/XML/1998/namespace"/>
    <ds:schemaRef ds:uri="http://schemas.openxmlformats.org/package/2006/metadata/core-properties"/>
    <ds:schemaRef ds:uri="82ac19c3-1cff-4f70-a585-2de21a3866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Presentatie mbo zone</Template>
  <TotalTime>1746</TotalTime>
  <Words>1659</Words>
  <Application>Microsoft Office PowerPoint</Application>
  <PresentationFormat>Breedbeeld</PresentationFormat>
  <Paragraphs>181</Paragraphs>
  <Slides>31</Slides>
  <Notes>0</Notes>
  <HiddenSlides>0</HiddenSlides>
  <MMClips>2</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31</vt:i4>
      </vt:variant>
    </vt:vector>
  </HeadingPairs>
  <TitlesOfParts>
    <vt:vector size="34" baseType="lpstr">
      <vt:lpstr>Arial</vt:lpstr>
      <vt:lpstr>Calibri</vt:lpstr>
      <vt:lpstr>Kantoorthema</vt:lpstr>
      <vt:lpstr>PowerPoint-presentatie</vt:lpstr>
      <vt:lpstr>PowerPoint-presentatie</vt:lpstr>
      <vt:lpstr>PowerPoint-presentatie</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Kwaliteit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GroeneWelle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Bertus Boer</dc:creator>
  <cp:lastModifiedBy>Ben Nienhuis</cp:lastModifiedBy>
  <cp:revision>173</cp:revision>
  <dcterms:created xsi:type="dcterms:W3CDTF">2019-05-15T12:41:20Z</dcterms:created>
  <dcterms:modified xsi:type="dcterms:W3CDTF">2024-10-07T07:38:56Z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