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39"/>
  </p:notesMasterIdLst>
  <p:handoutMasterIdLst>
    <p:handoutMasterId r:id="rId40"/>
  </p:handoutMasterIdLst>
  <p:sldIdLst>
    <p:sldId id="257" r:id="rId5"/>
    <p:sldId id="264" r:id="rId6"/>
    <p:sldId id="282" r:id="rId7"/>
    <p:sldId id="280" r:id="rId8"/>
    <p:sldId id="291" r:id="rId9"/>
    <p:sldId id="289" r:id="rId10"/>
    <p:sldId id="290" r:id="rId11"/>
    <p:sldId id="292" r:id="rId12"/>
    <p:sldId id="293" r:id="rId13"/>
    <p:sldId id="294" r:id="rId14"/>
    <p:sldId id="285" r:id="rId15"/>
    <p:sldId id="295" r:id="rId16"/>
    <p:sldId id="287" r:id="rId17"/>
    <p:sldId id="304" r:id="rId18"/>
    <p:sldId id="305" r:id="rId19"/>
    <p:sldId id="306" r:id="rId20"/>
    <p:sldId id="307" r:id="rId21"/>
    <p:sldId id="308" r:id="rId22"/>
    <p:sldId id="309" r:id="rId23"/>
    <p:sldId id="314" r:id="rId24"/>
    <p:sldId id="310" r:id="rId25"/>
    <p:sldId id="312" r:id="rId26"/>
    <p:sldId id="313" r:id="rId27"/>
    <p:sldId id="296" r:id="rId28"/>
    <p:sldId id="315" r:id="rId29"/>
    <p:sldId id="297" r:id="rId30"/>
    <p:sldId id="299" r:id="rId31"/>
    <p:sldId id="300" r:id="rId32"/>
    <p:sldId id="302" r:id="rId33"/>
    <p:sldId id="303" r:id="rId34"/>
    <p:sldId id="301" r:id="rId35"/>
    <p:sldId id="298" r:id="rId36"/>
    <p:sldId id="316" r:id="rId37"/>
    <p:sldId id="317" r:id="rId3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E17673-11E8-48CB-B36E-6CEAE5CB4C7A}" v="4" dt="2024-09-16T10:14:18.613"/>
    <p1510:client id="{8B6D8E13-0023-4778-9663-FDB8A4C8D864}" v="94" dt="2024-09-17T09:30:54.715"/>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ijl, gemiddeld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1" d="100"/>
          <a:sy n="81" d="100"/>
        </p:scale>
        <p:origin x="120" y="576"/>
      </p:cViewPr>
      <p:guideLst/>
    </p:cSldViewPr>
  </p:slideViewPr>
  <p:notesTextViewPr>
    <p:cViewPr>
      <p:scale>
        <a:sx n="3" d="2"/>
        <a:sy n="3" d="2"/>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 Nienhuis" userId="2c6c04f1-77c7-44b5-a463-93386779ab63" providerId="ADAL" clId="{8B6D8E13-0023-4778-9663-FDB8A4C8D864}"/>
    <pc:docChg chg="custSel addSld delSld modSld sldOrd">
      <pc:chgData name="Ben Nienhuis" userId="2c6c04f1-77c7-44b5-a463-93386779ab63" providerId="ADAL" clId="{8B6D8E13-0023-4778-9663-FDB8A4C8D864}" dt="2024-09-17T09:30:54.715" v="264"/>
      <pc:docMkLst>
        <pc:docMk/>
      </pc:docMkLst>
      <pc:sldChg chg="modAnim">
        <pc:chgData name="Ben Nienhuis" userId="2c6c04f1-77c7-44b5-a463-93386779ab63" providerId="ADAL" clId="{8B6D8E13-0023-4778-9663-FDB8A4C8D864}" dt="2024-09-16T15:28:07.270" v="162"/>
        <pc:sldMkLst>
          <pc:docMk/>
          <pc:sldMk cId="3370645949" sldId="282"/>
        </pc:sldMkLst>
      </pc:sldChg>
      <pc:sldChg chg="modAnim">
        <pc:chgData name="Ben Nienhuis" userId="2c6c04f1-77c7-44b5-a463-93386779ab63" providerId="ADAL" clId="{8B6D8E13-0023-4778-9663-FDB8A4C8D864}" dt="2024-09-16T15:31:32.551" v="188"/>
        <pc:sldMkLst>
          <pc:docMk/>
          <pc:sldMk cId="2706026119" sldId="285"/>
        </pc:sldMkLst>
      </pc:sldChg>
      <pc:sldChg chg="modAnim">
        <pc:chgData name="Ben Nienhuis" userId="2c6c04f1-77c7-44b5-a463-93386779ab63" providerId="ADAL" clId="{8B6D8E13-0023-4778-9663-FDB8A4C8D864}" dt="2024-09-16T15:32:48.768" v="196"/>
        <pc:sldMkLst>
          <pc:docMk/>
          <pc:sldMk cId="1988749779" sldId="287"/>
        </pc:sldMkLst>
      </pc:sldChg>
      <pc:sldChg chg="modSp mod modAnim">
        <pc:chgData name="Ben Nienhuis" userId="2c6c04f1-77c7-44b5-a463-93386779ab63" providerId="ADAL" clId="{8B6D8E13-0023-4778-9663-FDB8A4C8D864}" dt="2024-09-16T15:29:20.985" v="170"/>
        <pc:sldMkLst>
          <pc:docMk/>
          <pc:sldMk cId="833874266" sldId="289"/>
        </pc:sldMkLst>
        <pc:spChg chg="mod">
          <ac:chgData name="Ben Nienhuis" userId="2c6c04f1-77c7-44b5-a463-93386779ab63" providerId="ADAL" clId="{8B6D8E13-0023-4778-9663-FDB8A4C8D864}" dt="2024-09-16T15:28:57.255" v="166" actId="6549"/>
          <ac:spMkLst>
            <pc:docMk/>
            <pc:sldMk cId="833874266" sldId="289"/>
            <ac:spMk id="7" creationId="{3C694726-4917-4D6E-A102-8A49187AD814}"/>
          </ac:spMkLst>
        </pc:spChg>
      </pc:sldChg>
      <pc:sldChg chg="modAnim">
        <pc:chgData name="Ben Nienhuis" userId="2c6c04f1-77c7-44b5-a463-93386779ab63" providerId="ADAL" clId="{8B6D8E13-0023-4778-9663-FDB8A4C8D864}" dt="2024-09-16T15:29:51.959" v="173"/>
        <pc:sldMkLst>
          <pc:docMk/>
          <pc:sldMk cId="1129994799" sldId="290"/>
        </pc:sldMkLst>
      </pc:sldChg>
      <pc:sldChg chg="modAnim">
        <pc:chgData name="Ben Nienhuis" userId="2c6c04f1-77c7-44b5-a463-93386779ab63" providerId="ADAL" clId="{8B6D8E13-0023-4778-9663-FDB8A4C8D864}" dt="2024-09-17T09:28:10.012" v="263"/>
        <pc:sldMkLst>
          <pc:docMk/>
          <pc:sldMk cId="450674191" sldId="292"/>
        </pc:sldMkLst>
      </pc:sldChg>
      <pc:sldChg chg="modSp mod modAnim">
        <pc:chgData name="Ben Nienhuis" userId="2c6c04f1-77c7-44b5-a463-93386779ab63" providerId="ADAL" clId="{8B6D8E13-0023-4778-9663-FDB8A4C8D864}" dt="2024-09-16T15:30:49.525" v="181"/>
        <pc:sldMkLst>
          <pc:docMk/>
          <pc:sldMk cId="3611401949" sldId="293"/>
        </pc:sldMkLst>
        <pc:spChg chg="mod">
          <ac:chgData name="Ben Nienhuis" userId="2c6c04f1-77c7-44b5-a463-93386779ab63" providerId="ADAL" clId="{8B6D8E13-0023-4778-9663-FDB8A4C8D864}" dt="2024-09-16T15:30:35.487" v="179" actId="20577"/>
          <ac:spMkLst>
            <pc:docMk/>
            <pc:sldMk cId="3611401949" sldId="293"/>
            <ac:spMk id="5" creationId="{E33E6E4D-D56C-4EBA-BFCC-BC3F95F21352}"/>
          </ac:spMkLst>
        </pc:spChg>
      </pc:sldChg>
      <pc:sldChg chg="modAnim">
        <pc:chgData name="Ben Nienhuis" userId="2c6c04f1-77c7-44b5-a463-93386779ab63" providerId="ADAL" clId="{8B6D8E13-0023-4778-9663-FDB8A4C8D864}" dt="2024-09-16T15:31:15.908" v="186"/>
        <pc:sldMkLst>
          <pc:docMk/>
          <pc:sldMk cId="57485041" sldId="294"/>
        </pc:sldMkLst>
      </pc:sldChg>
      <pc:sldChg chg="modAnim">
        <pc:chgData name="Ben Nienhuis" userId="2c6c04f1-77c7-44b5-a463-93386779ab63" providerId="ADAL" clId="{8B6D8E13-0023-4778-9663-FDB8A4C8D864}" dt="2024-09-17T09:30:54.715" v="264"/>
        <pc:sldMkLst>
          <pc:docMk/>
          <pc:sldMk cId="2974923081" sldId="295"/>
        </pc:sldMkLst>
      </pc:sldChg>
      <pc:sldChg chg="addSp delSp modSp mod">
        <pc:chgData name="Ben Nienhuis" userId="2c6c04f1-77c7-44b5-a463-93386779ab63" providerId="ADAL" clId="{8B6D8E13-0023-4778-9663-FDB8A4C8D864}" dt="2024-09-16T15:16:57.059" v="70" actId="1076"/>
        <pc:sldMkLst>
          <pc:docMk/>
          <pc:sldMk cId="640709695" sldId="296"/>
        </pc:sldMkLst>
        <pc:spChg chg="mod">
          <ac:chgData name="Ben Nienhuis" userId="2c6c04f1-77c7-44b5-a463-93386779ab63" providerId="ADAL" clId="{8B6D8E13-0023-4778-9663-FDB8A4C8D864}" dt="2024-09-16T15:16:13.134" v="58" actId="20577"/>
          <ac:spMkLst>
            <pc:docMk/>
            <pc:sldMk cId="640709695" sldId="296"/>
            <ac:spMk id="4" creationId="{63291851-14F2-41EA-BA5A-61070873FC06}"/>
          </ac:spMkLst>
        </pc:spChg>
        <pc:spChg chg="del mod">
          <ac:chgData name="Ben Nienhuis" userId="2c6c04f1-77c7-44b5-a463-93386779ab63" providerId="ADAL" clId="{8B6D8E13-0023-4778-9663-FDB8A4C8D864}" dt="2024-09-16T15:16:24.735" v="62"/>
          <ac:spMkLst>
            <pc:docMk/>
            <pc:sldMk cId="640709695" sldId="296"/>
            <ac:spMk id="6" creationId="{CD64C093-5BDA-4868-BC54-1973ECE994D5}"/>
          </ac:spMkLst>
        </pc:spChg>
        <pc:picChg chg="del">
          <ac:chgData name="Ben Nienhuis" userId="2c6c04f1-77c7-44b5-a463-93386779ab63" providerId="ADAL" clId="{8B6D8E13-0023-4778-9663-FDB8A4C8D864}" dt="2024-09-16T15:16:19.050" v="59" actId="478"/>
          <ac:picMkLst>
            <pc:docMk/>
            <pc:sldMk cId="640709695" sldId="296"/>
            <ac:picMk id="5" creationId="{C27316FF-7523-4881-B678-9F973A7505AA}"/>
          </ac:picMkLst>
        </pc:picChg>
        <pc:picChg chg="add del">
          <ac:chgData name="Ben Nienhuis" userId="2c6c04f1-77c7-44b5-a463-93386779ab63" providerId="ADAL" clId="{8B6D8E13-0023-4778-9663-FDB8A4C8D864}" dt="2024-09-16T15:16:29.287" v="64" actId="478"/>
          <ac:picMkLst>
            <pc:docMk/>
            <pc:sldMk cId="640709695" sldId="296"/>
            <ac:picMk id="8" creationId="{40B81EEB-B4CC-5FB3-4E88-7892F413C52F}"/>
          </ac:picMkLst>
        </pc:picChg>
        <pc:picChg chg="add del">
          <ac:chgData name="Ben Nienhuis" userId="2c6c04f1-77c7-44b5-a463-93386779ab63" providerId="ADAL" clId="{8B6D8E13-0023-4778-9663-FDB8A4C8D864}" dt="2024-09-16T15:16:38.668" v="66" actId="478"/>
          <ac:picMkLst>
            <pc:docMk/>
            <pc:sldMk cId="640709695" sldId="296"/>
            <ac:picMk id="10" creationId="{89E6D8C3-8370-512C-9A85-C0A2EC392341}"/>
          </ac:picMkLst>
        </pc:picChg>
        <pc:picChg chg="add mod">
          <ac:chgData name="Ben Nienhuis" userId="2c6c04f1-77c7-44b5-a463-93386779ab63" providerId="ADAL" clId="{8B6D8E13-0023-4778-9663-FDB8A4C8D864}" dt="2024-09-16T15:16:57.059" v="70" actId="1076"/>
          <ac:picMkLst>
            <pc:docMk/>
            <pc:sldMk cId="640709695" sldId="296"/>
            <ac:picMk id="12" creationId="{2B080959-6853-EA1E-6261-D65430B87822}"/>
          </ac:picMkLst>
        </pc:picChg>
      </pc:sldChg>
      <pc:sldChg chg="modAnim">
        <pc:chgData name="Ben Nienhuis" userId="2c6c04f1-77c7-44b5-a463-93386779ab63" providerId="ADAL" clId="{8B6D8E13-0023-4778-9663-FDB8A4C8D864}" dt="2024-09-16T15:46:19.392" v="234"/>
        <pc:sldMkLst>
          <pc:docMk/>
          <pc:sldMk cId="1074792909" sldId="297"/>
        </pc:sldMkLst>
      </pc:sldChg>
      <pc:sldChg chg="modSp mod">
        <pc:chgData name="Ben Nienhuis" userId="2c6c04f1-77c7-44b5-a463-93386779ab63" providerId="ADAL" clId="{8B6D8E13-0023-4778-9663-FDB8A4C8D864}" dt="2024-09-16T15:17:34.689" v="80" actId="20577"/>
        <pc:sldMkLst>
          <pc:docMk/>
          <pc:sldMk cId="326268256" sldId="298"/>
        </pc:sldMkLst>
        <pc:spChg chg="mod">
          <ac:chgData name="Ben Nienhuis" userId="2c6c04f1-77c7-44b5-a463-93386779ab63" providerId="ADAL" clId="{8B6D8E13-0023-4778-9663-FDB8A4C8D864}" dt="2024-09-16T15:17:34.689" v="80" actId="20577"/>
          <ac:spMkLst>
            <pc:docMk/>
            <pc:sldMk cId="326268256" sldId="298"/>
            <ac:spMk id="4" creationId="{63291851-14F2-41EA-BA5A-61070873FC06}"/>
          </ac:spMkLst>
        </pc:spChg>
      </pc:sldChg>
      <pc:sldChg chg="modAnim">
        <pc:chgData name="Ben Nienhuis" userId="2c6c04f1-77c7-44b5-a463-93386779ab63" providerId="ADAL" clId="{8B6D8E13-0023-4778-9663-FDB8A4C8D864}" dt="2024-09-16T15:44:34.871" v="227"/>
        <pc:sldMkLst>
          <pc:docMk/>
          <pc:sldMk cId="2077538837" sldId="299"/>
        </pc:sldMkLst>
      </pc:sldChg>
      <pc:sldChg chg="addSp modSp mod modAnim">
        <pc:chgData name="Ben Nienhuis" userId="2c6c04f1-77c7-44b5-a463-93386779ab63" providerId="ADAL" clId="{8B6D8E13-0023-4778-9663-FDB8A4C8D864}" dt="2024-09-16T15:46:05.397" v="233"/>
        <pc:sldMkLst>
          <pc:docMk/>
          <pc:sldMk cId="1357343589" sldId="300"/>
        </pc:sldMkLst>
        <pc:picChg chg="add mod">
          <ac:chgData name="Ben Nienhuis" userId="2c6c04f1-77c7-44b5-a463-93386779ab63" providerId="ADAL" clId="{8B6D8E13-0023-4778-9663-FDB8A4C8D864}" dt="2024-09-16T15:45:55.244" v="232" actId="1076"/>
          <ac:picMkLst>
            <pc:docMk/>
            <pc:sldMk cId="1357343589" sldId="300"/>
            <ac:picMk id="6" creationId="{09F0DCD1-54D6-C066-6B47-9BDC2BB7A466}"/>
          </ac:picMkLst>
        </pc:picChg>
      </pc:sldChg>
      <pc:sldChg chg="modAnim">
        <pc:chgData name="Ben Nienhuis" userId="2c6c04f1-77c7-44b5-a463-93386779ab63" providerId="ADAL" clId="{8B6D8E13-0023-4778-9663-FDB8A4C8D864}" dt="2024-09-16T15:47:45.308" v="246"/>
        <pc:sldMkLst>
          <pc:docMk/>
          <pc:sldMk cId="4271115545" sldId="301"/>
        </pc:sldMkLst>
      </pc:sldChg>
      <pc:sldChg chg="modAnim">
        <pc:chgData name="Ben Nienhuis" userId="2c6c04f1-77c7-44b5-a463-93386779ab63" providerId="ADAL" clId="{8B6D8E13-0023-4778-9663-FDB8A4C8D864}" dt="2024-09-16T15:47:10.276" v="242"/>
        <pc:sldMkLst>
          <pc:docMk/>
          <pc:sldMk cId="4188087923" sldId="302"/>
        </pc:sldMkLst>
      </pc:sldChg>
      <pc:sldChg chg="addSp delSp modSp mod modAnim">
        <pc:chgData name="Ben Nienhuis" userId="2c6c04f1-77c7-44b5-a463-93386779ab63" providerId="ADAL" clId="{8B6D8E13-0023-4778-9663-FDB8A4C8D864}" dt="2024-09-16T15:56:18.236" v="260"/>
        <pc:sldMkLst>
          <pc:docMk/>
          <pc:sldMk cId="2773015474" sldId="303"/>
        </pc:sldMkLst>
        <pc:spChg chg="mod">
          <ac:chgData name="Ben Nienhuis" userId="2c6c04f1-77c7-44b5-a463-93386779ab63" providerId="ADAL" clId="{8B6D8E13-0023-4778-9663-FDB8A4C8D864}" dt="2024-09-16T15:55:27.541" v="249" actId="14100"/>
          <ac:spMkLst>
            <pc:docMk/>
            <pc:sldMk cId="2773015474" sldId="303"/>
            <ac:spMk id="5" creationId="{EB8E26FB-DFF7-412E-A5F0-7B667C1B5502}"/>
          </ac:spMkLst>
        </pc:spChg>
        <pc:picChg chg="del">
          <ac:chgData name="Ben Nienhuis" userId="2c6c04f1-77c7-44b5-a463-93386779ab63" providerId="ADAL" clId="{8B6D8E13-0023-4778-9663-FDB8A4C8D864}" dt="2024-09-16T15:55:18.297" v="247" actId="478"/>
          <ac:picMkLst>
            <pc:docMk/>
            <pc:sldMk cId="2773015474" sldId="303"/>
            <ac:picMk id="6" creationId="{D1850EE8-81DB-4AC5-A424-D362D8C1B151}"/>
          </ac:picMkLst>
        </pc:picChg>
        <pc:picChg chg="add mod">
          <ac:chgData name="Ben Nienhuis" userId="2c6c04f1-77c7-44b5-a463-93386779ab63" providerId="ADAL" clId="{8B6D8E13-0023-4778-9663-FDB8A4C8D864}" dt="2024-09-16T15:55:57.038" v="254" actId="1076"/>
          <ac:picMkLst>
            <pc:docMk/>
            <pc:sldMk cId="2773015474" sldId="303"/>
            <ac:picMk id="7" creationId="{2F2884C7-2C27-AD51-47CC-8EA47985B49B}"/>
          </ac:picMkLst>
        </pc:picChg>
      </pc:sldChg>
      <pc:sldChg chg="modAnim">
        <pc:chgData name="Ben Nienhuis" userId="2c6c04f1-77c7-44b5-a463-93386779ab63" providerId="ADAL" clId="{8B6D8E13-0023-4778-9663-FDB8A4C8D864}" dt="2024-09-16T15:33:10.830" v="198"/>
        <pc:sldMkLst>
          <pc:docMk/>
          <pc:sldMk cId="3362811189" sldId="304"/>
        </pc:sldMkLst>
      </pc:sldChg>
      <pc:sldChg chg="modAnim">
        <pc:chgData name="Ben Nienhuis" userId="2c6c04f1-77c7-44b5-a463-93386779ab63" providerId="ADAL" clId="{8B6D8E13-0023-4778-9663-FDB8A4C8D864}" dt="2024-09-16T15:33:21.619" v="200"/>
        <pc:sldMkLst>
          <pc:docMk/>
          <pc:sldMk cId="1934398689" sldId="305"/>
        </pc:sldMkLst>
      </pc:sldChg>
      <pc:sldChg chg="modAnim">
        <pc:chgData name="Ben Nienhuis" userId="2c6c04f1-77c7-44b5-a463-93386779ab63" providerId="ADAL" clId="{8B6D8E13-0023-4778-9663-FDB8A4C8D864}" dt="2024-09-16T15:33:41.230" v="202"/>
        <pc:sldMkLst>
          <pc:docMk/>
          <pc:sldMk cId="2683094333" sldId="306"/>
        </pc:sldMkLst>
      </pc:sldChg>
      <pc:sldChg chg="modAnim">
        <pc:chgData name="Ben Nienhuis" userId="2c6c04f1-77c7-44b5-a463-93386779ab63" providerId="ADAL" clId="{8B6D8E13-0023-4778-9663-FDB8A4C8D864}" dt="2024-09-16T15:33:58.510" v="203"/>
        <pc:sldMkLst>
          <pc:docMk/>
          <pc:sldMk cId="2055305944" sldId="307"/>
        </pc:sldMkLst>
      </pc:sldChg>
      <pc:sldChg chg="modAnim">
        <pc:chgData name="Ben Nienhuis" userId="2c6c04f1-77c7-44b5-a463-93386779ab63" providerId="ADAL" clId="{8B6D8E13-0023-4778-9663-FDB8A4C8D864}" dt="2024-09-16T15:34:24.415" v="208"/>
        <pc:sldMkLst>
          <pc:docMk/>
          <pc:sldMk cId="4139804955" sldId="308"/>
        </pc:sldMkLst>
      </pc:sldChg>
      <pc:sldChg chg="addSp modSp mod modAnim">
        <pc:chgData name="Ben Nienhuis" userId="2c6c04f1-77c7-44b5-a463-93386779ab63" providerId="ADAL" clId="{8B6D8E13-0023-4778-9663-FDB8A4C8D864}" dt="2024-09-16T15:34:33.255" v="209"/>
        <pc:sldMkLst>
          <pc:docMk/>
          <pc:sldMk cId="276086937" sldId="309"/>
        </pc:sldMkLst>
        <pc:spChg chg="mod">
          <ac:chgData name="Ben Nienhuis" userId="2c6c04f1-77c7-44b5-a463-93386779ab63" providerId="ADAL" clId="{8B6D8E13-0023-4778-9663-FDB8A4C8D864}" dt="2024-09-16T14:51:16.459" v="2" actId="14100"/>
          <ac:spMkLst>
            <pc:docMk/>
            <pc:sldMk cId="276086937" sldId="309"/>
            <ac:spMk id="5" creationId="{FC99D62A-BA80-4FE0-9082-779F4B45F5A6}"/>
          </ac:spMkLst>
        </pc:spChg>
        <pc:picChg chg="add mod">
          <ac:chgData name="Ben Nienhuis" userId="2c6c04f1-77c7-44b5-a463-93386779ab63" providerId="ADAL" clId="{8B6D8E13-0023-4778-9663-FDB8A4C8D864}" dt="2024-09-16T14:51:30.376" v="7" actId="14100"/>
          <ac:picMkLst>
            <pc:docMk/>
            <pc:sldMk cId="276086937" sldId="309"/>
            <ac:picMk id="7" creationId="{72909D72-2EE3-097E-3C72-05EA459EC902}"/>
          </ac:picMkLst>
        </pc:picChg>
      </pc:sldChg>
      <pc:sldChg chg="addSp modSp mod modAnim">
        <pc:chgData name="Ben Nienhuis" userId="2c6c04f1-77c7-44b5-a463-93386779ab63" providerId="ADAL" clId="{8B6D8E13-0023-4778-9663-FDB8A4C8D864}" dt="2024-09-16T14:59:03.419" v="15" actId="1076"/>
        <pc:sldMkLst>
          <pc:docMk/>
          <pc:sldMk cId="2758815873" sldId="310"/>
        </pc:sldMkLst>
        <pc:spChg chg="mod">
          <ac:chgData name="Ben Nienhuis" userId="2c6c04f1-77c7-44b5-a463-93386779ab63" providerId="ADAL" clId="{8B6D8E13-0023-4778-9663-FDB8A4C8D864}" dt="2024-09-16T14:58:29.207" v="9" actId="14100"/>
          <ac:spMkLst>
            <pc:docMk/>
            <pc:sldMk cId="2758815873" sldId="310"/>
            <ac:spMk id="5" creationId="{2C1B2088-F847-45E2-82A0-ECA10AC065AA}"/>
          </ac:spMkLst>
        </pc:spChg>
        <pc:picChg chg="add mod">
          <ac:chgData name="Ben Nienhuis" userId="2c6c04f1-77c7-44b5-a463-93386779ab63" providerId="ADAL" clId="{8B6D8E13-0023-4778-9663-FDB8A4C8D864}" dt="2024-09-16T14:59:03.419" v="15" actId="1076"/>
          <ac:picMkLst>
            <pc:docMk/>
            <pc:sldMk cId="2758815873" sldId="310"/>
            <ac:picMk id="6" creationId="{0EF74495-FC16-751B-CD64-714DD03B666E}"/>
          </ac:picMkLst>
        </pc:picChg>
      </pc:sldChg>
      <pc:sldChg chg="del">
        <pc:chgData name="Ben Nienhuis" userId="2c6c04f1-77c7-44b5-a463-93386779ab63" providerId="ADAL" clId="{8B6D8E13-0023-4778-9663-FDB8A4C8D864}" dt="2024-09-16T14:59:17.215" v="16" actId="47"/>
        <pc:sldMkLst>
          <pc:docMk/>
          <pc:sldMk cId="3354763403" sldId="311"/>
        </pc:sldMkLst>
      </pc:sldChg>
      <pc:sldChg chg="addSp modSp mod modAnim">
        <pc:chgData name="Ben Nienhuis" userId="2c6c04f1-77c7-44b5-a463-93386779ab63" providerId="ADAL" clId="{8B6D8E13-0023-4778-9663-FDB8A4C8D864}" dt="2024-09-16T15:35:18.474" v="212"/>
        <pc:sldMkLst>
          <pc:docMk/>
          <pc:sldMk cId="728520078" sldId="312"/>
        </pc:sldMkLst>
        <pc:spChg chg="mod">
          <ac:chgData name="Ben Nienhuis" userId="2c6c04f1-77c7-44b5-a463-93386779ab63" providerId="ADAL" clId="{8B6D8E13-0023-4778-9663-FDB8A4C8D864}" dt="2024-09-16T15:01:42.819" v="17" actId="14100"/>
          <ac:spMkLst>
            <pc:docMk/>
            <pc:sldMk cId="728520078" sldId="312"/>
            <ac:spMk id="7" creationId="{80F8EEFC-4FE0-4E0F-9279-81D22EA53727}"/>
          </ac:spMkLst>
        </pc:spChg>
        <pc:picChg chg="add mod">
          <ac:chgData name="Ben Nienhuis" userId="2c6c04f1-77c7-44b5-a463-93386779ab63" providerId="ADAL" clId="{8B6D8E13-0023-4778-9663-FDB8A4C8D864}" dt="2024-09-16T15:02:25.820" v="23" actId="14100"/>
          <ac:picMkLst>
            <pc:docMk/>
            <pc:sldMk cId="728520078" sldId="312"/>
            <ac:picMk id="5" creationId="{6C61E273-6FF1-E2C6-78A9-2AC9D9B89195}"/>
          </ac:picMkLst>
        </pc:picChg>
      </pc:sldChg>
      <pc:sldChg chg="addSp modSp mod modAnim">
        <pc:chgData name="Ben Nienhuis" userId="2c6c04f1-77c7-44b5-a463-93386779ab63" providerId="ADAL" clId="{8B6D8E13-0023-4778-9663-FDB8A4C8D864}" dt="2024-09-16T15:35:49.938" v="219"/>
        <pc:sldMkLst>
          <pc:docMk/>
          <pc:sldMk cId="426616542" sldId="313"/>
        </pc:sldMkLst>
        <pc:spChg chg="mod">
          <ac:chgData name="Ben Nienhuis" userId="2c6c04f1-77c7-44b5-a463-93386779ab63" providerId="ADAL" clId="{8B6D8E13-0023-4778-9663-FDB8A4C8D864}" dt="2024-09-16T15:35:28.334" v="213" actId="20577"/>
          <ac:spMkLst>
            <pc:docMk/>
            <pc:sldMk cId="426616542" sldId="313"/>
            <ac:spMk id="5" creationId="{B8BBAF24-2A13-4E12-9E54-FA684F5B9F64}"/>
          </ac:spMkLst>
        </pc:spChg>
        <pc:picChg chg="add mod">
          <ac:chgData name="Ben Nienhuis" userId="2c6c04f1-77c7-44b5-a463-93386779ab63" providerId="ADAL" clId="{8B6D8E13-0023-4778-9663-FDB8A4C8D864}" dt="2024-09-16T15:35:32.147" v="214" actId="1076"/>
          <ac:picMkLst>
            <pc:docMk/>
            <pc:sldMk cId="426616542" sldId="313"/>
            <ac:picMk id="7" creationId="{BDCC89F1-798A-F4A8-7667-3218451E5DBE}"/>
          </ac:picMkLst>
        </pc:picChg>
        <pc:picChg chg="add mod">
          <ac:chgData name="Ben Nienhuis" userId="2c6c04f1-77c7-44b5-a463-93386779ab63" providerId="ADAL" clId="{8B6D8E13-0023-4778-9663-FDB8A4C8D864}" dt="2024-09-16T15:35:33.770" v="215" actId="1076"/>
          <ac:picMkLst>
            <pc:docMk/>
            <pc:sldMk cId="426616542" sldId="313"/>
            <ac:picMk id="9" creationId="{9338810A-A9F3-98E7-668B-EAFBA9BA39C2}"/>
          </ac:picMkLst>
        </pc:picChg>
      </pc:sldChg>
      <pc:sldChg chg="addSp delSp modSp add mod ord delAnim modAnim">
        <pc:chgData name="Ben Nienhuis" userId="2c6c04f1-77c7-44b5-a463-93386779ab63" providerId="ADAL" clId="{8B6D8E13-0023-4778-9663-FDB8A4C8D864}" dt="2024-09-16T15:04:03.959" v="31" actId="14100"/>
        <pc:sldMkLst>
          <pc:docMk/>
          <pc:sldMk cId="3711364075" sldId="314"/>
        </pc:sldMkLst>
        <pc:picChg chg="del">
          <ac:chgData name="Ben Nienhuis" userId="2c6c04f1-77c7-44b5-a463-93386779ab63" providerId="ADAL" clId="{8B6D8E13-0023-4778-9663-FDB8A4C8D864}" dt="2024-09-16T15:03:19.439" v="25" actId="478"/>
          <ac:picMkLst>
            <pc:docMk/>
            <pc:sldMk cId="3711364075" sldId="314"/>
            <ac:picMk id="6" creationId="{0EF74495-FC16-751B-CD64-714DD03B666E}"/>
          </ac:picMkLst>
        </pc:picChg>
        <pc:picChg chg="add mod">
          <ac:chgData name="Ben Nienhuis" userId="2c6c04f1-77c7-44b5-a463-93386779ab63" providerId="ADAL" clId="{8B6D8E13-0023-4778-9663-FDB8A4C8D864}" dt="2024-09-16T15:04:03.959" v="31" actId="14100"/>
          <ac:picMkLst>
            <pc:docMk/>
            <pc:sldMk cId="3711364075" sldId="314"/>
            <ac:picMk id="7" creationId="{0C71655A-C81C-E33F-5720-0E877C2AD843}"/>
          </ac:picMkLst>
        </pc:picChg>
      </pc:sldChg>
      <pc:sldChg chg="add modAnim">
        <pc:chgData name="Ben Nienhuis" userId="2c6c04f1-77c7-44b5-a463-93386779ab63" providerId="ADAL" clId="{8B6D8E13-0023-4778-9663-FDB8A4C8D864}" dt="2024-09-16T15:44:15.598" v="224"/>
        <pc:sldMkLst>
          <pc:docMk/>
          <pc:sldMk cId="661836953" sldId="315"/>
        </pc:sldMkLst>
      </pc:sldChg>
      <pc:sldChg chg="addSp modSp mod">
        <pc:chgData name="Ben Nienhuis" userId="2c6c04f1-77c7-44b5-a463-93386779ab63" providerId="ADAL" clId="{8B6D8E13-0023-4778-9663-FDB8A4C8D864}" dt="2024-09-16T15:22:52.854" v="119" actId="1076"/>
        <pc:sldMkLst>
          <pc:docMk/>
          <pc:sldMk cId="3545608974" sldId="316"/>
        </pc:sldMkLst>
        <pc:spChg chg="mod">
          <ac:chgData name="Ben Nienhuis" userId="2c6c04f1-77c7-44b5-a463-93386779ab63" providerId="ADAL" clId="{8B6D8E13-0023-4778-9663-FDB8A4C8D864}" dt="2024-09-16T15:19:18.870" v="93" actId="20577"/>
          <ac:spMkLst>
            <pc:docMk/>
            <pc:sldMk cId="3545608974" sldId="316"/>
            <ac:spMk id="4" creationId="{63291851-14F2-41EA-BA5A-61070873FC06}"/>
          </ac:spMkLst>
        </pc:spChg>
        <pc:spChg chg="mod">
          <ac:chgData name="Ben Nienhuis" userId="2c6c04f1-77c7-44b5-a463-93386779ab63" providerId="ADAL" clId="{8B6D8E13-0023-4778-9663-FDB8A4C8D864}" dt="2024-09-16T15:19:48.981" v="114" actId="20577"/>
          <ac:spMkLst>
            <pc:docMk/>
            <pc:sldMk cId="3545608974" sldId="316"/>
            <ac:spMk id="8" creationId="{2E641227-57A9-4FCC-A7F5-ED257B6C57CD}"/>
          </ac:spMkLst>
        </pc:spChg>
        <pc:picChg chg="add mod">
          <ac:chgData name="Ben Nienhuis" userId="2c6c04f1-77c7-44b5-a463-93386779ab63" providerId="ADAL" clId="{8B6D8E13-0023-4778-9663-FDB8A4C8D864}" dt="2024-09-16T15:22:52.854" v="119" actId="1076"/>
          <ac:picMkLst>
            <pc:docMk/>
            <pc:sldMk cId="3545608974" sldId="316"/>
            <ac:picMk id="9" creationId="{5CCDBAB6-4B1B-0878-11C7-AEC9B58B5E2F}"/>
          </ac:picMkLst>
        </pc:picChg>
      </pc:sldChg>
      <pc:sldChg chg="addSp delSp modSp add mod ord">
        <pc:chgData name="Ben Nienhuis" userId="2c6c04f1-77c7-44b5-a463-93386779ab63" providerId="ADAL" clId="{8B6D8E13-0023-4778-9663-FDB8A4C8D864}" dt="2024-09-16T15:27:29.387" v="160"/>
        <pc:sldMkLst>
          <pc:docMk/>
          <pc:sldMk cId="1364255542" sldId="317"/>
        </pc:sldMkLst>
        <pc:spChg chg="del mod">
          <ac:chgData name="Ben Nienhuis" userId="2c6c04f1-77c7-44b5-a463-93386779ab63" providerId="ADAL" clId="{8B6D8E13-0023-4778-9663-FDB8A4C8D864}" dt="2024-09-16T15:23:52.465" v="123" actId="478"/>
          <ac:spMkLst>
            <pc:docMk/>
            <pc:sldMk cId="1364255542" sldId="317"/>
            <ac:spMk id="5" creationId="{D4DEA75E-D9F3-4575-8645-6F2811D7B320}"/>
          </ac:spMkLst>
        </pc:spChg>
        <pc:spChg chg="add mod">
          <ac:chgData name="Ben Nienhuis" userId="2c6c04f1-77c7-44b5-a463-93386779ab63" providerId="ADAL" clId="{8B6D8E13-0023-4778-9663-FDB8A4C8D864}" dt="2024-09-16T15:26:21.221" v="158" actId="20577"/>
          <ac:spMkLst>
            <pc:docMk/>
            <pc:sldMk cId="1364255542" sldId="317"/>
            <ac:spMk id="8" creationId="{5430FDB8-E022-9DE5-C94B-3F54988C919C}"/>
          </ac:spMkLst>
        </pc:spChg>
        <pc:picChg chg="del">
          <ac:chgData name="Ben Nienhuis" userId="2c6c04f1-77c7-44b5-a463-93386779ab63" providerId="ADAL" clId="{8B6D8E13-0023-4778-9663-FDB8A4C8D864}" dt="2024-09-16T15:23:47.681" v="122" actId="478"/>
          <ac:picMkLst>
            <pc:docMk/>
            <pc:sldMk cId="1364255542" sldId="317"/>
            <ac:picMk id="6" creationId="{C7AE00C0-0A1F-46AB-9410-B3FF7970A592}"/>
          </ac:picMkLst>
        </pc:picChg>
        <pc:picChg chg="add mod">
          <ac:chgData name="Ben Nienhuis" userId="2c6c04f1-77c7-44b5-a463-93386779ab63" providerId="ADAL" clId="{8B6D8E13-0023-4778-9663-FDB8A4C8D864}" dt="2024-09-16T15:25:56.896" v="127" actId="1076"/>
          <ac:picMkLst>
            <pc:docMk/>
            <pc:sldMk cId="1364255542" sldId="317"/>
            <ac:picMk id="7" creationId="{C8BDB665-ACB5-8808-1E43-9C108A428054}"/>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17-9-2024</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F21FE9-56C1-428E-85BE-98C4F933E085}" type="datetimeFigureOut">
              <a:rPr lang="nl-NL" smtClean="0"/>
              <a:t>17-9-2024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7D5B0F-6EAC-4B1C-BDFA-6020F453EBE2}" type="slidenum">
              <a:rPr lang="nl-NL" smtClean="0"/>
              <a:t>‹nr.›</a:t>
            </a:fld>
            <a:endParaRPr lang="nl-NL"/>
          </a:p>
        </p:txBody>
      </p:sp>
    </p:spTree>
    <p:extLst>
      <p:ext uri="{BB962C8B-B14F-4D97-AF65-F5344CB8AC3E}">
        <p14:creationId xmlns:p14="http://schemas.microsoft.com/office/powerpoint/2010/main" val="2353784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7" name="Afbeelding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de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de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de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de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kstvak 2"/>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4" name="Afbeelding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Afbeelding 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video" Target="https://www.youtube.com/embed/vPPPr-LcKLA?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video" Target="https://www.youtube.com/embed/S75vagm7RaI?feature=oembed"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2.xml"/><Relationship Id="rId1" Type="http://schemas.openxmlformats.org/officeDocument/2006/relationships/video" Target="https://www.youtube.com/embed/PkLiVWyH2qU?feature=oembed"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2.xml"/><Relationship Id="rId4" Type="http://schemas.openxmlformats.org/officeDocument/2006/relationships/image" Target="../media/image34.emf"/></Relationships>
</file>

<file path=ppt/slides/_rels/slide27.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2.xml"/><Relationship Id="rId4" Type="http://schemas.openxmlformats.org/officeDocument/2006/relationships/image" Target="../media/image39.emf"/></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2.xml"/><Relationship Id="rId1" Type="http://schemas.openxmlformats.org/officeDocument/2006/relationships/video" Target="https://www.youtube.com/embed/MAGvqFVkoy8?feature=oembed"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2.xml"/><Relationship Id="rId1" Type="http://schemas.openxmlformats.org/officeDocument/2006/relationships/video" Target="https://www.youtube.com/embed/i8NxXFUJees"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8882560" cy="769441"/>
          </a:xfrm>
          <a:prstGeom prst="rect">
            <a:avLst/>
          </a:prstGeom>
          <a:noFill/>
        </p:spPr>
        <p:txBody>
          <a:bodyPr wrap="none" rtlCol="0">
            <a:spAutoFit/>
          </a:bodyPr>
          <a:lstStyle/>
          <a:p>
            <a:r>
              <a:rPr lang="nl-NL" sz="4400" dirty="0"/>
              <a:t>Les 2 Oogsten Rooien en Rapen </a:t>
            </a:r>
          </a:p>
        </p:txBody>
      </p:sp>
      <p:pic>
        <p:nvPicPr>
          <p:cNvPr id="6" name="Afbeelding 5">
            <a:extLst>
              <a:ext uri="{FF2B5EF4-FFF2-40B4-BE49-F238E27FC236}">
                <a16:creationId xmlns:a16="http://schemas.microsoft.com/office/drawing/2014/main" id="{49930F18-1271-4A40-A8BE-3AE23CF95D6E}"/>
              </a:ext>
            </a:extLst>
          </p:cNvPr>
          <p:cNvPicPr>
            <a:picLocks noChangeAspect="1"/>
          </p:cNvPicPr>
          <p:nvPr/>
        </p:nvPicPr>
        <p:blipFill>
          <a:blip r:embed="rId2"/>
          <a:stretch>
            <a:fillRect/>
          </a:stretch>
        </p:blipFill>
        <p:spPr>
          <a:xfrm>
            <a:off x="6096000" y="3690701"/>
            <a:ext cx="4342505" cy="2431803"/>
          </a:xfrm>
          <a:prstGeom prst="rect">
            <a:avLst/>
          </a:prstGeom>
        </p:spPr>
      </p:pic>
      <p:pic>
        <p:nvPicPr>
          <p:cNvPr id="7" name="Afbeelding 6">
            <a:extLst>
              <a:ext uri="{FF2B5EF4-FFF2-40B4-BE49-F238E27FC236}">
                <a16:creationId xmlns:a16="http://schemas.microsoft.com/office/drawing/2014/main" id="{F4A4ABD2-27E7-4774-B663-7AC72DE31400}"/>
              </a:ext>
            </a:extLst>
          </p:cNvPr>
          <p:cNvPicPr>
            <a:picLocks noChangeAspect="1"/>
          </p:cNvPicPr>
          <p:nvPr/>
        </p:nvPicPr>
        <p:blipFill>
          <a:blip r:embed="rId3"/>
          <a:stretch>
            <a:fillRect/>
          </a:stretch>
        </p:blipFill>
        <p:spPr>
          <a:xfrm>
            <a:off x="1552988" y="1539940"/>
            <a:ext cx="3840645" cy="2150761"/>
          </a:xfrm>
          <a:prstGeom prst="rect">
            <a:avLst/>
          </a:prstGeom>
        </p:spPr>
      </p:pic>
    </p:spTree>
    <p:extLst>
      <p:ext uri="{BB962C8B-B14F-4D97-AF65-F5344CB8AC3E}">
        <p14:creationId xmlns:p14="http://schemas.microsoft.com/office/powerpoint/2010/main" val="30627675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3544560" cy="2062103"/>
          </a:xfrm>
          <a:prstGeom prst="rect">
            <a:avLst/>
          </a:prstGeom>
          <a:noFill/>
        </p:spPr>
        <p:txBody>
          <a:bodyPr wrap="none" rtlCol="0">
            <a:spAutoFit/>
          </a:bodyPr>
          <a:lstStyle/>
          <a:p>
            <a:r>
              <a:rPr lang="nl-NL" sz="4400" dirty="0"/>
              <a:t>Les 2 </a:t>
            </a:r>
          </a:p>
          <a:p>
            <a:r>
              <a:rPr lang="nl-NL" sz="2800" dirty="0"/>
              <a:t>Oogsttijdstip bepalen</a:t>
            </a:r>
          </a:p>
          <a:p>
            <a:endParaRPr lang="nl-NL" sz="2800" dirty="0"/>
          </a:p>
          <a:p>
            <a:endParaRPr lang="nl-NL" sz="2800" dirty="0"/>
          </a:p>
        </p:txBody>
      </p:sp>
      <p:sp>
        <p:nvSpPr>
          <p:cNvPr id="5" name="Rechthoek 4">
            <a:extLst>
              <a:ext uri="{FF2B5EF4-FFF2-40B4-BE49-F238E27FC236}">
                <a16:creationId xmlns:a16="http://schemas.microsoft.com/office/drawing/2014/main" id="{E33E6E4D-D56C-4EBA-BFCC-BC3F95F21352}"/>
              </a:ext>
            </a:extLst>
          </p:cNvPr>
          <p:cNvSpPr/>
          <p:nvPr/>
        </p:nvSpPr>
        <p:spPr>
          <a:xfrm>
            <a:off x="1073426" y="1577009"/>
            <a:ext cx="7697702" cy="5324535"/>
          </a:xfrm>
          <a:prstGeom prst="rect">
            <a:avLst/>
          </a:prstGeom>
        </p:spPr>
        <p:txBody>
          <a:bodyPr wrap="square">
            <a:spAutoFit/>
          </a:bodyPr>
          <a:lstStyle/>
          <a:p>
            <a:r>
              <a:rPr lang="nl-NL" sz="2000" dirty="0"/>
              <a:t>Ruimte gebrek</a:t>
            </a:r>
          </a:p>
          <a:p>
            <a:r>
              <a:rPr lang="nl-NL" sz="2000" dirty="0"/>
              <a:t>In de teelt van potplanten, vaste planten en containerteelt groeien planten door en moeten deze regelmatig wijder gezet worden of verpot worden naar een grotere maat. In beide gevallen is meer ruimte nodig. Is die ruimte er niet dan moet een deel verkocht worden.</a:t>
            </a:r>
          </a:p>
          <a:p>
            <a:r>
              <a:rPr lang="nl-NL" sz="2000" dirty="0"/>
              <a:t>Arbeid</a:t>
            </a:r>
          </a:p>
          <a:p>
            <a:r>
              <a:rPr lang="nl-NL" sz="2000" dirty="0"/>
              <a:t>Doordat bedrijven steeds groter worden en het moeilijker wordt om losse arbeid in te huren, maken bedrijven een oogstplanning. Hierdoor kun je continu blijven oogsten. Dit geeft extra rust op het bedrijf. Soms gebeurt het dat je door de weersomstandigheden twee stukken grond tegelijkertijd moet oogsten. Soms kies je er dan voor om eerder met oogsten te beginnen en de laatste oogst iets rijper te oogsten. Dit heeft tot doel om arbeidspieken te voorkomen.</a:t>
            </a:r>
          </a:p>
          <a:p>
            <a:endParaRPr lang="nl-NL" sz="2000" dirty="0"/>
          </a:p>
          <a:p>
            <a:endParaRPr lang="nl-NL" sz="2000" dirty="0"/>
          </a:p>
        </p:txBody>
      </p:sp>
      <p:pic>
        <p:nvPicPr>
          <p:cNvPr id="6" name="Afbeelding 5">
            <a:extLst>
              <a:ext uri="{FF2B5EF4-FFF2-40B4-BE49-F238E27FC236}">
                <a16:creationId xmlns:a16="http://schemas.microsoft.com/office/drawing/2014/main" id="{41761839-1AD0-443D-9D2B-7BF12F9AD1C0}"/>
              </a:ext>
            </a:extLst>
          </p:cNvPr>
          <p:cNvPicPr>
            <a:picLocks noChangeAspect="1"/>
          </p:cNvPicPr>
          <p:nvPr/>
        </p:nvPicPr>
        <p:blipFill>
          <a:blip r:embed="rId2"/>
          <a:stretch>
            <a:fillRect/>
          </a:stretch>
        </p:blipFill>
        <p:spPr>
          <a:xfrm>
            <a:off x="8777066" y="3789914"/>
            <a:ext cx="3298149" cy="2186816"/>
          </a:xfrm>
          <a:prstGeom prst="rect">
            <a:avLst/>
          </a:prstGeom>
        </p:spPr>
      </p:pic>
    </p:spTree>
    <p:extLst>
      <p:ext uri="{BB962C8B-B14F-4D97-AF65-F5344CB8AC3E}">
        <p14:creationId xmlns:p14="http://schemas.microsoft.com/office/powerpoint/2010/main" val="57485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4246675" cy="2062103"/>
          </a:xfrm>
          <a:prstGeom prst="rect">
            <a:avLst/>
          </a:prstGeom>
          <a:noFill/>
        </p:spPr>
        <p:txBody>
          <a:bodyPr wrap="none" rtlCol="0">
            <a:spAutoFit/>
          </a:bodyPr>
          <a:lstStyle/>
          <a:p>
            <a:r>
              <a:rPr lang="nl-NL" sz="4400" dirty="0"/>
              <a:t>Les 2 </a:t>
            </a:r>
          </a:p>
          <a:p>
            <a:r>
              <a:rPr lang="nl-NL" sz="2800" dirty="0"/>
              <a:t>Plannen werkzaamheden</a:t>
            </a:r>
          </a:p>
          <a:p>
            <a:endParaRPr lang="nl-NL" sz="2800" dirty="0"/>
          </a:p>
          <a:p>
            <a:endParaRPr lang="nl-NL" sz="2800" dirty="0"/>
          </a:p>
        </p:txBody>
      </p:sp>
      <p:sp>
        <p:nvSpPr>
          <p:cNvPr id="6" name="Rechthoek 5">
            <a:extLst>
              <a:ext uri="{FF2B5EF4-FFF2-40B4-BE49-F238E27FC236}">
                <a16:creationId xmlns:a16="http://schemas.microsoft.com/office/drawing/2014/main" id="{885916C9-AB67-432E-B114-4DCC4CC63FBE}"/>
              </a:ext>
            </a:extLst>
          </p:cNvPr>
          <p:cNvSpPr/>
          <p:nvPr/>
        </p:nvSpPr>
        <p:spPr>
          <a:xfrm>
            <a:off x="902848" y="1631965"/>
            <a:ext cx="8521148" cy="2554545"/>
          </a:xfrm>
          <a:prstGeom prst="rect">
            <a:avLst/>
          </a:prstGeom>
        </p:spPr>
        <p:txBody>
          <a:bodyPr wrap="square">
            <a:spAutoFit/>
          </a:bodyPr>
          <a:lstStyle/>
          <a:p>
            <a:r>
              <a:rPr lang="nl-NL" sz="2000" dirty="0"/>
              <a:t>Als de teler van plan is te gaan oogsten zal hij een aantal zaken vooraf moeten gaan regelen, zoals:</a:t>
            </a:r>
          </a:p>
          <a:p>
            <a:r>
              <a:rPr lang="nl-NL" sz="2000" dirty="0"/>
              <a:t>- het bepalen van de arbeidsbehoefte</a:t>
            </a:r>
          </a:p>
          <a:p>
            <a:r>
              <a:rPr lang="nl-NL" sz="2000" dirty="0"/>
              <a:t>- het regelen van de nodige hulpmiddelen</a:t>
            </a:r>
          </a:p>
          <a:p>
            <a:r>
              <a:rPr lang="nl-NL" sz="2000" dirty="0"/>
              <a:t>- het regelen van de nodige hulpmaterialen zoals fust, touw, pallets</a:t>
            </a:r>
          </a:p>
          <a:p>
            <a:r>
              <a:rPr lang="nl-NL" sz="2000" dirty="0"/>
              <a:t>- het regelen van de juiste opslag</a:t>
            </a:r>
          </a:p>
          <a:p>
            <a:r>
              <a:rPr lang="nl-NL" sz="2000" dirty="0"/>
              <a:t>- transport</a:t>
            </a:r>
          </a:p>
          <a:p>
            <a:r>
              <a:rPr lang="nl-NL" sz="2000" dirty="0"/>
              <a:t>- nalopen wat de veilige / gevaarlijke werkomstandigheden zijn</a:t>
            </a:r>
          </a:p>
        </p:txBody>
      </p:sp>
      <p:pic>
        <p:nvPicPr>
          <p:cNvPr id="5" name="Afbeelding 4">
            <a:extLst>
              <a:ext uri="{FF2B5EF4-FFF2-40B4-BE49-F238E27FC236}">
                <a16:creationId xmlns:a16="http://schemas.microsoft.com/office/drawing/2014/main" id="{F611617A-7B20-42F6-93EA-410216E27747}"/>
              </a:ext>
            </a:extLst>
          </p:cNvPr>
          <p:cNvPicPr>
            <a:picLocks noChangeAspect="1"/>
          </p:cNvPicPr>
          <p:nvPr/>
        </p:nvPicPr>
        <p:blipFill>
          <a:blip r:embed="rId2"/>
          <a:stretch>
            <a:fillRect/>
          </a:stretch>
        </p:blipFill>
        <p:spPr>
          <a:xfrm>
            <a:off x="4070695" y="4354497"/>
            <a:ext cx="3244505" cy="2159071"/>
          </a:xfrm>
          <a:prstGeom prst="rect">
            <a:avLst/>
          </a:prstGeom>
        </p:spPr>
      </p:pic>
    </p:spTree>
    <p:extLst>
      <p:ext uri="{BB962C8B-B14F-4D97-AF65-F5344CB8AC3E}">
        <p14:creationId xmlns:p14="http://schemas.microsoft.com/office/powerpoint/2010/main" val="2706026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4246675" cy="2062103"/>
          </a:xfrm>
          <a:prstGeom prst="rect">
            <a:avLst/>
          </a:prstGeom>
          <a:noFill/>
        </p:spPr>
        <p:txBody>
          <a:bodyPr wrap="none" rtlCol="0">
            <a:spAutoFit/>
          </a:bodyPr>
          <a:lstStyle/>
          <a:p>
            <a:r>
              <a:rPr lang="nl-NL" sz="4400" dirty="0"/>
              <a:t>Les 2 </a:t>
            </a:r>
          </a:p>
          <a:p>
            <a:r>
              <a:rPr lang="nl-NL" sz="2800" dirty="0"/>
              <a:t>Plannen werkzaamheden</a:t>
            </a:r>
          </a:p>
          <a:p>
            <a:endParaRPr lang="nl-NL" sz="2800" dirty="0"/>
          </a:p>
          <a:p>
            <a:endParaRPr lang="nl-NL" sz="2800" dirty="0"/>
          </a:p>
        </p:txBody>
      </p:sp>
      <p:sp>
        <p:nvSpPr>
          <p:cNvPr id="5" name="Rechthoek 4">
            <a:extLst>
              <a:ext uri="{FF2B5EF4-FFF2-40B4-BE49-F238E27FC236}">
                <a16:creationId xmlns:a16="http://schemas.microsoft.com/office/drawing/2014/main" id="{439B28A6-6B63-4735-ADA9-DCFE95222838}"/>
              </a:ext>
            </a:extLst>
          </p:cNvPr>
          <p:cNvSpPr/>
          <p:nvPr/>
        </p:nvSpPr>
        <p:spPr>
          <a:xfrm>
            <a:off x="902848" y="2274838"/>
            <a:ext cx="8718230" cy="2862322"/>
          </a:xfrm>
          <a:prstGeom prst="rect">
            <a:avLst/>
          </a:prstGeom>
        </p:spPr>
        <p:txBody>
          <a:bodyPr wrap="square">
            <a:spAutoFit/>
          </a:bodyPr>
          <a:lstStyle/>
          <a:p>
            <a:r>
              <a:rPr lang="nl-NL" sz="2000" dirty="0"/>
              <a:t>Als de voorbereiding is getroffen dan kan er gestart worden. Dan blijkt dat er tijdens het oogsten van alles nog geregeld dient te worden, bijvoorbeeld:</a:t>
            </a:r>
          </a:p>
          <a:p>
            <a:r>
              <a:rPr lang="nl-NL" sz="2000" dirty="0"/>
              <a:t>- aanvoer van de fusten</a:t>
            </a:r>
          </a:p>
          <a:p>
            <a:r>
              <a:rPr lang="nl-NL" sz="2000" dirty="0"/>
              <a:t>- het transport, de looplijn</a:t>
            </a:r>
          </a:p>
          <a:p>
            <a:r>
              <a:rPr lang="nl-NL" sz="2000" dirty="0"/>
              <a:t>- het ontvangst bij de opslag</a:t>
            </a:r>
          </a:p>
          <a:p>
            <a:r>
              <a:rPr lang="nl-NL" sz="2000" dirty="0"/>
              <a:t>- vooraf sorteren (grond verwijderen)</a:t>
            </a:r>
          </a:p>
          <a:p>
            <a:r>
              <a:rPr lang="nl-NL" sz="2000" dirty="0"/>
              <a:t>- het opslaan zelf</a:t>
            </a:r>
          </a:p>
          <a:p>
            <a:pPr marL="342900" indent="-342900">
              <a:buFontTx/>
              <a:buChar char="-"/>
            </a:pPr>
            <a:endParaRPr lang="nl-NL" sz="2000" dirty="0"/>
          </a:p>
          <a:p>
            <a:r>
              <a:rPr lang="nl-NL" sz="2000" dirty="0"/>
              <a:t>De laatste 3 zaken behandelen we in periode 2</a:t>
            </a:r>
          </a:p>
        </p:txBody>
      </p:sp>
      <p:pic>
        <p:nvPicPr>
          <p:cNvPr id="6" name="Afbeelding 5">
            <a:extLst>
              <a:ext uri="{FF2B5EF4-FFF2-40B4-BE49-F238E27FC236}">
                <a16:creationId xmlns:a16="http://schemas.microsoft.com/office/drawing/2014/main" id="{007D94FE-7105-44B7-ACBA-717B3B7A76E5}"/>
              </a:ext>
            </a:extLst>
          </p:cNvPr>
          <p:cNvPicPr>
            <a:picLocks noChangeAspect="1"/>
          </p:cNvPicPr>
          <p:nvPr/>
        </p:nvPicPr>
        <p:blipFill>
          <a:blip r:embed="rId2"/>
          <a:stretch>
            <a:fillRect/>
          </a:stretch>
        </p:blipFill>
        <p:spPr>
          <a:xfrm>
            <a:off x="8560904" y="4495799"/>
            <a:ext cx="2431774" cy="1736981"/>
          </a:xfrm>
          <a:prstGeom prst="rect">
            <a:avLst/>
          </a:prstGeom>
        </p:spPr>
      </p:pic>
    </p:spTree>
    <p:extLst>
      <p:ext uri="{BB962C8B-B14F-4D97-AF65-F5344CB8AC3E}">
        <p14:creationId xmlns:p14="http://schemas.microsoft.com/office/powerpoint/2010/main" val="2974923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6" name="Rechthoek 5">
            <a:extLst>
              <a:ext uri="{FF2B5EF4-FFF2-40B4-BE49-F238E27FC236}">
                <a16:creationId xmlns:a16="http://schemas.microsoft.com/office/drawing/2014/main" id="{0691985E-B05D-4516-90DE-24A34E49557F}"/>
              </a:ext>
            </a:extLst>
          </p:cNvPr>
          <p:cNvSpPr/>
          <p:nvPr/>
        </p:nvSpPr>
        <p:spPr>
          <a:xfrm>
            <a:off x="3388947" y="1814694"/>
            <a:ext cx="4477535" cy="1661993"/>
          </a:xfrm>
          <a:prstGeom prst="rect">
            <a:avLst/>
          </a:prstGeom>
        </p:spPr>
        <p:txBody>
          <a:bodyPr wrap="square">
            <a:spAutoFit/>
          </a:bodyPr>
          <a:lstStyle/>
          <a:p>
            <a:r>
              <a:rPr lang="nl-NL" sz="2800" b="1" dirty="0">
                <a:solidFill>
                  <a:srgbClr val="000000"/>
                </a:solidFill>
                <a:latin typeface="Calibri" panose="020F0502020204030204" pitchFamily="34" charset="0"/>
                <a:cs typeface="Calibri" panose="020F0502020204030204" pitchFamily="34" charset="0"/>
              </a:rPr>
              <a:t>Vollegrond </a:t>
            </a:r>
          </a:p>
          <a:p>
            <a:r>
              <a:rPr lang="nl-NL" sz="2800" dirty="0">
                <a:solidFill>
                  <a:srgbClr val="000000"/>
                </a:solidFill>
                <a:latin typeface="Calibri" panose="020F0502020204030204" pitchFamily="34" charset="0"/>
                <a:cs typeface="Calibri" panose="020F0502020204030204" pitchFamily="34" charset="0"/>
              </a:rPr>
              <a:t>*Wortelgoed/blote wortel</a:t>
            </a:r>
          </a:p>
          <a:p>
            <a:r>
              <a:rPr lang="nl-NL" sz="2800" dirty="0">
                <a:solidFill>
                  <a:srgbClr val="000000"/>
                </a:solidFill>
                <a:latin typeface="Calibri" panose="020F0502020204030204" pitchFamily="34" charset="0"/>
                <a:cs typeface="Calibri" panose="020F0502020204030204" pitchFamily="34" charset="0"/>
              </a:rPr>
              <a:t>* Kluitgoed</a:t>
            </a:r>
          </a:p>
          <a:p>
            <a:endParaRPr lang="nl-NL" dirty="0"/>
          </a:p>
        </p:txBody>
      </p:sp>
      <p:pic>
        <p:nvPicPr>
          <p:cNvPr id="5" name="Afbeelding 4">
            <a:extLst>
              <a:ext uri="{FF2B5EF4-FFF2-40B4-BE49-F238E27FC236}">
                <a16:creationId xmlns:a16="http://schemas.microsoft.com/office/drawing/2014/main" id="{959B4A2E-97FF-4E17-AFA4-9A4E728D24FE}"/>
              </a:ext>
            </a:extLst>
          </p:cNvPr>
          <p:cNvPicPr>
            <a:picLocks noChangeAspect="1"/>
          </p:cNvPicPr>
          <p:nvPr/>
        </p:nvPicPr>
        <p:blipFill>
          <a:blip r:embed="rId2"/>
          <a:stretch>
            <a:fillRect/>
          </a:stretch>
        </p:blipFill>
        <p:spPr>
          <a:xfrm>
            <a:off x="5861749" y="3733451"/>
            <a:ext cx="4249686" cy="2648572"/>
          </a:xfrm>
          <a:prstGeom prst="rect">
            <a:avLst/>
          </a:prstGeom>
        </p:spPr>
      </p:pic>
      <p:sp>
        <p:nvSpPr>
          <p:cNvPr id="8" name="Rechthoek 7">
            <a:extLst>
              <a:ext uri="{FF2B5EF4-FFF2-40B4-BE49-F238E27FC236}">
                <a16:creationId xmlns:a16="http://schemas.microsoft.com/office/drawing/2014/main" id="{5922E383-A94A-40CD-A29F-D14CFFDE164A}"/>
              </a:ext>
            </a:extLst>
          </p:cNvPr>
          <p:cNvSpPr/>
          <p:nvPr/>
        </p:nvSpPr>
        <p:spPr>
          <a:xfrm>
            <a:off x="7714465" y="1763631"/>
            <a:ext cx="4477535" cy="1661993"/>
          </a:xfrm>
          <a:prstGeom prst="rect">
            <a:avLst/>
          </a:prstGeom>
        </p:spPr>
        <p:txBody>
          <a:bodyPr wrap="square">
            <a:spAutoFit/>
          </a:bodyPr>
          <a:lstStyle/>
          <a:p>
            <a:r>
              <a:rPr lang="nl-NL" sz="2800" b="1" dirty="0">
                <a:solidFill>
                  <a:srgbClr val="000000"/>
                </a:solidFill>
                <a:latin typeface="Calibri" panose="020F0502020204030204" pitchFamily="34" charset="0"/>
                <a:cs typeface="Calibri" panose="020F0502020204030204" pitchFamily="34" charset="0"/>
              </a:rPr>
              <a:t>Containerteelt </a:t>
            </a:r>
          </a:p>
          <a:p>
            <a:r>
              <a:rPr lang="nl-NL" sz="2800" dirty="0">
                <a:solidFill>
                  <a:srgbClr val="000000"/>
                </a:solidFill>
                <a:latin typeface="Calibri" panose="020F0502020204030204" pitchFamily="34" charset="0"/>
                <a:cs typeface="Calibri" panose="020F0502020204030204" pitchFamily="34" charset="0"/>
              </a:rPr>
              <a:t>*Verschillende soorten maten en vormen potten</a:t>
            </a:r>
          </a:p>
          <a:p>
            <a:endParaRPr lang="nl-NL" dirty="0"/>
          </a:p>
        </p:txBody>
      </p:sp>
      <p:sp>
        <p:nvSpPr>
          <p:cNvPr id="7" name="Rechthoek 6">
            <a:extLst>
              <a:ext uri="{FF2B5EF4-FFF2-40B4-BE49-F238E27FC236}">
                <a16:creationId xmlns:a16="http://schemas.microsoft.com/office/drawing/2014/main" id="{8FE04299-36A1-1222-C9BD-87356C9BA2C1}"/>
              </a:ext>
            </a:extLst>
          </p:cNvPr>
          <p:cNvSpPr/>
          <p:nvPr/>
        </p:nvSpPr>
        <p:spPr>
          <a:xfrm>
            <a:off x="307975" y="1845471"/>
            <a:ext cx="4477535" cy="1661993"/>
          </a:xfrm>
          <a:prstGeom prst="rect">
            <a:avLst/>
          </a:prstGeom>
        </p:spPr>
        <p:txBody>
          <a:bodyPr wrap="square">
            <a:spAutoFit/>
          </a:bodyPr>
          <a:lstStyle/>
          <a:p>
            <a:r>
              <a:rPr lang="nl-NL" sz="2800" b="1" dirty="0">
                <a:solidFill>
                  <a:srgbClr val="000000"/>
                </a:solidFill>
                <a:latin typeface="Calibri" panose="020F0502020204030204" pitchFamily="34" charset="0"/>
                <a:cs typeface="Calibri" panose="020F0502020204030204" pitchFamily="34" charset="0"/>
              </a:rPr>
              <a:t>Glasteelt </a:t>
            </a:r>
          </a:p>
          <a:p>
            <a:r>
              <a:rPr lang="nl-NL" sz="2800" dirty="0">
                <a:solidFill>
                  <a:srgbClr val="000000"/>
                </a:solidFill>
                <a:latin typeface="Calibri" panose="020F0502020204030204" pitchFamily="34" charset="0"/>
                <a:cs typeface="Calibri" panose="020F0502020204030204" pitchFamily="34" charset="0"/>
              </a:rPr>
              <a:t>*Eenmalig</a:t>
            </a:r>
          </a:p>
          <a:p>
            <a:r>
              <a:rPr lang="nl-NL" sz="2800" dirty="0">
                <a:solidFill>
                  <a:srgbClr val="000000"/>
                </a:solidFill>
                <a:latin typeface="Calibri" panose="020F0502020204030204" pitchFamily="34" charset="0"/>
                <a:cs typeface="Calibri" panose="020F0502020204030204" pitchFamily="34" charset="0"/>
              </a:rPr>
              <a:t>*Meermalig</a:t>
            </a:r>
          </a:p>
          <a:p>
            <a:endParaRPr lang="nl-NL" dirty="0"/>
          </a:p>
        </p:txBody>
      </p:sp>
      <p:pic>
        <p:nvPicPr>
          <p:cNvPr id="10" name="Afbeelding 9">
            <a:extLst>
              <a:ext uri="{FF2B5EF4-FFF2-40B4-BE49-F238E27FC236}">
                <a16:creationId xmlns:a16="http://schemas.microsoft.com/office/drawing/2014/main" id="{34C7D4E1-4646-C823-84F3-226B59A980C6}"/>
              </a:ext>
            </a:extLst>
          </p:cNvPr>
          <p:cNvPicPr>
            <a:picLocks noChangeAspect="1"/>
          </p:cNvPicPr>
          <p:nvPr/>
        </p:nvPicPr>
        <p:blipFill>
          <a:blip r:embed="rId3"/>
          <a:stretch>
            <a:fillRect/>
          </a:stretch>
        </p:blipFill>
        <p:spPr>
          <a:xfrm flipH="1">
            <a:off x="3213979" y="3733452"/>
            <a:ext cx="2443097" cy="2723555"/>
          </a:xfrm>
          <a:prstGeom prst="rect">
            <a:avLst/>
          </a:prstGeom>
        </p:spPr>
      </p:pic>
      <p:pic>
        <p:nvPicPr>
          <p:cNvPr id="12" name="Afbeelding 11">
            <a:extLst>
              <a:ext uri="{FF2B5EF4-FFF2-40B4-BE49-F238E27FC236}">
                <a16:creationId xmlns:a16="http://schemas.microsoft.com/office/drawing/2014/main" id="{1412075D-CD04-4348-73FE-A3CD1B976531}"/>
              </a:ext>
            </a:extLst>
          </p:cNvPr>
          <p:cNvPicPr>
            <a:picLocks noChangeAspect="1"/>
          </p:cNvPicPr>
          <p:nvPr/>
        </p:nvPicPr>
        <p:blipFill>
          <a:blip r:embed="rId4"/>
          <a:stretch>
            <a:fillRect/>
          </a:stretch>
        </p:blipFill>
        <p:spPr>
          <a:xfrm>
            <a:off x="665649" y="3733451"/>
            <a:ext cx="2269630" cy="2723556"/>
          </a:xfrm>
          <a:prstGeom prst="rect">
            <a:avLst/>
          </a:prstGeom>
        </p:spPr>
      </p:pic>
    </p:spTree>
    <p:extLst>
      <p:ext uri="{BB962C8B-B14F-4D97-AF65-F5344CB8AC3E}">
        <p14:creationId xmlns:p14="http://schemas.microsoft.com/office/powerpoint/2010/main" val="1988749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2492990"/>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a:p>
            <a:endParaRPr lang="nl-NL" sz="2800" dirty="0"/>
          </a:p>
          <a:p>
            <a:endParaRPr lang="nl-NL" sz="2800" dirty="0"/>
          </a:p>
        </p:txBody>
      </p:sp>
      <p:sp>
        <p:nvSpPr>
          <p:cNvPr id="5" name="Rechthoek 4">
            <a:extLst>
              <a:ext uri="{FF2B5EF4-FFF2-40B4-BE49-F238E27FC236}">
                <a16:creationId xmlns:a16="http://schemas.microsoft.com/office/drawing/2014/main" id="{57DFD561-7990-4CED-98D1-C84C6C460266}"/>
              </a:ext>
            </a:extLst>
          </p:cNvPr>
          <p:cNvSpPr/>
          <p:nvPr/>
        </p:nvSpPr>
        <p:spPr>
          <a:xfrm>
            <a:off x="902848" y="1801649"/>
            <a:ext cx="6096000" cy="4524315"/>
          </a:xfrm>
          <a:prstGeom prst="rect">
            <a:avLst/>
          </a:prstGeom>
        </p:spPr>
        <p:txBody>
          <a:bodyPr>
            <a:spAutoFit/>
          </a:bodyPr>
          <a:lstStyle/>
          <a:p>
            <a:r>
              <a:rPr lang="nl-NL" dirty="0"/>
              <a:t>Glasteelt</a:t>
            </a:r>
          </a:p>
          <a:p>
            <a:endParaRPr lang="nl-NL" dirty="0"/>
          </a:p>
          <a:p>
            <a:r>
              <a:rPr lang="nl-NL" dirty="0"/>
              <a:t>Eenmalig of meermalig oogsten</a:t>
            </a:r>
          </a:p>
          <a:p>
            <a:r>
              <a:rPr lang="nl-NL" dirty="0"/>
              <a:t>Een aantal gewassen oogst je in een enkele werkgang. Denk bijvoorbeeld aan sla, kerststerren en chrysanten. Je noemt dit eenmalig oogsten. Het is erg belangrijk dat op het oogstmoment alle planten even groot of rijp zijn. Als dit niet het geval is, moet je veel sorteren. Of een gedeelte van de productie is niet te verkopen.</a:t>
            </a:r>
          </a:p>
          <a:p>
            <a:endParaRPr lang="nl-NL" dirty="0"/>
          </a:p>
          <a:p>
            <a:r>
              <a:rPr lang="nl-NL" dirty="0"/>
              <a:t>Bij andere gewassen zul je meerdere keren tot zelfs meerdere jaren moeten oogsten. Dit heet meermalig oogsten. Denk bijvoorbeeld aan komkommers of rozen. Bij deze gewassen moet je ervoor zorgen dat door je manier van oogsten de gewassen voldoende blijven produceren.</a:t>
            </a:r>
          </a:p>
        </p:txBody>
      </p:sp>
      <p:pic>
        <p:nvPicPr>
          <p:cNvPr id="7" name="Afbeelding 6">
            <a:extLst>
              <a:ext uri="{FF2B5EF4-FFF2-40B4-BE49-F238E27FC236}">
                <a16:creationId xmlns:a16="http://schemas.microsoft.com/office/drawing/2014/main" id="{B5EB8394-EC16-9D8D-840E-DE445742083D}"/>
              </a:ext>
            </a:extLst>
          </p:cNvPr>
          <p:cNvPicPr>
            <a:picLocks noChangeAspect="1"/>
          </p:cNvPicPr>
          <p:nvPr/>
        </p:nvPicPr>
        <p:blipFill>
          <a:blip r:embed="rId2"/>
          <a:stretch>
            <a:fillRect/>
          </a:stretch>
        </p:blipFill>
        <p:spPr>
          <a:xfrm>
            <a:off x="8147139" y="4200807"/>
            <a:ext cx="3533814" cy="2021093"/>
          </a:xfrm>
          <a:prstGeom prst="rect">
            <a:avLst/>
          </a:prstGeom>
        </p:spPr>
      </p:pic>
    </p:spTree>
    <p:extLst>
      <p:ext uri="{BB962C8B-B14F-4D97-AF65-F5344CB8AC3E}">
        <p14:creationId xmlns:p14="http://schemas.microsoft.com/office/powerpoint/2010/main" val="3362811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CB776194-56CD-4AAE-A80F-EDFB0B09B9F1}"/>
              </a:ext>
            </a:extLst>
          </p:cNvPr>
          <p:cNvSpPr/>
          <p:nvPr/>
        </p:nvSpPr>
        <p:spPr>
          <a:xfrm>
            <a:off x="902848" y="1812309"/>
            <a:ext cx="6096000" cy="3139321"/>
          </a:xfrm>
          <a:prstGeom prst="rect">
            <a:avLst/>
          </a:prstGeom>
        </p:spPr>
        <p:txBody>
          <a:bodyPr>
            <a:spAutoFit/>
          </a:bodyPr>
          <a:lstStyle/>
          <a:p>
            <a:r>
              <a:rPr lang="nl-NL" dirty="0"/>
              <a:t>Het oogsten in de kas</a:t>
            </a:r>
          </a:p>
          <a:p>
            <a:endParaRPr lang="nl-NL" dirty="0"/>
          </a:p>
          <a:p>
            <a:r>
              <a:rPr lang="nl-NL" dirty="0"/>
              <a:t>Het gewas bepaalt op welke manier er wordt geoogst. Zowel bij een eenmalige als meermalige oogst kun je kiezen voor de volgende oogstmethoden:</a:t>
            </a:r>
          </a:p>
          <a:p>
            <a:r>
              <a:rPr lang="nl-NL" dirty="0"/>
              <a:t>– snijden;</a:t>
            </a:r>
          </a:p>
          <a:p>
            <a:r>
              <a:rPr lang="nl-NL" dirty="0"/>
              <a:t>– knippen;</a:t>
            </a:r>
          </a:p>
          <a:p>
            <a:r>
              <a:rPr lang="nl-NL" dirty="0"/>
              <a:t>– breken; </a:t>
            </a:r>
          </a:p>
          <a:p>
            <a:r>
              <a:rPr lang="nl-NL" dirty="0"/>
              <a:t>– plukken;</a:t>
            </a:r>
          </a:p>
          <a:p>
            <a:r>
              <a:rPr lang="nl-NL" dirty="0"/>
              <a:t>– trekken;</a:t>
            </a:r>
          </a:p>
          <a:p>
            <a:r>
              <a:rPr lang="nl-NL" dirty="0"/>
              <a:t>– rapen.</a:t>
            </a:r>
          </a:p>
        </p:txBody>
      </p:sp>
      <p:pic>
        <p:nvPicPr>
          <p:cNvPr id="6" name="Afbeelding 5">
            <a:extLst>
              <a:ext uri="{FF2B5EF4-FFF2-40B4-BE49-F238E27FC236}">
                <a16:creationId xmlns:a16="http://schemas.microsoft.com/office/drawing/2014/main" id="{DA45D4EE-9AB4-F208-DFE9-42857C92EFD0}"/>
              </a:ext>
            </a:extLst>
          </p:cNvPr>
          <p:cNvPicPr>
            <a:picLocks noChangeAspect="1"/>
          </p:cNvPicPr>
          <p:nvPr/>
        </p:nvPicPr>
        <p:blipFill>
          <a:blip r:embed="rId2"/>
          <a:stretch>
            <a:fillRect/>
          </a:stretch>
        </p:blipFill>
        <p:spPr>
          <a:xfrm>
            <a:off x="6898741" y="2390142"/>
            <a:ext cx="3546448" cy="2561488"/>
          </a:xfrm>
          <a:prstGeom prst="rect">
            <a:avLst/>
          </a:prstGeom>
        </p:spPr>
      </p:pic>
    </p:spTree>
    <p:extLst>
      <p:ext uri="{BB962C8B-B14F-4D97-AF65-F5344CB8AC3E}">
        <p14:creationId xmlns:p14="http://schemas.microsoft.com/office/powerpoint/2010/main" val="1934398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266A57D2-034A-4F02-9A15-B3EC446B07D4}"/>
              </a:ext>
            </a:extLst>
          </p:cNvPr>
          <p:cNvSpPr/>
          <p:nvPr/>
        </p:nvSpPr>
        <p:spPr>
          <a:xfrm>
            <a:off x="815074" y="1772440"/>
            <a:ext cx="6096000" cy="2308324"/>
          </a:xfrm>
          <a:prstGeom prst="rect">
            <a:avLst/>
          </a:prstGeom>
        </p:spPr>
        <p:txBody>
          <a:bodyPr>
            <a:spAutoFit/>
          </a:bodyPr>
          <a:lstStyle/>
          <a:p>
            <a:r>
              <a:rPr lang="nl-NL" dirty="0"/>
              <a:t>Snijden</a:t>
            </a:r>
          </a:p>
          <a:p>
            <a:r>
              <a:rPr lang="nl-NL" dirty="0"/>
              <a:t>Snijden gebruik je bij veel groente- en bloemengewassen. Voor het snijden gebruik je meestal een gewoon aardappelschilmes. Bij sommige gewassen moet je tijdens het snijden ontsmet je steeds het mes om verspreiding van virusdeeltjes door het mesje te voorkomen. Er zijn ook speciale mesjes te koop. Hierbij zit in het handvat een ontsmettingsmiddel dat langs het mesje druppelt</a:t>
            </a:r>
          </a:p>
        </p:txBody>
      </p:sp>
      <p:pic>
        <p:nvPicPr>
          <p:cNvPr id="7" name="Afbeelding 6">
            <a:extLst>
              <a:ext uri="{FF2B5EF4-FFF2-40B4-BE49-F238E27FC236}">
                <a16:creationId xmlns:a16="http://schemas.microsoft.com/office/drawing/2014/main" id="{3ECD953E-F740-B372-EBA0-0D38F6655B85}"/>
              </a:ext>
            </a:extLst>
          </p:cNvPr>
          <p:cNvPicPr>
            <a:picLocks noChangeAspect="1"/>
          </p:cNvPicPr>
          <p:nvPr/>
        </p:nvPicPr>
        <p:blipFill>
          <a:blip r:embed="rId2"/>
          <a:stretch>
            <a:fillRect/>
          </a:stretch>
        </p:blipFill>
        <p:spPr>
          <a:xfrm>
            <a:off x="3874884" y="4225098"/>
            <a:ext cx="4027463" cy="2267259"/>
          </a:xfrm>
          <a:prstGeom prst="rect">
            <a:avLst/>
          </a:prstGeom>
        </p:spPr>
      </p:pic>
    </p:spTree>
    <p:extLst>
      <p:ext uri="{BB962C8B-B14F-4D97-AF65-F5344CB8AC3E}">
        <p14:creationId xmlns:p14="http://schemas.microsoft.com/office/powerpoint/2010/main" val="2683094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C2FF5487-71B1-4BC4-9AFE-046530C930FA}"/>
              </a:ext>
            </a:extLst>
          </p:cNvPr>
          <p:cNvSpPr/>
          <p:nvPr/>
        </p:nvSpPr>
        <p:spPr>
          <a:xfrm>
            <a:off x="902848" y="1568298"/>
            <a:ext cx="4247650" cy="4801314"/>
          </a:xfrm>
          <a:prstGeom prst="rect">
            <a:avLst/>
          </a:prstGeom>
        </p:spPr>
        <p:txBody>
          <a:bodyPr wrap="square">
            <a:spAutoFit/>
          </a:bodyPr>
          <a:lstStyle/>
          <a:p>
            <a:r>
              <a:rPr lang="nl-NL" dirty="0"/>
              <a:t>Knippen</a:t>
            </a:r>
          </a:p>
          <a:p>
            <a:endParaRPr lang="nl-NL" dirty="0"/>
          </a:p>
          <a:p>
            <a:r>
              <a:rPr lang="nl-NL" dirty="0"/>
              <a:t>Bij het knippen gebruikt je meestal een gewoon schaartje. Bij de oogst van rozen gebruik je een presenteerschaar. Met deze schaar knip je de bloem af. Daarna houd je de tak vast, zodat je hem kunt laten zien of op je arm kunt leggen. Bij trostomaten gebruik je een schaar waarvan het knipgedeelte is gebogen, zodat je gemakkelijk kunt knippen. Bij de oogst van chrysanten kun je een knipautomaat gebruiken. Deze machine loopt onder het bed en knipt automatisch de stengels van de chrysanten.</a:t>
            </a:r>
          </a:p>
          <a:p>
            <a:endParaRPr lang="nl-NL" dirty="0"/>
          </a:p>
        </p:txBody>
      </p:sp>
      <p:pic>
        <p:nvPicPr>
          <p:cNvPr id="7" name="Afbeelding 6">
            <a:extLst>
              <a:ext uri="{FF2B5EF4-FFF2-40B4-BE49-F238E27FC236}">
                <a16:creationId xmlns:a16="http://schemas.microsoft.com/office/drawing/2014/main" id="{B471EC99-0698-818E-46F5-C26CB1906FAC}"/>
              </a:ext>
            </a:extLst>
          </p:cNvPr>
          <p:cNvPicPr>
            <a:picLocks noChangeAspect="1"/>
          </p:cNvPicPr>
          <p:nvPr/>
        </p:nvPicPr>
        <p:blipFill>
          <a:blip r:embed="rId2"/>
          <a:stretch>
            <a:fillRect/>
          </a:stretch>
        </p:blipFill>
        <p:spPr>
          <a:xfrm>
            <a:off x="5749134" y="2221432"/>
            <a:ext cx="4462030" cy="3771962"/>
          </a:xfrm>
          <a:prstGeom prst="rect">
            <a:avLst/>
          </a:prstGeom>
        </p:spPr>
      </p:pic>
    </p:spTree>
    <p:extLst>
      <p:ext uri="{BB962C8B-B14F-4D97-AF65-F5344CB8AC3E}">
        <p14:creationId xmlns:p14="http://schemas.microsoft.com/office/powerpoint/2010/main" val="205530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D6DAC6EF-4B59-4433-8191-1169CBD9134F}"/>
              </a:ext>
            </a:extLst>
          </p:cNvPr>
          <p:cNvSpPr/>
          <p:nvPr/>
        </p:nvSpPr>
        <p:spPr>
          <a:xfrm>
            <a:off x="902848" y="1674674"/>
            <a:ext cx="8683625" cy="1754326"/>
          </a:xfrm>
          <a:prstGeom prst="rect">
            <a:avLst/>
          </a:prstGeom>
        </p:spPr>
        <p:txBody>
          <a:bodyPr wrap="square">
            <a:spAutoFit/>
          </a:bodyPr>
          <a:lstStyle/>
          <a:p>
            <a:r>
              <a:rPr lang="nl-NL" dirty="0"/>
              <a:t>Breken</a:t>
            </a:r>
          </a:p>
          <a:p>
            <a:r>
              <a:rPr lang="nl-NL" dirty="0"/>
              <a:t>Breken pas je niet zo vaak toe. Het is een ruwe manier van oogsten, waarbij je later vaak het breukvlak moet bijwerken. Breken gebruik je bijvoorbeeld bij de oogst van een normale teelt chrysanten. Op een stekje staan twee tot vier stengels die niet tegelijk oogstrijp zijn. De oogstbare tak kun je gemakkelijk oogsten door hem af te breken.</a:t>
            </a:r>
          </a:p>
        </p:txBody>
      </p:sp>
      <p:sp>
        <p:nvSpPr>
          <p:cNvPr id="6" name="Rechthoek 5">
            <a:extLst>
              <a:ext uri="{FF2B5EF4-FFF2-40B4-BE49-F238E27FC236}">
                <a16:creationId xmlns:a16="http://schemas.microsoft.com/office/drawing/2014/main" id="{0F6D8464-4A16-48DE-A389-2D1210669AEE}"/>
              </a:ext>
            </a:extLst>
          </p:cNvPr>
          <p:cNvSpPr/>
          <p:nvPr/>
        </p:nvSpPr>
        <p:spPr>
          <a:xfrm>
            <a:off x="902847" y="3429000"/>
            <a:ext cx="8683625" cy="1477328"/>
          </a:xfrm>
          <a:prstGeom prst="rect">
            <a:avLst/>
          </a:prstGeom>
        </p:spPr>
        <p:txBody>
          <a:bodyPr wrap="square">
            <a:spAutoFit/>
          </a:bodyPr>
          <a:lstStyle/>
          <a:p>
            <a:r>
              <a:rPr lang="nl-NL" dirty="0"/>
              <a:t>Plukken</a:t>
            </a:r>
          </a:p>
          <a:p>
            <a:r>
              <a:rPr lang="nl-NL" dirty="0"/>
              <a:t>Bij een aantal gewassen breekt de vrucht af op een natuurlijk breukvlak. Dit veroorzaakt geen beschadiging aan het product of aan het gewas. Deze gewassen kun je dus sneller oogsten zonder oogstgereedschap te gebruiken. Plukken doe je onder andere bij gerbera, losse tomaten en aardbeien. </a:t>
            </a:r>
          </a:p>
        </p:txBody>
      </p:sp>
      <p:sp>
        <p:nvSpPr>
          <p:cNvPr id="7" name="Rechthoek 6">
            <a:extLst>
              <a:ext uri="{FF2B5EF4-FFF2-40B4-BE49-F238E27FC236}">
                <a16:creationId xmlns:a16="http://schemas.microsoft.com/office/drawing/2014/main" id="{F7CAC5A0-492C-4852-8BC1-4E2188DBB5CA}"/>
              </a:ext>
            </a:extLst>
          </p:cNvPr>
          <p:cNvSpPr/>
          <p:nvPr/>
        </p:nvSpPr>
        <p:spPr>
          <a:xfrm>
            <a:off x="902847" y="5005395"/>
            <a:ext cx="9253219" cy="1477328"/>
          </a:xfrm>
          <a:prstGeom prst="rect">
            <a:avLst/>
          </a:prstGeom>
        </p:spPr>
        <p:txBody>
          <a:bodyPr wrap="square">
            <a:spAutoFit/>
          </a:bodyPr>
          <a:lstStyle/>
          <a:p>
            <a:r>
              <a:rPr lang="nl-NL" dirty="0"/>
              <a:t>Trekken</a:t>
            </a:r>
          </a:p>
          <a:p>
            <a:r>
              <a:rPr lang="nl-NL" dirty="0"/>
              <a:t>Sommige snijbloemen kun je oogsten door ze met wortel en al uit de grond te trekken. Tijdens de verdere verwerking worden eventueel de wortels verwijderd. Bloemen die je kunt oogsten door te trekken, zijn zomerviolieren, chrysanten en </a:t>
            </a:r>
            <a:r>
              <a:rPr lang="nl-NL" dirty="0" err="1"/>
              <a:t>Alstroemeria’s</a:t>
            </a:r>
            <a:r>
              <a:rPr lang="nl-NL" dirty="0"/>
              <a:t>.</a:t>
            </a:r>
          </a:p>
          <a:p>
            <a:endParaRPr lang="nl-NL" dirty="0"/>
          </a:p>
        </p:txBody>
      </p:sp>
      <p:pic>
        <p:nvPicPr>
          <p:cNvPr id="9" name="Afbeelding 8">
            <a:extLst>
              <a:ext uri="{FF2B5EF4-FFF2-40B4-BE49-F238E27FC236}">
                <a16:creationId xmlns:a16="http://schemas.microsoft.com/office/drawing/2014/main" id="{BCC54099-45BE-7F1F-7C09-588ABCEFBFD2}"/>
              </a:ext>
            </a:extLst>
          </p:cNvPr>
          <p:cNvPicPr>
            <a:picLocks noChangeAspect="1"/>
          </p:cNvPicPr>
          <p:nvPr/>
        </p:nvPicPr>
        <p:blipFill>
          <a:blip r:embed="rId2"/>
          <a:stretch>
            <a:fillRect/>
          </a:stretch>
        </p:blipFill>
        <p:spPr>
          <a:xfrm flipH="1">
            <a:off x="9922598" y="379049"/>
            <a:ext cx="1990667" cy="2774924"/>
          </a:xfrm>
          <a:prstGeom prst="rect">
            <a:avLst/>
          </a:prstGeom>
        </p:spPr>
      </p:pic>
    </p:spTree>
    <p:extLst>
      <p:ext uri="{BB962C8B-B14F-4D97-AF65-F5344CB8AC3E}">
        <p14:creationId xmlns:p14="http://schemas.microsoft.com/office/powerpoint/2010/main" val="4139804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FC99D62A-BA80-4FE0-9082-779F4B45F5A6}"/>
              </a:ext>
            </a:extLst>
          </p:cNvPr>
          <p:cNvSpPr/>
          <p:nvPr/>
        </p:nvSpPr>
        <p:spPr>
          <a:xfrm>
            <a:off x="902848" y="1655875"/>
            <a:ext cx="4936637" cy="4801314"/>
          </a:xfrm>
          <a:prstGeom prst="rect">
            <a:avLst/>
          </a:prstGeom>
        </p:spPr>
        <p:txBody>
          <a:bodyPr wrap="square">
            <a:spAutoFit/>
          </a:bodyPr>
          <a:lstStyle/>
          <a:p>
            <a:r>
              <a:rPr lang="nl-NL" dirty="0"/>
              <a:t>Rapen</a:t>
            </a:r>
          </a:p>
          <a:p>
            <a:r>
              <a:rPr lang="nl-NL" dirty="0"/>
              <a:t>Bij pot- en perkplanten is het oppakken van de planten het eigenlijke oogsten. Op sommige bedrijven staan de potplanten in transportcontainers. De planten groeien in de transportcontainer. Als je in het gewas moet werken of oogsten, worden de transportcontainers naar de schuur gebracht. In de schuur worden de planten dan geraapt voor aflevering. Als het bedrijf echt is geautomatiseerd, zet een robotarm de planten op een transportband. Via deze band verschijnen de planten voor een camera. De camera bepaalt dan of de plant leverbaar is of dat de plant terug moet naar de</a:t>
            </a:r>
          </a:p>
          <a:p>
            <a:r>
              <a:rPr lang="nl-NL" dirty="0"/>
              <a:t>kas. Hier is het eigenlijke oogsten en sorteren geautomatiseerd. </a:t>
            </a:r>
          </a:p>
        </p:txBody>
      </p:sp>
      <p:pic>
        <p:nvPicPr>
          <p:cNvPr id="7" name="Afbeelding 6">
            <a:extLst>
              <a:ext uri="{FF2B5EF4-FFF2-40B4-BE49-F238E27FC236}">
                <a16:creationId xmlns:a16="http://schemas.microsoft.com/office/drawing/2014/main" id="{72909D72-2EE3-097E-3C72-05EA459EC902}"/>
              </a:ext>
            </a:extLst>
          </p:cNvPr>
          <p:cNvPicPr>
            <a:picLocks noChangeAspect="1"/>
          </p:cNvPicPr>
          <p:nvPr/>
        </p:nvPicPr>
        <p:blipFill>
          <a:blip r:embed="rId2"/>
          <a:stretch>
            <a:fillRect/>
          </a:stretch>
        </p:blipFill>
        <p:spPr>
          <a:xfrm>
            <a:off x="6352517" y="2006493"/>
            <a:ext cx="3957081" cy="4367147"/>
          </a:xfrm>
          <a:prstGeom prst="rect">
            <a:avLst/>
          </a:prstGeom>
        </p:spPr>
      </p:pic>
    </p:spTree>
    <p:extLst>
      <p:ext uri="{BB962C8B-B14F-4D97-AF65-F5344CB8AC3E}">
        <p14:creationId xmlns:p14="http://schemas.microsoft.com/office/powerpoint/2010/main" val="276086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a:extLst>
              <a:ext uri="{FF2B5EF4-FFF2-40B4-BE49-F238E27FC236}">
                <a16:creationId xmlns:a16="http://schemas.microsoft.com/office/drawing/2014/main" id="{F581A476-5B49-435D-B4EC-6EA5C80D2CF3}"/>
              </a:ext>
            </a:extLst>
          </p:cNvPr>
          <p:cNvSpPr/>
          <p:nvPr/>
        </p:nvSpPr>
        <p:spPr>
          <a:xfrm>
            <a:off x="1130488" y="444638"/>
            <a:ext cx="1439818" cy="707886"/>
          </a:xfrm>
          <a:prstGeom prst="rect">
            <a:avLst/>
          </a:prstGeom>
        </p:spPr>
        <p:txBody>
          <a:bodyPr wrap="none">
            <a:spAutoFit/>
          </a:bodyPr>
          <a:lstStyle/>
          <a:p>
            <a:r>
              <a:rPr lang="nl-NL" sz="4000" dirty="0"/>
              <a:t>Les 2</a:t>
            </a:r>
          </a:p>
        </p:txBody>
      </p:sp>
      <p:pic>
        <p:nvPicPr>
          <p:cNvPr id="2" name="Afbeelding 1">
            <a:extLst>
              <a:ext uri="{FF2B5EF4-FFF2-40B4-BE49-F238E27FC236}">
                <a16:creationId xmlns:a16="http://schemas.microsoft.com/office/drawing/2014/main" id="{C21C6BFD-EC36-4941-A7EB-D76CAF75D190}"/>
              </a:ext>
            </a:extLst>
          </p:cNvPr>
          <p:cNvPicPr>
            <a:picLocks noChangeAspect="1"/>
          </p:cNvPicPr>
          <p:nvPr/>
        </p:nvPicPr>
        <p:blipFill>
          <a:blip r:embed="rId2"/>
          <a:stretch>
            <a:fillRect/>
          </a:stretch>
        </p:blipFill>
        <p:spPr>
          <a:xfrm>
            <a:off x="1224439" y="1224705"/>
            <a:ext cx="9158575" cy="4125893"/>
          </a:xfrm>
          <a:prstGeom prst="rect">
            <a:avLst/>
          </a:prstGeom>
        </p:spPr>
      </p:pic>
    </p:spTree>
    <p:extLst>
      <p:ext uri="{BB962C8B-B14F-4D97-AF65-F5344CB8AC3E}">
        <p14:creationId xmlns:p14="http://schemas.microsoft.com/office/powerpoint/2010/main" val="2623817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2C1B2088-F847-45E2-82A0-ECA10AC065AA}"/>
              </a:ext>
            </a:extLst>
          </p:cNvPr>
          <p:cNvSpPr/>
          <p:nvPr/>
        </p:nvSpPr>
        <p:spPr>
          <a:xfrm>
            <a:off x="902848" y="1690446"/>
            <a:ext cx="2461454" cy="4801314"/>
          </a:xfrm>
          <a:prstGeom prst="rect">
            <a:avLst/>
          </a:prstGeom>
        </p:spPr>
        <p:txBody>
          <a:bodyPr wrap="square">
            <a:spAutoFit/>
          </a:bodyPr>
          <a:lstStyle/>
          <a:p>
            <a:r>
              <a:rPr lang="nl-NL" dirty="0"/>
              <a:t>Apparatuur klaar voor de oogst</a:t>
            </a:r>
          </a:p>
          <a:p>
            <a:r>
              <a:rPr lang="nl-NL" dirty="0"/>
              <a:t>Op glastuinbouwbedrijven oogst je nog veel gewassen met de hand. Op sommige bedrijven is de oogst geautomatiseerd, maar dit is dan vaak in combinatie met sorteren en verpakken. Een voorbeeld uit de potplantenteelt is het ‘</a:t>
            </a:r>
            <a:r>
              <a:rPr lang="nl-NL" dirty="0" err="1"/>
              <a:t>Walking</a:t>
            </a:r>
            <a:r>
              <a:rPr lang="nl-NL" dirty="0"/>
              <a:t> Plant System’ (WPS). </a:t>
            </a:r>
          </a:p>
        </p:txBody>
      </p:sp>
      <p:pic>
        <p:nvPicPr>
          <p:cNvPr id="7" name="Onlinemedia 6" title="Walking Plant System">
            <a:hlinkClick r:id="" action="ppaction://media"/>
            <a:extLst>
              <a:ext uri="{FF2B5EF4-FFF2-40B4-BE49-F238E27FC236}">
                <a16:creationId xmlns:a16="http://schemas.microsoft.com/office/drawing/2014/main" id="{0C71655A-C81C-E33F-5720-0E877C2AD843}"/>
              </a:ext>
            </a:extLst>
          </p:cNvPr>
          <p:cNvPicPr>
            <a:picLocks noRot="1" noChangeAspect="1"/>
          </p:cNvPicPr>
          <p:nvPr>
            <a:videoFile r:link="rId1"/>
          </p:nvPr>
        </p:nvPicPr>
        <p:blipFill>
          <a:blip r:embed="rId3"/>
          <a:stretch>
            <a:fillRect/>
          </a:stretch>
        </p:blipFill>
        <p:spPr>
          <a:xfrm>
            <a:off x="3881886" y="1785667"/>
            <a:ext cx="6159261" cy="4619446"/>
          </a:xfrm>
          <a:prstGeom prst="rect">
            <a:avLst/>
          </a:prstGeom>
        </p:spPr>
      </p:pic>
    </p:spTree>
    <p:extLst>
      <p:ext uri="{BB962C8B-B14F-4D97-AF65-F5344CB8AC3E}">
        <p14:creationId xmlns:p14="http://schemas.microsoft.com/office/powerpoint/2010/main" val="3711364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2C1B2088-F847-45E2-82A0-ECA10AC065AA}"/>
              </a:ext>
            </a:extLst>
          </p:cNvPr>
          <p:cNvSpPr/>
          <p:nvPr/>
        </p:nvSpPr>
        <p:spPr>
          <a:xfrm>
            <a:off x="902848" y="1690446"/>
            <a:ext cx="2461454" cy="4801314"/>
          </a:xfrm>
          <a:prstGeom prst="rect">
            <a:avLst/>
          </a:prstGeom>
        </p:spPr>
        <p:txBody>
          <a:bodyPr wrap="square">
            <a:spAutoFit/>
          </a:bodyPr>
          <a:lstStyle/>
          <a:p>
            <a:r>
              <a:rPr lang="nl-NL" dirty="0"/>
              <a:t>Apparatuur klaar voor de oogst</a:t>
            </a:r>
          </a:p>
          <a:p>
            <a:r>
              <a:rPr lang="nl-NL" dirty="0"/>
              <a:t>Op glastuinbouwbedrijven oogst je nog veel gewassen met de hand. Op sommige bedrijven is de oogst geautomatiseerd, maar dit is dan vaak in combinatie met sorteren en verpakken. Een voorbeeld uit de potplantenteelt is het ‘</a:t>
            </a:r>
            <a:r>
              <a:rPr lang="nl-NL" dirty="0" err="1"/>
              <a:t>Walking</a:t>
            </a:r>
            <a:r>
              <a:rPr lang="nl-NL" dirty="0"/>
              <a:t> Plant System’ (WPS). </a:t>
            </a:r>
          </a:p>
        </p:txBody>
      </p:sp>
      <p:pic>
        <p:nvPicPr>
          <p:cNvPr id="6" name="Onlinemedia 5" title="Buffer system | Customer Story: Forever Plants (NL)">
            <a:hlinkClick r:id="" action="ppaction://media"/>
            <a:extLst>
              <a:ext uri="{FF2B5EF4-FFF2-40B4-BE49-F238E27FC236}">
                <a16:creationId xmlns:a16="http://schemas.microsoft.com/office/drawing/2014/main" id="{0EF74495-FC16-751B-CD64-714DD03B666E}"/>
              </a:ext>
            </a:extLst>
          </p:cNvPr>
          <p:cNvPicPr>
            <a:picLocks noRot="1" noChangeAspect="1"/>
          </p:cNvPicPr>
          <p:nvPr>
            <a:videoFile r:link="rId1"/>
          </p:nvPr>
        </p:nvPicPr>
        <p:blipFill>
          <a:blip r:embed="rId3"/>
          <a:stretch>
            <a:fillRect/>
          </a:stretch>
        </p:blipFill>
        <p:spPr>
          <a:xfrm>
            <a:off x="3841605" y="2108828"/>
            <a:ext cx="6420762" cy="3627739"/>
          </a:xfrm>
          <a:prstGeom prst="rect">
            <a:avLst/>
          </a:prstGeom>
        </p:spPr>
      </p:pic>
    </p:spTree>
    <p:extLst>
      <p:ext uri="{BB962C8B-B14F-4D97-AF65-F5344CB8AC3E}">
        <p14:creationId xmlns:p14="http://schemas.microsoft.com/office/powerpoint/2010/main" val="2758815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6" name="Rechthoek 5">
            <a:extLst>
              <a:ext uri="{FF2B5EF4-FFF2-40B4-BE49-F238E27FC236}">
                <a16:creationId xmlns:a16="http://schemas.microsoft.com/office/drawing/2014/main" id="{6D27301D-C6B6-4FA8-AC58-FC7BCE904525}"/>
              </a:ext>
            </a:extLst>
          </p:cNvPr>
          <p:cNvSpPr/>
          <p:nvPr/>
        </p:nvSpPr>
        <p:spPr>
          <a:xfrm>
            <a:off x="902848" y="1759767"/>
            <a:ext cx="9301326" cy="923330"/>
          </a:xfrm>
          <a:prstGeom prst="rect">
            <a:avLst/>
          </a:prstGeom>
        </p:spPr>
        <p:txBody>
          <a:bodyPr wrap="square">
            <a:spAutoFit/>
          </a:bodyPr>
          <a:lstStyle/>
          <a:p>
            <a:r>
              <a:rPr lang="nl-NL" dirty="0"/>
              <a:t>Oogstwagens</a:t>
            </a:r>
          </a:p>
          <a:p>
            <a:pPr marL="285750" indent="-285750">
              <a:buFont typeface="Arial" panose="020B0604020202020204" pitchFamily="34" charset="0"/>
              <a:buChar char="•"/>
            </a:pPr>
            <a:r>
              <a:rPr lang="nl-NL" dirty="0"/>
              <a:t>Bij de oogst van vruchtgewassen zoals tomaten, komkommer, paprika en aubergine gebruik je speciaal voor het gewas gemaakte oogstwagens.</a:t>
            </a:r>
          </a:p>
        </p:txBody>
      </p:sp>
      <p:sp>
        <p:nvSpPr>
          <p:cNvPr id="7" name="Rechthoek 6">
            <a:extLst>
              <a:ext uri="{FF2B5EF4-FFF2-40B4-BE49-F238E27FC236}">
                <a16:creationId xmlns:a16="http://schemas.microsoft.com/office/drawing/2014/main" id="{80F8EEFC-4FE0-4E0F-9279-81D22EA53727}"/>
              </a:ext>
            </a:extLst>
          </p:cNvPr>
          <p:cNvSpPr/>
          <p:nvPr/>
        </p:nvSpPr>
        <p:spPr>
          <a:xfrm>
            <a:off x="902848" y="2683097"/>
            <a:ext cx="4273001" cy="3970318"/>
          </a:xfrm>
          <a:prstGeom prst="rect">
            <a:avLst/>
          </a:prstGeom>
        </p:spPr>
        <p:txBody>
          <a:bodyPr wrap="square">
            <a:spAutoFit/>
          </a:bodyPr>
          <a:lstStyle/>
          <a:p>
            <a:pPr marL="285750" indent="-285750">
              <a:buFont typeface="Arial" panose="020B0604020202020204" pitchFamily="34" charset="0"/>
              <a:buChar char="•"/>
            </a:pPr>
            <a:r>
              <a:rPr lang="nl-NL" dirty="0"/>
              <a:t>Rozencontainer: dit is een verzamelbak waarin je de rozen oogst. Deze bak kun je met roos en al in een rozentransportwagen plaatsen.</a:t>
            </a:r>
          </a:p>
          <a:p>
            <a:pPr marL="285750" indent="-285750">
              <a:buFont typeface="Arial" panose="020B0604020202020204" pitchFamily="34" charset="0"/>
              <a:buChar char="•"/>
            </a:pPr>
            <a:r>
              <a:rPr lang="nl-NL" dirty="0"/>
              <a:t>Oogstrek: op dit rek staan bij trostomaten de lege kisten of dozen. Het lossen van karren met een oogstrek gebeurt volautomatisch.</a:t>
            </a:r>
          </a:p>
          <a:p>
            <a:pPr marL="285750" indent="-285750">
              <a:buFont typeface="Arial" panose="020B0604020202020204" pitchFamily="34" charset="0"/>
              <a:buChar char="•"/>
            </a:pPr>
            <a:r>
              <a:rPr lang="nl-NL" dirty="0"/>
              <a:t>Doeken: in de oogstkar hangt een doek waarin je de bloemen oogst. </a:t>
            </a:r>
          </a:p>
          <a:p>
            <a:pPr marL="285750" indent="-285750">
              <a:buFont typeface="Arial" panose="020B0604020202020204" pitchFamily="34" charset="0"/>
              <a:buChar char="•"/>
            </a:pPr>
            <a:r>
              <a:rPr lang="nl-NL" dirty="0"/>
              <a:t>Deense kar: te  gebruiken om de planten naar de schuur te brengen.</a:t>
            </a:r>
          </a:p>
          <a:p>
            <a:endParaRPr lang="nl-NL" dirty="0"/>
          </a:p>
        </p:txBody>
      </p:sp>
      <p:pic>
        <p:nvPicPr>
          <p:cNvPr id="5" name="Onlinemedia 4" title="Berg Hortimotive - Geautomatiseerd transport in de tuinbouw">
            <a:hlinkClick r:id="" action="ppaction://media"/>
            <a:extLst>
              <a:ext uri="{FF2B5EF4-FFF2-40B4-BE49-F238E27FC236}">
                <a16:creationId xmlns:a16="http://schemas.microsoft.com/office/drawing/2014/main" id="{6C61E273-6FF1-E2C6-78A9-2AC9D9B89195}"/>
              </a:ext>
            </a:extLst>
          </p:cNvPr>
          <p:cNvPicPr>
            <a:picLocks noRot="1" noChangeAspect="1"/>
          </p:cNvPicPr>
          <p:nvPr>
            <a:videoFile r:link="rId1"/>
          </p:nvPr>
        </p:nvPicPr>
        <p:blipFill>
          <a:blip r:embed="rId3"/>
          <a:stretch>
            <a:fillRect/>
          </a:stretch>
        </p:blipFill>
        <p:spPr>
          <a:xfrm>
            <a:off x="5265401" y="2779697"/>
            <a:ext cx="6811580" cy="3687711"/>
          </a:xfrm>
          <a:prstGeom prst="rect">
            <a:avLst/>
          </a:prstGeom>
        </p:spPr>
      </p:pic>
    </p:spTree>
    <p:extLst>
      <p:ext uri="{BB962C8B-B14F-4D97-AF65-F5344CB8AC3E}">
        <p14:creationId xmlns:p14="http://schemas.microsoft.com/office/powerpoint/2010/main" val="728520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5"/>
                </p:tgtEl>
              </p:cMediaNode>
            </p:video>
            <p:seq concurrent="1" nextAc="seek">
              <p:cTn id="28" restart="whenNotActive" fill="hold" evtFilter="cancelBubble" nodeType="interactiveSeq">
                <p:stCondLst>
                  <p:cond evt="onClick" delay="0">
                    <p:tgtEl>
                      <p:spTgt spid="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B8BBAF24-2A13-4E12-9E54-FA684F5B9F64}"/>
              </a:ext>
            </a:extLst>
          </p:cNvPr>
          <p:cNvSpPr/>
          <p:nvPr/>
        </p:nvSpPr>
        <p:spPr>
          <a:xfrm>
            <a:off x="902847" y="1997839"/>
            <a:ext cx="9115795" cy="2308324"/>
          </a:xfrm>
          <a:prstGeom prst="rect">
            <a:avLst/>
          </a:prstGeom>
        </p:spPr>
        <p:txBody>
          <a:bodyPr wrap="square">
            <a:spAutoFit/>
          </a:bodyPr>
          <a:lstStyle/>
          <a:p>
            <a:r>
              <a:rPr lang="nl-NL" dirty="0"/>
              <a:t>Transport tijdens de oogst</a:t>
            </a:r>
          </a:p>
          <a:p>
            <a:r>
              <a:rPr lang="nl-NL" dirty="0"/>
              <a:t>Het meeste oogstfust dat je in de kap gebruikt, loopt over een buisrail of een monorailsysteem. Twee verwarmingsbuizen die op de steunen in een kap liggen en die worden gebruikt om met karren overheen te rijden, noem je een buisrailsysteem. De steunen zijn nodig om de buizen op de goede hoogte en de juiste afstand van elkaar te krijgen. </a:t>
            </a:r>
          </a:p>
          <a:p>
            <a:r>
              <a:rPr lang="nl-NL" dirty="0"/>
              <a:t>Als je boven in de kap een verwarmingsbuis gebruikt voor transport, noem je dit een monorail. </a:t>
            </a:r>
          </a:p>
        </p:txBody>
      </p:sp>
      <p:pic>
        <p:nvPicPr>
          <p:cNvPr id="7" name="Afbeelding 6">
            <a:extLst>
              <a:ext uri="{FF2B5EF4-FFF2-40B4-BE49-F238E27FC236}">
                <a16:creationId xmlns:a16="http://schemas.microsoft.com/office/drawing/2014/main" id="{BDCC89F1-798A-F4A8-7667-3218451E5DBE}"/>
              </a:ext>
            </a:extLst>
          </p:cNvPr>
          <p:cNvPicPr>
            <a:picLocks noChangeAspect="1"/>
          </p:cNvPicPr>
          <p:nvPr/>
        </p:nvPicPr>
        <p:blipFill>
          <a:blip r:embed="rId2"/>
          <a:stretch>
            <a:fillRect/>
          </a:stretch>
        </p:blipFill>
        <p:spPr>
          <a:xfrm>
            <a:off x="902847" y="4306163"/>
            <a:ext cx="5859097" cy="2156581"/>
          </a:xfrm>
          <a:prstGeom prst="rect">
            <a:avLst/>
          </a:prstGeom>
        </p:spPr>
      </p:pic>
      <p:pic>
        <p:nvPicPr>
          <p:cNvPr id="9" name="Afbeelding 8">
            <a:extLst>
              <a:ext uri="{FF2B5EF4-FFF2-40B4-BE49-F238E27FC236}">
                <a16:creationId xmlns:a16="http://schemas.microsoft.com/office/drawing/2014/main" id="{9338810A-A9F3-98E7-668B-EAFBA9BA39C2}"/>
              </a:ext>
            </a:extLst>
          </p:cNvPr>
          <p:cNvPicPr>
            <a:picLocks noChangeAspect="1"/>
          </p:cNvPicPr>
          <p:nvPr/>
        </p:nvPicPr>
        <p:blipFill>
          <a:blip r:embed="rId3"/>
          <a:stretch>
            <a:fillRect/>
          </a:stretch>
        </p:blipFill>
        <p:spPr>
          <a:xfrm>
            <a:off x="6899186" y="4220491"/>
            <a:ext cx="4389967" cy="2327923"/>
          </a:xfrm>
          <a:prstGeom prst="rect">
            <a:avLst/>
          </a:prstGeom>
        </p:spPr>
      </p:pic>
    </p:spTree>
    <p:extLst>
      <p:ext uri="{BB962C8B-B14F-4D97-AF65-F5344CB8AC3E}">
        <p14:creationId xmlns:p14="http://schemas.microsoft.com/office/powerpoint/2010/main" val="42661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5883342" cy="1631216"/>
          </a:xfrm>
          <a:prstGeom prst="rect">
            <a:avLst/>
          </a:prstGeom>
          <a:noFill/>
        </p:spPr>
        <p:txBody>
          <a:bodyPr wrap="none" rtlCol="0">
            <a:spAutoFit/>
          </a:bodyPr>
          <a:lstStyle/>
          <a:p>
            <a:r>
              <a:rPr lang="nl-NL" sz="4400" dirty="0"/>
              <a:t>Les 2 </a:t>
            </a:r>
          </a:p>
          <a:p>
            <a:r>
              <a:rPr lang="nl-NL" sz="2800" dirty="0"/>
              <a:t>Bomen Oogsten , Rooien en Rapen</a:t>
            </a:r>
          </a:p>
          <a:p>
            <a:endParaRPr lang="nl-NL" sz="2800" dirty="0"/>
          </a:p>
        </p:txBody>
      </p:sp>
      <p:pic>
        <p:nvPicPr>
          <p:cNvPr id="12" name="Afbeelding 11">
            <a:extLst>
              <a:ext uri="{FF2B5EF4-FFF2-40B4-BE49-F238E27FC236}">
                <a16:creationId xmlns:a16="http://schemas.microsoft.com/office/drawing/2014/main" id="{2B080959-6853-EA1E-6261-D65430B87822}"/>
              </a:ext>
            </a:extLst>
          </p:cNvPr>
          <p:cNvPicPr>
            <a:picLocks noChangeAspect="1"/>
          </p:cNvPicPr>
          <p:nvPr/>
        </p:nvPicPr>
        <p:blipFill>
          <a:blip r:embed="rId2"/>
          <a:stretch>
            <a:fillRect/>
          </a:stretch>
        </p:blipFill>
        <p:spPr>
          <a:xfrm>
            <a:off x="1946646" y="1871932"/>
            <a:ext cx="6984420" cy="3776921"/>
          </a:xfrm>
          <a:prstGeom prst="rect">
            <a:avLst/>
          </a:prstGeom>
        </p:spPr>
      </p:pic>
    </p:spTree>
    <p:extLst>
      <p:ext uri="{BB962C8B-B14F-4D97-AF65-F5344CB8AC3E}">
        <p14:creationId xmlns:p14="http://schemas.microsoft.com/office/powerpoint/2010/main" val="6407096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6" name="Rechthoek 5">
            <a:extLst>
              <a:ext uri="{FF2B5EF4-FFF2-40B4-BE49-F238E27FC236}">
                <a16:creationId xmlns:a16="http://schemas.microsoft.com/office/drawing/2014/main" id="{CD64C093-5BDA-4868-BC54-1973ECE994D5}"/>
              </a:ext>
            </a:extLst>
          </p:cNvPr>
          <p:cNvSpPr/>
          <p:nvPr/>
        </p:nvSpPr>
        <p:spPr>
          <a:xfrm>
            <a:off x="902847" y="1650631"/>
            <a:ext cx="9076039" cy="3970318"/>
          </a:xfrm>
          <a:prstGeom prst="rect">
            <a:avLst/>
          </a:prstGeom>
        </p:spPr>
        <p:txBody>
          <a:bodyPr wrap="square">
            <a:spAutoFit/>
          </a:bodyPr>
          <a:lstStyle/>
          <a:p>
            <a:r>
              <a:rPr lang="nl-NL" sz="2800" b="1" dirty="0">
                <a:solidFill>
                  <a:srgbClr val="000000"/>
                </a:solidFill>
                <a:latin typeface="Calibri" panose="020F0502020204030204" pitchFamily="34" charset="0"/>
                <a:cs typeface="Calibri" panose="020F0502020204030204" pitchFamily="34" charset="0"/>
              </a:rPr>
              <a:t>Rooien van kluitgoed:</a:t>
            </a:r>
            <a:endParaRPr lang="nl-NL" sz="2800" dirty="0">
              <a:solidFill>
                <a:srgbClr val="000000"/>
              </a:solidFill>
              <a:latin typeface="Calibri" panose="020F0502020204030204" pitchFamily="34" charset="0"/>
              <a:cs typeface="Calibri" panose="020F0502020204030204" pitchFamily="34" charset="0"/>
            </a:endParaRPr>
          </a:p>
          <a:p>
            <a:r>
              <a:rPr lang="nl-NL" sz="2800" dirty="0">
                <a:solidFill>
                  <a:srgbClr val="000000"/>
                </a:solidFill>
                <a:latin typeface="Calibri" panose="020F0502020204030204" pitchFamily="34" charset="0"/>
                <a:cs typeface="Calibri" panose="020F0502020204030204" pitchFamily="34" charset="0"/>
              </a:rPr>
              <a:t>•Handmatig: met behulp van spade</a:t>
            </a:r>
          </a:p>
          <a:p>
            <a:r>
              <a:rPr lang="nl-NL" sz="2800" dirty="0">
                <a:solidFill>
                  <a:srgbClr val="000000"/>
                </a:solidFill>
                <a:latin typeface="Calibri" panose="020F0502020204030204" pitchFamily="34" charset="0"/>
                <a:cs typeface="Calibri" panose="020F0502020204030204" pitchFamily="34" charset="0"/>
              </a:rPr>
              <a:t>•Machinaal:</a:t>
            </a:r>
          </a:p>
          <a:p>
            <a:r>
              <a:rPr lang="nl-NL" sz="2800" dirty="0">
                <a:solidFill>
                  <a:srgbClr val="000000"/>
                </a:solidFill>
                <a:latin typeface="Calibri" panose="020F0502020204030204" pitchFamily="34" charset="0"/>
                <a:cs typeface="Calibri" panose="020F0502020204030204" pitchFamily="34" charset="0"/>
              </a:rPr>
              <a:t>-met kluitenrooier voor laanbomen en grotere planten</a:t>
            </a:r>
          </a:p>
          <a:p>
            <a:r>
              <a:rPr lang="nl-NL" sz="2800" dirty="0">
                <a:solidFill>
                  <a:srgbClr val="000000"/>
                </a:solidFill>
                <a:latin typeface="Calibri" panose="020F0502020204030204" pitchFamily="34" charset="0"/>
                <a:cs typeface="Calibri" panose="020F0502020204030204" pitchFamily="34" charset="0"/>
              </a:rPr>
              <a:t>-rondsteekmachine (bijvoorbeeld haagconiferen of Buxus)</a:t>
            </a:r>
          </a:p>
          <a:p>
            <a:endParaRPr lang="nl-NL" sz="2800" dirty="0">
              <a:solidFill>
                <a:srgbClr val="000000"/>
              </a:solidFill>
              <a:latin typeface="Calibri" panose="020F0502020204030204" pitchFamily="34" charset="0"/>
              <a:cs typeface="Calibri" panose="020F0502020204030204" pitchFamily="34" charset="0"/>
            </a:endParaRPr>
          </a:p>
          <a:p>
            <a:r>
              <a:rPr lang="nl-NL" sz="2800" b="1" dirty="0" err="1">
                <a:solidFill>
                  <a:srgbClr val="000000"/>
                </a:solidFill>
                <a:latin typeface="Calibri" panose="020F0502020204030204" pitchFamily="34" charset="0"/>
                <a:cs typeface="Calibri" panose="020F0502020204030204" pitchFamily="34" charset="0"/>
              </a:rPr>
              <a:t>Ingazen</a:t>
            </a:r>
            <a:r>
              <a:rPr lang="nl-NL" sz="2800" b="1" dirty="0">
                <a:solidFill>
                  <a:srgbClr val="000000"/>
                </a:solidFill>
                <a:latin typeface="Calibri" panose="020F0502020204030204" pitchFamily="34" charset="0"/>
                <a:cs typeface="Calibri" panose="020F0502020204030204" pitchFamily="34" charset="0"/>
              </a:rPr>
              <a:t>/verpakken kluit:</a:t>
            </a:r>
          </a:p>
          <a:p>
            <a:r>
              <a:rPr lang="nl-NL" sz="2800" dirty="0">
                <a:solidFill>
                  <a:srgbClr val="000000"/>
                </a:solidFill>
                <a:latin typeface="Calibri" panose="020F0502020204030204" pitchFamily="34" charset="0"/>
                <a:cs typeface="Calibri" panose="020F0502020204030204" pitchFamily="34" charset="0"/>
              </a:rPr>
              <a:t>-handmatig met jute (plus draadkorf bij grote kluiten)</a:t>
            </a:r>
          </a:p>
          <a:p>
            <a:r>
              <a:rPr lang="nl-NL" sz="2800" dirty="0">
                <a:solidFill>
                  <a:srgbClr val="000000"/>
                </a:solidFill>
                <a:latin typeface="Calibri" panose="020F0502020204030204" pitchFamily="34" charset="0"/>
                <a:cs typeface="Calibri" panose="020F0502020204030204" pitchFamily="34" charset="0"/>
              </a:rPr>
              <a:t>-machinaal met acrylnet (bij kleinere kluiten)</a:t>
            </a:r>
            <a:endParaRPr lang="nl-NL" dirty="0">
              <a:latin typeface="Calibri" panose="020F0502020204030204" pitchFamily="34" charset="0"/>
              <a:cs typeface="Calibri" panose="020F0502020204030204" pitchFamily="34" charset="0"/>
            </a:endParaRPr>
          </a:p>
        </p:txBody>
      </p:sp>
      <p:pic>
        <p:nvPicPr>
          <p:cNvPr id="5" name="Afbeelding 4">
            <a:extLst>
              <a:ext uri="{FF2B5EF4-FFF2-40B4-BE49-F238E27FC236}">
                <a16:creationId xmlns:a16="http://schemas.microsoft.com/office/drawing/2014/main" id="{C27316FF-7523-4881-B678-9F973A7505AA}"/>
              </a:ext>
            </a:extLst>
          </p:cNvPr>
          <p:cNvPicPr>
            <a:picLocks noChangeAspect="1"/>
          </p:cNvPicPr>
          <p:nvPr/>
        </p:nvPicPr>
        <p:blipFill>
          <a:blip r:embed="rId2"/>
          <a:stretch>
            <a:fillRect/>
          </a:stretch>
        </p:blipFill>
        <p:spPr>
          <a:xfrm>
            <a:off x="9492690" y="292451"/>
            <a:ext cx="2207943" cy="2649532"/>
          </a:xfrm>
          <a:prstGeom prst="rect">
            <a:avLst/>
          </a:prstGeom>
        </p:spPr>
      </p:pic>
    </p:spTree>
    <p:extLst>
      <p:ext uri="{BB962C8B-B14F-4D97-AF65-F5344CB8AC3E}">
        <p14:creationId xmlns:p14="http://schemas.microsoft.com/office/powerpoint/2010/main" val="661836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EE4D4226-2085-4BA7-AB9F-ECA353D335E2}"/>
              </a:ext>
            </a:extLst>
          </p:cNvPr>
          <p:cNvSpPr/>
          <p:nvPr/>
        </p:nvSpPr>
        <p:spPr>
          <a:xfrm>
            <a:off x="569843" y="2182505"/>
            <a:ext cx="10111409" cy="1631216"/>
          </a:xfrm>
          <a:prstGeom prst="rect">
            <a:avLst/>
          </a:prstGeom>
        </p:spPr>
        <p:txBody>
          <a:bodyPr wrap="square">
            <a:spAutoFit/>
          </a:bodyPr>
          <a:lstStyle/>
          <a:p>
            <a:r>
              <a:rPr lang="nl-NL" sz="2400" dirty="0" err="1">
                <a:solidFill>
                  <a:srgbClr val="000000"/>
                </a:solidFill>
                <a:latin typeface="Calibri" panose="020F0502020204030204" pitchFamily="34" charset="0"/>
                <a:cs typeface="Calibri" panose="020F0502020204030204" pitchFamily="34" charset="0"/>
              </a:rPr>
              <a:t>Kluitenrooiervoor</a:t>
            </a:r>
            <a:r>
              <a:rPr lang="nl-NL" sz="2400" dirty="0">
                <a:solidFill>
                  <a:srgbClr val="000000"/>
                </a:solidFill>
                <a:latin typeface="Calibri" panose="020F0502020204030204" pitchFamily="34" charset="0"/>
                <a:cs typeface="Calibri" panose="020F0502020204030204" pitchFamily="34" charset="0"/>
              </a:rPr>
              <a:t> laan-en sierbomen, grote heesters en coniferen</a:t>
            </a:r>
          </a:p>
          <a:p>
            <a:r>
              <a:rPr lang="nl-NL" sz="2400" dirty="0">
                <a:solidFill>
                  <a:srgbClr val="000000"/>
                </a:solidFill>
                <a:latin typeface="Calibri" panose="020F0502020204030204" pitchFamily="34" charset="0"/>
                <a:cs typeface="Calibri" panose="020F0502020204030204" pitchFamily="34" charset="0"/>
              </a:rPr>
              <a:t>•Met </a:t>
            </a:r>
            <a:r>
              <a:rPr lang="nl-NL" sz="2400" dirty="0" err="1">
                <a:solidFill>
                  <a:srgbClr val="000000"/>
                </a:solidFill>
                <a:latin typeface="Calibri" panose="020F0502020204030204" pitchFamily="34" charset="0"/>
                <a:cs typeface="Calibri" panose="020F0502020204030204" pitchFamily="34" charset="0"/>
              </a:rPr>
              <a:t>ondersnijmes</a:t>
            </a:r>
            <a:endParaRPr lang="nl-NL" sz="2400" dirty="0">
              <a:solidFill>
                <a:srgbClr val="000000"/>
              </a:solidFill>
              <a:latin typeface="Calibri" panose="020F0502020204030204" pitchFamily="34" charset="0"/>
              <a:cs typeface="Calibri" panose="020F0502020204030204" pitchFamily="34" charset="0"/>
            </a:endParaRPr>
          </a:p>
          <a:p>
            <a:r>
              <a:rPr lang="nl-NL" sz="2400" dirty="0">
                <a:solidFill>
                  <a:srgbClr val="000000"/>
                </a:solidFill>
                <a:latin typeface="Calibri" panose="020F0502020204030204" pitchFamily="34" charset="0"/>
                <a:cs typeface="Calibri" panose="020F0502020204030204" pitchFamily="34" charset="0"/>
              </a:rPr>
              <a:t>•Met rechte spaden (Europa)</a:t>
            </a:r>
          </a:p>
          <a:p>
            <a:r>
              <a:rPr lang="nl-NL" sz="2400" dirty="0">
                <a:solidFill>
                  <a:srgbClr val="000000"/>
                </a:solidFill>
                <a:latin typeface="Calibri" panose="020F0502020204030204" pitchFamily="34" charset="0"/>
                <a:cs typeface="Calibri" panose="020F0502020204030204" pitchFamily="34" charset="0"/>
              </a:rPr>
              <a:t>•Met schuine spaden (Amerika</a:t>
            </a:r>
            <a:r>
              <a:rPr lang="nl-NL" sz="2800" dirty="0">
                <a:solidFill>
                  <a:srgbClr val="000000"/>
                </a:solidFill>
                <a:latin typeface="Cambria" panose="02040503050406030204" pitchFamily="18" charset="0"/>
              </a:rPr>
              <a:t>)</a:t>
            </a:r>
          </a:p>
        </p:txBody>
      </p:sp>
      <p:pic>
        <p:nvPicPr>
          <p:cNvPr id="7" name="Afbeelding 6">
            <a:extLst>
              <a:ext uri="{FF2B5EF4-FFF2-40B4-BE49-F238E27FC236}">
                <a16:creationId xmlns:a16="http://schemas.microsoft.com/office/drawing/2014/main" id="{DFAA1076-7AF4-4387-BEDB-338741B33777}"/>
              </a:ext>
            </a:extLst>
          </p:cNvPr>
          <p:cNvPicPr>
            <a:picLocks noChangeAspect="1"/>
          </p:cNvPicPr>
          <p:nvPr/>
        </p:nvPicPr>
        <p:blipFill>
          <a:blip r:embed="rId2"/>
          <a:stretch>
            <a:fillRect/>
          </a:stretch>
        </p:blipFill>
        <p:spPr>
          <a:xfrm>
            <a:off x="762227" y="4104978"/>
            <a:ext cx="2724305" cy="2040061"/>
          </a:xfrm>
          <a:prstGeom prst="rect">
            <a:avLst/>
          </a:prstGeom>
        </p:spPr>
      </p:pic>
      <p:pic>
        <p:nvPicPr>
          <p:cNvPr id="8" name="Afbeelding 7">
            <a:extLst>
              <a:ext uri="{FF2B5EF4-FFF2-40B4-BE49-F238E27FC236}">
                <a16:creationId xmlns:a16="http://schemas.microsoft.com/office/drawing/2014/main" id="{F0373D6E-8FA1-4B33-BA9E-A3E40C39CB30}"/>
              </a:ext>
            </a:extLst>
          </p:cNvPr>
          <p:cNvPicPr>
            <a:picLocks noChangeAspect="1"/>
          </p:cNvPicPr>
          <p:nvPr/>
        </p:nvPicPr>
        <p:blipFill>
          <a:blip r:embed="rId3"/>
          <a:stretch>
            <a:fillRect/>
          </a:stretch>
        </p:blipFill>
        <p:spPr>
          <a:xfrm>
            <a:off x="4317370" y="4104977"/>
            <a:ext cx="2958073" cy="2043229"/>
          </a:xfrm>
          <a:prstGeom prst="rect">
            <a:avLst/>
          </a:prstGeom>
        </p:spPr>
      </p:pic>
      <p:pic>
        <p:nvPicPr>
          <p:cNvPr id="9" name="Afbeelding 8">
            <a:extLst>
              <a:ext uri="{FF2B5EF4-FFF2-40B4-BE49-F238E27FC236}">
                <a16:creationId xmlns:a16="http://schemas.microsoft.com/office/drawing/2014/main" id="{EEB65EBE-DF4C-41ED-AD3F-EC7137AD32A0}"/>
              </a:ext>
            </a:extLst>
          </p:cNvPr>
          <p:cNvPicPr>
            <a:picLocks noChangeAspect="1"/>
          </p:cNvPicPr>
          <p:nvPr/>
        </p:nvPicPr>
        <p:blipFill>
          <a:blip r:embed="rId4"/>
          <a:stretch>
            <a:fillRect/>
          </a:stretch>
        </p:blipFill>
        <p:spPr>
          <a:xfrm>
            <a:off x="7872513" y="4112495"/>
            <a:ext cx="3054691" cy="2032544"/>
          </a:xfrm>
          <a:prstGeom prst="rect">
            <a:avLst/>
          </a:prstGeom>
        </p:spPr>
      </p:pic>
    </p:spTree>
    <p:extLst>
      <p:ext uri="{BB962C8B-B14F-4D97-AF65-F5344CB8AC3E}">
        <p14:creationId xmlns:p14="http://schemas.microsoft.com/office/powerpoint/2010/main" val="1074792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7" name="Rechthoek 6">
            <a:extLst>
              <a:ext uri="{FF2B5EF4-FFF2-40B4-BE49-F238E27FC236}">
                <a16:creationId xmlns:a16="http://schemas.microsoft.com/office/drawing/2014/main" id="{DDC26136-1477-4224-AEF3-28C466542DA1}"/>
              </a:ext>
            </a:extLst>
          </p:cNvPr>
          <p:cNvSpPr/>
          <p:nvPr/>
        </p:nvSpPr>
        <p:spPr>
          <a:xfrm>
            <a:off x="672410" y="1732339"/>
            <a:ext cx="8683625" cy="461665"/>
          </a:xfrm>
          <a:prstGeom prst="rect">
            <a:avLst/>
          </a:prstGeom>
        </p:spPr>
        <p:txBody>
          <a:bodyPr wrap="square">
            <a:spAutoFit/>
          </a:bodyPr>
          <a:lstStyle/>
          <a:p>
            <a:r>
              <a:rPr lang="nl-NL" sz="2400" dirty="0">
                <a:solidFill>
                  <a:srgbClr val="000000"/>
                </a:solidFill>
                <a:latin typeface="Calibri" panose="020F0502020204030204" pitchFamily="34" charset="0"/>
                <a:cs typeface="Calibri" panose="020F0502020204030204" pitchFamily="34" charset="0"/>
              </a:rPr>
              <a:t>Rondsteekmachine voor (haag)coniferen, Buxus en andere heesters</a:t>
            </a:r>
            <a:endParaRPr lang="nl-NL" sz="2400" dirty="0">
              <a:latin typeface="Calibri" panose="020F0502020204030204" pitchFamily="34" charset="0"/>
              <a:cs typeface="Calibri" panose="020F0502020204030204" pitchFamily="34" charset="0"/>
            </a:endParaRPr>
          </a:p>
        </p:txBody>
      </p:sp>
      <p:pic>
        <p:nvPicPr>
          <p:cNvPr id="8" name="Afbeelding 7">
            <a:extLst>
              <a:ext uri="{FF2B5EF4-FFF2-40B4-BE49-F238E27FC236}">
                <a16:creationId xmlns:a16="http://schemas.microsoft.com/office/drawing/2014/main" id="{BA58B4A7-3889-4DBD-B9C4-AEC838A98428}"/>
              </a:ext>
            </a:extLst>
          </p:cNvPr>
          <p:cNvPicPr>
            <a:picLocks noChangeAspect="1"/>
          </p:cNvPicPr>
          <p:nvPr/>
        </p:nvPicPr>
        <p:blipFill>
          <a:blip r:embed="rId2"/>
          <a:stretch>
            <a:fillRect/>
          </a:stretch>
        </p:blipFill>
        <p:spPr>
          <a:xfrm>
            <a:off x="2835965" y="2978834"/>
            <a:ext cx="5237918" cy="3490823"/>
          </a:xfrm>
          <a:prstGeom prst="rect">
            <a:avLst/>
          </a:prstGeom>
        </p:spPr>
      </p:pic>
    </p:spTree>
    <p:extLst>
      <p:ext uri="{BB962C8B-B14F-4D97-AF65-F5344CB8AC3E}">
        <p14:creationId xmlns:p14="http://schemas.microsoft.com/office/powerpoint/2010/main" val="207753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7" name="Rechthoek 6">
            <a:extLst>
              <a:ext uri="{FF2B5EF4-FFF2-40B4-BE49-F238E27FC236}">
                <a16:creationId xmlns:a16="http://schemas.microsoft.com/office/drawing/2014/main" id="{60EDC8F3-5954-4911-9727-2C43E80B06E1}"/>
              </a:ext>
            </a:extLst>
          </p:cNvPr>
          <p:cNvSpPr/>
          <p:nvPr/>
        </p:nvSpPr>
        <p:spPr>
          <a:xfrm>
            <a:off x="715617" y="1894415"/>
            <a:ext cx="6096000" cy="3539430"/>
          </a:xfrm>
          <a:prstGeom prst="rect">
            <a:avLst/>
          </a:prstGeom>
        </p:spPr>
        <p:txBody>
          <a:bodyPr>
            <a:spAutoFit/>
          </a:bodyPr>
          <a:lstStyle/>
          <a:p>
            <a:r>
              <a:rPr lang="nl-NL" sz="2800" b="1" dirty="0">
                <a:solidFill>
                  <a:srgbClr val="000000"/>
                </a:solidFill>
                <a:latin typeface="Calibri" panose="020F0502020204030204" pitchFamily="34" charset="0"/>
                <a:cs typeface="Calibri" panose="020F0502020204030204" pitchFamily="34" charset="0"/>
              </a:rPr>
              <a:t>Rooien van wortelgoed:</a:t>
            </a:r>
            <a:endParaRPr lang="nl-NL" sz="2800" dirty="0">
              <a:solidFill>
                <a:srgbClr val="000000"/>
              </a:solidFill>
              <a:latin typeface="Calibri" panose="020F0502020204030204" pitchFamily="34" charset="0"/>
              <a:cs typeface="Calibri" panose="020F0502020204030204" pitchFamily="34" charset="0"/>
            </a:endParaRPr>
          </a:p>
          <a:p>
            <a:r>
              <a:rPr lang="nl-NL" sz="2800" dirty="0">
                <a:solidFill>
                  <a:srgbClr val="000000"/>
                </a:solidFill>
                <a:latin typeface="Calibri" panose="020F0502020204030204" pitchFamily="34" charset="0"/>
                <a:cs typeface="Calibri" panose="020F0502020204030204" pitchFamily="34" charset="0"/>
              </a:rPr>
              <a:t>•Handmatig: met spade of riek</a:t>
            </a:r>
          </a:p>
          <a:p>
            <a:r>
              <a:rPr lang="nl-NL" sz="2800" dirty="0">
                <a:solidFill>
                  <a:srgbClr val="000000"/>
                </a:solidFill>
                <a:latin typeface="Calibri" panose="020F0502020204030204" pitchFamily="34" charset="0"/>
                <a:cs typeface="Calibri" panose="020F0502020204030204" pitchFamily="34" charset="0"/>
              </a:rPr>
              <a:t>•Machinaal (meestal in de praktijk):</a:t>
            </a:r>
          </a:p>
          <a:p>
            <a:r>
              <a:rPr lang="nl-NL" sz="2800" dirty="0">
                <a:solidFill>
                  <a:srgbClr val="000000"/>
                </a:solidFill>
                <a:latin typeface="Calibri" panose="020F0502020204030204" pitchFamily="34" charset="0"/>
                <a:cs typeface="Calibri" panose="020F0502020204030204" pitchFamily="34" charset="0"/>
              </a:rPr>
              <a:t>-met behulp van lier</a:t>
            </a:r>
          </a:p>
          <a:p>
            <a:r>
              <a:rPr lang="nl-NL" sz="2800" dirty="0">
                <a:solidFill>
                  <a:srgbClr val="000000"/>
                </a:solidFill>
                <a:latin typeface="Calibri" panose="020F0502020204030204" pitchFamily="34" charset="0"/>
                <a:cs typeface="Calibri" panose="020F0502020204030204" pitchFamily="34" charset="0"/>
              </a:rPr>
              <a:t>-beddenrooier</a:t>
            </a:r>
          </a:p>
          <a:p>
            <a:r>
              <a:rPr lang="nl-NL" sz="2800" dirty="0">
                <a:solidFill>
                  <a:srgbClr val="000000"/>
                </a:solidFill>
                <a:latin typeface="Calibri" panose="020F0502020204030204" pitchFamily="34" charset="0"/>
                <a:cs typeface="Calibri" panose="020F0502020204030204" pitchFamily="34" charset="0"/>
              </a:rPr>
              <a:t>-schudlichter</a:t>
            </a:r>
          </a:p>
          <a:p>
            <a:r>
              <a:rPr lang="nl-NL" sz="2800" dirty="0">
                <a:solidFill>
                  <a:srgbClr val="000000"/>
                </a:solidFill>
                <a:latin typeface="Calibri" panose="020F0502020204030204" pitchFamily="34" charset="0"/>
                <a:cs typeface="Calibri" panose="020F0502020204030204" pitchFamily="34" charset="0"/>
              </a:rPr>
              <a:t>-klembandrooier</a:t>
            </a:r>
          </a:p>
          <a:p>
            <a:r>
              <a:rPr lang="nl-NL" sz="2800" dirty="0">
                <a:solidFill>
                  <a:srgbClr val="000000"/>
                </a:solidFill>
                <a:latin typeface="Calibri" panose="020F0502020204030204" pitchFamily="34" charset="0"/>
                <a:cs typeface="Calibri" panose="020F0502020204030204" pitchFamily="34" charset="0"/>
              </a:rPr>
              <a:t>-selectief rooier</a:t>
            </a:r>
            <a:endParaRPr lang="nl-NL" dirty="0">
              <a:latin typeface="Calibri" panose="020F0502020204030204" pitchFamily="34" charset="0"/>
              <a:cs typeface="Calibri" panose="020F0502020204030204" pitchFamily="34" charset="0"/>
            </a:endParaRPr>
          </a:p>
        </p:txBody>
      </p:sp>
      <p:pic>
        <p:nvPicPr>
          <p:cNvPr id="6" name="Afbeelding 5">
            <a:extLst>
              <a:ext uri="{FF2B5EF4-FFF2-40B4-BE49-F238E27FC236}">
                <a16:creationId xmlns:a16="http://schemas.microsoft.com/office/drawing/2014/main" id="{09F0DCD1-54D6-C066-6B47-9BDC2BB7A466}"/>
              </a:ext>
            </a:extLst>
          </p:cNvPr>
          <p:cNvPicPr>
            <a:picLocks noChangeAspect="1"/>
          </p:cNvPicPr>
          <p:nvPr/>
        </p:nvPicPr>
        <p:blipFill>
          <a:blip r:embed="rId2"/>
          <a:stretch>
            <a:fillRect/>
          </a:stretch>
        </p:blipFill>
        <p:spPr>
          <a:xfrm>
            <a:off x="3916393" y="5632006"/>
            <a:ext cx="3375690" cy="728258"/>
          </a:xfrm>
          <a:prstGeom prst="rect">
            <a:avLst/>
          </a:prstGeom>
        </p:spPr>
      </p:pic>
    </p:spTree>
    <p:extLst>
      <p:ext uri="{BB962C8B-B14F-4D97-AF65-F5344CB8AC3E}">
        <p14:creationId xmlns:p14="http://schemas.microsoft.com/office/powerpoint/2010/main" val="1357343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C412C686-12FF-4BBF-9EB3-2FCE72699F8F}"/>
              </a:ext>
            </a:extLst>
          </p:cNvPr>
          <p:cNvSpPr/>
          <p:nvPr/>
        </p:nvSpPr>
        <p:spPr>
          <a:xfrm>
            <a:off x="902847" y="1681528"/>
            <a:ext cx="9380839" cy="1569660"/>
          </a:xfrm>
          <a:prstGeom prst="rect">
            <a:avLst/>
          </a:prstGeom>
        </p:spPr>
        <p:txBody>
          <a:bodyPr wrap="square">
            <a:spAutoFit/>
          </a:bodyPr>
          <a:lstStyle/>
          <a:p>
            <a:r>
              <a:rPr lang="nl-NL" sz="2400" b="1" dirty="0">
                <a:solidFill>
                  <a:srgbClr val="000000"/>
                </a:solidFill>
                <a:latin typeface="Calibri" panose="020F0502020204030204" pitchFamily="34" charset="0"/>
                <a:cs typeface="Calibri" panose="020F0502020204030204" pitchFamily="34" charset="0"/>
              </a:rPr>
              <a:t>Wortelgoed rooienvoorbeelden in bosplantsoen en vruchtbomen</a:t>
            </a:r>
          </a:p>
          <a:p>
            <a:r>
              <a:rPr lang="nl-NL" sz="2400" dirty="0">
                <a:solidFill>
                  <a:srgbClr val="000000"/>
                </a:solidFill>
                <a:latin typeface="Calibri" panose="020F0502020204030204" pitchFamily="34" charset="0"/>
                <a:cs typeface="Calibri" panose="020F0502020204030204" pitchFamily="34" charset="0"/>
              </a:rPr>
              <a:t>•Schudlichter: licht plantenbed op en schud grond uit wortels</a:t>
            </a:r>
          </a:p>
          <a:p>
            <a:r>
              <a:rPr lang="nl-NL" sz="2400" dirty="0">
                <a:solidFill>
                  <a:srgbClr val="000000"/>
                </a:solidFill>
                <a:latin typeface="Calibri" panose="020F0502020204030204" pitchFamily="34" charset="0"/>
                <a:cs typeface="Calibri" panose="020F0502020204030204" pitchFamily="34" charset="0"/>
              </a:rPr>
              <a:t>•Schudploeg: werkt per rij</a:t>
            </a:r>
          </a:p>
          <a:p>
            <a:r>
              <a:rPr lang="nl-NL" sz="2400" dirty="0">
                <a:solidFill>
                  <a:srgbClr val="000000"/>
                </a:solidFill>
                <a:latin typeface="Calibri" panose="020F0502020204030204" pitchFamily="34" charset="0"/>
                <a:cs typeface="Calibri" panose="020F0502020204030204" pitchFamily="34" charset="0"/>
              </a:rPr>
              <a:t>•Klembandrooier: voert gerooide planten in klemband omhoog</a:t>
            </a:r>
          </a:p>
        </p:txBody>
      </p:sp>
      <p:pic>
        <p:nvPicPr>
          <p:cNvPr id="6" name="Afbeelding 5">
            <a:extLst>
              <a:ext uri="{FF2B5EF4-FFF2-40B4-BE49-F238E27FC236}">
                <a16:creationId xmlns:a16="http://schemas.microsoft.com/office/drawing/2014/main" id="{49E4E1FD-F3CB-493D-8224-38E524D01175}"/>
              </a:ext>
            </a:extLst>
          </p:cNvPr>
          <p:cNvPicPr>
            <a:picLocks noChangeAspect="1"/>
          </p:cNvPicPr>
          <p:nvPr/>
        </p:nvPicPr>
        <p:blipFill>
          <a:blip r:embed="rId2"/>
          <a:stretch>
            <a:fillRect/>
          </a:stretch>
        </p:blipFill>
        <p:spPr>
          <a:xfrm>
            <a:off x="902846" y="3868593"/>
            <a:ext cx="3457367" cy="2293668"/>
          </a:xfrm>
          <a:prstGeom prst="rect">
            <a:avLst/>
          </a:prstGeom>
        </p:spPr>
      </p:pic>
      <p:pic>
        <p:nvPicPr>
          <p:cNvPr id="7" name="Afbeelding 6">
            <a:extLst>
              <a:ext uri="{FF2B5EF4-FFF2-40B4-BE49-F238E27FC236}">
                <a16:creationId xmlns:a16="http://schemas.microsoft.com/office/drawing/2014/main" id="{4707AFEB-AB31-4DC7-92CC-86C64889B13A}"/>
              </a:ext>
            </a:extLst>
          </p:cNvPr>
          <p:cNvPicPr>
            <a:picLocks noChangeAspect="1"/>
          </p:cNvPicPr>
          <p:nvPr/>
        </p:nvPicPr>
        <p:blipFill>
          <a:blip r:embed="rId3"/>
          <a:stretch>
            <a:fillRect/>
          </a:stretch>
        </p:blipFill>
        <p:spPr>
          <a:xfrm>
            <a:off x="4572752" y="4028674"/>
            <a:ext cx="3259037" cy="2162092"/>
          </a:xfrm>
          <a:prstGeom prst="rect">
            <a:avLst/>
          </a:prstGeom>
        </p:spPr>
      </p:pic>
      <p:pic>
        <p:nvPicPr>
          <p:cNvPr id="8" name="Afbeelding 7">
            <a:extLst>
              <a:ext uri="{FF2B5EF4-FFF2-40B4-BE49-F238E27FC236}">
                <a16:creationId xmlns:a16="http://schemas.microsoft.com/office/drawing/2014/main" id="{625082A0-3080-415E-963C-167A5AE74D9A}"/>
              </a:ext>
            </a:extLst>
          </p:cNvPr>
          <p:cNvPicPr>
            <a:picLocks noChangeAspect="1"/>
          </p:cNvPicPr>
          <p:nvPr/>
        </p:nvPicPr>
        <p:blipFill>
          <a:blip r:embed="rId4"/>
          <a:stretch>
            <a:fillRect/>
          </a:stretch>
        </p:blipFill>
        <p:spPr>
          <a:xfrm>
            <a:off x="7938052" y="4049199"/>
            <a:ext cx="3169594" cy="2113062"/>
          </a:xfrm>
          <a:prstGeom prst="rect">
            <a:avLst/>
          </a:prstGeom>
        </p:spPr>
      </p:pic>
    </p:spTree>
    <p:extLst>
      <p:ext uri="{BB962C8B-B14F-4D97-AF65-F5344CB8AC3E}">
        <p14:creationId xmlns:p14="http://schemas.microsoft.com/office/powerpoint/2010/main" val="4188087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821372" cy="3600986"/>
          </a:xfrm>
          <a:prstGeom prst="rect">
            <a:avLst/>
          </a:prstGeom>
          <a:noFill/>
        </p:spPr>
        <p:txBody>
          <a:bodyPr wrap="none" rtlCol="0">
            <a:spAutoFit/>
          </a:bodyPr>
          <a:lstStyle/>
          <a:p>
            <a:r>
              <a:rPr lang="nl-NL" sz="4400" dirty="0"/>
              <a:t>Les 2 Wat gaan we doen?</a:t>
            </a:r>
          </a:p>
          <a:p>
            <a:endParaRPr lang="nl-NL" sz="4400" dirty="0"/>
          </a:p>
          <a:p>
            <a:pPr marL="571500" indent="-571500">
              <a:buFontTx/>
              <a:buChar char="-"/>
            </a:pPr>
            <a:r>
              <a:rPr lang="nl-NL" sz="2800" dirty="0"/>
              <a:t>Oogsttijdstip bepalen</a:t>
            </a:r>
          </a:p>
          <a:p>
            <a:pPr marL="571500" indent="-571500">
              <a:buFontTx/>
              <a:buChar char="-"/>
            </a:pPr>
            <a:r>
              <a:rPr lang="nl-NL" sz="2800" dirty="0"/>
              <a:t>Plannen werkzaamheden</a:t>
            </a:r>
          </a:p>
          <a:p>
            <a:pPr marL="571500" indent="-571500">
              <a:buFontTx/>
              <a:buChar char="-"/>
            </a:pPr>
            <a:r>
              <a:rPr lang="nl-NL" sz="2800" dirty="0"/>
              <a:t>Manieren om te Oogsten , Rooien en Rapen</a:t>
            </a:r>
          </a:p>
          <a:p>
            <a:pPr marL="571500" indent="-571500">
              <a:buFontTx/>
              <a:buChar char="-"/>
            </a:pPr>
            <a:r>
              <a:rPr lang="nl-NL" sz="2800" dirty="0"/>
              <a:t>Maken Pamflet</a:t>
            </a:r>
          </a:p>
          <a:p>
            <a:endParaRPr lang="nl-NL" sz="2800" dirty="0"/>
          </a:p>
        </p:txBody>
      </p:sp>
      <p:pic>
        <p:nvPicPr>
          <p:cNvPr id="5" name="Afbeelding 4">
            <a:extLst>
              <a:ext uri="{FF2B5EF4-FFF2-40B4-BE49-F238E27FC236}">
                <a16:creationId xmlns:a16="http://schemas.microsoft.com/office/drawing/2014/main" id="{3F19C16F-E46D-4F42-A4D2-189C54D6FAA6}"/>
              </a:ext>
            </a:extLst>
          </p:cNvPr>
          <p:cNvPicPr>
            <a:picLocks noChangeAspect="1"/>
          </p:cNvPicPr>
          <p:nvPr/>
        </p:nvPicPr>
        <p:blipFill>
          <a:blip r:embed="rId2"/>
          <a:stretch>
            <a:fillRect/>
          </a:stretch>
        </p:blipFill>
        <p:spPr>
          <a:xfrm>
            <a:off x="8913536" y="375277"/>
            <a:ext cx="2581275" cy="1771650"/>
          </a:xfrm>
          <a:prstGeom prst="rect">
            <a:avLst/>
          </a:prstGeom>
        </p:spPr>
      </p:pic>
    </p:spTree>
    <p:extLst>
      <p:ext uri="{BB962C8B-B14F-4D97-AF65-F5344CB8AC3E}">
        <p14:creationId xmlns:p14="http://schemas.microsoft.com/office/powerpoint/2010/main" val="337064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EB8E26FB-DFF7-412E-A5F0-7B667C1B5502}"/>
              </a:ext>
            </a:extLst>
          </p:cNvPr>
          <p:cNvSpPr/>
          <p:nvPr/>
        </p:nvSpPr>
        <p:spPr>
          <a:xfrm>
            <a:off x="596348" y="2221432"/>
            <a:ext cx="4079169" cy="3785652"/>
          </a:xfrm>
          <a:prstGeom prst="rect">
            <a:avLst/>
          </a:prstGeom>
        </p:spPr>
        <p:txBody>
          <a:bodyPr wrap="square">
            <a:spAutoFit/>
          </a:bodyPr>
          <a:lstStyle/>
          <a:p>
            <a:r>
              <a:rPr lang="nl-NL" sz="2400" dirty="0" err="1">
                <a:solidFill>
                  <a:srgbClr val="000000"/>
                </a:solidFill>
                <a:latin typeface="Calibri" panose="020F0502020204030204" pitchFamily="34" charset="0"/>
                <a:cs typeface="Calibri" panose="020F0502020204030204" pitchFamily="34" charset="0"/>
              </a:rPr>
              <a:t>Laan-en</a:t>
            </a:r>
            <a:r>
              <a:rPr lang="nl-NL" sz="2400" dirty="0">
                <a:solidFill>
                  <a:srgbClr val="000000"/>
                </a:solidFill>
                <a:latin typeface="Calibri" panose="020F0502020204030204" pitchFamily="34" charset="0"/>
                <a:cs typeface="Calibri" panose="020F0502020204030204" pitchFamily="34" charset="0"/>
              </a:rPr>
              <a:t> sierbomen</a:t>
            </a:r>
          </a:p>
          <a:p>
            <a:r>
              <a:rPr lang="nl-NL" sz="2400" b="1" dirty="0">
                <a:solidFill>
                  <a:srgbClr val="000000"/>
                </a:solidFill>
                <a:latin typeface="Calibri" panose="020F0502020204030204" pitchFamily="34" charset="0"/>
                <a:cs typeface="Calibri" panose="020F0502020204030204" pitchFamily="34" charset="0"/>
              </a:rPr>
              <a:t>Wortelgestel snoeien:</a:t>
            </a:r>
            <a:endParaRPr lang="nl-NL" sz="2400" dirty="0">
              <a:solidFill>
                <a:srgbClr val="000000"/>
              </a:solidFill>
              <a:latin typeface="Calibri" panose="020F0502020204030204" pitchFamily="34" charset="0"/>
              <a:cs typeface="Calibri" panose="020F0502020204030204" pitchFamily="34" charset="0"/>
            </a:endParaRPr>
          </a:p>
          <a:p>
            <a:r>
              <a:rPr lang="nl-NL" sz="2400" dirty="0">
                <a:solidFill>
                  <a:srgbClr val="000000"/>
                </a:solidFill>
                <a:latin typeface="Calibri" panose="020F0502020204030204" pitchFamily="34" charset="0"/>
                <a:cs typeface="Calibri" panose="020F0502020204030204" pitchFamily="34" charset="0"/>
              </a:rPr>
              <a:t>•Na het rooien van spillen/jonge bomen</a:t>
            </a:r>
          </a:p>
          <a:p>
            <a:r>
              <a:rPr lang="nl-NL" sz="2400" dirty="0">
                <a:solidFill>
                  <a:srgbClr val="000000"/>
                </a:solidFill>
                <a:latin typeface="Calibri" panose="020F0502020204030204" pitchFamily="34" charset="0"/>
                <a:cs typeface="Calibri" panose="020F0502020204030204" pitchFamily="34" charset="0"/>
              </a:rPr>
              <a:t>•Doorsnede van wortelgestel in overeenstemming brengen met stamomvang en corrigeren op evenwichtigheid. Dikke wortels diep insnoeien of verwijderen</a:t>
            </a:r>
          </a:p>
        </p:txBody>
      </p:sp>
      <p:pic>
        <p:nvPicPr>
          <p:cNvPr id="7" name="Onlinemedia 6" title="Wortelsnoeimachine | MDE Machinebouw B.V.">
            <a:hlinkClick r:id="" action="ppaction://media"/>
            <a:extLst>
              <a:ext uri="{FF2B5EF4-FFF2-40B4-BE49-F238E27FC236}">
                <a16:creationId xmlns:a16="http://schemas.microsoft.com/office/drawing/2014/main" id="{2F2884C7-2C27-AD51-47CC-8EA47985B49B}"/>
              </a:ext>
            </a:extLst>
          </p:cNvPr>
          <p:cNvPicPr>
            <a:picLocks noRot="1" noChangeAspect="1"/>
          </p:cNvPicPr>
          <p:nvPr>
            <a:videoFile r:link="rId1"/>
          </p:nvPr>
        </p:nvPicPr>
        <p:blipFill>
          <a:blip r:embed="rId3"/>
          <a:stretch>
            <a:fillRect/>
          </a:stretch>
        </p:blipFill>
        <p:spPr>
          <a:xfrm>
            <a:off x="4684279" y="2514058"/>
            <a:ext cx="5664411" cy="3200400"/>
          </a:xfrm>
          <a:prstGeom prst="rect">
            <a:avLst/>
          </a:prstGeom>
        </p:spPr>
      </p:pic>
    </p:spTree>
    <p:extLst>
      <p:ext uri="{BB962C8B-B14F-4D97-AF65-F5344CB8AC3E}">
        <p14:creationId xmlns:p14="http://schemas.microsoft.com/office/powerpoint/2010/main" val="277301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7"/>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sp>
        <p:nvSpPr>
          <p:cNvPr id="5" name="Rechthoek 4">
            <a:extLst>
              <a:ext uri="{FF2B5EF4-FFF2-40B4-BE49-F238E27FC236}">
                <a16:creationId xmlns:a16="http://schemas.microsoft.com/office/drawing/2014/main" id="{D4DEA75E-D9F3-4575-8645-6F2811D7B320}"/>
              </a:ext>
            </a:extLst>
          </p:cNvPr>
          <p:cNvSpPr/>
          <p:nvPr/>
        </p:nvSpPr>
        <p:spPr>
          <a:xfrm>
            <a:off x="460375" y="1436602"/>
            <a:ext cx="11294303" cy="1569660"/>
          </a:xfrm>
          <a:prstGeom prst="rect">
            <a:avLst/>
          </a:prstGeom>
        </p:spPr>
        <p:txBody>
          <a:bodyPr wrap="square">
            <a:spAutoFit/>
          </a:bodyPr>
          <a:lstStyle/>
          <a:p>
            <a:r>
              <a:rPr lang="nl-NL" sz="2400" b="1" dirty="0">
                <a:solidFill>
                  <a:srgbClr val="000000"/>
                </a:solidFill>
                <a:latin typeface="Calibri" panose="020F0502020204030204" pitchFamily="34" charset="0"/>
                <a:cs typeface="Calibri" panose="020F0502020204030204" pitchFamily="34" charset="0"/>
              </a:rPr>
              <a:t>Rapen in </a:t>
            </a:r>
            <a:r>
              <a:rPr lang="nl-NL" sz="2400" b="1" dirty="0" err="1">
                <a:solidFill>
                  <a:srgbClr val="000000"/>
                </a:solidFill>
                <a:latin typeface="Calibri" panose="020F0502020204030204" pitchFamily="34" charset="0"/>
                <a:cs typeface="Calibri" panose="020F0502020204030204" pitchFamily="34" charset="0"/>
              </a:rPr>
              <a:t>pot-en</a:t>
            </a:r>
            <a:r>
              <a:rPr lang="nl-NL" sz="2400" b="1" dirty="0">
                <a:solidFill>
                  <a:srgbClr val="000000"/>
                </a:solidFill>
                <a:latin typeface="Calibri" panose="020F0502020204030204" pitchFamily="34" charset="0"/>
                <a:cs typeface="Calibri" panose="020F0502020204030204" pitchFamily="34" charset="0"/>
              </a:rPr>
              <a:t> containerteelt:</a:t>
            </a:r>
            <a:endParaRPr lang="nl-NL" sz="2400" dirty="0">
              <a:solidFill>
                <a:srgbClr val="000000"/>
              </a:solidFill>
              <a:latin typeface="Calibri" panose="020F0502020204030204" pitchFamily="34" charset="0"/>
              <a:cs typeface="Calibri" panose="020F0502020204030204" pitchFamily="34" charset="0"/>
            </a:endParaRPr>
          </a:p>
          <a:p>
            <a:r>
              <a:rPr lang="nl-NL" sz="2400" dirty="0">
                <a:solidFill>
                  <a:srgbClr val="000000"/>
                </a:solidFill>
                <a:latin typeface="Calibri" panose="020F0502020204030204" pitchFamily="34" charset="0"/>
                <a:cs typeface="Calibri" panose="020F0502020204030204" pitchFamily="34" charset="0"/>
              </a:rPr>
              <a:t>•Handmatig: met behulp van kisten, karren en/of pottenvork</a:t>
            </a:r>
          </a:p>
          <a:p>
            <a:r>
              <a:rPr lang="nl-NL" sz="2400" dirty="0">
                <a:solidFill>
                  <a:srgbClr val="000000"/>
                </a:solidFill>
                <a:latin typeface="Calibri" panose="020F0502020204030204" pitchFamily="34" charset="0"/>
                <a:cs typeface="Calibri" panose="020F0502020204030204" pitchFamily="34" charset="0"/>
              </a:rPr>
              <a:t>•Machinaal: met behulp van heftruck en pottenvorken, karren of transportbanden, (handmatig erop zetten of met pottenrobot)</a:t>
            </a:r>
          </a:p>
        </p:txBody>
      </p:sp>
      <p:pic>
        <p:nvPicPr>
          <p:cNvPr id="6" name="Onlinemedia 5">
            <a:hlinkClick r:id="" action="ppaction://media"/>
            <a:extLst>
              <a:ext uri="{FF2B5EF4-FFF2-40B4-BE49-F238E27FC236}">
                <a16:creationId xmlns:a16="http://schemas.microsoft.com/office/drawing/2014/main" id="{C7AE00C0-0A1F-46AB-9410-B3FF7970A592}"/>
              </a:ext>
            </a:extLst>
          </p:cNvPr>
          <p:cNvPicPr>
            <a:picLocks noRot="1" noChangeAspect="1"/>
          </p:cNvPicPr>
          <p:nvPr>
            <a:videoFile r:link="rId1"/>
          </p:nvPr>
        </p:nvPicPr>
        <p:blipFill>
          <a:blip r:embed="rId3"/>
          <a:stretch>
            <a:fillRect/>
          </a:stretch>
        </p:blipFill>
        <p:spPr>
          <a:xfrm>
            <a:off x="1909049" y="2932220"/>
            <a:ext cx="6824134" cy="3838576"/>
          </a:xfrm>
          <a:prstGeom prst="rect">
            <a:avLst/>
          </a:prstGeom>
        </p:spPr>
      </p:pic>
    </p:spTree>
    <p:extLst>
      <p:ext uri="{BB962C8B-B14F-4D97-AF65-F5344CB8AC3E}">
        <p14:creationId xmlns:p14="http://schemas.microsoft.com/office/powerpoint/2010/main" val="4271115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display="0">
                  <p:stCondLst>
                    <p:cond delay="indefinite"/>
                  </p:stCondLst>
                </p:cTn>
                <p:tgtEl>
                  <p:spTgt spid="6"/>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6841938" cy="2923877"/>
          </a:xfrm>
          <a:prstGeom prst="rect">
            <a:avLst/>
          </a:prstGeom>
          <a:noFill/>
        </p:spPr>
        <p:txBody>
          <a:bodyPr wrap="none" rtlCol="0">
            <a:spAutoFit/>
          </a:bodyPr>
          <a:lstStyle/>
          <a:p>
            <a:r>
              <a:rPr lang="nl-NL" sz="4400" dirty="0"/>
              <a:t>Les 2 </a:t>
            </a:r>
          </a:p>
          <a:p>
            <a:r>
              <a:rPr lang="nl-NL" sz="2800" dirty="0"/>
              <a:t>Opdracht Boomteelt</a:t>
            </a:r>
          </a:p>
          <a:p>
            <a:endParaRPr lang="nl-NL" sz="2800" dirty="0"/>
          </a:p>
          <a:p>
            <a:r>
              <a:rPr lang="nl-NL" sz="2800" dirty="0"/>
              <a:t>N2    Maak opdracht 2 van de </a:t>
            </a:r>
            <a:r>
              <a:rPr lang="nl-NL" sz="2800" dirty="0" err="1"/>
              <a:t>webquest</a:t>
            </a:r>
            <a:endParaRPr lang="nl-NL" sz="2800" dirty="0"/>
          </a:p>
          <a:p>
            <a:r>
              <a:rPr lang="nl-NL" sz="2800" dirty="0"/>
              <a:t>N3/4 Maak opdracht 3 van de </a:t>
            </a:r>
            <a:r>
              <a:rPr lang="nl-NL" sz="2800" dirty="0" err="1"/>
              <a:t>webquest</a:t>
            </a:r>
            <a:r>
              <a:rPr lang="nl-NL" sz="2800" dirty="0"/>
              <a:t>   </a:t>
            </a:r>
          </a:p>
          <a:p>
            <a:endParaRPr lang="nl-NL" sz="2800" dirty="0"/>
          </a:p>
        </p:txBody>
      </p:sp>
      <p:pic>
        <p:nvPicPr>
          <p:cNvPr id="5" name="Afbeelding 4">
            <a:extLst>
              <a:ext uri="{FF2B5EF4-FFF2-40B4-BE49-F238E27FC236}">
                <a16:creationId xmlns:a16="http://schemas.microsoft.com/office/drawing/2014/main" id="{AA2CE424-0D1E-4FCE-B00C-9D0923189EE4}"/>
              </a:ext>
            </a:extLst>
          </p:cNvPr>
          <p:cNvPicPr>
            <a:picLocks noChangeAspect="1"/>
          </p:cNvPicPr>
          <p:nvPr/>
        </p:nvPicPr>
        <p:blipFill>
          <a:blip r:embed="rId2"/>
          <a:stretch>
            <a:fillRect/>
          </a:stretch>
        </p:blipFill>
        <p:spPr>
          <a:xfrm>
            <a:off x="902848" y="2992356"/>
            <a:ext cx="4182717" cy="1952775"/>
          </a:xfrm>
          <a:prstGeom prst="rect">
            <a:avLst/>
          </a:prstGeom>
        </p:spPr>
      </p:pic>
      <p:pic>
        <p:nvPicPr>
          <p:cNvPr id="7" name="Afbeelding 6">
            <a:extLst>
              <a:ext uri="{FF2B5EF4-FFF2-40B4-BE49-F238E27FC236}">
                <a16:creationId xmlns:a16="http://schemas.microsoft.com/office/drawing/2014/main" id="{F49AF4BA-EE6A-4752-AE7B-92ED826BD796}"/>
              </a:ext>
            </a:extLst>
          </p:cNvPr>
          <p:cNvPicPr>
            <a:picLocks noChangeAspect="1"/>
          </p:cNvPicPr>
          <p:nvPr/>
        </p:nvPicPr>
        <p:blipFill>
          <a:blip r:embed="rId3"/>
          <a:stretch>
            <a:fillRect/>
          </a:stretch>
        </p:blipFill>
        <p:spPr>
          <a:xfrm>
            <a:off x="5148532" y="2946663"/>
            <a:ext cx="3915810" cy="1979556"/>
          </a:xfrm>
          <a:prstGeom prst="rect">
            <a:avLst/>
          </a:prstGeom>
        </p:spPr>
      </p:pic>
    </p:spTree>
    <p:extLst>
      <p:ext uri="{BB962C8B-B14F-4D97-AF65-F5344CB8AC3E}">
        <p14:creationId xmlns:p14="http://schemas.microsoft.com/office/powerpoint/2010/main" val="3262682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3281668" cy="2062103"/>
          </a:xfrm>
          <a:prstGeom prst="rect">
            <a:avLst/>
          </a:prstGeom>
          <a:noFill/>
        </p:spPr>
        <p:txBody>
          <a:bodyPr wrap="none" rtlCol="0">
            <a:spAutoFit/>
          </a:bodyPr>
          <a:lstStyle/>
          <a:p>
            <a:r>
              <a:rPr lang="nl-NL" sz="4400" dirty="0"/>
              <a:t>Les 2 </a:t>
            </a:r>
          </a:p>
          <a:p>
            <a:r>
              <a:rPr lang="nl-NL" sz="2800" dirty="0"/>
              <a:t>Opdracht  Glasteelt</a:t>
            </a:r>
          </a:p>
          <a:p>
            <a:endParaRPr lang="nl-NL" sz="2800" dirty="0"/>
          </a:p>
          <a:p>
            <a:endParaRPr lang="nl-NL" sz="2800" dirty="0"/>
          </a:p>
        </p:txBody>
      </p:sp>
      <p:pic>
        <p:nvPicPr>
          <p:cNvPr id="5" name="Afbeelding 4">
            <a:extLst>
              <a:ext uri="{FF2B5EF4-FFF2-40B4-BE49-F238E27FC236}">
                <a16:creationId xmlns:a16="http://schemas.microsoft.com/office/drawing/2014/main" id="{F8D1BA77-72CA-4957-AE20-26FFB1A30BD9}"/>
              </a:ext>
            </a:extLst>
          </p:cNvPr>
          <p:cNvPicPr>
            <a:picLocks noChangeAspect="1"/>
          </p:cNvPicPr>
          <p:nvPr/>
        </p:nvPicPr>
        <p:blipFill>
          <a:blip r:embed="rId2"/>
          <a:stretch>
            <a:fillRect/>
          </a:stretch>
        </p:blipFill>
        <p:spPr>
          <a:xfrm>
            <a:off x="6096000" y="3894777"/>
            <a:ext cx="3830133" cy="1871869"/>
          </a:xfrm>
          <a:prstGeom prst="rect">
            <a:avLst/>
          </a:prstGeom>
        </p:spPr>
      </p:pic>
      <p:pic>
        <p:nvPicPr>
          <p:cNvPr id="7" name="Afbeelding 6">
            <a:extLst>
              <a:ext uri="{FF2B5EF4-FFF2-40B4-BE49-F238E27FC236}">
                <a16:creationId xmlns:a16="http://schemas.microsoft.com/office/drawing/2014/main" id="{2D65E808-6641-486B-9359-1255FF7B0515}"/>
              </a:ext>
            </a:extLst>
          </p:cNvPr>
          <p:cNvPicPr>
            <a:picLocks noChangeAspect="1"/>
          </p:cNvPicPr>
          <p:nvPr/>
        </p:nvPicPr>
        <p:blipFill>
          <a:blip r:embed="rId3"/>
          <a:stretch>
            <a:fillRect/>
          </a:stretch>
        </p:blipFill>
        <p:spPr>
          <a:xfrm>
            <a:off x="1650123" y="4057649"/>
            <a:ext cx="3050903" cy="1871869"/>
          </a:xfrm>
          <a:prstGeom prst="rect">
            <a:avLst/>
          </a:prstGeom>
        </p:spPr>
      </p:pic>
      <p:sp>
        <p:nvSpPr>
          <p:cNvPr id="8" name="Tekstvak 7">
            <a:extLst>
              <a:ext uri="{FF2B5EF4-FFF2-40B4-BE49-F238E27FC236}">
                <a16:creationId xmlns:a16="http://schemas.microsoft.com/office/drawing/2014/main" id="{2E641227-57A9-4FCC-A7F5-ED257B6C57CD}"/>
              </a:ext>
            </a:extLst>
          </p:cNvPr>
          <p:cNvSpPr txBox="1"/>
          <p:nvPr/>
        </p:nvSpPr>
        <p:spPr>
          <a:xfrm>
            <a:off x="1650123" y="2226365"/>
            <a:ext cx="6804764" cy="1938992"/>
          </a:xfrm>
          <a:prstGeom prst="rect">
            <a:avLst/>
          </a:prstGeom>
          <a:noFill/>
        </p:spPr>
        <p:txBody>
          <a:bodyPr wrap="square" rtlCol="0">
            <a:spAutoFit/>
          </a:bodyPr>
          <a:lstStyle/>
          <a:p>
            <a:r>
              <a:rPr lang="nl-NL" sz="2000" dirty="0"/>
              <a:t>N2 en N3/4 Maak van les 1 de volgende vragen uit het theorie boek:</a:t>
            </a:r>
          </a:p>
          <a:p>
            <a:endParaRPr lang="nl-NL" sz="2000" dirty="0"/>
          </a:p>
          <a:p>
            <a:r>
              <a:rPr lang="nl-NL" sz="2000" dirty="0"/>
              <a:t>1.1</a:t>
            </a:r>
          </a:p>
          <a:p>
            <a:r>
              <a:rPr lang="nl-NL" sz="2000" dirty="0"/>
              <a:t>2.1</a:t>
            </a:r>
          </a:p>
          <a:p>
            <a:r>
              <a:rPr lang="nl-NL" sz="2000" dirty="0"/>
              <a:t>2.2</a:t>
            </a:r>
          </a:p>
        </p:txBody>
      </p:sp>
      <p:pic>
        <p:nvPicPr>
          <p:cNvPr id="9" name="Afbeelding 8">
            <a:extLst>
              <a:ext uri="{FF2B5EF4-FFF2-40B4-BE49-F238E27FC236}">
                <a16:creationId xmlns:a16="http://schemas.microsoft.com/office/drawing/2014/main" id="{5CCDBAB6-4B1B-0878-11C7-AEC9B58B5E2F}"/>
              </a:ext>
            </a:extLst>
          </p:cNvPr>
          <p:cNvPicPr>
            <a:picLocks noChangeAspect="1"/>
          </p:cNvPicPr>
          <p:nvPr/>
        </p:nvPicPr>
        <p:blipFill>
          <a:blip r:embed="rId4"/>
          <a:stretch>
            <a:fillRect/>
          </a:stretch>
        </p:blipFill>
        <p:spPr>
          <a:xfrm>
            <a:off x="8990560" y="16484"/>
            <a:ext cx="3102634" cy="3878293"/>
          </a:xfrm>
          <a:prstGeom prst="rect">
            <a:avLst/>
          </a:prstGeom>
        </p:spPr>
      </p:pic>
    </p:spTree>
    <p:extLst>
      <p:ext uri="{BB962C8B-B14F-4D97-AF65-F5344CB8AC3E}">
        <p14:creationId xmlns:p14="http://schemas.microsoft.com/office/powerpoint/2010/main" val="35456089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7244291" cy="1631216"/>
          </a:xfrm>
          <a:prstGeom prst="rect">
            <a:avLst/>
          </a:prstGeom>
          <a:noFill/>
        </p:spPr>
        <p:txBody>
          <a:bodyPr wrap="none" rtlCol="0">
            <a:spAutoFit/>
          </a:bodyPr>
          <a:lstStyle/>
          <a:p>
            <a:r>
              <a:rPr lang="nl-NL" sz="4400" dirty="0"/>
              <a:t>Les 2 </a:t>
            </a:r>
          </a:p>
          <a:p>
            <a:r>
              <a:rPr lang="nl-NL" sz="2800" dirty="0"/>
              <a:t>Manieren om te Oogsten , Rooien en Rapen</a:t>
            </a:r>
          </a:p>
          <a:p>
            <a:endParaRPr lang="nl-NL" sz="2800" dirty="0"/>
          </a:p>
        </p:txBody>
      </p:sp>
      <p:pic>
        <p:nvPicPr>
          <p:cNvPr id="7" name="Afbeelding 6">
            <a:extLst>
              <a:ext uri="{FF2B5EF4-FFF2-40B4-BE49-F238E27FC236}">
                <a16:creationId xmlns:a16="http://schemas.microsoft.com/office/drawing/2014/main" id="{C8BDB665-ACB5-8808-1E43-9C108A428054}"/>
              </a:ext>
            </a:extLst>
          </p:cNvPr>
          <p:cNvPicPr>
            <a:picLocks noChangeAspect="1"/>
          </p:cNvPicPr>
          <p:nvPr/>
        </p:nvPicPr>
        <p:blipFill>
          <a:blip r:embed="rId2"/>
          <a:stretch>
            <a:fillRect/>
          </a:stretch>
        </p:blipFill>
        <p:spPr>
          <a:xfrm>
            <a:off x="2655498" y="1762371"/>
            <a:ext cx="5555430" cy="3333258"/>
          </a:xfrm>
          <a:prstGeom prst="rect">
            <a:avLst/>
          </a:prstGeom>
        </p:spPr>
      </p:pic>
      <p:sp>
        <p:nvSpPr>
          <p:cNvPr id="8" name="Tekstvak 7">
            <a:extLst>
              <a:ext uri="{FF2B5EF4-FFF2-40B4-BE49-F238E27FC236}">
                <a16:creationId xmlns:a16="http://schemas.microsoft.com/office/drawing/2014/main" id="{5430FDB8-E022-9DE5-C94B-3F54988C919C}"/>
              </a:ext>
            </a:extLst>
          </p:cNvPr>
          <p:cNvSpPr txBox="1"/>
          <p:nvPr/>
        </p:nvSpPr>
        <p:spPr>
          <a:xfrm>
            <a:off x="5512279" y="5546785"/>
            <a:ext cx="5124091" cy="369332"/>
          </a:xfrm>
          <a:prstGeom prst="rect">
            <a:avLst/>
          </a:prstGeom>
          <a:noFill/>
        </p:spPr>
        <p:txBody>
          <a:bodyPr wrap="square" rtlCol="0">
            <a:spAutoFit/>
          </a:bodyPr>
          <a:lstStyle/>
          <a:p>
            <a:r>
              <a:rPr lang="nl-NL" dirty="0"/>
              <a:t>…….met de groepsopdracht</a:t>
            </a:r>
          </a:p>
        </p:txBody>
      </p:sp>
    </p:spTree>
    <p:extLst>
      <p:ext uri="{BB962C8B-B14F-4D97-AF65-F5344CB8AC3E}">
        <p14:creationId xmlns:p14="http://schemas.microsoft.com/office/powerpoint/2010/main" val="13642555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3544560" cy="1631216"/>
          </a:xfrm>
          <a:prstGeom prst="rect">
            <a:avLst/>
          </a:prstGeom>
          <a:noFill/>
        </p:spPr>
        <p:txBody>
          <a:bodyPr wrap="none" rtlCol="0">
            <a:spAutoFit/>
          </a:bodyPr>
          <a:lstStyle/>
          <a:p>
            <a:r>
              <a:rPr lang="nl-NL" sz="4400" dirty="0"/>
              <a:t>Les 2 </a:t>
            </a:r>
          </a:p>
          <a:p>
            <a:r>
              <a:rPr lang="nl-NL" sz="2800" dirty="0"/>
              <a:t>Oogsttijdstip bepalen</a:t>
            </a:r>
          </a:p>
          <a:p>
            <a:endParaRPr lang="nl-NL" sz="2800" dirty="0"/>
          </a:p>
        </p:txBody>
      </p:sp>
      <p:sp>
        <p:nvSpPr>
          <p:cNvPr id="5" name="Rechthoek 4">
            <a:extLst>
              <a:ext uri="{FF2B5EF4-FFF2-40B4-BE49-F238E27FC236}">
                <a16:creationId xmlns:a16="http://schemas.microsoft.com/office/drawing/2014/main" id="{788DCAE9-4BB4-408D-9B25-1DB2E3249EC3}"/>
              </a:ext>
            </a:extLst>
          </p:cNvPr>
          <p:cNvSpPr/>
          <p:nvPr/>
        </p:nvSpPr>
        <p:spPr>
          <a:xfrm>
            <a:off x="856680" y="1759806"/>
            <a:ext cx="8335617" cy="5201424"/>
          </a:xfrm>
          <a:prstGeom prst="rect">
            <a:avLst/>
          </a:prstGeom>
        </p:spPr>
        <p:txBody>
          <a:bodyPr wrap="square">
            <a:spAutoFit/>
          </a:bodyPr>
          <a:lstStyle/>
          <a:p>
            <a:r>
              <a:rPr lang="nl-NL" sz="2000" dirty="0"/>
              <a:t>Ieder gewas heeft zijn eigen tijdstip waarop het moet worden geoogst. Ook tussen de verschillende teelten zijn er verschillen tussen de oogsttijdstippen.</a:t>
            </a:r>
          </a:p>
          <a:p>
            <a:pPr marL="285750" indent="-285750">
              <a:buFont typeface="Arial" panose="020B0604020202020204" pitchFamily="34" charset="0"/>
              <a:buChar char="•"/>
            </a:pPr>
            <a:r>
              <a:rPr lang="nl-NL" sz="2000" dirty="0"/>
              <a:t>Als je kijkt naar de akkerbouw of bollenteelt zijn de telers in het najaar druk met het oogsten. Zo ook bij laanbomen ,bos en haagplantsoen</a:t>
            </a:r>
          </a:p>
          <a:p>
            <a:pPr marL="285750" indent="-285750">
              <a:buFont typeface="Arial" panose="020B0604020202020204" pitchFamily="34" charset="0"/>
              <a:buChar char="•"/>
            </a:pPr>
            <a:r>
              <a:rPr lang="nl-NL" sz="2000" dirty="0"/>
              <a:t>Echter bij de vollegrondsteelt wordt de vollegrondsla al begin mei gesneden en de laatste in november. </a:t>
            </a:r>
          </a:p>
          <a:p>
            <a:pPr marL="285750" indent="-285750">
              <a:buFont typeface="Arial" panose="020B0604020202020204" pitchFamily="34" charset="0"/>
              <a:buChar char="•"/>
            </a:pPr>
            <a:r>
              <a:rPr lang="nl-NL" sz="2000" dirty="0"/>
              <a:t>In de glasteelt kun je meestal jaarrond oogsten.</a:t>
            </a:r>
          </a:p>
          <a:p>
            <a:pPr marL="285750" indent="-285750">
              <a:buFont typeface="Arial" panose="020B0604020202020204" pitchFamily="34" charset="0"/>
              <a:buChar char="•"/>
            </a:pPr>
            <a:r>
              <a:rPr lang="nl-NL" sz="2000" dirty="0"/>
              <a:t>Boomteelt  in containers wordt ook jaarrond geoogst.</a:t>
            </a:r>
          </a:p>
          <a:p>
            <a:pPr marL="285750" indent="-285750">
              <a:buFont typeface="Arial" panose="020B0604020202020204" pitchFamily="34" charset="0"/>
              <a:buChar char="•"/>
            </a:pPr>
            <a:endParaRPr lang="nl-NL" sz="2000" dirty="0"/>
          </a:p>
          <a:p>
            <a:r>
              <a:rPr lang="nl-NL" sz="2000" dirty="0"/>
              <a:t>Voordat je kunt gaan oogsten, moet je het juiste oogsttijdstip voor het gewas vaststellen. De keuze van het oogsttijdstip wordt bepaald door de factoren op de volgende dia::</a:t>
            </a:r>
          </a:p>
          <a:p>
            <a:endParaRPr lang="nl-NL" dirty="0"/>
          </a:p>
          <a:p>
            <a:endParaRPr lang="nl-NL" dirty="0"/>
          </a:p>
          <a:p>
            <a:endParaRPr lang="nl-NL" dirty="0"/>
          </a:p>
          <a:p>
            <a:endParaRPr lang="nl-NL" dirty="0"/>
          </a:p>
        </p:txBody>
      </p:sp>
      <p:pic>
        <p:nvPicPr>
          <p:cNvPr id="6" name="Afbeelding 5">
            <a:extLst>
              <a:ext uri="{FF2B5EF4-FFF2-40B4-BE49-F238E27FC236}">
                <a16:creationId xmlns:a16="http://schemas.microsoft.com/office/drawing/2014/main" id="{CCD17986-22B1-44CF-B69B-A7B6DEE372A5}"/>
              </a:ext>
            </a:extLst>
          </p:cNvPr>
          <p:cNvPicPr>
            <a:picLocks noChangeAspect="1"/>
          </p:cNvPicPr>
          <p:nvPr/>
        </p:nvPicPr>
        <p:blipFill>
          <a:blip r:embed="rId2"/>
          <a:stretch>
            <a:fillRect/>
          </a:stretch>
        </p:blipFill>
        <p:spPr>
          <a:xfrm>
            <a:off x="9238465" y="305060"/>
            <a:ext cx="2581275" cy="1771650"/>
          </a:xfrm>
          <a:prstGeom prst="rect">
            <a:avLst/>
          </a:prstGeom>
        </p:spPr>
      </p:pic>
    </p:spTree>
    <p:extLst>
      <p:ext uri="{BB962C8B-B14F-4D97-AF65-F5344CB8AC3E}">
        <p14:creationId xmlns:p14="http://schemas.microsoft.com/office/powerpoint/2010/main" val="3930070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3544560" cy="1631216"/>
          </a:xfrm>
          <a:prstGeom prst="rect">
            <a:avLst/>
          </a:prstGeom>
          <a:noFill/>
        </p:spPr>
        <p:txBody>
          <a:bodyPr wrap="none" rtlCol="0">
            <a:spAutoFit/>
          </a:bodyPr>
          <a:lstStyle/>
          <a:p>
            <a:r>
              <a:rPr lang="nl-NL" sz="4400" dirty="0"/>
              <a:t>Les 2 </a:t>
            </a:r>
          </a:p>
          <a:p>
            <a:r>
              <a:rPr lang="nl-NL" sz="2800" dirty="0"/>
              <a:t>Oogsttijdstip bepalen</a:t>
            </a:r>
          </a:p>
          <a:p>
            <a:endParaRPr lang="nl-NL" sz="2800" dirty="0"/>
          </a:p>
        </p:txBody>
      </p:sp>
      <p:sp>
        <p:nvSpPr>
          <p:cNvPr id="5" name="Rechthoek 4">
            <a:extLst>
              <a:ext uri="{FF2B5EF4-FFF2-40B4-BE49-F238E27FC236}">
                <a16:creationId xmlns:a16="http://schemas.microsoft.com/office/drawing/2014/main" id="{CCDE95D1-4BC8-4967-BF3C-2D9CC16A6E0D}"/>
              </a:ext>
            </a:extLst>
          </p:cNvPr>
          <p:cNvSpPr/>
          <p:nvPr/>
        </p:nvSpPr>
        <p:spPr>
          <a:xfrm>
            <a:off x="902848" y="1582340"/>
            <a:ext cx="9129048" cy="2554545"/>
          </a:xfrm>
          <a:prstGeom prst="rect">
            <a:avLst/>
          </a:prstGeom>
        </p:spPr>
        <p:txBody>
          <a:bodyPr wrap="square">
            <a:spAutoFit/>
          </a:bodyPr>
          <a:lstStyle/>
          <a:p>
            <a:pPr marL="342900" indent="-342900">
              <a:buFont typeface="Arial" panose="020B0604020202020204" pitchFamily="34" charset="0"/>
              <a:buChar char="•"/>
            </a:pPr>
            <a:r>
              <a:rPr lang="nl-NL" sz="2000" dirty="0"/>
              <a:t>oogstrijpheid</a:t>
            </a:r>
          </a:p>
          <a:p>
            <a:pPr marL="342900" indent="-342900">
              <a:buFont typeface="Arial" panose="020B0604020202020204" pitchFamily="34" charset="0"/>
              <a:buChar char="•"/>
            </a:pPr>
            <a:r>
              <a:rPr lang="nl-NL" sz="2000" dirty="0" err="1"/>
              <a:t>afharding</a:t>
            </a:r>
            <a:endParaRPr lang="nl-NL" sz="2000" dirty="0"/>
          </a:p>
          <a:p>
            <a:pPr marL="342900" indent="-342900">
              <a:buFont typeface="Arial" panose="020B0604020202020204" pitchFamily="34" charset="0"/>
              <a:buChar char="•"/>
            </a:pPr>
            <a:r>
              <a:rPr lang="nl-NL" sz="2000" dirty="0"/>
              <a:t>pot-plantverhouding; </a:t>
            </a:r>
          </a:p>
          <a:p>
            <a:pPr marL="342900" indent="-342900">
              <a:buFont typeface="Arial" panose="020B0604020202020204" pitchFamily="34" charset="0"/>
              <a:buChar char="•"/>
            </a:pPr>
            <a:r>
              <a:rPr lang="nl-NL" sz="2000" dirty="0"/>
              <a:t>plantbelasting;</a:t>
            </a:r>
          </a:p>
          <a:p>
            <a:pPr marL="342900" indent="-342900">
              <a:buFont typeface="Arial" panose="020B0604020202020204" pitchFamily="34" charset="0"/>
              <a:buChar char="•"/>
            </a:pPr>
            <a:r>
              <a:rPr lang="nl-NL" sz="2000" dirty="0"/>
              <a:t>grootte</a:t>
            </a:r>
          </a:p>
          <a:p>
            <a:pPr marL="342900" indent="-342900">
              <a:buFont typeface="Arial" panose="020B0604020202020204" pitchFamily="34" charset="0"/>
              <a:buChar char="•"/>
            </a:pPr>
            <a:r>
              <a:rPr lang="nl-NL" sz="2000" dirty="0"/>
              <a:t>opbrengst en markt</a:t>
            </a:r>
          </a:p>
          <a:p>
            <a:pPr marL="342900" indent="-342900">
              <a:buFont typeface="Arial" panose="020B0604020202020204" pitchFamily="34" charset="0"/>
              <a:buChar char="•"/>
            </a:pPr>
            <a:r>
              <a:rPr lang="nl-NL" sz="2000" dirty="0"/>
              <a:t>ruimtegebrek</a:t>
            </a:r>
          </a:p>
          <a:p>
            <a:pPr marL="342900" indent="-342900">
              <a:buFont typeface="Arial" panose="020B0604020202020204" pitchFamily="34" charset="0"/>
              <a:buChar char="•"/>
            </a:pPr>
            <a:r>
              <a:rPr lang="nl-NL" sz="2000" dirty="0"/>
              <a:t>arbeid</a:t>
            </a:r>
          </a:p>
        </p:txBody>
      </p:sp>
      <p:pic>
        <p:nvPicPr>
          <p:cNvPr id="6" name="Afbeelding 5">
            <a:extLst>
              <a:ext uri="{FF2B5EF4-FFF2-40B4-BE49-F238E27FC236}">
                <a16:creationId xmlns:a16="http://schemas.microsoft.com/office/drawing/2014/main" id="{7FEDFC5B-21B4-45C6-A270-72EB29D67CB5}"/>
              </a:ext>
            </a:extLst>
          </p:cNvPr>
          <p:cNvPicPr>
            <a:picLocks noChangeAspect="1"/>
          </p:cNvPicPr>
          <p:nvPr/>
        </p:nvPicPr>
        <p:blipFill>
          <a:blip r:embed="rId2"/>
          <a:stretch>
            <a:fillRect/>
          </a:stretch>
        </p:blipFill>
        <p:spPr>
          <a:xfrm>
            <a:off x="9352080" y="375277"/>
            <a:ext cx="2578832" cy="1774090"/>
          </a:xfrm>
          <a:prstGeom prst="rect">
            <a:avLst/>
          </a:prstGeom>
        </p:spPr>
      </p:pic>
    </p:spTree>
    <p:extLst>
      <p:ext uri="{BB962C8B-B14F-4D97-AF65-F5344CB8AC3E}">
        <p14:creationId xmlns:p14="http://schemas.microsoft.com/office/powerpoint/2010/main" val="3316998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3544560" cy="1631216"/>
          </a:xfrm>
          <a:prstGeom prst="rect">
            <a:avLst/>
          </a:prstGeom>
          <a:noFill/>
        </p:spPr>
        <p:txBody>
          <a:bodyPr wrap="none" rtlCol="0">
            <a:spAutoFit/>
          </a:bodyPr>
          <a:lstStyle/>
          <a:p>
            <a:r>
              <a:rPr lang="nl-NL" sz="4400" dirty="0"/>
              <a:t>Les 2 </a:t>
            </a:r>
          </a:p>
          <a:p>
            <a:r>
              <a:rPr lang="nl-NL" sz="2800" dirty="0"/>
              <a:t>Oogsttijdstip bepalen</a:t>
            </a:r>
          </a:p>
          <a:p>
            <a:endParaRPr lang="nl-NL" sz="2800" dirty="0"/>
          </a:p>
        </p:txBody>
      </p:sp>
      <p:sp>
        <p:nvSpPr>
          <p:cNvPr id="7" name="Rechthoek 6">
            <a:extLst>
              <a:ext uri="{FF2B5EF4-FFF2-40B4-BE49-F238E27FC236}">
                <a16:creationId xmlns:a16="http://schemas.microsoft.com/office/drawing/2014/main" id="{3C694726-4917-4D6E-A102-8A49187AD814}"/>
              </a:ext>
            </a:extLst>
          </p:cNvPr>
          <p:cNvSpPr/>
          <p:nvPr/>
        </p:nvSpPr>
        <p:spPr>
          <a:xfrm>
            <a:off x="902848" y="1773981"/>
            <a:ext cx="9089291" cy="5262979"/>
          </a:xfrm>
          <a:prstGeom prst="rect">
            <a:avLst/>
          </a:prstGeom>
        </p:spPr>
        <p:txBody>
          <a:bodyPr wrap="square">
            <a:spAutoFit/>
          </a:bodyPr>
          <a:lstStyle/>
          <a:p>
            <a:endParaRPr lang="nl-NL" dirty="0"/>
          </a:p>
          <a:p>
            <a:r>
              <a:rPr lang="nl-NL" sz="2000" dirty="0"/>
              <a:t>Rijpheid</a:t>
            </a:r>
          </a:p>
          <a:p>
            <a:r>
              <a:rPr lang="nl-NL" sz="2000" dirty="0"/>
              <a:t>Het juiste rijpheidsstadium is voor ieder product anders en verschilt ook per seizoen. Je kunt aan het uiterlijk van de plant zien of er voldoende suikers in de plant zitten. De hoeveelheid suikers is erg belangrijk voor de houdbaarheid of smaak van je product. </a:t>
            </a:r>
          </a:p>
          <a:p>
            <a:r>
              <a:rPr lang="nl-NL" sz="2000" dirty="0"/>
              <a:t>Tijdens de winter moet een product rijper zijn om te oogsten, omdat er dan veel minder suikers in het product zitten. Een komkommer moet op het moment van oogsten redelijk volgroeid zijn. </a:t>
            </a:r>
          </a:p>
          <a:p>
            <a:r>
              <a:rPr lang="nl-NL" sz="2000" dirty="0"/>
              <a:t>Een te jong geoogste vrucht wordt snel slap. Als je de vrucht te lang aan de plant laat hangen, neemt de houdbaarheid af. Rode tomaten zijn gevoeliger voor beurse plekken en zijn daardoor bij ruw oogsten korter houdbaar dan lichtgekleurde tomaten. </a:t>
            </a:r>
          </a:p>
          <a:p>
            <a:r>
              <a:rPr lang="nl-NL" sz="2000" dirty="0"/>
              <a:t>Te groen oogsten mag ook niet, omdat de vruchten dan te groen aankomen in de winkel. Daglengte en hormonen zijn belangrijke externe en interne factoren in het afrijpen van vruchten.</a:t>
            </a:r>
          </a:p>
          <a:p>
            <a:endParaRPr lang="nl-NL" dirty="0"/>
          </a:p>
        </p:txBody>
      </p:sp>
      <p:pic>
        <p:nvPicPr>
          <p:cNvPr id="5" name="Afbeelding 4">
            <a:extLst>
              <a:ext uri="{FF2B5EF4-FFF2-40B4-BE49-F238E27FC236}">
                <a16:creationId xmlns:a16="http://schemas.microsoft.com/office/drawing/2014/main" id="{AB81D008-3D19-4C74-B7B9-8D3C31A9AE04}"/>
              </a:ext>
            </a:extLst>
          </p:cNvPr>
          <p:cNvPicPr>
            <a:picLocks noChangeAspect="1"/>
          </p:cNvPicPr>
          <p:nvPr/>
        </p:nvPicPr>
        <p:blipFill>
          <a:blip r:embed="rId2"/>
          <a:stretch>
            <a:fillRect/>
          </a:stretch>
        </p:blipFill>
        <p:spPr>
          <a:xfrm>
            <a:off x="8414094" y="266960"/>
            <a:ext cx="2466975" cy="1847850"/>
          </a:xfrm>
          <a:prstGeom prst="rect">
            <a:avLst/>
          </a:prstGeom>
        </p:spPr>
      </p:pic>
    </p:spTree>
    <p:extLst>
      <p:ext uri="{BB962C8B-B14F-4D97-AF65-F5344CB8AC3E}">
        <p14:creationId xmlns:p14="http://schemas.microsoft.com/office/powerpoint/2010/main" val="833874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3544560" cy="2062103"/>
          </a:xfrm>
          <a:prstGeom prst="rect">
            <a:avLst/>
          </a:prstGeom>
          <a:noFill/>
        </p:spPr>
        <p:txBody>
          <a:bodyPr wrap="none" rtlCol="0">
            <a:spAutoFit/>
          </a:bodyPr>
          <a:lstStyle/>
          <a:p>
            <a:r>
              <a:rPr lang="nl-NL" sz="4400" dirty="0"/>
              <a:t>Les 2 </a:t>
            </a:r>
          </a:p>
          <a:p>
            <a:r>
              <a:rPr lang="nl-NL" sz="2800" dirty="0"/>
              <a:t>Oogsttijdstip bepalen</a:t>
            </a:r>
          </a:p>
          <a:p>
            <a:endParaRPr lang="nl-NL" sz="2800" dirty="0"/>
          </a:p>
          <a:p>
            <a:endParaRPr lang="nl-NL" sz="2800" dirty="0"/>
          </a:p>
        </p:txBody>
      </p:sp>
      <p:sp>
        <p:nvSpPr>
          <p:cNvPr id="5" name="Rechthoek 4">
            <a:extLst>
              <a:ext uri="{FF2B5EF4-FFF2-40B4-BE49-F238E27FC236}">
                <a16:creationId xmlns:a16="http://schemas.microsoft.com/office/drawing/2014/main" id="{E33E6E4D-D56C-4EBA-BFCC-BC3F95F21352}"/>
              </a:ext>
            </a:extLst>
          </p:cNvPr>
          <p:cNvSpPr/>
          <p:nvPr/>
        </p:nvSpPr>
        <p:spPr>
          <a:xfrm>
            <a:off x="1073426" y="1577009"/>
            <a:ext cx="7697702" cy="4093428"/>
          </a:xfrm>
          <a:prstGeom prst="rect">
            <a:avLst/>
          </a:prstGeom>
        </p:spPr>
        <p:txBody>
          <a:bodyPr wrap="square">
            <a:spAutoFit/>
          </a:bodyPr>
          <a:lstStyle/>
          <a:p>
            <a:r>
              <a:rPr lang="nl-NL" sz="2000" dirty="0" err="1"/>
              <a:t>Afharding</a:t>
            </a:r>
            <a:endParaRPr lang="nl-NL" sz="2000" dirty="0"/>
          </a:p>
          <a:p>
            <a:r>
              <a:rPr lang="nl-NL" sz="2000" dirty="0"/>
              <a:t>Afharden : doel is stevig , sterk gewas dat winterseizoen</a:t>
            </a:r>
          </a:p>
          <a:p>
            <a:r>
              <a:rPr lang="nl-NL" sz="2000" dirty="0"/>
              <a:t>doorstaat en in voorjaar weer opnieuw begint te groeien</a:t>
            </a:r>
          </a:p>
          <a:p>
            <a:r>
              <a:rPr lang="nl-NL" sz="2000" dirty="0"/>
              <a:t>In tuincentra kun je eigenlijk altijd terecht om een heester of vaste plant in een pot te kopen. Tuincentra worden dan ook vrijwel continu bevoorraad.</a:t>
            </a:r>
          </a:p>
          <a:p>
            <a:r>
              <a:rPr lang="nl-NL" sz="2000" dirty="0"/>
              <a:t>Alle boomkwekerijgewassen die niet in een pot of container zijn opgekweekt, maar in de vollegrond, moeten voor aflevering een </a:t>
            </a:r>
            <a:r>
              <a:rPr lang="nl-NL" sz="2000" dirty="0" err="1"/>
              <a:t>afgerijpt</a:t>
            </a:r>
            <a:r>
              <a:rPr lang="nl-NL" sz="2000" dirty="0"/>
              <a:t> wortelgestel hebben. Deze gewassen komen dan ook pas in de (na)herfst voor rooien in aanmerking.</a:t>
            </a:r>
          </a:p>
          <a:p>
            <a:r>
              <a:rPr lang="nl-NL" sz="2000" dirty="0"/>
              <a:t>Binnen de boomkwekerij kennen we verschillende gewasgroepen. Deze gewasgroepen hebben ieder hun eigen periode in het jaar waarin er planten afgeleverd worden</a:t>
            </a:r>
          </a:p>
        </p:txBody>
      </p:sp>
      <p:pic>
        <p:nvPicPr>
          <p:cNvPr id="6" name="Afbeelding 5">
            <a:extLst>
              <a:ext uri="{FF2B5EF4-FFF2-40B4-BE49-F238E27FC236}">
                <a16:creationId xmlns:a16="http://schemas.microsoft.com/office/drawing/2014/main" id="{D977ED4F-9ECD-49E0-B63E-08FD84DE24AC}"/>
              </a:ext>
            </a:extLst>
          </p:cNvPr>
          <p:cNvPicPr>
            <a:picLocks noChangeAspect="1"/>
          </p:cNvPicPr>
          <p:nvPr/>
        </p:nvPicPr>
        <p:blipFill>
          <a:blip r:embed="rId2"/>
          <a:stretch>
            <a:fillRect/>
          </a:stretch>
        </p:blipFill>
        <p:spPr>
          <a:xfrm>
            <a:off x="7966627" y="375277"/>
            <a:ext cx="2990850" cy="1466850"/>
          </a:xfrm>
          <a:prstGeom prst="rect">
            <a:avLst/>
          </a:prstGeom>
        </p:spPr>
      </p:pic>
    </p:spTree>
    <p:extLst>
      <p:ext uri="{BB962C8B-B14F-4D97-AF65-F5344CB8AC3E}">
        <p14:creationId xmlns:p14="http://schemas.microsoft.com/office/powerpoint/2010/main" val="112999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3544560" cy="2062103"/>
          </a:xfrm>
          <a:prstGeom prst="rect">
            <a:avLst/>
          </a:prstGeom>
          <a:noFill/>
        </p:spPr>
        <p:txBody>
          <a:bodyPr wrap="none" rtlCol="0">
            <a:spAutoFit/>
          </a:bodyPr>
          <a:lstStyle/>
          <a:p>
            <a:r>
              <a:rPr lang="nl-NL" sz="4400" dirty="0"/>
              <a:t>Les 2 </a:t>
            </a:r>
          </a:p>
          <a:p>
            <a:r>
              <a:rPr lang="nl-NL" sz="2800" dirty="0"/>
              <a:t>Oogsttijdstip bepalen</a:t>
            </a:r>
          </a:p>
          <a:p>
            <a:endParaRPr lang="nl-NL" sz="2800" dirty="0"/>
          </a:p>
          <a:p>
            <a:endParaRPr lang="nl-NL" sz="2800" dirty="0"/>
          </a:p>
        </p:txBody>
      </p:sp>
      <p:sp>
        <p:nvSpPr>
          <p:cNvPr id="5" name="Rechthoek 4">
            <a:extLst>
              <a:ext uri="{FF2B5EF4-FFF2-40B4-BE49-F238E27FC236}">
                <a16:creationId xmlns:a16="http://schemas.microsoft.com/office/drawing/2014/main" id="{E33E6E4D-D56C-4EBA-BFCC-BC3F95F21352}"/>
              </a:ext>
            </a:extLst>
          </p:cNvPr>
          <p:cNvSpPr/>
          <p:nvPr/>
        </p:nvSpPr>
        <p:spPr>
          <a:xfrm>
            <a:off x="1073426" y="1577009"/>
            <a:ext cx="7697702" cy="4093428"/>
          </a:xfrm>
          <a:prstGeom prst="rect">
            <a:avLst/>
          </a:prstGeom>
        </p:spPr>
        <p:txBody>
          <a:bodyPr wrap="square">
            <a:spAutoFit/>
          </a:bodyPr>
          <a:lstStyle/>
          <a:p>
            <a:r>
              <a:rPr lang="nl-NL" sz="2000" dirty="0"/>
              <a:t>Pot- Plantverhouding</a:t>
            </a:r>
          </a:p>
          <a:p>
            <a:r>
              <a:rPr lang="nl-NL" sz="2000" dirty="0"/>
              <a:t>Bij groene planten/containerteelt kijk je niet naar de rijpheid van de plant. Het oogststadium van deze planten bepaal je door de grootte van de plant ten opzicht van de pot. Bij potplanten let je erop dat de plant overal mooi is gevuld. </a:t>
            </a:r>
          </a:p>
          <a:p>
            <a:r>
              <a:rPr lang="nl-NL" sz="2000" dirty="0"/>
              <a:t>Plantbelasting</a:t>
            </a:r>
          </a:p>
          <a:p>
            <a:r>
              <a:rPr lang="nl-NL" sz="2000" dirty="0"/>
              <a:t>Bij een te hoge plantbelasting heeft de plant geen energie over om vruchten vlot uit te laten groeien of nieuwe vruchten te maken. Een gelijkmatige plantbelasting geeft gelijkmatig groeiende vruchten. Bij het oogsten zal men daarom de plantbelasting goed in de gaten moeten houden, niet te veel vruchten in een keer eraf halen en vruchten niet te lang laten hangen</a:t>
            </a:r>
          </a:p>
          <a:p>
            <a:endParaRPr lang="nl-NL" sz="2000" dirty="0"/>
          </a:p>
        </p:txBody>
      </p:sp>
      <p:pic>
        <p:nvPicPr>
          <p:cNvPr id="7" name="Afbeelding 6">
            <a:extLst>
              <a:ext uri="{FF2B5EF4-FFF2-40B4-BE49-F238E27FC236}">
                <a16:creationId xmlns:a16="http://schemas.microsoft.com/office/drawing/2014/main" id="{670B6DBE-FB13-46FF-BEAB-C269F92651C1}"/>
              </a:ext>
            </a:extLst>
          </p:cNvPr>
          <p:cNvPicPr>
            <a:picLocks noChangeAspect="1"/>
          </p:cNvPicPr>
          <p:nvPr/>
        </p:nvPicPr>
        <p:blipFill>
          <a:blip r:embed="rId2"/>
          <a:stretch>
            <a:fillRect/>
          </a:stretch>
        </p:blipFill>
        <p:spPr>
          <a:xfrm>
            <a:off x="3594445" y="5401503"/>
            <a:ext cx="3571875" cy="1276350"/>
          </a:xfrm>
          <a:prstGeom prst="rect">
            <a:avLst/>
          </a:prstGeom>
        </p:spPr>
      </p:pic>
    </p:spTree>
    <p:extLst>
      <p:ext uri="{BB962C8B-B14F-4D97-AF65-F5344CB8AC3E}">
        <p14:creationId xmlns:p14="http://schemas.microsoft.com/office/powerpoint/2010/main" val="450674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902848" y="375277"/>
            <a:ext cx="3544560" cy="2062103"/>
          </a:xfrm>
          <a:prstGeom prst="rect">
            <a:avLst/>
          </a:prstGeom>
          <a:noFill/>
        </p:spPr>
        <p:txBody>
          <a:bodyPr wrap="none" rtlCol="0">
            <a:spAutoFit/>
          </a:bodyPr>
          <a:lstStyle/>
          <a:p>
            <a:r>
              <a:rPr lang="nl-NL" sz="4400" dirty="0"/>
              <a:t>Les 2 </a:t>
            </a:r>
          </a:p>
          <a:p>
            <a:r>
              <a:rPr lang="nl-NL" sz="2800" dirty="0"/>
              <a:t>Oogsttijdstip bepalen</a:t>
            </a:r>
          </a:p>
          <a:p>
            <a:endParaRPr lang="nl-NL" sz="2800" dirty="0"/>
          </a:p>
          <a:p>
            <a:endParaRPr lang="nl-NL" sz="2800" dirty="0"/>
          </a:p>
        </p:txBody>
      </p:sp>
      <p:sp>
        <p:nvSpPr>
          <p:cNvPr id="5" name="Rechthoek 4">
            <a:extLst>
              <a:ext uri="{FF2B5EF4-FFF2-40B4-BE49-F238E27FC236}">
                <a16:creationId xmlns:a16="http://schemas.microsoft.com/office/drawing/2014/main" id="{E33E6E4D-D56C-4EBA-BFCC-BC3F95F21352}"/>
              </a:ext>
            </a:extLst>
          </p:cNvPr>
          <p:cNvSpPr/>
          <p:nvPr/>
        </p:nvSpPr>
        <p:spPr>
          <a:xfrm>
            <a:off x="1073426" y="1577009"/>
            <a:ext cx="7697702" cy="5940088"/>
          </a:xfrm>
          <a:prstGeom prst="rect">
            <a:avLst/>
          </a:prstGeom>
        </p:spPr>
        <p:txBody>
          <a:bodyPr wrap="square">
            <a:spAutoFit/>
          </a:bodyPr>
          <a:lstStyle/>
          <a:p>
            <a:r>
              <a:rPr lang="nl-NL" sz="2000" dirty="0"/>
              <a:t>Grootte</a:t>
            </a:r>
          </a:p>
          <a:p>
            <a:r>
              <a:rPr lang="nl-NL" sz="2000" dirty="0"/>
              <a:t>Boomkwekerijproducten hebben een verschillende teeltduur. De teeltduur kan variëren van enkele maanden (bijvoorbeeld op stekbedrijven) tot soms wel 10 of 15 jaar (bijvoorbeeld grote laanbomen). </a:t>
            </a:r>
          </a:p>
          <a:p>
            <a:r>
              <a:rPr lang="nl-NL" sz="2000" dirty="0"/>
              <a:t>Als je dus meerdere jaren nodig hebt om een plant op te kweken, mag je dus niet ieder jaar al je planten verkopen. Als je dat zou doen krijg je nooit een grote boom.</a:t>
            </a:r>
          </a:p>
          <a:p>
            <a:endParaRPr lang="nl-NL" sz="2000" dirty="0"/>
          </a:p>
          <a:p>
            <a:r>
              <a:rPr lang="nl-NL" sz="2000" dirty="0"/>
              <a:t>Opbrengst en markt</a:t>
            </a:r>
          </a:p>
          <a:p>
            <a:r>
              <a:rPr lang="nl-NL" sz="2000" dirty="0"/>
              <a:t>Te vroeg oogsten heeft meestal geen invloed op de houdbaarheid van het product. Bij een hoge prijs besluit een tuinder soms om toch alvast te starten met de oogst. Je moet niet met kerstbomen aankomen in de maand juni. Voor sommige gewassen is er vraag in een bepaalde periode. Van eind april tot juni is er veel vraag naar Geraniums of perkgoed. Als je kerstbomen teelt, moet je vanaf eind november tot begin december oogsten.</a:t>
            </a:r>
          </a:p>
          <a:p>
            <a:endParaRPr lang="nl-NL" sz="2000" dirty="0"/>
          </a:p>
          <a:p>
            <a:endParaRPr lang="nl-NL" sz="2000" dirty="0"/>
          </a:p>
        </p:txBody>
      </p:sp>
      <p:pic>
        <p:nvPicPr>
          <p:cNvPr id="6" name="Afbeelding 5">
            <a:extLst>
              <a:ext uri="{FF2B5EF4-FFF2-40B4-BE49-F238E27FC236}">
                <a16:creationId xmlns:a16="http://schemas.microsoft.com/office/drawing/2014/main" id="{129F6E0A-C09D-4BE1-9701-EC403F9A567B}"/>
              </a:ext>
            </a:extLst>
          </p:cNvPr>
          <p:cNvPicPr>
            <a:picLocks noChangeAspect="1"/>
          </p:cNvPicPr>
          <p:nvPr/>
        </p:nvPicPr>
        <p:blipFill>
          <a:blip r:embed="rId2"/>
          <a:stretch>
            <a:fillRect/>
          </a:stretch>
        </p:blipFill>
        <p:spPr>
          <a:xfrm>
            <a:off x="8941706" y="232746"/>
            <a:ext cx="1938696" cy="2347163"/>
          </a:xfrm>
          <a:prstGeom prst="rect">
            <a:avLst/>
          </a:prstGeom>
        </p:spPr>
      </p:pic>
    </p:spTree>
    <p:extLst>
      <p:ext uri="{BB962C8B-B14F-4D97-AF65-F5344CB8AC3E}">
        <p14:creationId xmlns:p14="http://schemas.microsoft.com/office/powerpoint/2010/main" val="3611401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mbo zone.potx" id="{0BCAC3F8-4FF1-499E-BA49-5CC313878B9A}" vid="{F13681D8-602E-4945-A6E2-54F6374ECF34}"/>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cb1c85b-b197-48cd-8bb1-fe9e9ee0096b">
      <Terms xmlns="http://schemas.microsoft.com/office/infopath/2007/PartnerControls"/>
    </lcf76f155ced4ddcb4097134ff3c332f>
    <TaxCatchAll xmlns="414a8a67-acf6-4b09-bb49-f84330b442d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16" ma:contentTypeDescription="Een nieuw document maken." ma:contentTypeScope="" ma:versionID="7fe18b1a06a904c6259f887bdd1a3996">
  <xsd:schema xmlns:xsd="http://www.w3.org/2001/XMLSchema" xmlns:xs="http://www.w3.org/2001/XMLSchema" xmlns:p="http://schemas.microsoft.com/office/2006/metadata/properties" xmlns:ns2="2cb1c85b-b197-48cd-8bb1-fe9e9ee0096b" xmlns:ns3="414a8a67-acf6-4b09-bb49-f84330b442d7" xmlns:ns4="5ad07612-1080-49cf-8fb2-28e7c3022d9a" targetNamespace="http://schemas.microsoft.com/office/2006/metadata/properties" ma:root="true" ma:fieldsID="0898b0b63e522cea48b096f21a662b8a" ns2:_="" ns3:_="" ns4:_="">
    <xsd:import namespace="2cb1c85b-b197-48cd-8bb1-fe9e9ee0096b"/>
    <xsd:import namespace="414a8a67-acf6-4b09-bb49-f84330b442d7"/>
    <xsd:import namespace="5ad07612-1080-49cf-8fb2-28e7c3022d9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4:SharedWithUsers" minOccurs="0"/>
                <xsd:element ref="ns4: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Afbeeldingtags" ma:readOnly="false" ma:fieldId="{5cf76f15-5ced-4ddc-b409-7134ff3c332f}" ma:taxonomyMulti="true" ma:sspId="ec6a8442-1569-46a6-a14f-f23e9ec9d84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14a8a67-acf6-4b09-bb49-f84330b442d7"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248ea8ce-d6d7-4c67-93d5-dcdb41321123}" ma:internalName="TaxCatchAll" ma:showField="CatchAllData" ma:web="5ad07612-1080-49cf-8fb2-28e7c3022d9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ad07612-1080-49cf-8fb2-28e7c3022d9a" elementFormDefault="qualified">
    <xsd:import namespace="http://schemas.microsoft.com/office/2006/documentManagement/types"/>
    <xsd:import namespace="http://schemas.microsoft.com/office/infopath/2007/PartnerControls"/>
    <xsd:element name="SharedWithUsers" ma:index="2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4CB333-F963-4AEB-A860-DFA85317A299}">
  <ds:schemaRefs>
    <ds:schemaRef ds:uri="http://schemas.microsoft.com/sharepoint/v3/contenttype/forms"/>
  </ds:schemaRefs>
</ds:datastoreItem>
</file>

<file path=customXml/itemProps2.xml><?xml version="1.0" encoding="utf-8"?>
<ds:datastoreItem xmlns:ds="http://schemas.openxmlformats.org/officeDocument/2006/customXml" ds:itemID="{521952B6-3B5A-45D5-9161-C62FBA10A536}">
  <ds:schemaRefs>
    <ds:schemaRef ds:uri="http://schemas.microsoft.com/office/2006/documentManagement/types"/>
    <ds:schemaRef ds:uri="http://schemas.microsoft.com/office/2006/metadata/properties"/>
    <ds:schemaRef ds:uri="http://www.w3.org/XML/1998/namespace"/>
    <ds:schemaRef ds:uri="http://purl.org/dc/terms/"/>
    <ds:schemaRef ds:uri="82ac19c3-1cff-4f70-a585-2de21a3866ce"/>
    <ds:schemaRef ds:uri="http://purl.org/dc/elements/1.1/"/>
    <ds:schemaRef ds:uri="http://schemas.microsoft.com/office/infopath/2007/PartnerControls"/>
    <ds:schemaRef ds:uri="http://schemas.openxmlformats.org/package/2006/metadata/core-properties"/>
    <ds:schemaRef ds:uri="915d7cad-3e71-4cea-95bb-ac32222adf06"/>
    <ds:schemaRef ds:uri="http://purl.org/dc/dcmitype/"/>
  </ds:schemaRefs>
</ds:datastoreItem>
</file>

<file path=customXml/itemProps3.xml><?xml version="1.0" encoding="utf-8"?>
<ds:datastoreItem xmlns:ds="http://schemas.openxmlformats.org/officeDocument/2006/customXml" ds:itemID="{4129580C-9FCA-42D1-B73E-F3189B4AE1BA}"/>
</file>

<file path=docProps/app.xml><?xml version="1.0" encoding="utf-8"?>
<Properties xmlns="http://schemas.openxmlformats.org/officeDocument/2006/extended-properties" xmlns:vt="http://schemas.openxmlformats.org/officeDocument/2006/docPropsVTypes">
  <Template>Presentatie mbo zone</Template>
  <TotalTime>917</TotalTime>
  <Words>2369</Words>
  <Application>Microsoft Office PowerPoint</Application>
  <PresentationFormat>Breedbeeld</PresentationFormat>
  <Paragraphs>221</Paragraphs>
  <Slides>34</Slides>
  <Notes>0</Notes>
  <HiddenSlides>0</HiddenSlides>
  <MMClips>5</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34</vt:i4>
      </vt:variant>
    </vt:vector>
  </HeadingPairs>
  <TitlesOfParts>
    <vt:vector size="38" baseType="lpstr">
      <vt:lpstr>Arial</vt:lpstr>
      <vt:lpstr>Calibri</vt:lpstr>
      <vt:lpstr>Cambria</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GroeneWelle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Bertus Boer</dc:creator>
  <cp:lastModifiedBy>Ben Nienhuis</cp:lastModifiedBy>
  <cp:revision>95</cp:revision>
  <dcterms:created xsi:type="dcterms:W3CDTF">2019-05-15T12:41:20Z</dcterms:created>
  <dcterms:modified xsi:type="dcterms:W3CDTF">2024-09-17T09:31:04Z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0x010100F4FEFE2E46C86D4A9898CCC49B418B36</vt:lpwstr>
  </property>
</Properties>
</file>