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6" r:id="rId5"/>
    <p:sldId id="259" r:id="rId6"/>
    <p:sldId id="277" r:id="rId7"/>
    <p:sldId id="296" r:id="rId8"/>
    <p:sldId id="301" r:id="rId9"/>
    <p:sldId id="302" r:id="rId10"/>
    <p:sldId id="303" r:id="rId11"/>
    <p:sldId id="304" r:id="rId12"/>
    <p:sldId id="305" r:id="rId13"/>
    <p:sldId id="300" r:id="rId14"/>
    <p:sldId id="306" r:id="rId15"/>
    <p:sldId id="307" r:id="rId16"/>
    <p:sldId id="299" r:id="rId17"/>
    <p:sldId id="308" r:id="rId18"/>
    <p:sldId id="298" r:id="rId19"/>
    <p:sldId id="310" r:id="rId20"/>
    <p:sldId id="311" r:id="rId21"/>
    <p:sldId id="312" r:id="rId22"/>
    <p:sldId id="309" r:id="rId23"/>
    <p:sldId id="313" r:id="rId24"/>
    <p:sldId id="294" r:id="rId2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13841-7D0E-4ED5-850C-4305C62235CD}" type="datetimeFigureOut">
              <a:rPr lang="nl-NL" smtClean="0"/>
              <a:t>19-9-2025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DF346-A44A-4795-9EE5-1A420750B1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87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611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965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4684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6620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56662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3705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77602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4553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8175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458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8238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837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1177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403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126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901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589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491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196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HnTWj9FFV9Y?feature=oembed" TargetMode="Externa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E9XZUAhNK1s?feature=oembed" TargetMode="Externa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2E0otRL7fBo?feature=oembed" TargetMode="Externa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gMxMNHRb1BI?feature=oembed" TargetMode="Externa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3.  Van der Knaap OWS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8" name="Onlinemedia 7" title="Corporate movie Van der Knaap Group">
            <a:hlinkClick r:id="" action="ppaction://media"/>
            <a:extLst>
              <a:ext uri="{FF2B5EF4-FFF2-40B4-BE49-F238E27FC236}">
                <a16:creationId xmlns:a16="http://schemas.microsoft.com/office/drawing/2014/main" id="{264D67D3-60AA-D966-9898-4CDC55F127B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00000" y="2375548"/>
            <a:ext cx="7583755" cy="428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4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3.  Van der Knaap OWS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r>
              <a:rPr lang="nl-NL" dirty="0"/>
              <a:t>Duurzame Teeltsystemen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Bioreactor  Eiwitten-&gt; NO3</a:t>
            </a:r>
          </a:p>
          <a:p>
            <a:pPr marL="342900" indent="-342900"/>
            <a:r>
              <a:rPr lang="nl-NL" dirty="0"/>
              <a:t>Biologisch  stikstof</a:t>
            </a:r>
          </a:p>
          <a:p>
            <a:pPr marL="342900" indent="-342900"/>
            <a:r>
              <a:rPr lang="nl-NL" dirty="0"/>
              <a:t>Wetgeving Europa</a:t>
            </a:r>
          </a:p>
          <a:p>
            <a:pPr marL="342900" indent="-342900"/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73A2D14-6C23-F889-1C9C-0EBEBC1CE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07392"/>
            <a:ext cx="5965200" cy="487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8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C93C4F66-0D2E-08A6-B522-CB93D7DFB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061" y="1893875"/>
            <a:ext cx="7099878" cy="35717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000" y="1656000"/>
            <a:ext cx="7740000" cy="4866098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nl-NL" dirty="0"/>
              <a:t>3.  Van der Knaap OWS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marL="342900" indent="-342900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sz="2800" dirty="0"/>
              <a:t>In deze bioreactor worden resteiwitten en -aminozuren omgezet in nitraatstikstof (NO3--N) door specifieke bacteriën te gebruiken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636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4"/>
            </a:pPr>
            <a:r>
              <a:rPr lang="nl-NL" dirty="0"/>
              <a:t>Plant Health Cure</a:t>
            </a:r>
          </a:p>
          <a:p>
            <a:pPr marL="457200" indent="-457200">
              <a:buAutoNum type="arabicPeriod" startAt="4"/>
            </a:pPr>
            <a:endParaRPr lang="nl-NL" dirty="0"/>
          </a:p>
          <a:p>
            <a:pPr marL="457200" indent="-457200"/>
            <a:r>
              <a:rPr lang="nl-NL" dirty="0"/>
              <a:t>Visie</a:t>
            </a:r>
          </a:p>
          <a:p>
            <a:pPr indent="0">
              <a:buNone/>
            </a:pPr>
            <a:r>
              <a:rPr lang="nl-NL" dirty="0"/>
              <a:t>	De beste gewasbescherming komt vanuit de 	eigen plantweerbaarheid</a:t>
            </a:r>
          </a:p>
          <a:p>
            <a:pPr marL="342900" indent="-342900"/>
            <a:r>
              <a:rPr lang="nl-NL" dirty="0"/>
              <a:t>Missie</a:t>
            </a:r>
          </a:p>
          <a:p>
            <a:pPr marL="342900" lvl="1" indent="-342900"/>
            <a:r>
              <a:rPr lang="nl-NL" dirty="0"/>
              <a:t>		Ontwikkelen nuttige bodemschimmels, 	bodembacteriën en plantaardige meststoffen die 	bodemleven stimuleren en planten weerbaar 	maken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111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4"/>
            </a:pPr>
            <a:r>
              <a:rPr lang="nl-NL" dirty="0"/>
              <a:t>Plant Health Cure</a:t>
            </a:r>
          </a:p>
          <a:p>
            <a:pPr marL="457200" indent="-457200">
              <a:buAutoNum type="arabicPeriod" startAt="4"/>
            </a:pPr>
            <a:endParaRPr lang="nl-NL" dirty="0"/>
          </a:p>
          <a:p>
            <a:pPr marL="457200" indent="-457200"/>
            <a:r>
              <a:rPr lang="nl-NL" dirty="0"/>
              <a:t>Soorten meststoffen:</a:t>
            </a:r>
          </a:p>
          <a:p>
            <a:pPr marL="457200" indent="-457200"/>
            <a:r>
              <a:rPr lang="nl-NL" dirty="0" err="1"/>
              <a:t>Biovin</a:t>
            </a:r>
            <a:r>
              <a:rPr lang="nl-NL" dirty="0"/>
              <a:t> een extract van druivenresten</a:t>
            </a:r>
          </a:p>
          <a:p>
            <a:pPr marL="457200" indent="-457200"/>
            <a:r>
              <a:rPr lang="nl-NL" dirty="0"/>
              <a:t>OPF diverse concentraties aardappel</a:t>
            </a:r>
          </a:p>
          <a:p>
            <a:pPr indent="0">
              <a:buNone/>
            </a:pPr>
            <a:r>
              <a:rPr lang="nl-NL" dirty="0"/>
              <a:t>       en suikerbiet extracten</a:t>
            </a:r>
          </a:p>
          <a:p>
            <a:pPr marL="457200" indent="-457200"/>
            <a:endParaRPr lang="nl-NL" dirty="0"/>
          </a:p>
          <a:p>
            <a:pPr marL="457200" indent="-457200"/>
            <a:endParaRPr lang="nl-NL" dirty="0"/>
          </a:p>
          <a:p>
            <a:pPr marL="457200" indent="-457200"/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8067D80-3DB6-DEEB-33AF-DBEE04CFF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4183" y="2696547"/>
            <a:ext cx="2963383" cy="356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9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5. </a:t>
            </a: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Biologische vloeibare meststoffen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Afvalstromen omzetten in nieuwe producten</a:t>
            </a:r>
          </a:p>
          <a:p>
            <a:pPr marL="342900" indent="-342900"/>
            <a:r>
              <a:rPr lang="nl-NL" dirty="0"/>
              <a:t>Het verhogen van de voedingswaarde</a:t>
            </a:r>
          </a:p>
          <a:p>
            <a:pPr marL="342900" indent="-342900"/>
            <a:r>
              <a:rPr lang="nl-NL" dirty="0"/>
              <a:t>Opbrengsten van gewassen verhogen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DFF701-25F9-C210-D38E-8C8E144BA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013" y="4616171"/>
            <a:ext cx="7948349" cy="146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92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dirty="0"/>
              <a:t>5. </a:t>
            </a: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r>
              <a:rPr lang="nl-NL" dirty="0"/>
              <a:t>  2 soorten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u="sng" dirty="0"/>
              <a:t>De laag-organische meststoffen </a:t>
            </a:r>
            <a:r>
              <a:rPr lang="nl-NL" dirty="0"/>
              <a:t>zijn het beste voor sommige klanten, omdat ze een 100% plantaardige en transparante vloeistof zijn, waardoor ze direct op te nemen zijn voor de plant, geen verstoppingen in systemen veroorzaken en een Vegan certificaat dragen. </a:t>
            </a:r>
          </a:p>
          <a:p>
            <a:pPr marL="457200" indent="-457200">
              <a:buAutoNum type="arabicPeriod"/>
            </a:pPr>
            <a:r>
              <a:rPr lang="nl-NL" u="sng" dirty="0"/>
              <a:t>De hoog-organische producten</a:t>
            </a:r>
            <a:r>
              <a:rPr lang="nl-NL" dirty="0"/>
              <a:t> zijn beter voor een aantal klanten, waaronder buitentelers en thuisgebruikers, omdat ze een goede voeding bieden voor een voordeliger tarief dan het premium product..</a:t>
            </a:r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760389F7-A910-7448-AD11-1763C724B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100" y="714452"/>
            <a:ext cx="1386960" cy="202709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D74F345A-7AD7-B333-B3AE-A5ED50CDE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3100" y="4047866"/>
            <a:ext cx="1501270" cy="209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11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4. </a:t>
            </a: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r>
              <a:rPr lang="nl-NL" dirty="0"/>
              <a:t> Calculator</a:t>
            </a:r>
          </a:p>
          <a:p>
            <a:endParaRPr lang="nl-NL" dirty="0"/>
          </a:p>
        </p:txBody>
      </p:sp>
      <p:pic>
        <p:nvPicPr>
          <p:cNvPr id="3" name="Onlinemedia 2" title="Biota Nutri Calculator">
            <a:hlinkClick r:id="" action="ppaction://media"/>
            <a:extLst>
              <a:ext uri="{FF2B5EF4-FFF2-40B4-BE49-F238E27FC236}">
                <a16:creationId xmlns:a16="http://schemas.microsoft.com/office/drawing/2014/main" id="{75082E3D-93F9-D884-1345-A55971176B2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00000" y="2404226"/>
            <a:ext cx="6734669" cy="380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1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4. </a:t>
            </a: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r>
              <a:rPr lang="nl-NL" dirty="0"/>
              <a:t> Calculator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3ED40B7-DE75-EC97-2F5F-C77FF88BD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704" y="2228231"/>
            <a:ext cx="7848868" cy="415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8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6. Verschil meststoffen en biostimulanten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8B53BE92-E18B-A53C-A3A4-5CF6DA0953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058721"/>
              </p:ext>
            </p:extLst>
          </p:nvPr>
        </p:nvGraphicFramePr>
        <p:xfrm>
          <a:off x="2012000" y="2669763"/>
          <a:ext cx="81280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91149135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31688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Meststoffen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Biostimulanten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6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Meststoffen zijn stoffen die essentiële voedingsstoffen leveren aan planten, zoals stikstof, fosfor, kalium en micronutriënten. Deze voedingsstoffen zijn cruciaal voor de groei en ontwikkeling van planten.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Biostimulanten zijn producten die de groei, ontwikkeling en stressweerstand van planten verbeteren, maar ze bevatten geen directe voedingsstoffen zoals meststoffen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882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70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 1 12/09 Introductie</a:t>
            </a:r>
          </a:p>
          <a:p>
            <a:r>
              <a:rPr lang="nl-NL" dirty="0"/>
              <a:t>Les 2 19/09 Organische bemesting substraat</a:t>
            </a:r>
          </a:p>
          <a:p>
            <a:r>
              <a:rPr lang="nl-NL" dirty="0"/>
              <a:t>Les 2 26/09 Organische bemesting volle grond</a:t>
            </a:r>
          </a:p>
          <a:p>
            <a:r>
              <a:rPr lang="nl-NL" dirty="0"/>
              <a:t>Les 4 03/10 Toedienen organische meststoffen</a:t>
            </a:r>
          </a:p>
          <a:p>
            <a:r>
              <a:rPr lang="nl-NL" dirty="0"/>
              <a:t>Les 5 10/10 Milieu en bemesting</a:t>
            </a:r>
          </a:p>
          <a:p>
            <a:r>
              <a:rPr lang="nl-NL" dirty="0"/>
              <a:t>Les 6 17/10 Herhaling</a:t>
            </a:r>
          </a:p>
          <a:p>
            <a:r>
              <a:rPr lang="nl-NL" dirty="0"/>
              <a:t>Les 7 31/10 Toets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D46B957-F710-0E6E-19C8-FE672A0ED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463" y="3797665"/>
            <a:ext cx="3886537" cy="248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6. Verschil meststoffen en biostimulanten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3" name="Onlinemedia 2" title="Biostimulanten en de versterking van het gewas | Maarten Casteleijn">
            <a:hlinkClick r:id="" action="ppaction://media"/>
            <a:extLst>
              <a:ext uri="{FF2B5EF4-FFF2-40B4-BE49-F238E27FC236}">
                <a16:creationId xmlns:a16="http://schemas.microsoft.com/office/drawing/2014/main" id="{B9B49DD6-A113-5A45-8908-98BE020BAA1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612572" y="2354144"/>
            <a:ext cx="6018245" cy="340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0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Opdracht   Maak lesbrief 3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2CDC479-D0E1-78D8-7181-0B44D13CA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943" y="2415044"/>
            <a:ext cx="5634113" cy="386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1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Wat gaan we doen vandaag?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Les 3 Organische bemesting substraat</a:t>
            </a:r>
          </a:p>
          <a:p>
            <a:pPr marL="457200" indent="-457200">
              <a:buAutoNum type="arabicPeriod"/>
            </a:pPr>
            <a:r>
              <a:rPr lang="nl-NL" dirty="0"/>
              <a:t>Bespreken lesbrief 1 &amp; 2</a:t>
            </a:r>
          </a:p>
          <a:p>
            <a:pPr marL="457200" indent="-457200">
              <a:buAutoNum type="arabicPeriod"/>
            </a:pPr>
            <a:r>
              <a:rPr lang="nl-NL" dirty="0"/>
              <a:t>Organische meststoffen toedienen in substraat</a:t>
            </a:r>
          </a:p>
          <a:p>
            <a:pPr marL="457200" indent="-457200">
              <a:buAutoNum type="arabicPeriod"/>
            </a:pPr>
            <a:r>
              <a:rPr lang="nl-NL" dirty="0"/>
              <a:t>Van der Knaap OWS</a:t>
            </a:r>
          </a:p>
          <a:p>
            <a:pPr marL="457200" indent="-457200">
              <a:buAutoNum type="arabicPeriod"/>
            </a:pPr>
            <a:r>
              <a:rPr lang="nl-NL" dirty="0"/>
              <a:t>Plant Health Cure</a:t>
            </a:r>
          </a:p>
          <a:p>
            <a:pPr marL="457200" indent="-457200">
              <a:buAutoNum type="arabicPeriod"/>
            </a:pP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Verschil meststoffen en biostimulanten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A4AF102-75F5-758B-A083-31A07E20F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167" y="5078794"/>
            <a:ext cx="2819400" cy="16192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D401F48-A546-702D-ED3F-BE13371BE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1557" y="5078794"/>
            <a:ext cx="2915079" cy="163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6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Bespreken lesbrief 1 &amp; 2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A4AF102-75F5-758B-A083-31A07E20F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645" y="2820786"/>
            <a:ext cx="2819400" cy="16192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D401F48-A546-702D-ED3F-BE13371BE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8417" y="2807592"/>
            <a:ext cx="2915079" cy="163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4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r>
              <a:rPr lang="nl-NL" dirty="0"/>
              <a:t>Als we spreken over bemesting in substraat dan kunnen denken :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- een basis bemesting vermengen in het substraat</a:t>
            </a:r>
          </a:p>
          <a:p>
            <a:pPr indent="0">
              <a:buNone/>
            </a:pPr>
            <a:r>
              <a:rPr lang="nl-NL" dirty="0"/>
              <a:t>- gericht bemesten met in het gietwater opgeloste meststoffen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BEF352A-431A-AC97-B1D7-6103C1154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774" y="4606521"/>
            <a:ext cx="3095431" cy="185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r>
              <a:rPr lang="nl-NL" dirty="0"/>
              <a:t>Een basis bemesting vermengen in het substraat</a:t>
            </a:r>
          </a:p>
          <a:p>
            <a:pPr indent="0">
              <a:buNone/>
            </a:pPr>
            <a:r>
              <a:rPr lang="nl-NL" dirty="0"/>
              <a:t>Kijkje nemen bij een producent: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Onlinemedia 3" title="De (af)levering van... Ferm-O-Feed | Organische meststoffen | afl. 17">
            <a:hlinkClick r:id="" action="ppaction://media"/>
            <a:extLst>
              <a:ext uri="{FF2B5EF4-FFF2-40B4-BE49-F238E27FC236}">
                <a16:creationId xmlns:a16="http://schemas.microsoft.com/office/drawing/2014/main" id="{27FD2F8C-333D-7630-5F49-3E2C252199E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66572" y="3251433"/>
            <a:ext cx="5810898" cy="328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8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r>
              <a:rPr lang="nl-NL" dirty="0"/>
              <a:t>Een basis bemesting vermengen in het substraat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Altijd voorraad bemesting</a:t>
            </a:r>
          </a:p>
          <a:p>
            <a:pPr marL="457200" indent="-457200">
              <a:buAutoNum type="arabicPeriod"/>
            </a:pPr>
            <a:r>
              <a:rPr lang="nl-NL" dirty="0"/>
              <a:t>Op basis van onverteerde materialen</a:t>
            </a:r>
          </a:p>
          <a:p>
            <a:pPr marL="457200" indent="-457200">
              <a:buAutoNum type="arabicPeriod"/>
            </a:pPr>
            <a:r>
              <a:rPr lang="nl-NL" dirty="0"/>
              <a:t>Micro-organisme, bacteriën en schimmels nodig</a:t>
            </a:r>
          </a:p>
          <a:p>
            <a:pPr marL="457200" indent="-457200">
              <a:buAutoNum type="arabicPeriod"/>
            </a:pPr>
            <a:r>
              <a:rPr lang="nl-NL" dirty="0"/>
              <a:t>Bij gesteriliseerde potgrond ontbreekt microleven</a:t>
            </a:r>
          </a:p>
          <a:p>
            <a:pPr marL="457200" indent="-457200">
              <a:buAutoNum type="arabicPeriod"/>
            </a:pPr>
            <a:r>
              <a:rPr lang="nl-NL" dirty="0"/>
              <a:t>Daarom bijvoorbeeld wat koemest of compost toevoegen</a:t>
            </a:r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5856E69-D63F-5F8B-231B-E47F40960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050" y="5216396"/>
            <a:ext cx="347662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9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Gericht bemesten met in het gietwater opgeloste meststoffen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Steeds meer vloeibare organische meststoffen</a:t>
            </a:r>
          </a:p>
          <a:p>
            <a:pPr marL="457200" indent="-457200">
              <a:buAutoNum type="arabicPeriod"/>
            </a:pPr>
            <a:r>
              <a:rPr lang="nl-NL" dirty="0"/>
              <a:t>Voordeel toedienen wanneer nodig</a:t>
            </a:r>
          </a:p>
          <a:p>
            <a:pPr marL="457200" indent="-457200">
              <a:buAutoNum type="arabicPeriod"/>
            </a:pPr>
            <a:r>
              <a:rPr lang="nl-NL" dirty="0"/>
              <a:t>Sneller werkend</a:t>
            </a:r>
          </a:p>
          <a:p>
            <a:pPr marL="457200" indent="-457200">
              <a:buAutoNum type="arabicPeriod"/>
            </a:pPr>
            <a:r>
              <a:rPr lang="nl-NL" dirty="0"/>
              <a:t>Op basis van micro-organisme of planten extracten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61F8A00-8382-6D6E-B116-05113257F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56" y="5075853"/>
            <a:ext cx="2177143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6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We kijken nu naar 3 leveranciers van oplosbare organische meststoffen: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Van der Knaap</a:t>
            </a:r>
          </a:p>
          <a:p>
            <a:pPr marL="342900" indent="-342900"/>
            <a:r>
              <a:rPr lang="nl-NL" dirty="0"/>
              <a:t>PHC</a:t>
            </a:r>
          </a:p>
          <a:p>
            <a:pPr marL="342900" indent="-342900"/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endParaRPr lang="nl-NL" dirty="0"/>
          </a:p>
          <a:p>
            <a:pPr marL="342900" indent="-342900"/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81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7" ma:contentTypeDescription="Een nieuw document maken." ma:contentTypeScope="" ma:versionID="6bcf632b8168beb19699e30b44aeb920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ed91485f1c62fbf9300e6349881877eb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C63B94-FD35-4880-9BCC-F3B2ABED6796}"/>
</file>

<file path=customXml/itemProps2.xml><?xml version="1.0" encoding="utf-8"?>
<ds:datastoreItem xmlns:ds="http://schemas.openxmlformats.org/officeDocument/2006/customXml" ds:itemID="{9595E054-A4D1-494E-8569-2006FB09F6F4}">
  <ds:schemaRefs>
    <ds:schemaRef ds:uri="http://schemas.openxmlformats.org/package/2006/metadata/core-properties"/>
    <ds:schemaRef ds:uri="http://schemas.microsoft.com/office/2006/documentManagement/types"/>
    <ds:schemaRef ds:uri="915d7cad-3e71-4cea-95bb-ac32222adf06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82ac19c3-1cff-4f70-a585-2de21a3866ce"/>
    <ds:schemaRef ds:uri="http://purl.org/dc/terms/"/>
    <ds:schemaRef ds:uri="2cb1c85b-b197-48cd-8bb1-fe9e9ee0096b"/>
    <ds:schemaRef ds:uri="414a8a67-acf6-4b09-bb49-f84330b442d7"/>
  </ds:schemaRefs>
</ds:datastoreItem>
</file>

<file path=customXml/itemProps3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678</TotalTime>
  <Words>564</Words>
  <Application>Microsoft Office PowerPoint</Application>
  <PresentationFormat>Breedbeeld</PresentationFormat>
  <Paragraphs>169</Paragraphs>
  <Slides>21</Slides>
  <Notes>20</Notes>
  <HiddenSlides>0</HiddenSlides>
  <MMClips>4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4" baseType="lpstr">
      <vt:lpstr>Arial</vt:lpstr>
      <vt:lpstr>Calibri</vt:lpstr>
      <vt:lpstr>Achtergroen PP van zone</vt:lpstr>
      <vt:lpstr>PowerPoint-presentatie</vt:lpstr>
      <vt:lpstr>Bemesting Periode 1 25/26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7</cp:revision>
  <dcterms:created xsi:type="dcterms:W3CDTF">2021-01-11T10:50:43Z</dcterms:created>
  <dcterms:modified xsi:type="dcterms:W3CDTF">2025-09-19T08:40:23Z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