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 3</a:t>
            </a:r>
            <a:r>
              <a:rPr dirty="0"/>
              <a:t> </a:t>
            </a:r>
            <a:r>
              <a:rPr dirty="0" err="1"/>
              <a:t>Organische</a:t>
            </a:r>
            <a:r>
              <a:rPr dirty="0"/>
              <a:t> </a:t>
            </a:r>
            <a:r>
              <a:rPr dirty="0" err="1"/>
              <a:t>meststoffen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In de volle grond</a:t>
            </a:r>
          </a:p>
          <a:p>
            <a:endParaRPr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96659CB-4E45-E4F9-C468-F71020FF5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29" y="4862512"/>
            <a:ext cx="2952750" cy="15525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84FC660-53AA-E25B-B6B5-82169B221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996" y="4795837"/>
            <a:ext cx="2819400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Tuinbouw in de volle grond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dirty="0" err="1"/>
              <a:t>Belangrijke</a:t>
            </a:r>
            <a:r>
              <a:rPr sz="2400" dirty="0"/>
              <a:t> </a:t>
            </a:r>
            <a:r>
              <a:rPr sz="2400" dirty="0" err="1"/>
              <a:t>rol</a:t>
            </a:r>
            <a:r>
              <a:rPr sz="2400" dirty="0"/>
              <a:t> in </a:t>
            </a:r>
            <a:r>
              <a:rPr sz="2400" dirty="0" err="1"/>
              <a:t>Nederlandse</a:t>
            </a:r>
            <a:r>
              <a:rPr sz="2400" dirty="0"/>
              <a:t> </a:t>
            </a:r>
            <a:r>
              <a:rPr sz="2400" dirty="0" err="1"/>
              <a:t>voedselproductie</a:t>
            </a:r>
            <a:endParaRPr sz="2400" dirty="0"/>
          </a:p>
          <a:p>
            <a:r>
              <a:rPr sz="2400" dirty="0" err="1"/>
              <a:t>Gewassen</a:t>
            </a:r>
            <a:r>
              <a:rPr sz="2400" dirty="0"/>
              <a:t>: </a:t>
            </a:r>
            <a:r>
              <a:rPr sz="2400" dirty="0" err="1"/>
              <a:t>aardappelen</a:t>
            </a:r>
            <a:r>
              <a:rPr sz="2400" dirty="0"/>
              <a:t>, </a:t>
            </a:r>
            <a:r>
              <a:rPr sz="2400" dirty="0" err="1"/>
              <a:t>granen</a:t>
            </a:r>
            <a:r>
              <a:rPr sz="2400" dirty="0"/>
              <a:t>, </a:t>
            </a:r>
            <a:r>
              <a:rPr sz="2400" dirty="0" err="1"/>
              <a:t>groenten</a:t>
            </a:r>
            <a:r>
              <a:rPr sz="2400" dirty="0"/>
              <a:t>, </a:t>
            </a:r>
            <a:r>
              <a:rPr sz="2400" dirty="0" err="1"/>
              <a:t>bloemen</a:t>
            </a:r>
            <a:endParaRPr sz="2400" dirty="0"/>
          </a:p>
          <a:p>
            <a:r>
              <a:rPr sz="2400" dirty="0" err="1"/>
              <a:t>Duurzaamheid</a:t>
            </a:r>
            <a:r>
              <a:rPr sz="2400" dirty="0"/>
              <a:t>: </a:t>
            </a:r>
            <a:r>
              <a:rPr sz="2400" dirty="0" err="1"/>
              <a:t>precisielandbouw</a:t>
            </a:r>
            <a:r>
              <a:rPr sz="2400" dirty="0"/>
              <a:t>, minder </a:t>
            </a:r>
            <a:r>
              <a:rPr sz="2400" dirty="0" err="1"/>
              <a:t>chemische</a:t>
            </a:r>
            <a:r>
              <a:rPr sz="2400" dirty="0"/>
              <a:t> </a:t>
            </a:r>
            <a:r>
              <a:rPr sz="2400" dirty="0" err="1"/>
              <a:t>middelen</a:t>
            </a:r>
            <a:endParaRPr sz="2400" dirty="0"/>
          </a:p>
          <a:p>
            <a:r>
              <a:rPr sz="2400" dirty="0" err="1"/>
              <a:t>Gebruik</a:t>
            </a:r>
            <a:r>
              <a:rPr sz="2400" dirty="0"/>
              <a:t> van </a:t>
            </a:r>
            <a:r>
              <a:rPr sz="2400" dirty="0" err="1"/>
              <a:t>technologie</a:t>
            </a:r>
            <a:r>
              <a:rPr sz="2400" dirty="0"/>
              <a:t>: GPS, drones, </a:t>
            </a:r>
            <a:r>
              <a:rPr sz="2400" dirty="0" err="1"/>
              <a:t>sensoren</a:t>
            </a:r>
            <a:endParaRPr sz="2400" dirty="0"/>
          </a:p>
          <a:p>
            <a:r>
              <a:rPr sz="2400" dirty="0"/>
              <a:t>Export van </a:t>
            </a:r>
            <a:r>
              <a:rPr sz="2400" dirty="0" err="1"/>
              <a:t>groenten</a:t>
            </a:r>
            <a:r>
              <a:rPr sz="2400" dirty="0"/>
              <a:t>, </a:t>
            </a:r>
            <a:r>
              <a:rPr sz="2400" dirty="0" err="1"/>
              <a:t>bloemen</a:t>
            </a:r>
            <a:r>
              <a:rPr sz="2400" dirty="0"/>
              <a:t>, </a:t>
            </a:r>
            <a:r>
              <a:rPr sz="2400" dirty="0" err="1"/>
              <a:t>bloembollen</a:t>
            </a:r>
            <a:endParaRPr sz="2400" dirty="0"/>
          </a:p>
          <a:p>
            <a:r>
              <a:rPr sz="2400" dirty="0" err="1"/>
              <a:t>Uitdagingen</a:t>
            </a:r>
            <a:r>
              <a:rPr sz="2400" dirty="0"/>
              <a:t>: </a:t>
            </a:r>
            <a:r>
              <a:rPr sz="2400" dirty="0" err="1"/>
              <a:t>klimaat</a:t>
            </a:r>
            <a:r>
              <a:rPr sz="2400" dirty="0"/>
              <a:t>, </a:t>
            </a:r>
            <a:r>
              <a:rPr sz="2400" dirty="0" err="1"/>
              <a:t>bodemdaling</a:t>
            </a:r>
            <a:r>
              <a:rPr sz="2400" dirty="0"/>
              <a:t> → </a:t>
            </a:r>
            <a:r>
              <a:rPr sz="2400" dirty="0" err="1"/>
              <a:t>irrigatie</a:t>
            </a:r>
            <a:r>
              <a:rPr sz="2400" dirty="0"/>
              <a:t> en drainage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4A12CDE-E649-6691-4268-248CDC8D3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816" y="4739751"/>
            <a:ext cx="2783586" cy="158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Boomkwekerij in de volle grond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dirty="0" err="1"/>
              <a:t>Kweek</a:t>
            </a:r>
            <a:r>
              <a:rPr sz="2400" dirty="0"/>
              <a:t> van </a:t>
            </a:r>
            <a:r>
              <a:rPr sz="2400" dirty="0" err="1"/>
              <a:t>loofbomen</a:t>
            </a:r>
            <a:r>
              <a:rPr sz="2400" dirty="0"/>
              <a:t>, </a:t>
            </a:r>
            <a:r>
              <a:rPr sz="2400" dirty="0" err="1"/>
              <a:t>naaldbomen</a:t>
            </a:r>
            <a:r>
              <a:rPr sz="2400" dirty="0"/>
              <a:t>, </a:t>
            </a:r>
            <a:r>
              <a:rPr sz="2400" dirty="0" err="1"/>
              <a:t>fruitbomen</a:t>
            </a:r>
            <a:r>
              <a:rPr sz="2400" dirty="0"/>
              <a:t>, </a:t>
            </a:r>
            <a:r>
              <a:rPr sz="2400" dirty="0" err="1"/>
              <a:t>sierheesters</a:t>
            </a:r>
            <a:endParaRPr sz="2400" dirty="0"/>
          </a:p>
          <a:p>
            <a:r>
              <a:rPr sz="2400" dirty="0" err="1"/>
              <a:t>Blootstelling</a:t>
            </a:r>
            <a:r>
              <a:rPr sz="2400" dirty="0"/>
              <a:t> </a:t>
            </a:r>
            <a:r>
              <a:rPr sz="2400" dirty="0" err="1"/>
              <a:t>aan</a:t>
            </a:r>
            <a:r>
              <a:rPr sz="2400" dirty="0"/>
              <a:t> </a:t>
            </a:r>
            <a:r>
              <a:rPr sz="2400" dirty="0" err="1"/>
              <a:t>natuurlijke</a:t>
            </a:r>
            <a:r>
              <a:rPr sz="2400" dirty="0"/>
              <a:t> </a:t>
            </a:r>
            <a:r>
              <a:rPr sz="2400" dirty="0" err="1"/>
              <a:t>omstandigheden</a:t>
            </a:r>
            <a:r>
              <a:rPr sz="2400" dirty="0"/>
              <a:t> → </a:t>
            </a:r>
            <a:r>
              <a:rPr sz="2400" dirty="0" err="1"/>
              <a:t>robuuste</a:t>
            </a:r>
            <a:r>
              <a:rPr sz="2400" dirty="0"/>
              <a:t> </a:t>
            </a:r>
            <a:r>
              <a:rPr sz="2400" dirty="0" err="1"/>
              <a:t>planten</a:t>
            </a:r>
            <a:endParaRPr sz="2400" dirty="0"/>
          </a:p>
          <a:p>
            <a:r>
              <a:rPr sz="2400" dirty="0" err="1"/>
              <a:t>Grondvoorbereiding</a:t>
            </a:r>
            <a:r>
              <a:rPr sz="2400" dirty="0"/>
              <a:t> en </a:t>
            </a:r>
            <a:r>
              <a:rPr sz="2400" dirty="0" err="1"/>
              <a:t>irrigatie</a:t>
            </a:r>
            <a:r>
              <a:rPr sz="2400" dirty="0"/>
              <a:t> </a:t>
            </a:r>
            <a:r>
              <a:rPr sz="2400" dirty="0" err="1"/>
              <a:t>essentieel</a:t>
            </a:r>
            <a:endParaRPr sz="2400" dirty="0"/>
          </a:p>
          <a:p>
            <a:r>
              <a:rPr sz="2400" dirty="0" err="1"/>
              <a:t>Onderhoud</a:t>
            </a:r>
            <a:r>
              <a:rPr sz="2400" dirty="0"/>
              <a:t>: </a:t>
            </a:r>
            <a:r>
              <a:rPr sz="2400" dirty="0" err="1"/>
              <a:t>snoeien</a:t>
            </a:r>
            <a:r>
              <a:rPr sz="2400" dirty="0"/>
              <a:t>, </a:t>
            </a:r>
            <a:r>
              <a:rPr sz="2400" dirty="0" err="1"/>
              <a:t>wieden</a:t>
            </a:r>
            <a:r>
              <a:rPr sz="2400" dirty="0"/>
              <a:t>, </a:t>
            </a:r>
            <a:r>
              <a:rPr sz="2400" dirty="0" err="1"/>
              <a:t>plaagcontrole</a:t>
            </a:r>
            <a:endParaRPr sz="2400" dirty="0"/>
          </a:p>
          <a:p>
            <a:r>
              <a:rPr sz="2400" dirty="0" err="1"/>
              <a:t>Afzet</a:t>
            </a:r>
            <a:r>
              <a:rPr sz="2400" dirty="0"/>
              <a:t>: </a:t>
            </a:r>
            <a:r>
              <a:rPr sz="2400" dirty="0" err="1"/>
              <a:t>gemeenten</a:t>
            </a:r>
            <a:r>
              <a:rPr sz="2400" dirty="0"/>
              <a:t>, </a:t>
            </a:r>
            <a:r>
              <a:rPr sz="2400" dirty="0" err="1"/>
              <a:t>tuincentra</a:t>
            </a:r>
            <a:r>
              <a:rPr sz="2400" dirty="0"/>
              <a:t>, </a:t>
            </a:r>
            <a:r>
              <a:rPr sz="2400" dirty="0" err="1"/>
              <a:t>landschapsarchitecten</a:t>
            </a:r>
            <a:endParaRPr sz="2400" dirty="0"/>
          </a:p>
          <a:p>
            <a:r>
              <a:rPr sz="2400" dirty="0"/>
              <a:t>Focus op </a:t>
            </a:r>
            <a:r>
              <a:rPr sz="2400" dirty="0" err="1"/>
              <a:t>duurzaamheid</a:t>
            </a:r>
            <a:r>
              <a:rPr sz="2400" dirty="0"/>
              <a:t> en biologische </a:t>
            </a:r>
            <a:r>
              <a:rPr sz="2400" dirty="0" err="1"/>
              <a:t>praktijken</a:t>
            </a:r>
            <a:endParaRPr sz="2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680122D-4E24-BCC2-7081-149C64C96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76" y="4775136"/>
            <a:ext cx="2505456" cy="167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Organische bemesting in volle grond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dirty="0" err="1"/>
              <a:t>Gebruik</a:t>
            </a:r>
            <a:r>
              <a:rPr sz="2400" dirty="0"/>
              <a:t> van compost, </a:t>
            </a:r>
            <a:r>
              <a:rPr sz="2400" dirty="0" err="1"/>
              <a:t>dierlijke</a:t>
            </a:r>
            <a:r>
              <a:rPr sz="2400" dirty="0"/>
              <a:t> </a:t>
            </a:r>
            <a:r>
              <a:rPr sz="2400" dirty="0" err="1"/>
              <a:t>mest</a:t>
            </a:r>
            <a:r>
              <a:rPr sz="2400" dirty="0"/>
              <a:t>, </a:t>
            </a:r>
            <a:r>
              <a:rPr sz="2400" dirty="0" err="1"/>
              <a:t>beendermeel</a:t>
            </a:r>
            <a:r>
              <a:rPr sz="2400" dirty="0"/>
              <a:t>, </a:t>
            </a:r>
            <a:r>
              <a:rPr sz="2400" dirty="0" err="1"/>
              <a:t>algenextract</a:t>
            </a:r>
            <a:endParaRPr sz="2400" dirty="0"/>
          </a:p>
          <a:p>
            <a:r>
              <a:rPr sz="2400" dirty="0" err="1"/>
              <a:t>Verbetering</a:t>
            </a:r>
            <a:r>
              <a:rPr sz="2400" dirty="0"/>
              <a:t> van </a:t>
            </a:r>
            <a:r>
              <a:rPr sz="2400" dirty="0" err="1"/>
              <a:t>bodemstructuur</a:t>
            </a:r>
            <a:r>
              <a:rPr sz="2400" dirty="0"/>
              <a:t> en </a:t>
            </a:r>
            <a:r>
              <a:rPr sz="2400" dirty="0" err="1"/>
              <a:t>waterhuishouding</a:t>
            </a:r>
            <a:endParaRPr sz="2400" dirty="0"/>
          </a:p>
          <a:p>
            <a:r>
              <a:rPr sz="2400" dirty="0" err="1"/>
              <a:t>Langzame</a:t>
            </a:r>
            <a:r>
              <a:rPr sz="2400" dirty="0"/>
              <a:t> </a:t>
            </a:r>
            <a:r>
              <a:rPr sz="2400" dirty="0" err="1"/>
              <a:t>afgifte</a:t>
            </a:r>
            <a:r>
              <a:rPr sz="2400" dirty="0"/>
              <a:t> van </a:t>
            </a:r>
            <a:r>
              <a:rPr sz="2400" dirty="0" err="1"/>
              <a:t>voedingsstoffen</a:t>
            </a:r>
            <a:endParaRPr sz="2400" dirty="0"/>
          </a:p>
          <a:p>
            <a:r>
              <a:rPr sz="2400" dirty="0" err="1"/>
              <a:t>Milieuvriendelijker</a:t>
            </a:r>
            <a:r>
              <a:rPr sz="2400" dirty="0"/>
              <a:t> dan </a:t>
            </a:r>
            <a:r>
              <a:rPr sz="2400" dirty="0" err="1"/>
              <a:t>chemische</a:t>
            </a:r>
            <a:r>
              <a:rPr sz="2400" dirty="0"/>
              <a:t> </a:t>
            </a:r>
            <a:r>
              <a:rPr sz="2400" dirty="0" err="1"/>
              <a:t>meststoffen</a:t>
            </a:r>
            <a:endParaRPr sz="2400" dirty="0"/>
          </a:p>
          <a:p>
            <a:r>
              <a:rPr sz="2400" dirty="0" err="1"/>
              <a:t>Toepassing</a:t>
            </a:r>
            <a:r>
              <a:rPr sz="2400" dirty="0"/>
              <a:t> </a:t>
            </a:r>
            <a:r>
              <a:rPr sz="2400" dirty="0" err="1"/>
              <a:t>afgestemd</a:t>
            </a:r>
            <a:r>
              <a:rPr sz="2400" dirty="0"/>
              <a:t> op </a:t>
            </a:r>
            <a:r>
              <a:rPr sz="2400" dirty="0" err="1"/>
              <a:t>bodemanalyse</a:t>
            </a:r>
            <a:r>
              <a:rPr sz="2400" dirty="0"/>
              <a:t> en </a:t>
            </a:r>
            <a:r>
              <a:rPr sz="2400" dirty="0" err="1"/>
              <a:t>gewasbehoefte</a:t>
            </a:r>
            <a:endParaRPr sz="2400" dirty="0"/>
          </a:p>
          <a:p>
            <a:r>
              <a:rPr sz="2400" dirty="0" err="1"/>
              <a:t>Compostering</a:t>
            </a:r>
            <a:r>
              <a:rPr sz="2400" dirty="0"/>
              <a:t> </a:t>
            </a:r>
            <a:r>
              <a:rPr sz="2400" dirty="0" err="1"/>
              <a:t>als</a:t>
            </a:r>
            <a:r>
              <a:rPr sz="2400" dirty="0"/>
              <a:t> </a:t>
            </a:r>
            <a:r>
              <a:rPr sz="2400" dirty="0" err="1"/>
              <a:t>duurzame</a:t>
            </a:r>
            <a:r>
              <a:rPr sz="2400" dirty="0"/>
              <a:t> </a:t>
            </a:r>
            <a:r>
              <a:rPr sz="2400" dirty="0" err="1"/>
              <a:t>methode</a:t>
            </a:r>
            <a:endParaRPr sz="2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C099913-9F87-3C97-3B89-A14BE595A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824" y="4768761"/>
            <a:ext cx="2281428" cy="1539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Keuze: Drijfmest of Vaste mest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dirty="0" err="1"/>
              <a:t>Afhankelijk</a:t>
            </a:r>
            <a:r>
              <a:rPr sz="2400" dirty="0"/>
              <a:t> van </a:t>
            </a:r>
            <a:r>
              <a:rPr sz="2400" dirty="0" err="1"/>
              <a:t>gewastype</a:t>
            </a:r>
            <a:r>
              <a:rPr sz="2400" dirty="0"/>
              <a:t>, </a:t>
            </a:r>
            <a:r>
              <a:rPr sz="2400" dirty="0" err="1"/>
              <a:t>nutriënteninhoud</a:t>
            </a:r>
            <a:r>
              <a:rPr sz="2400" dirty="0"/>
              <a:t> en </a:t>
            </a:r>
            <a:r>
              <a:rPr sz="2400" dirty="0" err="1"/>
              <a:t>beschikbaarheid</a:t>
            </a:r>
            <a:endParaRPr sz="2400" dirty="0"/>
          </a:p>
          <a:p>
            <a:r>
              <a:rPr sz="2400" dirty="0" err="1"/>
              <a:t>Drijfmest</a:t>
            </a:r>
            <a:r>
              <a:rPr sz="2400" dirty="0"/>
              <a:t>: </a:t>
            </a:r>
            <a:r>
              <a:rPr sz="2400" dirty="0" err="1"/>
              <a:t>vloeibaar</a:t>
            </a:r>
            <a:r>
              <a:rPr sz="2400" dirty="0"/>
              <a:t>, </a:t>
            </a:r>
            <a:r>
              <a:rPr sz="2400" dirty="0" err="1"/>
              <a:t>speciale</a:t>
            </a:r>
            <a:r>
              <a:rPr sz="2400" dirty="0"/>
              <a:t> </a:t>
            </a:r>
            <a:r>
              <a:rPr sz="2400" dirty="0" err="1"/>
              <a:t>opslag</a:t>
            </a:r>
            <a:r>
              <a:rPr sz="2400" dirty="0"/>
              <a:t> en </a:t>
            </a:r>
            <a:r>
              <a:rPr sz="2400" dirty="0" err="1"/>
              <a:t>apparatuur</a:t>
            </a:r>
            <a:endParaRPr sz="2400" dirty="0"/>
          </a:p>
          <a:p>
            <a:r>
              <a:rPr sz="2400" dirty="0"/>
              <a:t>Vaste </a:t>
            </a:r>
            <a:r>
              <a:rPr sz="2400" dirty="0" err="1"/>
              <a:t>mest</a:t>
            </a:r>
            <a:r>
              <a:rPr sz="2400" dirty="0"/>
              <a:t>: </a:t>
            </a:r>
            <a:r>
              <a:rPr sz="2400" dirty="0" err="1"/>
              <a:t>makkelijker</a:t>
            </a:r>
            <a:r>
              <a:rPr sz="2400" dirty="0"/>
              <a:t> op te </a:t>
            </a:r>
            <a:r>
              <a:rPr sz="2400" dirty="0" err="1"/>
              <a:t>slaan</a:t>
            </a:r>
            <a:r>
              <a:rPr sz="2400" dirty="0"/>
              <a:t> en te </a:t>
            </a:r>
            <a:r>
              <a:rPr sz="2400" dirty="0" err="1"/>
              <a:t>transporteren</a:t>
            </a:r>
            <a:endParaRPr sz="2400" dirty="0"/>
          </a:p>
          <a:p>
            <a:r>
              <a:rPr sz="2400" dirty="0"/>
              <a:t>Milieu-impact en </a:t>
            </a:r>
            <a:r>
              <a:rPr sz="2400" dirty="0" err="1"/>
              <a:t>risico’s</a:t>
            </a:r>
            <a:r>
              <a:rPr sz="2400" dirty="0"/>
              <a:t> op </a:t>
            </a:r>
            <a:r>
              <a:rPr sz="2400" dirty="0" err="1"/>
              <a:t>uitspoeling</a:t>
            </a:r>
            <a:endParaRPr sz="2400" dirty="0"/>
          </a:p>
          <a:p>
            <a:r>
              <a:rPr sz="2400" dirty="0"/>
              <a:t>Kosten en </a:t>
            </a:r>
            <a:r>
              <a:rPr sz="2400" dirty="0" err="1"/>
              <a:t>praktische</a:t>
            </a:r>
            <a:r>
              <a:rPr sz="2400" dirty="0"/>
              <a:t> </a:t>
            </a:r>
            <a:r>
              <a:rPr sz="2400" dirty="0" err="1"/>
              <a:t>toepasbaarheid</a:t>
            </a:r>
            <a:r>
              <a:rPr sz="2400" dirty="0"/>
              <a:t> </a:t>
            </a:r>
            <a:r>
              <a:rPr sz="2400" dirty="0" err="1"/>
              <a:t>verschillen</a:t>
            </a:r>
            <a:endParaRPr sz="2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2F919AA-7D9D-C5B0-C6F8-CFAF090D2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68" y="4349381"/>
            <a:ext cx="2916936" cy="194766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FB4132B-E792-E0D5-C771-477421121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369" y="4349381"/>
            <a:ext cx="3463299" cy="1947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Vegan meststoffen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 dirty="0" err="1"/>
              <a:t>Afkomstig</a:t>
            </a:r>
            <a:r>
              <a:rPr sz="2400" dirty="0"/>
              <a:t> van </a:t>
            </a:r>
            <a:r>
              <a:rPr sz="2400" dirty="0" err="1"/>
              <a:t>plantaardige</a:t>
            </a:r>
            <a:r>
              <a:rPr sz="2400" dirty="0"/>
              <a:t> </a:t>
            </a:r>
            <a:r>
              <a:rPr sz="2400" dirty="0" err="1"/>
              <a:t>bronnen</a:t>
            </a:r>
            <a:r>
              <a:rPr sz="2400" dirty="0"/>
              <a:t> (compost, </a:t>
            </a:r>
            <a:r>
              <a:rPr sz="2400" dirty="0" err="1"/>
              <a:t>algen</a:t>
            </a:r>
            <a:r>
              <a:rPr sz="2400" dirty="0"/>
              <a:t>, </a:t>
            </a:r>
            <a:r>
              <a:rPr sz="2400" dirty="0" err="1"/>
              <a:t>zeewier</a:t>
            </a:r>
            <a:r>
              <a:rPr sz="2400" dirty="0"/>
              <a:t>)</a:t>
            </a:r>
          </a:p>
          <a:p>
            <a:r>
              <a:rPr sz="2400" dirty="0" err="1"/>
              <a:t>Lagere</a:t>
            </a:r>
            <a:r>
              <a:rPr sz="2400" dirty="0"/>
              <a:t> milieu-impact en minder </a:t>
            </a:r>
            <a:r>
              <a:rPr sz="2400" dirty="0" err="1"/>
              <a:t>broeikasgasuitstoot</a:t>
            </a:r>
            <a:endParaRPr sz="2400" dirty="0"/>
          </a:p>
          <a:p>
            <a:r>
              <a:rPr sz="2400" dirty="0"/>
              <a:t>Past </a:t>
            </a:r>
            <a:r>
              <a:rPr sz="2400" dirty="0" err="1"/>
              <a:t>goed</a:t>
            </a:r>
            <a:r>
              <a:rPr sz="2400" dirty="0"/>
              <a:t> </a:t>
            </a:r>
            <a:r>
              <a:rPr sz="2400" dirty="0" err="1"/>
              <a:t>bij</a:t>
            </a:r>
            <a:r>
              <a:rPr sz="2400" dirty="0"/>
              <a:t> biologische </a:t>
            </a:r>
            <a:r>
              <a:rPr sz="2400" dirty="0" err="1"/>
              <a:t>landbouw</a:t>
            </a:r>
            <a:endParaRPr sz="2400" dirty="0"/>
          </a:p>
          <a:p>
            <a:r>
              <a:rPr sz="2400" dirty="0" err="1"/>
              <a:t>Onderzoek</a:t>
            </a:r>
            <a:r>
              <a:rPr sz="2400" dirty="0"/>
              <a:t> </a:t>
            </a:r>
            <a:r>
              <a:rPr sz="2400" dirty="0" err="1"/>
              <a:t>naar</a:t>
            </a:r>
            <a:r>
              <a:rPr sz="2400" dirty="0"/>
              <a:t> </a:t>
            </a:r>
            <a:r>
              <a:rPr sz="2400" dirty="0" err="1"/>
              <a:t>nieuwe</a:t>
            </a:r>
            <a:r>
              <a:rPr sz="2400" dirty="0"/>
              <a:t> </a:t>
            </a:r>
            <a:r>
              <a:rPr sz="2400" dirty="0" err="1"/>
              <a:t>bronnen</a:t>
            </a:r>
            <a:r>
              <a:rPr sz="2400" dirty="0"/>
              <a:t> en </a:t>
            </a:r>
            <a:r>
              <a:rPr sz="2400" dirty="0" err="1"/>
              <a:t>formules</a:t>
            </a:r>
            <a:endParaRPr sz="2400" dirty="0"/>
          </a:p>
          <a:p>
            <a:r>
              <a:rPr sz="2400" dirty="0" err="1"/>
              <a:t>Consumentenbewustzijn</a:t>
            </a:r>
            <a:r>
              <a:rPr sz="2400" dirty="0"/>
              <a:t> </a:t>
            </a:r>
            <a:r>
              <a:rPr sz="2400" dirty="0" err="1"/>
              <a:t>stimuleert</a:t>
            </a:r>
            <a:r>
              <a:rPr sz="2400" dirty="0"/>
              <a:t> </a:t>
            </a:r>
            <a:r>
              <a:rPr sz="2400" dirty="0" err="1"/>
              <a:t>gebruik</a:t>
            </a:r>
            <a:endParaRPr sz="2400" dirty="0"/>
          </a:p>
          <a:p>
            <a:r>
              <a:rPr sz="2400" dirty="0" err="1"/>
              <a:t>Niet</a:t>
            </a:r>
            <a:r>
              <a:rPr sz="2400" dirty="0"/>
              <a:t> </a:t>
            </a:r>
            <a:r>
              <a:rPr sz="2400" dirty="0" err="1"/>
              <a:t>altijd</a:t>
            </a:r>
            <a:r>
              <a:rPr sz="2400" dirty="0"/>
              <a:t> de </a:t>
            </a:r>
            <a:r>
              <a:rPr sz="2400" dirty="0" err="1"/>
              <a:t>beste</a:t>
            </a:r>
            <a:r>
              <a:rPr sz="2400" dirty="0"/>
              <a:t> </a:t>
            </a:r>
            <a:r>
              <a:rPr sz="2400" dirty="0" err="1"/>
              <a:t>keuze</a:t>
            </a:r>
            <a:r>
              <a:rPr sz="2400" dirty="0"/>
              <a:t>, </a:t>
            </a:r>
            <a:r>
              <a:rPr sz="2400" dirty="0" err="1"/>
              <a:t>afhankelijk</a:t>
            </a:r>
            <a:r>
              <a:rPr sz="2400" dirty="0"/>
              <a:t> van </a:t>
            </a:r>
            <a:r>
              <a:rPr sz="2400" dirty="0" err="1"/>
              <a:t>omstandigheden</a:t>
            </a:r>
            <a:endParaRPr sz="2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4E3FC3E-716C-9104-BE12-74504F0CC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39" y="4920807"/>
            <a:ext cx="1956817" cy="1462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4944A-A410-618C-EECD-951AF4DB0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3CBA2-F7D1-DE0F-B8D9-6CB8031FA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Groepsopdracht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2A72EC-BD0C-53B7-0ED7-7BA5715D7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400" dirty="0"/>
              <a:t>In groepjes van 2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Maak een informatie pamflet over de volgende meststoffen en hun toepassing: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Kippen mest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 err="1"/>
              <a:t>Runder</a:t>
            </a:r>
            <a:r>
              <a:rPr lang="nl-NL" sz="2400" dirty="0"/>
              <a:t> drijfmest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Compost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DCM Vegan groenten en fruit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Ecostyle Hagen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Ecostyle </a:t>
            </a:r>
            <a:r>
              <a:rPr lang="nl-NL" sz="2400" dirty="0" err="1"/>
              <a:t>Vasteplanten</a:t>
            </a:r>
            <a:endParaRPr lang="nl-NL" sz="2400" dirty="0"/>
          </a:p>
          <a:p>
            <a:pPr marL="457200" indent="-457200">
              <a:buFont typeface="+mj-lt"/>
              <a:buAutoNum type="arabicPeriod"/>
            </a:pPr>
            <a:r>
              <a:rPr lang="nl-NL" sz="2400" dirty="0"/>
              <a:t>Ecostyle Aardbei</a:t>
            </a:r>
          </a:p>
          <a:p>
            <a:pPr marL="457200" indent="-457200">
              <a:buFont typeface="+mj-lt"/>
              <a:buAutoNum type="arabicPeriod"/>
            </a:pPr>
            <a:endParaRPr sz="2400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CC2DD67-095D-F000-26A0-F4ED5E04AE8B}"/>
              </a:ext>
            </a:extLst>
          </p:cNvPr>
          <p:cNvSpPr txBox="1"/>
          <p:nvPr/>
        </p:nvSpPr>
        <p:spPr>
          <a:xfrm>
            <a:off x="5010912" y="3429000"/>
            <a:ext cx="3547872" cy="230832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Behandel:</a:t>
            </a:r>
          </a:p>
          <a:p>
            <a:pPr marL="285750" indent="-285750">
              <a:buFontTx/>
              <a:buChar char="-"/>
            </a:pPr>
            <a:r>
              <a:rPr lang="nl-NL" dirty="0"/>
              <a:t>Voor welke gewassen</a:t>
            </a:r>
          </a:p>
          <a:p>
            <a:pPr marL="285750" indent="-285750">
              <a:buFontTx/>
              <a:buChar char="-"/>
            </a:pPr>
            <a:r>
              <a:rPr lang="nl-NL" dirty="0"/>
              <a:t>Manier van doseren</a:t>
            </a:r>
          </a:p>
          <a:p>
            <a:pPr marL="285750" indent="-285750">
              <a:buFontTx/>
              <a:buChar char="-"/>
            </a:pPr>
            <a:r>
              <a:rPr lang="nl-NL" dirty="0"/>
              <a:t>Samenstelling elementen</a:t>
            </a:r>
          </a:p>
          <a:p>
            <a:pPr marL="285750" indent="-285750">
              <a:buFontTx/>
              <a:buChar char="-"/>
            </a:pPr>
            <a:r>
              <a:rPr lang="nl-NL" dirty="0"/>
              <a:t>Vegan?</a:t>
            </a:r>
          </a:p>
          <a:p>
            <a:pPr marL="285750" indent="-285750">
              <a:buFontTx/>
              <a:buChar char="-"/>
            </a:pPr>
            <a:r>
              <a:rPr lang="nl-NL" dirty="0"/>
              <a:t>Gebruik AI om de informatie in een mooi format te zetten.</a:t>
            </a:r>
          </a:p>
          <a:p>
            <a:pPr marL="285750" indent="-285750"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500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7" ma:contentTypeDescription="Een nieuw document maken." ma:contentTypeScope="" ma:versionID="6bcf632b8168beb19699e30b44aeb920">
  <xsd:schema xmlns:xsd="http://www.w3.org/2001/XMLSchema" xmlns:xs="http://www.w3.org/2001/XMLSchema" xmlns:p="http://schemas.microsoft.com/office/2006/metadata/properties" xmlns:ns2="2cb1c85b-b197-48cd-8bb1-fe9e9ee0096b" xmlns:ns3="414a8a67-acf6-4b09-bb49-f84330b442d7" xmlns:ns4="5ad07612-1080-49cf-8fb2-28e7c3022d9a" targetNamespace="http://schemas.microsoft.com/office/2006/metadata/properties" ma:root="true" ma:fieldsID="ed91485f1c62fbf9300e6349881877eb" ns2:_="" ns3:_="" ns4:_="">
    <xsd:import namespace="2cb1c85b-b197-48cd-8bb1-fe9e9ee0096b"/>
    <xsd:import namespace="414a8a67-acf6-4b09-bb49-f84330b442d7"/>
    <xsd:import namespace="5ad07612-1080-49cf-8fb2-28e7c3022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07612-1080-49cf-8fb2-28e7c3022d9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Props1.xml><?xml version="1.0" encoding="utf-8"?>
<ds:datastoreItem xmlns:ds="http://schemas.openxmlformats.org/officeDocument/2006/customXml" ds:itemID="{08D95C4D-779B-4FDB-A94F-420409E17199}"/>
</file>

<file path=customXml/itemProps2.xml><?xml version="1.0" encoding="utf-8"?>
<ds:datastoreItem xmlns:ds="http://schemas.openxmlformats.org/officeDocument/2006/customXml" ds:itemID="{A6AA593F-05EC-4D0E-9A85-4B32CBEAE9DA}"/>
</file>

<file path=customXml/itemProps3.xml><?xml version="1.0" encoding="utf-8"?>
<ds:datastoreItem xmlns:ds="http://schemas.openxmlformats.org/officeDocument/2006/customXml" ds:itemID="{68617C7B-F8EC-454F-8EEE-D21110FEFD41}"/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281</Words>
  <Application>Microsoft Office PowerPoint</Application>
  <PresentationFormat>Diavoorstelling 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Les 3 Organische meststoffen</vt:lpstr>
      <vt:lpstr>Tuinbouw in de volle grond</vt:lpstr>
      <vt:lpstr>Boomkwekerij in de volle grond</vt:lpstr>
      <vt:lpstr>Organische bemesting in volle grond</vt:lpstr>
      <vt:lpstr>Keuze: Drijfmest of Vaste mest</vt:lpstr>
      <vt:lpstr>Vegan meststoffen</vt:lpstr>
      <vt:lpstr>Groepsopdracht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Ben Nienhuis</cp:lastModifiedBy>
  <cp:revision>2</cp:revision>
  <dcterms:created xsi:type="dcterms:W3CDTF">2013-01-27T09:14:16Z</dcterms:created>
  <dcterms:modified xsi:type="dcterms:W3CDTF">2025-09-26T08:31:30Z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