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gif" ContentType="image/gif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8" d="100"/>
          <a:sy n="88" d="100"/>
        </p:scale>
        <p:origin x="49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g>
</file>

<file path=ppt/media/image2.gif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bg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7200" baseline="0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1872" y="4800600"/>
            <a:ext cx="9418320" cy="1691640"/>
          </a:xfrm>
        </p:spPr>
        <p:txBody>
          <a:bodyPr>
            <a:normAutofit/>
          </a:bodyPr>
          <a:lstStyle>
            <a:lvl1pPr marL="0" indent="0" algn="l">
              <a:buNone/>
              <a:defRPr sz="2200" baseline="0">
                <a:solidFill>
                  <a:schemeClr val="tx1">
                    <a:lumMod val="75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50000"/>
                  </a:schemeClr>
                </a:solidFill>
              </a:defRPr>
            </a:lvl1pPr>
          </a:lstStyle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863191916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04898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48700" y="381000"/>
            <a:ext cx="2476500" cy="5897562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381000"/>
            <a:ext cx="7734300" cy="5897562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38500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177864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72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4800600"/>
            <a:ext cx="9418320" cy="1691640"/>
          </a:xfrm>
        </p:spPr>
        <p:txBody>
          <a:bodyPr anchor="t">
            <a:normAutofit/>
          </a:bodyPr>
          <a:lstStyle>
            <a:lvl1pPr marL="0" indent="0">
              <a:buNone/>
              <a:defRPr sz="2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7934083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61872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26480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12948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61872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26480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lnSpc>
                <a:spcPct val="95000"/>
              </a:lnSpc>
              <a:spcBef>
                <a:spcPts val="0"/>
              </a:spcBef>
              <a:buNone/>
              <a:defRPr lang="en-US" sz="2000" b="0" kern="1200" dirty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2000"/>
              </a:spcBef>
              <a:buFontTx/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26480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628886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168875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16312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200400" cy="1600197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04267" y="685800"/>
            <a:ext cx="6079066" cy="548640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99734"/>
            <a:ext cx="3200400" cy="3810001"/>
          </a:xfrm>
        </p:spPr>
        <p:txBody>
          <a:bodyPr>
            <a:normAutofit/>
          </a:bodyPr>
          <a:lstStyle>
            <a:lvl1pPr marL="0" indent="0">
              <a:lnSpc>
                <a:spcPct val="114000"/>
              </a:lnSpc>
              <a:spcBef>
                <a:spcPts val="800"/>
              </a:spcBef>
              <a:buNone/>
              <a:defRPr sz="13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606279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5105400"/>
            <a:ext cx="11292840" cy="17526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257800"/>
            <a:ext cx="9982200" cy="914400"/>
          </a:xfrm>
        </p:spPr>
        <p:txBody>
          <a:bodyPr anchor="b">
            <a:normAutofit/>
          </a:bodyPr>
          <a:lstStyle>
            <a:lvl1pPr>
              <a:defRPr sz="2800" b="0">
                <a:solidFill>
                  <a:schemeClr val="bg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11292840" cy="5128923"/>
          </a:xfrm>
          <a:blipFill>
            <a:blip r:embed="rId2"/>
            <a:stretch>
              <a:fillRect/>
            </a:stretch>
          </a:blipFill>
        </p:spPr>
        <p:txBody>
          <a:bodyPr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6108589"/>
            <a:ext cx="9982200" cy="597011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300">
                <a:solidFill>
                  <a:schemeClr val="bg1">
                    <a:lumMod val="8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585022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1292840" y="0"/>
            <a:ext cx="914400" cy="6858000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61872" y="365760"/>
            <a:ext cx="9692640" cy="132556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828800"/>
            <a:ext cx="859536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10797542" y="998537"/>
            <a:ext cx="1904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 b="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fld id="{1EB01A92-2538-40F9-98F5-0745AE6A8BA3}" type="datetimeFigureOut">
              <a:rPr lang="nl-NL" smtClean="0"/>
              <a:t>15-12-2016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9959341" y="4046537"/>
            <a:ext cx="358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292840" y="6172200"/>
            <a:ext cx="914400" cy="593725"/>
          </a:xfrm>
          <a:prstGeom prst="rect">
            <a:avLst/>
          </a:prstGeom>
        </p:spPr>
        <p:txBody>
          <a:bodyPr vert="horz" lIns="45720" tIns="45720" rIns="45720" bIns="45720" rtlCol="0" anchor="ctr">
            <a:normAutofit/>
          </a:bodyPr>
          <a:lstStyle>
            <a:lvl1pPr algn="ctr">
              <a:defRPr sz="3600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F12866D1-BD82-4824-9C30-5ED79D2ECD1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80288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 spc="-5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5000"/>
        </a:lnSpc>
        <a:spcBef>
          <a:spcPts val="1400"/>
        </a:spcBef>
        <a:spcAft>
          <a:spcPts val="200"/>
        </a:spcAft>
        <a:buClr>
          <a:schemeClr val="accent1"/>
        </a:buClr>
        <a:buSzPct val="80000"/>
        <a:buFont typeface="Arial" pitchFamily="34" charset="0"/>
        <a:buChar char="•"/>
        <a:defRPr sz="1800" kern="1200" spc="1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061575" y="1254034"/>
            <a:ext cx="9418320" cy="1169126"/>
          </a:xfrm>
        </p:spPr>
        <p:txBody>
          <a:bodyPr/>
          <a:lstStyle/>
          <a:p>
            <a:r>
              <a:rPr lang="nl-NL" dirty="0" smtClean="0"/>
              <a:t>Rekenen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89008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Inhoud van de les.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Herhaling van de vorige les.</a:t>
            </a:r>
          </a:p>
          <a:p>
            <a:r>
              <a:rPr lang="nl-NL" dirty="0" smtClean="0"/>
              <a:t>Doel van deze les.</a:t>
            </a:r>
          </a:p>
          <a:p>
            <a:r>
              <a:rPr lang="nl-NL" dirty="0" smtClean="0"/>
              <a:t>Uitleg.</a:t>
            </a:r>
          </a:p>
          <a:p>
            <a:r>
              <a:rPr lang="nl-NL" dirty="0" smtClean="0"/>
              <a:t>Maken van de opdrachten.</a:t>
            </a:r>
          </a:p>
          <a:p>
            <a:r>
              <a:rPr lang="nl-NL" dirty="0" smtClean="0"/>
              <a:t>Doel van deze les behaald?</a:t>
            </a:r>
          </a:p>
          <a:p>
            <a:r>
              <a:rPr lang="nl-NL" dirty="0" smtClean="0"/>
              <a:t>Volgende les.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840331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Herhaling vorige les.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Paragraaf 6.3 &amp; 6.4</a:t>
            </a:r>
          </a:p>
          <a:p>
            <a:r>
              <a:rPr lang="nl-NL" dirty="0" smtClean="0"/>
              <a:t>Er zitten 20 leerlingen in een klas. </a:t>
            </a:r>
            <a:r>
              <a:rPr lang="nl-NL" dirty="0" smtClean="0"/>
              <a:t>Aan de klas is gevraagd wat voor soort sport zij beoefenen. Hiervan is een cirkeldiagram gemaakt.</a:t>
            </a:r>
          </a:p>
          <a:p>
            <a:r>
              <a:rPr lang="nl-NL" dirty="0" smtClean="0"/>
              <a:t>A) Hoeveel leerlingen beoefenen de sport hockey?</a:t>
            </a:r>
          </a:p>
          <a:p>
            <a:r>
              <a:rPr lang="nl-NL" dirty="0" smtClean="0"/>
              <a:t>B) Hoeveel leerlingen zitten er op tennis?</a:t>
            </a: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155180" y="2945674"/>
            <a:ext cx="3124200" cy="274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067275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 van deze les.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Paragraaf 6.5</a:t>
            </a:r>
          </a:p>
          <a:p>
            <a:pPr lvl="1"/>
            <a:r>
              <a:rPr lang="nl-NL" dirty="0" smtClean="0"/>
              <a:t>Aflezen van schema’s, roosters en lijsten.</a:t>
            </a:r>
          </a:p>
          <a:p>
            <a:r>
              <a:rPr lang="nl-NL" dirty="0" smtClean="0"/>
              <a:t>Paragraaf 6.6</a:t>
            </a:r>
          </a:p>
          <a:p>
            <a:pPr lvl="1"/>
            <a:r>
              <a:rPr lang="nl-NL" dirty="0" smtClean="0"/>
              <a:t>Combineren van wat je in dit hoofdstuk geleerd hebt.</a:t>
            </a:r>
          </a:p>
          <a:p>
            <a:r>
              <a:rPr lang="nl-NL" dirty="0" smtClean="0"/>
              <a:t>Toets</a:t>
            </a:r>
          </a:p>
          <a:p>
            <a:pPr lvl="1"/>
            <a:r>
              <a:rPr lang="nl-NL" dirty="0" smtClean="0"/>
              <a:t>Laten zien dat je de stof beheerst.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779981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Uitleg.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Paragraaf 6.5 aflezen van schema’s, roosters en lijsten. </a:t>
            </a:r>
          </a:p>
          <a:p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94499201"/>
              </p:ext>
            </p:extLst>
          </p:nvPr>
        </p:nvGraphicFramePr>
        <p:xfrm>
          <a:off x="1480457" y="2542901"/>
          <a:ext cx="3788228" cy="1811384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23528">
                  <a:extLst>
                    <a:ext uri="{9D8B030D-6E8A-4147-A177-3AD203B41FA5}">
                      <a16:colId xmlns:a16="http://schemas.microsoft.com/office/drawing/2014/main" val="1966023864"/>
                    </a:ext>
                  </a:extLst>
                </a:gridCol>
                <a:gridCol w="658822">
                  <a:extLst>
                    <a:ext uri="{9D8B030D-6E8A-4147-A177-3AD203B41FA5}">
                      <a16:colId xmlns:a16="http://schemas.microsoft.com/office/drawing/2014/main" val="2919094303"/>
                    </a:ext>
                  </a:extLst>
                </a:gridCol>
                <a:gridCol w="658822">
                  <a:extLst>
                    <a:ext uri="{9D8B030D-6E8A-4147-A177-3AD203B41FA5}">
                      <a16:colId xmlns:a16="http://schemas.microsoft.com/office/drawing/2014/main" val="976260137"/>
                    </a:ext>
                  </a:extLst>
                </a:gridCol>
                <a:gridCol w="823528">
                  <a:extLst>
                    <a:ext uri="{9D8B030D-6E8A-4147-A177-3AD203B41FA5}">
                      <a16:colId xmlns:a16="http://schemas.microsoft.com/office/drawing/2014/main" val="147548887"/>
                    </a:ext>
                  </a:extLst>
                </a:gridCol>
                <a:gridCol w="823528">
                  <a:extLst>
                    <a:ext uri="{9D8B030D-6E8A-4147-A177-3AD203B41FA5}">
                      <a16:colId xmlns:a16="http://schemas.microsoft.com/office/drawing/2014/main" val="2520806375"/>
                    </a:ext>
                  </a:extLst>
                </a:gridCol>
              </a:tblGrid>
              <a:tr h="380898"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 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Prijzenlijst kopieren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 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 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1646493192"/>
                  </a:ext>
                </a:extLst>
              </a:tr>
              <a:tr h="203146"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 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Zwart / Wit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Kleur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 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3229882333"/>
                  </a:ext>
                </a:extLst>
              </a:tr>
              <a:tr h="203146"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 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A4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A3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A4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A3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2285566266"/>
                  </a:ext>
                </a:extLst>
              </a:tr>
              <a:tr h="203146"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Prijs per print: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 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278844769"/>
                  </a:ext>
                </a:extLst>
              </a:tr>
              <a:tr h="203146"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0-49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0,17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0,35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1,49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2,38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1864253558"/>
                  </a:ext>
                </a:extLst>
              </a:tr>
              <a:tr h="203146"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50-99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0,12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0,25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1,12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1,78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4267042477"/>
                  </a:ext>
                </a:extLst>
              </a:tr>
              <a:tr h="203146"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100-499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0,09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0,18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0,87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1,39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extLst>
                  <a:ext uri="{0D108BD9-81ED-4DB2-BD59-A6C34878D82A}">
                    <a16:rowId xmlns:a16="http://schemas.microsoft.com/office/drawing/2014/main" val="2888877840"/>
                  </a:ext>
                </a:extLst>
              </a:tr>
              <a:tr h="211610">
                <a:tc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>
                          <a:effectLst/>
                        </a:rPr>
                        <a:t>500-999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0,06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100" u="none" strike="noStrike">
                          <a:effectLst/>
                        </a:rPr>
                        <a:t>0,16</a:t>
                      </a:r>
                      <a:endParaRPr lang="nl-NL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nl-NL" sz="1100" u="none" strike="noStrike" dirty="0">
                          <a:effectLst/>
                        </a:rPr>
                        <a:t>Prijs op aanvraag</a:t>
                      </a:r>
                      <a:endParaRPr lang="nl-NL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620" marR="7620" marT="7620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9038920"/>
                  </a:ext>
                </a:extLst>
              </a:tr>
            </a:tbl>
          </a:graphicData>
        </a:graphic>
      </p:graphicFrame>
      <p:pic>
        <p:nvPicPr>
          <p:cNvPr id="5" name="Afbeelding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581894" y="3178629"/>
            <a:ext cx="4693957" cy="20372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25403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Te maken opdrachten.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Maken in de les de volgende opdrachten in je boek/schrift</a:t>
            </a:r>
            <a:r>
              <a:rPr lang="nl-NL" dirty="0" smtClean="0"/>
              <a:t>:</a:t>
            </a:r>
          </a:p>
          <a:p>
            <a:r>
              <a:rPr lang="nl-NL" dirty="0" smtClean="0"/>
              <a:t>Paragraaf 6.5 </a:t>
            </a:r>
            <a:r>
              <a:rPr lang="nl-NL" dirty="0" smtClean="0">
                <a:sym typeface="Wingdings" panose="05000000000000000000" pitchFamily="2" charset="2"/>
              </a:rPr>
              <a:t> Oneven opdrachten.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Paragraaf 6.6  Opdracht 1 t/m9.</a:t>
            </a:r>
            <a:endParaRPr lang="nl-NL" dirty="0" smtClean="0"/>
          </a:p>
          <a:p>
            <a:r>
              <a:rPr lang="nl-NL" dirty="0" smtClean="0"/>
              <a:t>Hulp? </a:t>
            </a:r>
            <a:r>
              <a:rPr lang="nl-NL" dirty="0" smtClean="0">
                <a:sym typeface="Wingdings" panose="05000000000000000000" pitchFamily="2" charset="2"/>
              </a:rPr>
              <a:t> Ik loop rond in het lokaal om vragen te beantwoorden.</a:t>
            </a:r>
          </a:p>
          <a:p>
            <a:r>
              <a:rPr lang="nl-NL" dirty="0" smtClean="0"/>
              <a:t>Hoelang voor het maken van deze opdrachten? </a:t>
            </a:r>
            <a:endParaRPr lang="nl-NL" dirty="0" smtClean="0"/>
          </a:p>
          <a:p>
            <a:r>
              <a:rPr lang="nl-NL" dirty="0" smtClean="0"/>
              <a:t>45 minuten voor het maken van de opdrachten.</a:t>
            </a:r>
            <a:endParaRPr lang="nl-NL" dirty="0" smtClean="0"/>
          </a:p>
          <a:p>
            <a:r>
              <a:rPr lang="nl-NL" dirty="0" smtClean="0"/>
              <a:t>Klaar? </a:t>
            </a:r>
            <a:r>
              <a:rPr lang="nl-NL" dirty="0" smtClean="0">
                <a:sym typeface="Wingdings" panose="05000000000000000000" pitchFamily="2" charset="2"/>
              </a:rPr>
              <a:t> Nakijken aan mijn bureau.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603454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 van deze les behaald?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Paragraaf 6.5</a:t>
            </a:r>
          </a:p>
          <a:p>
            <a:pPr lvl="1"/>
            <a:r>
              <a:rPr lang="nl-NL" dirty="0"/>
              <a:t>Aflezen van schema’s, roosters en lijsten.</a:t>
            </a:r>
          </a:p>
          <a:p>
            <a:r>
              <a:rPr lang="nl-NL" dirty="0"/>
              <a:t>Paragraaf 6.6</a:t>
            </a:r>
          </a:p>
          <a:p>
            <a:pPr lvl="1"/>
            <a:r>
              <a:rPr lang="nl-NL" dirty="0"/>
              <a:t>Combineren van wat je in dit hoofdstuk geleerd hebt.</a:t>
            </a:r>
          </a:p>
          <a:p>
            <a:r>
              <a:rPr lang="nl-NL" dirty="0"/>
              <a:t>Toets</a:t>
            </a:r>
          </a:p>
          <a:p>
            <a:pPr lvl="1"/>
            <a:r>
              <a:rPr lang="nl-NL" dirty="0"/>
              <a:t>Laten zien dat je de stof beheerst.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569781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Volgende les?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de volgende les gaan we de volgende paragrafen behandelen</a:t>
            </a:r>
            <a:r>
              <a:rPr lang="nl-NL" dirty="0" smtClean="0"/>
              <a:t>:</a:t>
            </a:r>
          </a:p>
          <a:p>
            <a:pPr lvl="1"/>
            <a:r>
              <a:rPr lang="nl-NL" dirty="0" smtClean="0"/>
              <a:t>Paragraaf 7.1.</a:t>
            </a:r>
          </a:p>
          <a:p>
            <a:pPr lvl="1"/>
            <a:r>
              <a:rPr lang="nl-NL" dirty="0" smtClean="0"/>
              <a:t>Paragraaf 7.2.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8757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Toets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Toets maken van hoofdstuk 6.</a:t>
            </a:r>
          </a:p>
          <a:p>
            <a:r>
              <a:rPr lang="nl-NL" dirty="0" smtClean="0"/>
              <a:t>Ben je klaar met het maken van de toets, mag je buiten het lokaal wat voor je zelf doen.</a:t>
            </a:r>
          </a:p>
          <a:p>
            <a:endParaRPr lang="nl-NL" dirty="0"/>
          </a:p>
          <a:p>
            <a:r>
              <a:rPr lang="nl-NL" dirty="0" smtClean="0"/>
              <a:t>ALVAST EEN GOED WEEKEND!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94650773"/>
      </p:ext>
    </p:extLst>
  </p:cSld>
  <p:clrMapOvr>
    <a:masterClrMapping/>
  </p:clrMapOvr>
</p:sld>
</file>

<file path=ppt/theme/theme1.xml><?xml version="1.0" encoding="utf-8"?>
<a:theme xmlns:a="http://schemas.openxmlformats.org/drawingml/2006/main" name="View">
  <a:themeElements>
    <a:clrScheme name="View">
      <a:dk1>
        <a:srgbClr val="000000"/>
      </a:dk1>
      <a:lt1>
        <a:srgbClr val="FFFFFF"/>
      </a:lt1>
      <a:dk2>
        <a:srgbClr val="46464A"/>
      </a:dk2>
      <a:lt2>
        <a:srgbClr val="D6D3CC"/>
      </a:lt2>
      <a:accent1>
        <a:srgbClr val="6F6F74"/>
      </a:accent1>
      <a:accent2>
        <a:srgbClr val="92A9B9"/>
      </a:accent2>
      <a:accent3>
        <a:srgbClr val="A7B789"/>
      </a:accent3>
      <a:accent4>
        <a:srgbClr val="B9A489"/>
      </a:accent4>
      <a:accent5>
        <a:srgbClr val="8D6374"/>
      </a:accent5>
      <a:accent6>
        <a:srgbClr val="9B7362"/>
      </a:accent6>
      <a:hlink>
        <a:srgbClr val="67AABF"/>
      </a:hlink>
      <a:folHlink>
        <a:srgbClr val="ABAFA5"/>
      </a:folHlink>
    </a:clrScheme>
    <a:fontScheme name="View">
      <a:maj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View">
      <a:fillStyleLst>
        <a:solidFill>
          <a:schemeClr val="phClr"/>
        </a:solidFill>
        <a:solidFill>
          <a:schemeClr val="phClr">
            <a:tint val="60000"/>
            <a:satMod val="120000"/>
          </a:schemeClr>
        </a:solidFill>
        <a:solidFill>
          <a:schemeClr val="phClr">
            <a:shade val="75000"/>
            <a:satMod val="16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3970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95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240" dir="5400000" algn="tl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9525" prstMaterial="flat">
            <a:bevelT w="0" h="0" prst="coolSlant"/>
            <a:contourClr>
              <a:schemeClr val="phClr">
                <a:shade val="35000"/>
                <a:satMod val="130000"/>
              </a:schemeClr>
            </a:contourClr>
          </a:sp3d>
        </a:effectStyle>
        <a:effectStyle>
          <a:effectLst>
            <a:outerShdw blurRad="76200" dist="25400" dir="5400000" algn="tl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19050" prstMaterial="flat">
            <a:bevelT w="0" h="0" prst="coolSlant"/>
            <a:contourClr>
              <a:schemeClr val="phClr">
                <a:shade val="25000"/>
                <a:satMod val="14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4000"/>
                <a:shade val="98000"/>
                <a:satMod val="130000"/>
                <a:lumMod val="102000"/>
              </a:schemeClr>
            </a:gs>
            <a:gs pos="100000">
              <a:schemeClr val="phClr">
                <a:tint val="98000"/>
                <a:shade val="78000"/>
                <a:satMod val="14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iew" id="{BA0EB5A6-F2D4-4F82-977B-64ADEE4A2A69}" vid="{3969A8A2-35DB-4E3B-8885-16FD205686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Weergave</Template>
  <TotalTime>46</TotalTime>
  <Words>325</Words>
  <Application>Microsoft Office PowerPoint</Application>
  <PresentationFormat>Breedbeeld</PresentationFormat>
  <Paragraphs>80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5" baseType="lpstr">
      <vt:lpstr>Arial</vt:lpstr>
      <vt:lpstr>Calibri</vt:lpstr>
      <vt:lpstr>Century Schoolbook</vt:lpstr>
      <vt:lpstr>Wingdings</vt:lpstr>
      <vt:lpstr>Wingdings 2</vt:lpstr>
      <vt:lpstr>View</vt:lpstr>
      <vt:lpstr>Rekenen</vt:lpstr>
      <vt:lpstr>Inhoud van de les.</vt:lpstr>
      <vt:lpstr>Herhaling vorige les. </vt:lpstr>
      <vt:lpstr>Doel van deze les.</vt:lpstr>
      <vt:lpstr>Uitleg. </vt:lpstr>
      <vt:lpstr>Te maken opdrachten.</vt:lpstr>
      <vt:lpstr>Doel van deze les behaald?</vt:lpstr>
      <vt:lpstr>Volgende les? </vt:lpstr>
      <vt:lpstr>Toets</vt:lpstr>
    </vt:vector>
  </TitlesOfParts>
  <Company>Deltion College Zwolle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Rekenen</dc:title>
  <dc:creator>Mike Temmink</dc:creator>
  <cp:lastModifiedBy>Mike Temmink</cp:lastModifiedBy>
  <cp:revision>5</cp:revision>
  <dcterms:created xsi:type="dcterms:W3CDTF">2016-12-07T17:43:19Z</dcterms:created>
  <dcterms:modified xsi:type="dcterms:W3CDTF">2016-12-15T19:40:59Z</dcterms:modified>
</cp:coreProperties>
</file>

<file path=docProps/thumbnail.jpeg>
</file>