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0"/>
  </p:notesMasterIdLst>
  <p:handoutMasterIdLst>
    <p:handoutMasterId r:id="rId81"/>
  </p:handoutMasterIdLst>
  <p:sldIdLst>
    <p:sldId id="256" r:id="rId5"/>
    <p:sldId id="274" r:id="rId6"/>
    <p:sldId id="275" r:id="rId7"/>
    <p:sldId id="258" r:id="rId8"/>
    <p:sldId id="393" r:id="rId9"/>
    <p:sldId id="365" r:id="rId10"/>
    <p:sldId id="383" r:id="rId11"/>
    <p:sldId id="260" r:id="rId12"/>
    <p:sldId id="381" r:id="rId13"/>
    <p:sldId id="382" r:id="rId14"/>
    <p:sldId id="388" r:id="rId15"/>
    <p:sldId id="386" r:id="rId16"/>
    <p:sldId id="387" r:id="rId17"/>
    <p:sldId id="389" r:id="rId18"/>
    <p:sldId id="390" r:id="rId19"/>
    <p:sldId id="391" r:id="rId20"/>
    <p:sldId id="392" r:id="rId21"/>
    <p:sldId id="360" r:id="rId22"/>
    <p:sldId id="359" r:id="rId23"/>
    <p:sldId id="375" r:id="rId24"/>
    <p:sldId id="358" r:id="rId25"/>
    <p:sldId id="286" r:id="rId26"/>
    <p:sldId id="277" r:id="rId27"/>
    <p:sldId id="278" r:id="rId28"/>
    <p:sldId id="372" r:id="rId29"/>
    <p:sldId id="373" r:id="rId30"/>
    <p:sldId id="374" r:id="rId31"/>
    <p:sldId id="280" r:id="rId32"/>
    <p:sldId id="281" r:id="rId33"/>
    <p:sldId id="400" r:id="rId34"/>
    <p:sldId id="401" r:id="rId35"/>
    <p:sldId id="269" r:id="rId36"/>
    <p:sldId id="385" r:id="rId37"/>
    <p:sldId id="384" r:id="rId38"/>
    <p:sldId id="287" r:id="rId39"/>
    <p:sldId id="402" r:id="rId40"/>
    <p:sldId id="378" r:id="rId41"/>
    <p:sldId id="288" r:id="rId42"/>
    <p:sldId id="289" r:id="rId43"/>
    <p:sldId id="262" r:id="rId44"/>
    <p:sldId id="310" r:id="rId45"/>
    <p:sldId id="403" r:id="rId46"/>
    <p:sldId id="268" r:id="rId47"/>
    <p:sldId id="323" r:id="rId48"/>
    <p:sldId id="336" r:id="rId49"/>
    <p:sldId id="339" r:id="rId50"/>
    <p:sldId id="264" r:id="rId51"/>
    <p:sldId id="265" r:id="rId52"/>
    <p:sldId id="321" r:id="rId53"/>
    <p:sldId id="322" r:id="rId54"/>
    <p:sldId id="341" r:id="rId55"/>
    <p:sldId id="342" r:id="rId56"/>
    <p:sldId id="343" r:id="rId57"/>
    <p:sldId id="348" r:id="rId58"/>
    <p:sldId id="314" r:id="rId59"/>
    <p:sldId id="320" r:id="rId60"/>
    <p:sldId id="345" r:id="rId61"/>
    <p:sldId id="316" r:id="rId62"/>
    <p:sldId id="317" r:id="rId63"/>
    <p:sldId id="328" r:id="rId64"/>
    <p:sldId id="329" r:id="rId65"/>
    <p:sldId id="318" r:id="rId66"/>
    <p:sldId id="330" r:id="rId67"/>
    <p:sldId id="331" r:id="rId68"/>
    <p:sldId id="332" r:id="rId69"/>
    <p:sldId id="319" r:id="rId70"/>
    <p:sldId id="333" r:id="rId71"/>
    <p:sldId id="271" r:id="rId72"/>
    <p:sldId id="398" r:id="rId73"/>
    <p:sldId id="399" r:id="rId74"/>
    <p:sldId id="276" r:id="rId75"/>
    <p:sldId id="283" r:id="rId76"/>
    <p:sldId id="307" r:id="rId77"/>
    <p:sldId id="404" r:id="rId78"/>
    <p:sldId id="273" r:id="rId7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ert Soesman" initials="RS" lastIdx="1" clrIdx="0">
    <p:extLst>
      <p:ext uri="{19B8F6BF-5375-455C-9EA6-DF929625EA0E}">
        <p15:presenceInfo xmlns:p15="http://schemas.microsoft.com/office/powerpoint/2012/main" userId="S-1-5-21-2483263013-661348462-4172844734-3567" providerId="AD"/>
      </p:ext>
    </p:extLst>
  </p:cmAuthor>
  <p:cmAuthor id="2" name="Gé Verbeek" initials="GV" lastIdx="0" clrIdx="1">
    <p:extLst>
      <p:ext uri="{19B8F6BF-5375-455C-9EA6-DF929625EA0E}">
        <p15:presenceInfo xmlns:p15="http://schemas.microsoft.com/office/powerpoint/2012/main" userId="S-1-5-21-2483263013-661348462-4172844734-384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C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D6C8A3-C6DC-4C95-A14B-5CC1D9736099}" v="25" dt="2025-05-07T09:40:09.0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900" autoAdjust="0"/>
  </p:normalViewPr>
  <p:slideViewPr>
    <p:cSldViewPr snapToGrid="0">
      <p:cViewPr varScale="1">
        <p:scale>
          <a:sx n="94" d="100"/>
          <a:sy n="94" d="100"/>
        </p:scale>
        <p:origin x="336" y="66"/>
      </p:cViewPr>
      <p:guideLst>
        <p:guide orient="horz" pos="2160"/>
        <p:guide pos="3840"/>
      </p:guideLst>
    </p:cSldViewPr>
  </p:slideViewPr>
  <p:notesTextViewPr>
    <p:cViewPr>
      <p:scale>
        <a:sx n="3" d="2"/>
        <a:sy n="3" d="2"/>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1AD6C8A3-C6DC-4C95-A14B-5CC1D9736099}"/>
    <pc:docChg chg="undo custSel addSld delSld modSld">
      <pc:chgData name="Gé Verbeek" userId="20d2065d-8055-4a68-a463-00777506795f" providerId="ADAL" clId="{1AD6C8A3-C6DC-4C95-A14B-5CC1D9736099}" dt="2025-05-07T09:44:17.921" v="80" actId="1076"/>
      <pc:docMkLst>
        <pc:docMk/>
      </pc:docMkLst>
      <pc:sldChg chg="del">
        <pc:chgData name="Gé Verbeek" userId="20d2065d-8055-4a68-a463-00777506795f" providerId="ADAL" clId="{1AD6C8A3-C6DC-4C95-A14B-5CC1D9736099}" dt="2025-05-07T09:11:46.954" v="0" actId="47"/>
        <pc:sldMkLst>
          <pc:docMk/>
          <pc:sldMk cId="3977458303" sldId="257"/>
        </pc:sldMkLst>
      </pc:sldChg>
      <pc:sldChg chg="del">
        <pc:chgData name="Gé Verbeek" userId="20d2065d-8055-4a68-a463-00777506795f" providerId="ADAL" clId="{1AD6C8A3-C6DC-4C95-A14B-5CC1D9736099}" dt="2025-05-07T09:14:38.339" v="8" actId="47"/>
        <pc:sldMkLst>
          <pc:docMk/>
          <pc:sldMk cId="3568303571" sldId="261"/>
        </pc:sldMkLst>
      </pc:sldChg>
      <pc:sldChg chg="add">
        <pc:chgData name="Gé Verbeek" userId="20d2065d-8055-4a68-a463-00777506795f" providerId="ADAL" clId="{1AD6C8A3-C6DC-4C95-A14B-5CC1D9736099}" dt="2025-05-07T09:28:10.719" v="38"/>
        <pc:sldMkLst>
          <pc:docMk/>
          <pc:sldMk cId="1995955436" sldId="262"/>
        </pc:sldMkLst>
      </pc:sldChg>
      <pc:sldChg chg="del">
        <pc:chgData name="Gé Verbeek" userId="20d2065d-8055-4a68-a463-00777506795f" providerId="ADAL" clId="{1AD6C8A3-C6DC-4C95-A14B-5CC1D9736099}" dt="2025-05-07T09:14:52.337" v="10" actId="47"/>
        <pc:sldMkLst>
          <pc:docMk/>
          <pc:sldMk cId="3975794993" sldId="262"/>
        </pc:sldMkLst>
      </pc:sldChg>
      <pc:sldChg chg="del">
        <pc:chgData name="Gé Verbeek" userId="20d2065d-8055-4a68-a463-00777506795f" providerId="ADAL" clId="{1AD6C8A3-C6DC-4C95-A14B-5CC1D9736099}" dt="2025-05-07T09:15:09.879" v="12" actId="47"/>
        <pc:sldMkLst>
          <pc:docMk/>
          <pc:sldMk cId="2783674596" sldId="263"/>
        </pc:sldMkLst>
      </pc:sldChg>
      <pc:sldChg chg="del">
        <pc:chgData name="Gé Verbeek" userId="20d2065d-8055-4a68-a463-00777506795f" providerId="ADAL" clId="{1AD6C8A3-C6DC-4C95-A14B-5CC1D9736099}" dt="2025-05-07T09:15:23.368" v="13" actId="47"/>
        <pc:sldMkLst>
          <pc:docMk/>
          <pc:sldMk cId="427833091" sldId="264"/>
        </pc:sldMkLst>
      </pc:sldChg>
      <pc:sldChg chg="add">
        <pc:chgData name="Gé Verbeek" userId="20d2065d-8055-4a68-a463-00777506795f" providerId="ADAL" clId="{1AD6C8A3-C6DC-4C95-A14B-5CC1D9736099}" dt="2025-05-07T09:36:12.311" v="68"/>
        <pc:sldMkLst>
          <pc:docMk/>
          <pc:sldMk cId="1924782735" sldId="264"/>
        </pc:sldMkLst>
      </pc:sldChg>
      <pc:sldChg chg="add">
        <pc:chgData name="Gé Verbeek" userId="20d2065d-8055-4a68-a463-00777506795f" providerId="ADAL" clId="{1AD6C8A3-C6DC-4C95-A14B-5CC1D9736099}" dt="2025-05-07T09:36:54.094" v="69"/>
        <pc:sldMkLst>
          <pc:docMk/>
          <pc:sldMk cId="3783461524" sldId="265"/>
        </pc:sldMkLst>
      </pc:sldChg>
      <pc:sldChg chg="del">
        <pc:chgData name="Gé Verbeek" userId="20d2065d-8055-4a68-a463-00777506795f" providerId="ADAL" clId="{1AD6C8A3-C6DC-4C95-A14B-5CC1D9736099}" dt="2025-05-07T09:14:40.209" v="9" actId="47"/>
        <pc:sldMkLst>
          <pc:docMk/>
          <pc:sldMk cId="486450828" sldId="266"/>
        </pc:sldMkLst>
      </pc:sldChg>
      <pc:sldChg chg="add">
        <pc:chgData name="Gé Verbeek" userId="20d2065d-8055-4a68-a463-00777506795f" providerId="ADAL" clId="{1AD6C8A3-C6DC-4C95-A14B-5CC1D9736099}" dt="2025-05-07T09:28:10.719" v="38"/>
        <pc:sldMkLst>
          <pc:docMk/>
          <pc:sldMk cId="4181006971" sldId="268"/>
        </pc:sldMkLst>
      </pc:sldChg>
      <pc:sldChg chg="add">
        <pc:chgData name="Gé Verbeek" userId="20d2065d-8055-4a68-a463-00777506795f" providerId="ADAL" clId="{1AD6C8A3-C6DC-4C95-A14B-5CC1D9736099}" dt="2025-05-07T09:24:03.828" v="22"/>
        <pc:sldMkLst>
          <pc:docMk/>
          <pc:sldMk cId="1028881963" sldId="269"/>
        </pc:sldMkLst>
      </pc:sldChg>
      <pc:sldChg chg="del">
        <pc:chgData name="Gé Verbeek" userId="20d2065d-8055-4a68-a463-00777506795f" providerId="ADAL" clId="{1AD6C8A3-C6DC-4C95-A14B-5CC1D9736099}" dt="2025-05-07T09:12:08.439" v="1" actId="47"/>
        <pc:sldMkLst>
          <pc:docMk/>
          <pc:sldMk cId="278240134" sldId="270"/>
        </pc:sldMkLst>
      </pc:sldChg>
      <pc:sldChg chg="add">
        <pc:chgData name="Gé Verbeek" userId="20d2065d-8055-4a68-a463-00777506795f" providerId="ADAL" clId="{1AD6C8A3-C6DC-4C95-A14B-5CC1D9736099}" dt="2025-05-07T09:37:22.227" v="70"/>
        <pc:sldMkLst>
          <pc:docMk/>
          <pc:sldMk cId="1275900862" sldId="271"/>
        </pc:sldMkLst>
      </pc:sldChg>
      <pc:sldChg chg="del">
        <pc:chgData name="Gé Verbeek" userId="20d2065d-8055-4a68-a463-00777506795f" providerId="ADAL" clId="{1AD6C8A3-C6DC-4C95-A14B-5CC1D9736099}" dt="2025-05-07T09:14:29.324" v="7" actId="47"/>
        <pc:sldMkLst>
          <pc:docMk/>
          <pc:sldMk cId="3753573924" sldId="272"/>
        </pc:sldMkLst>
      </pc:sldChg>
      <pc:sldChg chg="modSp add mod">
        <pc:chgData name="Gé Verbeek" userId="20d2065d-8055-4a68-a463-00777506795f" providerId="ADAL" clId="{1AD6C8A3-C6DC-4C95-A14B-5CC1D9736099}" dt="2025-05-07T09:25:13.447" v="30" actId="20577"/>
        <pc:sldMkLst>
          <pc:docMk/>
          <pc:sldMk cId="1910837749" sldId="276"/>
        </pc:sldMkLst>
        <pc:spChg chg="mod">
          <ac:chgData name="Gé Verbeek" userId="20d2065d-8055-4a68-a463-00777506795f" providerId="ADAL" clId="{1AD6C8A3-C6DC-4C95-A14B-5CC1D9736099}" dt="2025-05-07T09:25:13.447" v="30" actId="20577"/>
          <ac:spMkLst>
            <pc:docMk/>
            <pc:sldMk cId="1910837749" sldId="276"/>
            <ac:spMk id="3" creationId="{356889DA-41A2-4552-A79A-4F80576CFD40}"/>
          </ac:spMkLst>
        </pc:spChg>
      </pc:sldChg>
      <pc:sldChg chg="add">
        <pc:chgData name="Gé Verbeek" userId="20d2065d-8055-4a68-a463-00777506795f" providerId="ADAL" clId="{1AD6C8A3-C6DC-4C95-A14B-5CC1D9736099}" dt="2025-05-07T09:18:12.765" v="18"/>
        <pc:sldMkLst>
          <pc:docMk/>
          <pc:sldMk cId="3225230098" sldId="277"/>
        </pc:sldMkLst>
      </pc:sldChg>
      <pc:sldChg chg="add">
        <pc:chgData name="Gé Verbeek" userId="20d2065d-8055-4a68-a463-00777506795f" providerId="ADAL" clId="{1AD6C8A3-C6DC-4C95-A14B-5CC1D9736099}" dt="2025-05-07T09:18:12.765" v="18"/>
        <pc:sldMkLst>
          <pc:docMk/>
          <pc:sldMk cId="2135800915" sldId="278"/>
        </pc:sldMkLst>
      </pc:sldChg>
      <pc:sldChg chg="add">
        <pc:chgData name="Gé Verbeek" userId="20d2065d-8055-4a68-a463-00777506795f" providerId="ADAL" clId="{1AD6C8A3-C6DC-4C95-A14B-5CC1D9736099}" dt="2025-05-07T09:18:12.765" v="18"/>
        <pc:sldMkLst>
          <pc:docMk/>
          <pc:sldMk cId="1670190023" sldId="280"/>
        </pc:sldMkLst>
      </pc:sldChg>
      <pc:sldChg chg="add">
        <pc:chgData name="Gé Verbeek" userId="20d2065d-8055-4a68-a463-00777506795f" providerId="ADAL" clId="{1AD6C8A3-C6DC-4C95-A14B-5CC1D9736099}" dt="2025-05-07T09:18:44.329" v="19"/>
        <pc:sldMkLst>
          <pc:docMk/>
          <pc:sldMk cId="1991555016" sldId="281"/>
        </pc:sldMkLst>
      </pc:sldChg>
      <pc:sldChg chg="modSp add mod">
        <pc:chgData name="Gé Verbeek" userId="20d2065d-8055-4a68-a463-00777506795f" providerId="ADAL" clId="{1AD6C8A3-C6DC-4C95-A14B-5CC1D9736099}" dt="2025-05-07T09:25:22.180" v="36" actId="20577"/>
        <pc:sldMkLst>
          <pc:docMk/>
          <pc:sldMk cId="3434285536" sldId="283"/>
        </pc:sldMkLst>
        <pc:spChg chg="mod">
          <ac:chgData name="Gé Verbeek" userId="20d2065d-8055-4a68-a463-00777506795f" providerId="ADAL" clId="{1AD6C8A3-C6DC-4C95-A14B-5CC1D9736099}" dt="2025-05-07T09:25:22.180" v="36" actId="20577"/>
          <ac:spMkLst>
            <pc:docMk/>
            <pc:sldMk cId="3434285536" sldId="283"/>
            <ac:spMk id="3" creationId="{356889DA-41A2-4552-A79A-4F80576CFD40}"/>
          </ac:spMkLst>
        </pc:spChg>
      </pc:sldChg>
      <pc:sldChg chg="add">
        <pc:chgData name="Gé Verbeek" userId="20d2065d-8055-4a68-a463-00777506795f" providerId="ADAL" clId="{1AD6C8A3-C6DC-4C95-A14B-5CC1D9736099}" dt="2025-05-07T09:17:15.475" v="17"/>
        <pc:sldMkLst>
          <pc:docMk/>
          <pc:sldMk cId="1235760578" sldId="286"/>
        </pc:sldMkLst>
      </pc:sldChg>
      <pc:sldChg chg="add">
        <pc:chgData name="Gé Verbeek" userId="20d2065d-8055-4a68-a463-00777506795f" providerId="ADAL" clId="{1AD6C8A3-C6DC-4C95-A14B-5CC1D9736099}" dt="2025-05-07T09:24:32.032" v="23"/>
        <pc:sldMkLst>
          <pc:docMk/>
          <pc:sldMk cId="3552977419" sldId="287"/>
        </pc:sldMkLst>
      </pc:sldChg>
      <pc:sldChg chg="add">
        <pc:chgData name="Gé Verbeek" userId="20d2065d-8055-4a68-a463-00777506795f" providerId="ADAL" clId="{1AD6C8A3-C6DC-4C95-A14B-5CC1D9736099}" dt="2025-05-07T09:27:26.627" v="37"/>
        <pc:sldMkLst>
          <pc:docMk/>
          <pc:sldMk cId="2442450614" sldId="288"/>
        </pc:sldMkLst>
      </pc:sldChg>
      <pc:sldChg chg="add">
        <pc:chgData name="Gé Verbeek" userId="20d2065d-8055-4a68-a463-00777506795f" providerId="ADAL" clId="{1AD6C8A3-C6DC-4C95-A14B-5CC1D9736099}" dt="2025-05-07T09:27:26.627" v="37"/>
        <pc:sldMkLst>
          <pc:docMk/>
          <pc:sldMk cId="3263375763" sldId="289"/>
        </pc:sldMkLst>
      </pc:sldChg>
      <pc:sldChg chg="modSp add mod">
        <pc:chgData name="Gé Verbeek" userId="20d2065d-8055-4a68-a463-00777506795f" providerId="ADAL" clId="{1AD6C8A3-C6DC-4C95-A14B-5CC1D9736099}" dt="2025-05-07T09:29:02.026" v="48" actId="20577"/>
        <pc:sldMkLst>
          <pc:docMk/>
          <pc:sldMk cId="1831801807" sldId="307"/>
        </pc:sldMkLst>
        <pc:spChg chg="mod">
          <ac:chgData name="Gé Verbeek" userId="20d2065d-8055-4a68-a463-00777506795f" providerId="ADAL" clId="{1AD6C8A3-C6DC-4C95-A14B-5CC1D9736099}" dt="2025-05-07T09:29:02.026" v="48" actId="20577"/>
          <ac:spMkLst>
            <pc:docMk/>
            <pc:sldMk cId="1831801807" sldId="307"/>
            <ac:spMk id="2" creationId="{00000000-0000-0000-0000-000000000000}"/>
          </ac:spMkLst>
        </pc:spChg>
      </pc:sldChg>
      <pc:sldChg chg="add">
        <pc:chgData name="Gé Verbeek" userId="20d2065d-8055-4a68-a463-00777506795f" providerId="ADAL" clId="{1AD6C8A3-C6DC-4C95-A14B-5CC1D9736099}" dt="2025-05-07T09:28:10.719" v="38"/>
        <pc:sldMkLst>
          <pc:docMk/>
          <pc:sldMk cId="3850096819" sldId="310"/>
        </pc:sldMkLst>
      </pc:sldChg>
      <pc:sldChg chg="add">
        <pc:chgData name="Gé Verbeek" userId="20d2065d-8055-4a68-a463-00777506795f" providerId="ADAL" clId="{1AD6C8A3-C6DC-4C95-A14B-5CC1D9736099}" dt="2025-05-07T09:40:08.989" v="73"/>
        <pc:sldMkLst>
          <pc:docMk/>
          <pc:sldMk cId="2449107046" sldId="314"/>
        </pc:sldMkLst>
      </pc:sldChg>
      <pc:sldChg chg="add">
        <pc:chgData name="Gé Verbeek" userId="20d2065d-8055-4a68-a463-00777506795f" providerId="ADAL" clId="{1AD6C8A3-C6DC-4C95-A14B-5CC1D9736099}" dt="2025-05-07T09:40:08.989" v="73"/>
        <pc:sldMkLst>
          <pc:docMk/>
          <pc:sldMk cId="3652337333" sldId="316"/>
        </pc:sldMkLst>
      </pc:sldChg>
      <pc:sldChg chg="add">
        <pc:chgData name="Gé Verbeek" userId="20d2065d-8055-4a68-a463-00777506795f" providerId="ADAL" clId="{1AD6C8A3-C6DC-4C95-A14B-5CC1D9736099}" dt="2025-05-07T09:40:08.989" v="73"/>
        <pc:sldMkLst>
          <pc:docMk/>
          <pc:sldMk cId="1360271654" sldId="317"/>
        </pc:sldMkLst>
      </pc:sldChg>
      <pc:sldChg chg="add">
        <pc:chgData name="Gé Verbeek" userId="20d2065d-8055-4a68-a463-00777506795f" providerId="ADAL" clId="{1AD6C8A3-C6DC-4C95-A14B-5CC1D9736099}" dt="2025-05-07T09:40:08.989" v="73"/>
        <pc:sldMkLst>
          <pc:docMk/>
          <pc:sldMk cId="1107964366" sldId="318"/>
        </pc:sldMkLst>
      </pc:sldChg>
      <pc:sldChg chg="add">
        <pc:chgData name="Gé Verbeek" userId="20d2065d-8055-4a68-a463-00777506795f" providerId="ADAL" clId="{1AD6C8A3-C6DC-4C95-A14B-5CC1D9736099}" dt="2025-05-07T09:40:08.989" v="73"/>
        <pc:sldMkLst>
          <pc:docMk/>
          <pc:sldMk cId="624108178" sldId="319"/>
        </pc:sldMkLst>
      </pc:sldChg>
      <pc:sldChg chg="add">
        <pc:chgData name="Gé Verbeek" userId="20d2065d-8055-4a68-a463-00777506795f" providerId="ADAL" clId="{1AD6C8A3-C6DC-4C95-A14B-5CC1D9736099}" dt="2025-05-07T09:40:08.989" v="73"/>
        <pc:sldMkLst>
          <pc:docMk/>
          <pc:sldMk cId="2818093379" sldId="320"/>
        </pc:sldMkLst>
      </pc:sldChg>
      <pc:sldChg chg="add">
        <pc:chgData name="Gé Verbeek" userId="20d2065d-8055-4a68-a463-00777506795f" providerId="ADAL" clId="{1AD6C8A3-C6DC-4C95-A14B-5CC1D9736099}" dt="2025-05-07T09:36:54.094" v="69"/>
        <pc:sldMkLst>
          <pc:docMk/>
          <pc:sldMk cId="615394771" sldId="321"/>
        </pc:sldMkLst>
      </pc:sldChg>
      <pc:sldChg chg="add">
        <pc:chgData name="Gé Verbeek" userId="20d2065d-8055-4a68-a463-00777506795f" providerId="ADAL" clId="{1AD6C8A3-C6DC-4C95-A14B-5CC1D9736099}" dt="2025-05-07T09:36:54.094" v="69"/>
        <pc:sldMkLst>
          <pc:docMk/>
          <pc:sldMk cId="638617110" sldId="322"/>
        </pc:sldMkLst>
      </pc:sldChg>
      <pc:sldChg chg="add">
        <pc:chgData name="Gé Verbeek" userId="20d2065d-8055-4a68-a463-00777506795f" providerId="ADAL" clId="{1AD6C8A3-C6DC-4C95-A14B-5CC1D9736099}" dt="2025-05-07T09:30:32.241" v="61"/>
        <pc:sldMkLst>
          <pc:docMk/>
          <pc:sldMk cId="2903666045" sldId="323"/>
        </pc:sldMkLst>
      </pc:sldChg>
      <pc:sldChg chg="addSp delSp modSp add mod">
        <pc:chgData name="Gé Verbeek" userId="20d2065d-8055-4a68-a463-00777506795f" providerId="ADAL" clId="{1AD6C8A3-C6DC-4C95-A14B-5CC1D9736099}" dt="2025-05-07T09:43:20.447" v="77" actId="14100"/>
        <pc:sldMkLst>
          <pc:docMk/>
          <pc:sldMk cId="3808480883" sldId="328"/>
        </pc:sldMkLst>
        <pc:picChg chg="del">
          <ac:chgData name="Gé Verbeek" userId="20d2065d-8055-4a68-a463-00777506795f" providerId="ADAL" clId="{1AD6C8A3-C6DC-4C95-A14B-5CC1D9736099}" dt="2025-05-07T09:43:11.810" v="74" actId="478"/>
          <ac:picMkLst>
            <pc:docMk/>
            <pc:sldMk cId="3808480883" sldId="328"/>
            <ac:picMk id="5" creationId="{7EB95D08-A567-7683-1FC0-F155A05CCFBE}"/>
          </ac:picMkLst>
        </pc:picChg>
        <pc:picChg chg="add mod">
          <ac:chgData name="Gé Verbeek" userId="20d2065d-8055-4a68-a463-00777506795f" providerId="ADAL" clId="{1AD6C8A3-C6DC-4C95-A14B-5CC1D9736099}" dt="2025-05-07T09:43:20.447" v="77" actId="14100"/>
          <ac:picMkLst>
            <pc:docMk/>
            <pc:sldMk cId="3808480883" sldId="328"/>
            <ac:picMk id="6" creationId="{FA4ADB4C-D21B-D580-A48F-72958903BD38}"/>
          </ac:picMkLst>
        </pc:picChg>
      </pc:sldChg>
      <pc:sldChg chg="addSp delSp modSp add mod">
        <pc:chgData name="Gé Verbeek" userId="20d2065d-8055-4a68-a463-00777506795f" providerId="ADAL" clId="{1AD6C8A3-C6DC-4C95-A14B-5CC1D9736099}" dt="2025-05-07T09:44:17.921" v="80" actId="1076"/>
        <pc:sldMkLst>
          <pc:docMk/>
          <pc:sldMk cId="246340752" sldId="329"/>
        </pc:sldMkLst>
        <pc:picChg chg="add mod">
          <ac:chgData name="Gé Verbeek" userId="20d2065d-8055-4a68-a463-00777506795f" providerId="ADAL" clId="{1AD6C8A3-C6DC-4C95-A14B-5CC1D9736099}" dt="2025-05-07T09:44:17.921" v="80" actId="1076"/>
          <ac:picMkLst>
            <pc:docMk/>
            <pc:sldMk cId="246340752" sldId="329"/>
            <ac:picMk id="5" creationId="{99448C27-D2D8-B4A6-54D9-A8CE2719A33B}"/>
          </ac:picMkLst>
        </pc:picChg>
        <pc:picChg chg="del">
          <ac:chgData name="Gé Verbeek" userId="20d2065d-8055-4a68-a463-00777506795f" providerId="ADAL" clId="{1AD6C8A3-C6DC-4C95-A14B-5CC1D9736099}" dt="2025-05-07T09:43:27.378" v="78" actId="478"/>
          <ac:picMkLst>
            <pc:docMk/>
            <pc:sldMk cId="246340752" sldId="329"/>
            <ac:picMk id="7" creationId="{6588345E-77B8-DC3D-AA24-89A9D1A27448}"/>
          </ac:picMkLst>
        </pc:picChg>
      </pc:sldChg>
      <pc:sldChg chg="add">
        <pc:chgData name="Gé Verbeek" userId="20d2065d-8055-4a68-a463-00777506795f" providerId="ADAL" clId="{1AD6C8A3-C6DC-4C95-A14B-5CC1D9736099}" dt="2025-05-07T09:40:08.989" v="73"/>
        <pc:sldMkLst>
          <pc:docMk/>
          <pc:sldMk cId="2507575194" sldId="330"/>
        </pc:sldMkLst>
      </pc:sldChg>
      <pc:sldChg chg="add">
        <pc:chgData name="Gé Verbeek" userId="20d2065d-8055-4a68-a463-00777506795f" providerId="ADAL" clId="{1AD6C8A3-C6DC-4C95-A14B-5CC1D9736099}" dt="2025-05-07T09:40:08.989" v="73"/>
        <pc:sldMkLst>
          <pc:docMk/>
          <pc:sldMk cId="1472732832" sldId="331"/>
        </pc:sldMkLst>
      </pc:sldChg>
      <pc:sldChg chg="add">
        <pc:chgData name="Gé Verbeek" userId="20d2065d-8055-4a68-a463-00777506795f" providerId="ADAL" clId="{1AD6C8A3-C6DC-4C95-A14B-5CC1D9736099}" dt="2025-05-07T09:40:08.989" v="73"/>
        <pc:sldMkLst>
          <pc:docMk/>
          <pc:sldMk cId="3012735064" sldId="332"/>
        </pc:sldMkLst>
      </pc:sldChg>
      <pc:sldChg chg="add">
        <pc:chgData name="Gé Verbeek" userId="20d2065d-8055-4a68-a463-00777506795f" providerId="ADAL" clId="{1AD6C8A3-C6DC-4C95-A14B-5CC1D9736099}" dt="2025-05-07T09:40:08.989" v="73"/>
        <pc:sldMkLst>
          <pc:docMk/>
          <pc:sldMk cId="69551937" sldId="333"/>
        </pc:sldMkLst>
      </pc:sldChg>
      <pc:sldChg chg="addSp modSp add mod">
        <pc:chgData name="Gé Verbeek" userId="20d2065d-8055-4a68-a463-00777506795f" providerId="ADAL" clId="{1AD6C8A3-C6DC-4C95-A14B-5CC1D9736099}" dt="2025-05-07T09:35:47.398" v="66"/>
        <pc:sldMkLst>
          <pc:docMk/>
          <pc:sldMk cId="1391064098" sldId="336"/>
        </pc:sldMkLst>
        <pc:spChg chg="mod">
          <ac:chgData name="Gé Verbeek" userId="20d2065d-8055-4a68-a463-00777506795f" providerId="ADAL" clId="{1AD6C8A3-C6DC-4C95-A14B-5CC1D9736099}" dt="2025-05-07T09:35:15.819" v="62" actId="14100"/>
          <ac:spMkLst>
            <pc:docMk/>
            <pc:sldMk cId="1391064098" sldId="336"/>
            <ac:spMk id="4" creationId="{8F04DA44-DE37-1DB0-CD01-FC393B776B4D}"/>
          </ac:spMkLst>
        </pc:spChg>
        <pc:picChg chg="add mod">
          <ac:chgData name="Gé Verbeek" userId="20d2065d-8055-4a68-a463-00777506795f" providerId="ADAL" clId="{1AD6C8A3-C6DC-4C95-A14B-5CC1D9736099}" dt="2025-05-07T09:35:29.222" v="64"/>
          <ac:picMkLst>
            <pc:docMk/>
            <pc:sldMk cId="1391064098" sldId="336"/>
            <ac:picMk id="2" creationId="{773A714E-271E-8211-4A81-7E687234B644}"/>
          </ac:picMkLst>
        </pc:picChg>
        <pc:picChg chg="mod">
          <ac:chgData name="Gé Verbeek" userId="20d2065d-8055-4a68-a463-00777506795f" providerId="ADAL" clId="{1AD6C8A3-C6DC-4C95-A14B-5CC1D9736099}" dt="2025-05-07T09:35:19.744" v="63" actId="1076"/>
          <ac:picMkLst>
            <pc:docMk/>
            <pc:sldMk cId="1391064098" sldId="336"/>
            <ac:picMk id="5" creationId="{275B6984-909D-1161-41DF-E76C74303C22}"/>
          </ac:picMkLst>
        </pc:picChg>
        <pc:picChg chg="add mod">
          <ac:chgData name="Gé Verbeek" userId="20d2065d-8055-4a68-a463-00777506795f" providerId="ADAL" clId="{1AD6C8A3-C6DC-4C95-A14B-5CC1D9736099}" dt="2025-05-07T09:35:38.481" v="65"/>
          <ac:picMkLst>
            <pc:docMk/>
            <pc:sldMk cId="1391064098" sldId="336"/>
            <ac:picMk id="6" creationId="{F618E22C-926B-419D-028B-9727CC0BE6D3}"/>
          </ac:picMkLst>
        </pc:picChg>
        <pc:picChg chg="add">
          <ac:chgData name="Gé Verbeek" userId="20d2065d-8055-4a68-a463-00777506795f" providerId="ADAL" clId="{1AD6C8A3-C6DC-4C95-A14B-5CC1D9736099}" dt="2025-05-07T09:35:47.398" v="66"/>
          <ac:picMkLst>
            <pc:docMk/>
            <pc:sldMk cId="1391064098" sldId="336"/>
            <ac:picMk id="7" creationId="{B2A99C57-697E-B75B-D988-EC8F72BB38F0}"/>
          </ac:picMkLst>
        </pc:picChg>
      </pc:sldChg>
      <pc:sldChg chg="add">
        <pc:chgData name="Gé Verbeek" userId="20d2065d-8055-4a68-a463-00777506795f" providerId="ADAL" clId="{1AD6C8A3-C6DC-4C95-A14B-5CC1D9736099}" dt="2025-05-07T09:35:58.619" v="67"/>
        <pc:sldMkLst>
          <pc:docMk/>
          <pc:sldMk cId="1915299858" sldId="339"/>
        </pc:sldMkLst>
      </pc:sldChg>
      <pc:sldChg chg="add">
        <pc:chgData name="Gé Verbeek" userId="20d2065d-8055-4a68-a463-00777506795f" providerId="ADAL" clId="{1AD6C8A3-C6DC-4C95-A14B-5CC1D9736099}" dt="2025-05-07T09:36:54.094" v="69"/>
        <pc:sldMkLst>
          <pc:docMk/>
          <pc:sldMk cId="2366304183" sldId="341"/>
        </pc:sldMkLst>
      </pc:sldChg>
      <pc:sldChg chg="add">
        <pc:chgData name="Gé Verbeek" userId="20d2065d-8055-4a68-a463-00777506795f" providerId="ADAL" clId="{1AD6C8A3-C6DC-4C95-A14B-5CC1D9736099}" dt="2025-05-07T09:38:29.054" v="71"/>
        <pc:sldMkLst>
          <pc:docMk/>
          <pc:sldMk cId="554527051" sldId="342"/>
        </pc:sldMkLst>
      </pc:sldChg>
      <pc:sldChg chg="add">
        <pc:chgData name="Gé Verbeek" userId="20d2065d-8055-4a68-a463-00777506795f" providerId="ADAL" clId="{1AD6C8A3-C6DC-4C95-A14B-5CC1D9736099}" dt="2025-05-07T09:38:29.054" v="71"/>
        <pc:sldMkLst>
          <pc:docMk/>
          <pc:sldMk cId="1146813809" sldId="343"/>
        </pc:sldMkLst>
      </pc:sldChg>
      <pc:sldChg chg="add">
        <pc:chgData name="Gé Verbeek" userId="20d2065d-8055-4a68-a463-00777506795f" providerId="ADAL" clId="{1AD6C8A3-C6DC-4C95-A14B-5CC1D9736099}" dt="2025-05-07T09:40:08.989" v="73"/>
        <pc:sldMkLst>
          <pc:docMk/>
          <pc:sldMk cId="1203219292" sldId="345"/>
        </pc:sldMkLst>
      </pc:sldChg>
      <pc:sldChg chg="add">
        <pc:chgData name="Gé Verbeek" userId="20d2065d-8055-4a68-a463-00777506795f" providerId="ADAL" clId="{1AD6C8A3-C6DC-4C95-A14B-5CC1D9736099}" dt="2025-05-07T09:39:12.254" v="72"/>
        <pc:sldMkLst>
          <pc:docMk/>
          <pc:sldMk cId="1697312669" sldId="348"/>
        </pc:sldMkLst>
      </pc:sldChg>
      <pc:sldChg chg="add del">
        <pc:chgData name="Gé Verbeek" userId="20d2065d-8055-4a68-a463-00777506795f" providerId="ADAL" clId="{1AD6C8A3-C6DC-4C95-A14B-5CC1D9736099}" dt="2025-05-07T09:12:53.381" v="4" actId="47"/>
        <pc:sldMkLst>
          <pc:docMk/>
          <pc:sldMk cId="4152337731" sldId="366"/>
        </pc:sldMkLst>
      </pc:sldChg>
      <pc:sldChg chg="del">
        <pc:chgData name="Gé Verbeek" userId="20d2065d-8055-4a68-a463-00777506795f" providerId="ADAL" clId="{1AD6C8A3-C6DC-4C95-A14B-5CC1D9736099}" dt="2025-05-07T09:12:57.599" v="5" actId="47"/>
        <pc:sldMkLst>
          <pc:docMk/>
          <pc:sldMk cId="2617734318" sldId="367"/>
        </pc:sldMkLst>
      </pc:sldChg>
      <pc:sldChg chg="del">
        <pc:chgData name="Gé Verbeek" userId="20d2065d-8055-4a68-a463-00777506795f" providerId="ADAL" clId="{1AD6C8A3-C6DC-4C95-A14B-5CC1D9736099}" dt="2025-05-07T09:14:54.536" v="11" actId="47"/>
        <pc:sldMkLst>
          <pc:docMk/>
          <pc:sldMk cId="1480850144" sldId="370"/>
        </pc:sldMkLst>
      </pc:sldChg>
      <pc:sldChg chg="add">
        <pc:chgData name="Gé Verbeek" userId="20d2065d-8055-4a68-a463-00777506795f" providerId="ADAL" clId="{1AD6C8A3-C6DC-4C95-A14B-5CC1D9736099}" dt="2025-05-07T09:18:12.765" v="18"/>
        <pc:sldMkLst>
          <pc:docMk/>
          <pc:sldMk cId="3096365723" sldId="372"/>
        </pc:sldMkLst>
      </pc:sldChg>
      <pc:sldChg chg="add">
        <pc:chgData name="Gé Verbeek" userId="20d2065d-8055-4a68-a463-00777506795f" providerId="ADAL" clId="{1AD6C8A3-C6DC-4C95-A14B-5CC1D9736099}" dt="2025-05-07T09:18:12.765" v="18"/>
        <pc:sldMkLst>
          <pc:docMk/>
          <pc:sldMk cId="398217584" sldId="373"/>
        </pc:sldMkLst>
      </pc:sldChg>
      <pc:sldChg chg="add">
        <pc:chgData name="Gé Verbeek" userId="20d2065d-8055-4a68-a463-00777506795f" providerId="ADAL" clId="{1AD6C8A3-C6DC-4C95-A14B-5CC1D9736099}" dt="2025-05-07T09:18:12.765" v="18"/>
        <pc:sldMkLst>
          <pc:docMk/>
          <pc:sldMk cId="1481439841" sldId="374"/>
        </pc:sldMkLst>
      </pc:sldChg>
      <pc:sldChg chg="add">
        <pc:chgData name="Gé Verbeek" userId="20d2065d-8055-4a68-a463-00777506795f" providerId="ADAL" clId="{1AD6C8A3-C6DC-4C95-A14B-5CC1D9736099}" dt="2025-05-07T09:24:32.032" v="23"/>
        <pc:sldMkLst>
          <pc:docMk/>
          <pc:sldMk cId="2903159437" sldId="378"/>
        </pc:sldMkLst>
      </pc:sldChg>
      <pc:sldChg chg="add">
        <pc:chgData name="Gé Verbeek" userId="20d2065d-8055-4a68-a463-00777506795f" providerId="ADAL" clId="{1AD6C8A3-C6DC-4C95-A14B-5CC1D9736099}" dt="2025-05-07T09:24:03.828" v="22"/>
        <pc:sldMkLst>
          <pc:docMk/>
          <pc:sldMk cId="455914270" sldId="384"/>
        </pc:sldMkLst>
      </pc:sldChg>
      <pc:sldChg chg="del">
        <pc:chgData name="Gé Verbeek" userId="20d2065d-8055-4a68-a463-00777506795f" providerId="ADAL" clId="{1AD6C8A3-C6DC-4C95-A14B-5CC1D9736099}" dt="2025-05-07T09:13:31.122" v="6" actId="47"/>
        <pc:sldMkLst>
          <pc:docMk/>
          <pc:sldMk cId="4285345702" sldId="384"/>
        </pc:sldMkLst>
      </pc:sldChg>
      <pc:sldChg chg="add">
        <pc:chgData name="Gé Verbeek" userId="20d2065d-8055-4a68-a463-00777506795f" providerId="ADAL" clId="{1AD6C8A3-C6DC-4C95-A14B-5CC1D9736099}" dt="2025-05-07T09:24:03.828" v="22"/>
        <pc:sldMkLst>
          <pc:docMk/>
          <pc:sldMk cId="2896200787" sldId="385"/>
        </pc:sldMkLst>
      </pc:sldChg>
      <pc:sldChg chg="del">
        <pc:chgData name="Gé Verbeek" userId="20d2065d-8055-4a68-a463-00777506795f" providerId="ADAL" clId="{1AD6C8A3-C6DC-4C95-A14B-5CC1D9736099}" dt="2025-05-07T09:15:27.670" v="14" actId="47"/>
        <pc:sldMkLst>
          <pc:docMk/>
          <pc:sldMk cId="3934878788" sldId="394"/>
        </pc:sldMkLst>
      </pc:sldChg>
      <pc:sldChg chg="del">
        <pc:chgData name="Gé Verbeek" userId="20d2065d-8055-4a68-a463-00777506795f" providerId="ADAL" clId="{1AD6C8A3-C6DC-4C95-A14B-5CC1D9736099}" dt="2025-05-07T09:15:29.837" v="15" actId="47"/>
        <pc:sldMkLst>
          <pc:docMk/>
          <pc:sldMk cId="2658114135" sldId="395"/>
        </pc:sldMkLst>
      </pc:sldChg>
      <pc:sldChg chg="del">
        <pc:chgData name="Gé Verbeek" userId="20d2065d-8055-4a68-a463-00777506795f" providerId="ADAL" clId="{1AD6C8A3-C6DC-4C95-A14B-5CC1D9736099}" dt="2025-05-07T09:15:35.539" v="16" actId="47"/>
        <pc:sldMkLst>
          <pc:docMk/>
          <pc:sldMk cId="3221701202" sldId="396"/>
        </pc:sldMkLst>
      </pc:sldChg>
      <pc:sldChg chg="add">
        <pc:chgData name="Gé Verbeek" userId="20d2065d-8055-4a68-a463-00777506795f" providerId="ADAL" clId="{1AD6C8A3-C6DC-4C95-A14B-5CC1D9736099}" dt="2025-05-07T09:22:25.233" v="20"/>
        <pc:sldMkLst>
          <pc:docMk/>
          <pc:sldMk cId="2316818135" sldId="400"/>
        </pc:sldMkLst>
      </pc:sldChg>
      <pc:sldChg chg="add">
        <pc:chgData name="Gé Verbeek" userId="20d2065d-8055-4a68-a463-00777506795f" providerId="ADAL" clId="{1AD6C8A3-C6DC-4C95-A14B-5CC1D9736099}" dt="2025-05-07T09:22:51.398" v="21"/>
        <pc:sldMkLst>
          <pc:docMk/>
          <pc:sldMk cId="902845225" sldId="401"/>
        </pc:sldMkLst>
      </pc:sldChg>
      <pc:sldChg chg="add">
        <pc:chgData name="Gé Verbeek" userId="20d2065d-8055-4a68-a463-00777506795f" providerId="ADAL" clId="{1AD6C8A3-C6DC-4C95-A14B-5CC1D9736099}" dt="2025-05-07T09:24:32.032" v="23"/>
        <pc:sldMkLst>
          <pc:docMk/>
          <pc:sldMk cId="427347281" sldId="402"/>
        </pc:sldMkLst>
      </pc:sldChg>
      <pc:sldChg chg="add">
        <pc:chgData name="Gé Verbeek" userId="20d2065d-8055-4a68-a463-00777506795f" providerId="ADAL" clId="{1AD6C8A3-C6DC-4C95-A14B-5CC1D9736099}" dt="2025-05-07T09:28:10.719" v="38"/>
        <pc:sldMkLst>
          <pc:docMk/>
          <pc:sldMk cId="4057886593" sldId="403"/>
        </pc:sldMkLst>
      </pc:sldChg>
      <pc:sldChg chg="modSp add mod">
        <pc:chgData name="Gé Verbeek" userId="20d2065d-8055-4a68-a463-00777506795f" providerId="ADAL" clId="{1AD6C8A3-C6DC-4C95-A14B-5CC1D9736099}" dt="2025-05-07T09:29:18.542" v="60" actId="20577"/>
        <pc:sldMkLst>
          <pc:docMk/>
          <pc:sldMk cId="3265702487" sldId="404"/>
        </pc:sldMkLst>
        <pc:spChg chg="mod">
          <ac:chgData name="Gé Verbeek" userId="20d2065d-8055-4a68-a463-00777506795f" providerId="ADAL" clId="{1AD6C8A3-C6DC-4C95-A14B-5CC1D9736099}" dt="2025-05-07T09:29:18.542" v="60" actId="20577"/>
          <ac:spMkLst>
            <pc:docMk/>
            <pc:sldMk cId="3265702487" sldId="404"/>
            <ac:spMk id="2" creationId="{9DE84D65-357F-CD6D-EED7-6DD457DA685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7-5-2025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925302-FC11-4573-933C-3E1D2F95A2B8}" type="datetimeFigureOut">
              <a:rPr lang="nl-NL" smtClean="0"/>
              <a:t>7-5-2025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1C9D5C-A24E-42B5-BD13-FFCE29705434}" type="slidenum">
              <a:rPr lang="nl-NL" smtClean="0"/>
              <a:t>‹nr.›</a:t>
            </a:fld>
            <a:endParaRPr lang="nl-NL"/>
          </a:p>
        </p:txBody>
      </p:sp>
    </p:spTree>
    <p:extLst>
      <p:ext uri="{BB962C8B-B14F-4D97-AF65-F5344CB8AC3E}">
        <p14:creationId xmlns:p14="http://schemas.microsoft.com/office/powerpoint/2010/main" val="38878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a:t>
            </a:fld>
            <a:endParaRPr lang="nl-NL"/>
          </a:p>
        </p:txBody>
      </p:sp>
    </p:spTree>
    <p:extLst>
      <p:ext uri="{BB962C8B-B14F-4D97-AF65-F5344CB8AC3E}">
        <p14:creationId xmlns:p14="http://schemas.microsoft.com/office/powerpoint/2010/main" val="1692218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94409-496D-8C1F-7C6F-4B75B1184C8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21CB6AB-B8BD-0440-0E7F-79A8886B8DF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3B4DD92-A52B-BF3E-A2D5-0CD6A65C9BB0}"/>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33A335B-E67E-B21D-5D83-0C42BED26A82}"/>
              </a:ext>
            </a:extLst>
          </p:cNvPr>
          <p:cNvSpPr>
            <a:spLocks noGrp="1"/>
          </p:cNvSpPr>
          <p:nvPr>
            <p:ph type="sldNum" sz="quarter" idx="5"/>
          </p:nvPr>
        </p:nvSpPr>
        <p:spPr/>
        <p:txBody>
          <a:bodyPr/>
          <a:lstStyle/>
          <a:p>
            <a:fld id="{BC1C9D5C-A24E-42B5-BD13-FFCE29705434}" type="slidenum">
              <a:rPr lang="nl-NL" smtClean="0"/>
              <a:t>69</a:t>
            </a:fld>
            <a:endParaRPr lang="nl-NL"/>
          </a:p>
        </p:txBody>
      </p:sp>
    </p:spTree>
    <p:extLst>
      <p:ext uri="{BB962C8B-B14F-4D97-AF65-F5344CB8AC3E}">
        <p14:creationId xmlns:p14="http://schemas.microsoft.com/office/powerpoint/2010/main" val="2959405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E27E9-6E32-FB28-1F21-81CB761EDAC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2B1E607-AAA0-7195-5111-997CCCC088F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DE45939-3839-23D5-999A-6691B6A4E57A}"/>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5D22BE89-6C76-BAB9-C528-4E3D95513A38}"/>
              </a:ext>
            </a:extLst>
          </p:cNvPr>
          <p:cNvSpPr>
            <a:spLocks noGrp="1"/>
          </p:cNvSpPr>
          <p:nvPr>
            <p:ph type="sldNum" sz="quarter" idx="5"/>
          </p:nvPr>
        </p:nvSpPr>
        <p:spPr/>
        <p:txBody>
          <a:bodyPr/>
          <a:lstStyle/>
          <a:p>
            <a:fld id="{BC1C9D5C-A24E-42B5-BD13-FFCE29705434}" type="slidenum">
              <a:rPr lang="nl-NL" smtClean="0"/>
              <a:t>70</a:t>
            </a:fld>
            <a:endParaRPr lang="nl-NL"/>
          </a:p>
        </p:txBody>
      </p:sp>
    </p:spTree>
    <p:extLst>
      <p:ext uri="{BB962C8B-B14F-4D97-AF65-F5344CB8AC3E}">
        <p14:creationId xmlns:p14="http://schemas.microsoft.com/office/powerpoint/2010/main" val="580033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75</a:t>
            </a:fld>
            <a:endParaRPr lang="nl-NL"/>
          </a:p>
        </p:txBody>
      </p:sp>
    </p:spTree>
    <p:extLst>
      <p:ext uri="{BB962C8B-B14F-4D97-AF65-F5344CB8AC3E}">
        <p14:creationId xmlns:p14="http://schemas.microsoft.com/office/powerpoint/2010/main" val="271405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6</a:t>
            </a:fld>
            <a:endParaRPr lang="nl-NL"/>
          </a:p>
        </p:txBody>
      </p:sp>
    </p:spTree>
    <p:extLst>
      <p:ext uri="{BB962C8B-B14F-4D97-AF65-F5344CB8AC3E}">
        <p14:creationId xmlns:p14="http://schemas.microsoft.com/office/powerpoint/2010/main" val="2897471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31</a:t>
            </a:fld>
            <a:endParaRPr lang="nl-NL"/>
          </a:p>
        </p:txBody>
      </p:sp>
    </p:spTree>
    <p:extLst>
      <p:ext uri="{BB962C8B-B14F-4D97-AF65-F5344CB8AC3E}">
        <p14:creationId xmlns:p14="http://schemas.microsoft.com/office/powerpoint/2010/main" val="4116624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a:solidFill>
                  <a:schemeClr val="tx1"/>
                </a:solidFill>
                <a:effectLst/>
                <a:latin typeface="+mn-lt"/>
                <a:ea typeface="+mn-ea"/>
                <a:cs typeface="+mn-cs"/>
              </a:rPr>
              <a:t>Het zal duidelijk zijn dat in de handelsketen (en dus ook bij de bloemist) de hoeveelheid licht meestal (veel) te</a:t>
            </a:r>
          </a:p>
          <a:p>
            <a:r>
              <a:rPr lang="nl-NL" sz="1200" kern="1200" dirty="0">
                <a:solidFill>
                  <a:schemeClr val="tx1"/>
                </a:solidFill>
                <a:effectLst/>
                <a:latin typeface="+mn-lt"/>
                <a:ea typeface="+mn-ea"/>
                <a:cs typeface="+mn-cs"/>
              </a:rPr>
              <a:t>laag is. Belichten of bijlichten is in de praktijk meestal onhaalbaar. Een snelle doorlooptijd is daarom ook voor potplanten  van  het  grootste  belang.  Een  ander  aspect  van  licht  is  de  daglengte.  Voor  de  ontwikkeling  van bloemenknoppen kan het nodig zijn dat een plant een minimaal aantal uren licht (of duisternis) per etmaal nodig heeft. Dit noem je </a:t>
            </a:r>
            <a:r>
              <a:rPr lang="nl-NL" sz="1200" i="1" kern="1200" dirty="0">
                <a:solidFill>
                  <a:schemeClr val="tx1"/>
                </a:solidFill>
                <a:effectLst/>
                <a:latin typeface="+mn-lt"/>
                <a:ea typeface="+mn-ea"/>
                <a:cs typeface="+mn-cs"/>
              </a:rPr>
              <a:t>fotoperiodiciteit</a:t>
            </a:r>
            <a:r>
              <a:rPr lang="nl-NL" sz="1200" kern="1200" dirty="0">
                <a:solidFill>
                  <a:schemeClr val="tx1"/>
                </a:solidFill>
                <a:effectLst/>
                <a:latin typeface="+mn-lt"/>
                <a:ea typeface="+mn-ea"/>
                <a:cs typeface="+mn-cs"/>
              </a:rPr>
              <a:t>. Als je het over fotoperiodiciteit hebt, kun je planten in drie groepen indelen:</a:t>
            </a:r>
          </a:p>
          <a:p>
            <a:r>
              <a:rPr lang="nl-NL" sz="1200" kern="1200" dirty="0">
                <a:solidFill>
                  <a:schemeClr val="tx1"/>
                </a:solidFill>
                <a:effectLst/>
                <a:latin typeface="+mn-lt"/>
                <a:ea typeface="+mn-ea"/>
                <a:cs typeface="+mn-cs"/>
              </a:rPr>
              <a:t>1   </a:t>
            </a:r>
            <a:r>
              <a:rPr lang="nl-NL" sz="1200" kern="1200" dirty="0" err="1">
                <a:solidFill>
                  <a:schemeClr val="tx1"/>
                </a:solidFill>
                <a:effectLst/>
                <a:latin typeface="+mn-lt"/>
                <a:ea typeface="+mn-ea"/>
                <a:cs typeface="+mn-cs"/>
              </a:rPr>
              <a:t>kortedagplanten</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kd</a:t>
            </a:r>
            <a:r>
              <a:rPr lang="nl-NL" sz="1200" kern="1200" dirty="0">
                <a:solidFill>
                  <a:schemeClr val="tx1"/>
                </a:solidFill>
                <a:effectLst/>
                <a:latin typeface="+mn-lt"/>
                <a:ea typeface="+mn-ea"/>
                <a:cs typeface="+mn-cs"/>
              </a:rPr>
              <a:t>) moeten voor het vormen van de bloemknoppen minstens twaalf uur per etmaal onaf- gebroken in het donker staan gedurende enkele weken. Voorbeelden zijn </a:t>
            </a:r>
            <a:r>
              <a:rPr lang="nl-NL" sz="1200" kern="1200" dirty="0" err="1">
                <a:solidFill>
                  <a:schemeClr val="tx1"/>
                </a:solidFill>
                <a:effectLst/>
                <a:latin typeface="+mn-lt"/>
                <a:ea typeface="+mn-ea"/>
                <a:cs typeface="+mn-cs"/>
              </a:rPr>
              <a:t>Euphorbia</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pulcherrima</a:t>
            </a:r>
            <a:r>
              <a:rPr lang="nl-NL" sz="1200" kern="1200" dirty="0">
                <a:solidFill>
                  <a:schemeClr val="tx1"/>
                </a:solidFill>
                <a:effectLst/>
                <a:latin typeface="+mn-lt"/>
                <a:ea typeface="+mn-ea"/>
                <a:cs typeface="+mn-cs"/>
              </a:rPr>
              <a:t> (kerstster), </a:t>
            </a:r>
            <a:r>
              <a:rPr lang="nl-NL" sz="1200" kern="1200" dirty="0" err="1">
                <a:solidFill>
                  <a:schemeClr val="tx1"/>
                </a:solidFill>
                <a:effectLst/>
                <a:latin typeface="+mn-lt"/>
                <a:ea typeface="+mn-ea"/>
                <a:cs typeface="+mn-cs"/>
              </a:rPr>
              <a:t>kalanchoe</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dendranthema</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indicum</a:t>
            </a:r>
            <a:r>
              <a:rPr lang="nl-NL" sz="1200" kern="1200" dirty="0">
                <a:solidFill>
                  <a:schemeClr val="tx1"/>
                </a:solidFill>
                <a:effectLst/>
                <a:latin typeface="+mn-lt"/>
                <a:ea typeface="+mn-ea"/>
                <a:cs typeface="+mn-cs"/>
              </a:rPr>
              <a:t> groep (potchrysant) en begonia </a:t>
            </a:r>
            <a:r>
              <a:rPr lang="nl-NL" sz="1200" kern="1200" dirty="0" err="1">
                <a:solidFill>
                  <a:schemeClr val="tx1"/>
                </a:solidFill>
                <a:effectLst/>
                <a:latin typeface="+mn-lt"/>
                <a:ea typeface="+mn-ea"/>
                <a:cs typeface="+mn-cs"/>
              </a:rPr>
              <a:t>elatior</a:t>
            </a:r>
            <a:r>
              <a:rPr lang="nl-NL" sz="1200" kern="1200" dirty="0">
                <a:solidFill>
                  <a:schemeClr val="tx1"/>
                </a:solidFill>
                <a:effectLst/>
                <a:latin typeface="+mn-lt"/>
                <a:ea typeface="+mn-ea"/>
                <a:cs typeface="+mn-cs"/>
              </a:rPr>
              <a:t> groep (begonia).</a:t>
            </a:r>
          </a:p>
          <a:p>
            <a:r>
              <a:rPr lang="nl-NL" sz="1200" kern="1200" dirty="0">
                <a:solidFill>
                  <a:schemeClr val="tx1"/>
                </a:solidFill>
                <a:effectLst/>
                <a:latin typeface="+mn-lt"/>
                <a:ea typeface="+mn-ea"/>
                <a:cs typeface="+mn-cs"/>
              </a:rPr>
              <a:t>2   langedagplanten (ld) moeten minimaal twaalf tot veertien uur licht per etmaal hebben om knoppen te kunnen vormen. Voorbeelden zijn: </a:t>
            </a:r>
            <a:r>
              <a:rPr lang="nl-NL" sz="1200" kern="1200" dirty="0" err="1">
                <a:solidFill>
                  <a:schemeClr val="tx1"/>
                </a:solidFill>
                <a:effectLst/>
                <a:latin typeface="+mn-lt"/>
                <a:ea typeface="+mn-ea"/>
                <a:cs typeface="+mn-cs"/>
              </a:rPr>
              <a:t>pachystachys</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pentas</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dianthus</a:t>
            </a:r>
            <a:r>
              <a:rPr lang="nl-NL" sz="1200" kern="1200" dirty="0">
                <a:solidFill>
                  <a:schemeClr val="tx1"/>
                </a:solidFill>
                <a:effectLst/>
                <a:latin typeface="+mn-lt"/>
                <a:ea typeface="+mn-ea"/>
                <a:cs typeface="+mn-cs"/>
              </a:rPr>
              <a:t> (potanjer).</a:t>
            </a:r>
          </a:p>
          <a:p>
            <a:r>
              <a:rPr lang="nl-NL" sz="1200" kern="1200" dirty="0">
                <a:solidFill>
                  <a:schemeClr val="tx1"/>
                </a:solidFill>
                <a:effectLst/>
                <a:latin typeface="+mn-lt"/>
                <a:ea typeface="+mn-ea"/>
                <a:cs typeface="+mn-cs"/>
              </a:rPr>
              <a:t>3   bij </a:t>
            </a:r>
            <a:r>
              <a:rPr lang="nl-NL" sz="1200" kern="1200" dirty="0" err="1">
                <a:solidFill>
                  <a:schemeClr val="tx1"/>
                </a:solidFill>
                <a:effectLst/>
                <a:latin typeface="+mn-lt"/>
                <a:ea typeface="+mn-ea"/>
                <a:cs typeface="+mn-cs"/>
              </a:rPr>
              <a:t>dagneutraleplanten</a:t>
            </a:r>
            <a:r>
              <a:rPr lang="nl-NL" sz="1200" kern="1200" dirty="0">
                <a:solidFill>
                  <a:schemeClr val="tx1"/>
                </a:solidFill>
                <a:effectLst/>
                <a:latin typeface="+mn-lt"/>
                <a:ea typeface="+mn-ea"/>
                <a:cs typeface="+mn-cs"/>
              </a:rPr>
              <a:t> (dn) maakt het voor de knopvorming niet uit hoeveel licht zij op een dag krijgen. Voor</a:t>
            </a:r>
          </a:p>
          <a:p>
            <a:r>
              <a:rPr lang="nl-NL" sz="1200" kern="1200" dirty="0">
                <a:solidFill>
                  <a:schemeClr val="tx1"/>
                </a:solidFill>
                <a:effectLst/>
                <a:latin typeface="+mn-lt"/>
                <a:ea typeface="+mn-ea"/>
                <a:cs typeface="+mn-cs"/>
              </a:rPr>
              <a:t>de bloemknopvorming reageren ze vooral op temperatuur. </a:t>
            </a:r>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32</a:t>
            </a:fld>
            <a:endParaRPr lang="nl-NL"/>
          </a:p>
        </p:txBody>
      </p:sp>
    </p:spTree>
    <p:extLst>
      <p:ext uri="{BB962C8B-B14F-4D97-AF65-F5344CB8AC3E}">
        <p14:creationId xmlns:p14="http://schemas.microsoft.com/office/powerpoint/2010/main" val="4024532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C1C9D5C-A24E-42B5-BD13-FFCE29705434}" type="slidenum">
              <a:rPr lang="nl-NL" smtClean="0"/>
              <a:t>35</a:t>
            </a:fld>
            <a:endParaRPr lang="nl-NL"/>
          </a:p>
        </p:txBody>
      </p:sp>
    </p:spTree>
    <p:extLst>
      <p:ext uri="{BB962C8B-B14F-4D97-AF65-F5344CB8AC3E}">
        <p14:creationId xmlns:p14="http://schemas.microsoft.com/office/powerpoint/2010/main" val="2114166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AutoNum type="arabicParenR"/>
            </a:pPr>
            <a:r>
              <a:rPr lang="nl-NL" dirty="0"/>
              <a:t>5000x0,019=95,    95x (60x60*24)= 8208000  </a:t>
            </a:r>
            <a:r>
              <a:rPr lang="nl-NL" sz="1200" dirty="0"/>
              <a:t>µmol/m² = 8,2 mol</a:t>
            </a:r>
          </a:p>
          <a:p>
            <a:pPr marL="228600" indent="-228600">
              <a:buAutoNum type="arabicParenR"/>
            </a:pPr>
            <a:r>
              <a:rPr lang="nl-NL" sz="1200" dirty="0"/>
              <a:t>100 x 4,98 = 498 µmol/m²/s</a:t>
            </a:r>
          </a:p>
          <a:p>
            <a:pPr marL="228600" indent="-228600">
              <a:buAutoNum type="arabicParenR"/>
            </a:pPr>
            <a:r>
              <a:rPr lang="nl-NL" sz="1200" dirty="0"/>
              <a:t>30,000,000/ (60x60x10)= 833 µmol/m²/s </a:t>
            </a:r>
          </a:p>
          <a:p>
            <a:pPr marL="228600" indent="-228600">
              <a:buAutoNum type="arabicParenR"/>
            </a:pPr>
            <a:endParaRPr lang="nl-NL" dirty="0"/>
          </a:p>
        </p:txBody>
      </p:sp>
      <p:sp>
        <p:nvSpPr>
          <p:cNvPr id="4" name="Tijdelijke aanduiding voor dianummer 3"/>
          <p:cNvSpPr>
            <a:spLocks noGrp="1"/>
          </p:cNvSpPr>
          <p:nvPr>
            <p:ph type="sldNum" sz="quarter" idx="5"/>
          </p:nvPr>
        </p:nvSpPr>
        <p:spPr/>
        <p:txBody>
          <a:bodyPr/>
          <a:lstStyle/>
          <a:p>
            <a:fld id="{203EA2B9-694E-4725-868D-A9FA4F968C1A}" type="slidenum">
              <a:rPr lang="nl-NL" smtClean="0"/>
              <a:t>52</a:t>
            </a:fld>
            <a:endParaRPr lang="nl-NL"/>
          </a:p>
        </p:txBody>
      </p:sp>
    </p:spTree>
    <p:extLst>
      <p:ext uri="{BB962C8B-B14F-4D97-AF65-F5344CB8AC3E}">
        <p14:creationId xmlns:p14="http://schemas.microsoft.com/office/powerpoint/2010/main" val="309055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dirty="0"/>
              <a:t>25 mol = 25.000.000 µmol/m²/dag / (8 uur x 60 minuten x 60 sec= 28800</a:t>
            </a:r>
            <a:br>
              <a:rPr lang="nl-NL" sz="1200" dirty="0"/>
            </a:br>
            <a:r>
              <a:rPr lang="nl-NL" sz="1200" dirty="0"/>
              <a:t>= 868 µmol/m²/s </a:t>
            </a:r>
          </a:p>
          <a:p>
            <a:r>
              <a:rPr lang="nl-NL" sz="1200" dirty="0"/>
              <a:t>Dus bij belichten 868 µmol/m²/s  - 200 µmol/m²/s = 668 µmol/m²/s</a:t>
            </a:r>
          </a:p>
          <a:p>
            <a:r>
              <a:rPr lang="nl-NL" sz="1200" dirty="0"/>
              <a:t>In watt is dat 668 µmol/m²/s x 0,201 = 174 watt/m2</a:t>
            </a:r>
          </a:p>
          <a:p>
            <a:endParaRPr lang="nl-NL" dirty="0"/>
          </a:p>
        </p:txBody>
      </p:sp>
      <p:sp>
        <p:nvSpPr>
          <p:cNvPr id="4" name="Tijdelijke aanduiding voor dianummer 3"/>
          <p:cNvSpPr>
            <a:spLocks noGrp="1"/>
          </p:cNvSpPr>
          <p:nvPr>
            <p:ph type="sldNum" sz="quarter" idx="5"/>
          </p:nvPr>
        </p:nvSpPr>
        <p:spPr/>
        <p:txBody>
          <a:bodyPr/>
          <a:lstStyle/>
          <a:p>
            <a:fld id="{203EA2B9-694E-4725-868D-A9FA4F968C1A}" type="slidenum">
              <a:rPr lang="nl-NL" smtClean="0"/>
              <a:t>53</a:t>
            </a:fld>
            <a:endParaRPr lang="nl-NL"/>
          </a:p>
        </p:txBody>
      </p:sp>
    </p:spTree>
    <p:extLst>
      <p:ext uri="{BB962C8B-B14F-4D97-AF65-F5344CB8AC3E}">
        <p14:creationId xmlns:p14="http://schemas.microsoft.com/office/powerpoint/2010/main" val="646535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14FA7-D3C6-0B48-C4E3-FF829B1FAEC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79D3CD4-6DDA-D096-368B-B1A75F980DF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552D374-6A4C-F45A-2EB2-6501F5266929}"/>
              </a:ext>
            </a:extLst>
          </p:cNvPr>
          <p:cNvSpPr>
            <a:spLocks noGrp="1"/>
          </p:cNvSpPr>
          <p:nvPr>
            <p:ph type="body" idx="1"/>
          </p:nvPr>
        </p:nvSpPr>
        <p:spPr/>
        <p:txBody>
          <a:bodyPr/>
          <a:lstStyle/>
          <a:p>
            <a:r>
              <a:rPr lang="nl-NL" dirty="0"/>
              <a:t>-</a:t>
            </a:r>
            <a:endParaRPr lang="nl-NL" sz="1200" dirty="0"/>
          </a:p>
        </p:txBody>
      </p:sp>
      <p:sp>
        <p:nvSpPr>
          <p:cNvPr id="4" name="Tijdelijke aanduiding voor dianummer 3">
            <a:extLst>
              <a:ext uri="{FF2B5EF4-FFF2-40B4-BE49-F238E27FC236}">
                <a16:creationId xmlns:a16="http://schemas.microsoft.com/office/drawing/2014/main" id="{EA398295-9B36-D5FE-808D-D183AD643435}"/>
              </a:ext>
            </a:extLst>
          </p:cNvPr>
          <p:cNvSpPr>
            <a:spLocks noGrp="1"/>
          </p:cNvSpPr>
          <p:nvPr>
            <p:ph type="sldNum" sz="quarter" idx="5"/>
          </p:nvPr>
        </p:nvSpPr>
        <p:spPr/>
        <p:txBody>
          <a:bodyPr/>
          <a:lstStyle/>
          <a:p>
            <a:fld id="{203EA2B9-694E-4725-868D-A9FA4F968C1A}" type="slidenum">
              <a:rPr lang="nl-NL" smtClean="0"/>
              <a:t>54</a:t>
            </a:fld>
            <a:endParaRPr lang="nl-NL"/>
          </a:p>
        </p:txBody>
      </p:sp>
    </p:spTree>
    <p:extLst>
      <p:ext uri="{BB962C8B-B14F-4D97-AF65-F5344CB8AC3E}">
        <p14:creationId xmlns:p14="http://schemas.microsoft.com/office/powerpoint/2010/main" val="1659541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Font typeface="+mj-lt"/>
              <a:buAutoNum type="arabicPeriod"/>
            </a:pPr>
            <a:r>
              <a:rPr lang="nl-NL" dirty="0"/>
              <a:t>5000x0,019= 95    =8,2 mol    </a:t>
            </a:r>
          </a:p>
          <a:p>
            <a:pPr marL="228600" indent="-228600">
              <a:buFont typeface="+mj-lt"/>
              <a:buAutoNum type="arabicPeriod"/>
            </a:pPr>
            <a:r>
              <a:rPr lang="nl-NL" dirty="0"/>
              <a:t>100 x 4,98 =  498  </a:t>
            </a:r>
            <a:r>
              <a:rPr lang="nl-NL" sz="1800" b="0" i="0" u="none" strike="noStrike" dirty="0">
                <a:solidFill>
                  <a:srgbClr val="000000"/>
                </a:solidFill>
                <a:effectLst/>
                <a:latin typeface="Calibri" panose="020F0502020204030204" pitchFamily="34" charset="0"/>
              </a:rPr>
              <a:t>µmol/m²/s </a:t>
            </a:r>
            <a:endParaRPr lang="nl-NL" dirty="0"/>
          </a:p>
          <a:p>
            <a:pPr marL="228600" indent="-228600">
              <a:buFont typeface="+mj-lt"/>
              <a:buAutoNum type="arabicPeriod"/>
            </a:pPr>
            <a:r>
              <a:rPr lang="nl-NL" dirty="0"/>
              <a:t>25.000.000/(8x60x60)= 868 </a:t>
            </a:r>
            <a:r>
              <a:rPr lang="nl-NL" sz="1800" b="0" i="0" u="none" strike="noStrike" dirty="0">
                <a:solidFill>
                  <a:srgbClr val="000000"/>
                </a:solidFill>
                <a:effectLst/>
                <a:latin typeface="Calibri" panose="020F0502020204030204" pitchFamily="34" charset="0"/>
              </a:rPr>
              <a:t>µmol/m²/s </a:t>
            </a:r>
            <a:endParaRPr lang="nl-NL" dirty="0"/>
          </a:p>
          <a:p>
            <a:pPr marL="228600" indent="-228600">
              <a:buFont typeface="+mj-lt"/>
              <a:buAutoNum type="arabicPeriod"/>
            </a:pPr>
            <a:r>
              <a:rPr lang="nl-NL" dirty="0"/>
              <a:t>20.000.000/(24x60x60)= 231 </a:t>
            </a:r>
            <a:r>
              <a:rPr lang="nl-NL" sz="1800" b="0" i="0" u="none" strike="noStrike" dirty="0">
                <a:solidFill>
                  <a:srgbClr val="000000"/>
                </a:solidFill>
                <a:effectLst/>
                <a:latin typeface="Calibri" panose="020F0502020204030204" pitchFamily="34" charset="0"/>
              </a:rPr>
              <a:t>µmol/m²/s </a:t>
            </a:r>
            <a:endParaRPr lang="nl-NL" dirty="0"/>
          </a:p>
          <a:p>
            <a:pPr marL="228600" indent="-228600">
              <a:buFont typeface="+mj-lt"/>
              <a:buAutoNum type="arabicPeriod"/>
            </a:pPr>
            <a:r>
              <a:rPr lang="nl-NL" dirty="0"/>
              <a:t>125x82=10250 lux</a:t>
            </a:r>
          </a:p>
          <a:p>
            <a:pPr marL="228600" indent="-228600">
              <a:buFont typeface="+mj-lt"/>
              <a:buAutoNum type="arabicPeriod"/>
            </a:pPr>
            <a:r>
              <a:rPr lang="nl-NL" dirty="0"/>
              <a:t>250X0,019= 4,75 </a:t>
            </a:r>
            <a:r>
              <a:rPr lang="nl-NL" sz="1800" b="0" i="0" u="none" strike="noStrike" dirty="0">
                <a:solidFill>
                  <a:srgbClr val="000000"/>
                </a:solidFill>
                <a:effectLst/>
                <a:latin typeface="Calibri" panose="020F0502020204030204" pitchFamily="34" charset="0"/>
              </a:rPr>
              <a:t>µmol/m²/s </a:t>
            </a:r>
            <a:endParaRPr lang="nl-NL" dirty="0"/>
          </a:p>
          <a:p>
            <a:pPr marL="228600" indent="-228600">
              <a:buFont typeface="+mj-lt"/>
              <a:buAutoNum type="arabicPeriod"/>
            </a:pPr>
            <a:endParaRPr lang="nl-NL" dirty="0"/>
          </a:p>
        </p:txBody>
      </p:sp>
      <p:sp>
        <p:nvSpPr>
          <p:cNvPr id="4" name="Tijdelijke aanduiding voor dianummer 3"/>
          <p:cNvSpPr>
            <a:spLocks noGrp="1"/>
          </p:cNvSpPr>
          <p:nvPr>
            <p:ph type="sldNum" sz="quarter" idx="5"/>
          </p:nvPr>
        </p:nvSpPr>
        <p:spPr/>
        <p:txBody>
          <a:bodyPr/>
          <a:lstStyle/>
          <a:p>
            <a:fld id="{203EA2B9-694E-4725-868D-A9FA4F968C1A}" type="slidenum">
              <a:rPr lang="nl-NL" smtClean="0"/>
              <a:t>68</a:t>
            </a:fld>
            <a:endParaRPr lang="nl-NL"/>
          </a:p>
        </p:txBody>
      </p:sp>
    </p:spTree>
    <p:extLst>
      <p:ext uri="{BB962C8B-B14F-4D97-AF65-F5344CB8AC3E}">
        <p14:creationId xmlns:p14="http://schemas.microsoft.com/office/powerpoint/2010/main" val="29096126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7" name="Afbeelding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4.tmp"/><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4.tmp"/><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9.png"/><Relationship Id="rId1" Type="http://schemas.openxmlformats.org/officeDocument/2006/relationships/slideLayout" Target="../slideLayouts/slideLayout8.xml"/><Relationship Id="rId5" Type="http://schemas.openxmlformats.org/officeDocument/2006/relationships/image" Target="../media/image60.png"/><Relationship Id="rId4" Type="http://schemas.openxmlformats.org/officeDocument/2006/relationships/image" Target="../media/image62.png"/></Relationships>
</file>

<file path=ppt/slides/_rels/slide7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BD8039-51BF-824D-775D-FCBE82A9B3A8}"/>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B5EC46D1-0AB3-473A-4251-BB36E1FBB69C}"/>
              </a:ext>
            </a:extLst>
          </p:cNvPr>
          <p:cNvSpPr>
            <a:spLocks noGrp="1"/>
          </p:cNvSpPr>
          <p:nvPr>
            <p:ph idx="1"/>
          </p:nvPr>
        </p:nvSpPr>
        <p:spPr>
          <a:xfrm>
            <a:off x="852755" y="1728000"/>
            <a:ext cx="8939245" cy="4351338"/>
          </a:xfrm>
        </p:spPr>
        <p:txBody>
          <a:bodyPr>
            <a:normAutofit fontScale="92500" lnSpcReduction="20000"/>
          </a:bodyPr>
          <a:lstStyle/>
          <a:p>
            <a:pPr indent="0">
              <a:buNone/>
            </a:pPr>
            <a:r>
              <a:rPr lang="nl-NL" b="1" dirty="0">
                <a:solidFill>
                  <a:srgbClr val="0070C0"/>
                </a:solidFill>
              </a:rPr>
              <a:t>UV licht (Ultra Violet) 100-400 nm </a:t>
            </a:r>
          </a:p>
          <a:p>
            <a:pPr indent="0">
              <a:buNone/>
            </a:pPr>
            <a:endParaRPr lang="nl-NL" b="1" dirty="0">
              <a:solidFill>
                <a:srgbClr val="0070C0"/>
              </a:solidFill>
            </a:endParaRPr>
          </a:p>
          <a:p>
            <a:pPr indent="0">
              <a:buNone/>
            </a:pPr>
            <a:r>
              <a:rPr lang="nl-NL" sz="2600" dirty="0">
                <a:solidFill>
                  <a:schemeClr val="tx1"/>
                </a:solidFill>
              </a:rPr>
              <a:t>Kunnen we onderscheiden in UV-C, UV-B en UV-A</a:t>
            </a:r>
          </a:p>
          <a:p>
            <a:pPr indent="0">
              <a:buNone/>
            </a:pPr>
            <a:r>
              <a:rPr lang="nl-NL" sz="2600" dirty="0">
                <a:solidFill>
                  <a:schemeClr val="tx1"/>
                </a:solidFill>
              </a:rPr>
              <a:t>UV licht kan schadelijk zijn bij hoge intensiteit.</a:t>
            </a:r>
          </a:p>
          <a:p>
            <a:pPr indent="0">
              <a:buNone/>
            </a:pPr>
            <a:br>
              <a:rPr lang="nl-NL" sz="2600" dirty="0">
                <a:solidFill>
                  <a:schemeClr val="tx1"/>
                </a:solidFill>
              </a:rPr>
            </a:br>
            <a:r>
              <a:rPr lang="nl-NL" sz="2600" dirty="0">
                <a:solidFill>
                  <a:schemeClr val="tx1"/>
                </a:solidFill>
              </a:rPr>
              <a:t>UV-A en UV-B zorgen ervoor dat je verbrand in de zon</a:t>
            </a:r>
          </a:p>
          <a:p>
            <a:pPr indent="0">
              <a:buNone/>
            </a:pPr>
            <a:endParaRPr lang="nl-NL" sz="2600" dirty="0">
              <a:solidFill>
                <a:schemeClr val="tx1"/>
              </a:solidFill>
            </a:endParaRPr>
          </a:p>
          <a:p>
            <a:pPr indent="0">
              <a:buNone/>
            </a:pPr>
            <a:r>
              <a:rPr lang="nl-NL" sz="2600" dirty="0">
                <a:solidFill>
                  <a:schemeClr val="tx1"/>
                </a:solidFill>
              </a:rPr>
              <a:t>Het UV-C licht van zonlicht wordt grotendeels</a:t>
            </a:r>
            <a:br>
              <a:rPr lang="nl-NL" sz="2600" dirty="0">
                <a:solidFill>
                  <a:schemeClr val="tx1"/>
                </a:solidFill>
              </a:rPr>
            </a:br>
            <a:r>
              <a:rPr lang="nl-NL" sz="2600" dirty="0">
                <a:solidFill>
                  <a:schemeClr val="tx1"/>
                </a:solidFill>
              </a:rPr>
              <a:t>geabsorbeerd door de ozonlaag en bereikt</a:t>
            </a:r>
          </a:p>
          <a:p>
            <a:pPr indent="0">
              <a:buNone/>
            </a:pPr>
            <a:r>
              <a:rPr lang="nl-NL" sz="2600" dirty="0">
                <a:solidFill>
                  <a:schemeClr val="tx1"/>
                </a:solidFill>
              </a:rPr>
              <a:t>de aarde niet</a:t>
            </a:r>
          </a:p>
          <a:p>
            <a:pPr indent="0">
              <a:buNone/>
            </a:pPr>
            <a:endParaRPr lang="nl-NL" sz="2600" dirty="0">
              <a:solidFill>
                <a:schemeClr val="tx1"/>
              </a:solidFill>
            </a:endParaRPr>
          </a:p>
          <a:p>
            <a:pPr indent="0">
              <a:buNone/>
            </a:pPr>
            <a:r>
              <a:rPr lang="nl-NL" sz="2600" dirty="0">
                <a:solidFill>
                  <a:schemeClr val="tx1"/>
                </a:solidFill>
              </a:rPr>
              <a:t>UV-C licht wordt ook gebruikt om water te </a:t>
            </a:r>
            <a:br>
              <a:rPr lang="nl-NL" sz="2600" dirty="0">
                <a:solidFill>
                  <a:schemeClr val="tx1"/>
                </a:solidFill>
              </a:rPr>
            </a:br>
            <a:r>
              <a:rPr lang="nl-NL" sz="2600" dirty="0">
                <a:solidFill>
                  <a:schemeClr val="tx1"/>
                </a:solidFill>
              </a:rPr>
              <a:t>ontsmetten en meeldauw te bestrijden</a:t>
            </a:r>
            <a:r>
              <a:rPr lang="nl-NL" dirty="0">
                <a:solidFill>
                  <a:schemeClr val="tx1"/>
                </a:solidFill>
              </a:rPr>
              <a:t>.</a:t>
            </a:r>
          </a:p>
          <a:p>
            <a:pPr indent="0">
              <a:buNone/>
            </a:pPr>
            <a:br>
              <a:rPr lang="nl-NL" dirty="0">
                <a:solidFill>
                  <a:schemeClr val="tx1"/>
                </a:solidFill>
              </a:rPr>
            </a:br>
            <a:endParaRPr lang="nl-NL" dirty="0">
              <a:solidFill>
                <a:schemeClr val="tx1"/>
              </a:solidFill>
            </a:endParaRPr>
          </a:p>
        </p:txBody>
      </p:sp>
      <p:pic>
        <p:nvPicPr>
          <p:cNvPr id="4" name="Afbeelding 3">
            <a:extLst>
              <a:ext uri="{FF2B5EF4-FFF2-40B4-BE49-F238E27FC236}">
                <a16:creationId xmlns:a16="http://schemas.microsoft.com/office/drawing/2014/main" id="{928350E1-4A2A-BEC7-7DE7-BD8422DDA294}"/>
              </a:ext>
            </a:extLst>
          </p:cNvPr>
          <p:cNvPicPr>
            <a:picLocks noChangeAspect="1"/>
          </p:cNvPicPr>
          <p:nvPr/>
        </p:nvPicPr>
        <p:blipFill>
          <a:blip r:embed="rId2"/>
          <a:srcRect r="4290"/>
          <a:stretch/>
        </p:blipFill>
        <p:spPr>
          <a:xfrm>
            <a:off x="8656367" y="1067212"/>
            <a:ext cx="3180730" cy="2138758"/>
          </a:xfrm>
          <a:prstGeom prst="rect">
            <a:avLst/>
          </a:prstGeom>
        </p:spPr>
      </p:pic>
      <p:pic>
        <p:nvPicPr>
          <p:cNvPr id="5" name="Afbeelding 4">
            <a:extLst>
              <a:ext uri="{FF2B5EF4-FFF2-40B4-BE49-F238E27FC236}">
                <a16:creationId xmlns:a16="http://schemas.microsoft.com/office/drawing/2014/main" id="{23B708D5-B1BE-E9A4-3507-FE83E3382F27}"/>
              </a:ext>
            </a:extLst>
          </p:cNvPr>
          <p:cNvPicPr>
            <a:picLocks noChangeAspect="1"/>
          </p:cNvPicPr>
          <p:nvPr/>
        </p:nvPicPr>
        <p:blipFill>
          <a:blip r:embed="rId3"/>
          <a:stretch>
            <a:fillRect/>
          </a:stretch>
        </p:blipFill>
        <p:spPr>
          <a:xfrm>
            <a:off x="7077205" y="4039725"/>
            <a:ext cx="4823404" cy="2576672"/>
          </a:xfrm>
          <a:prstGeom prst="rect">
            <a:avLst/>
          </a:prstGeom>
        </p:spPr>
      </p:pic>
    </p:spTree>
    <p:extLst>
      <p:ext uri="{BB962C8B-B14F-4D97-AF65-F5344CB8AC3E}">
        <p14:creationId xmlns:p14="http://schemas.microsoft.com/office/powerpoint/2010/main" val="807933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1000"/>
                                        <p:tgtEl>
                                          <p:spTgt spid="3">
                                            <p:txEl>
                                              <p:pRg st="6" end="6"/>
                                            </p:txEl>
                                          </p:spTgt>
                                        </p:tgtEl>
                                      </p:cBhvr>
                                    </p:animEffect>
                                    <p:anim calcmode="lin" valueType="num">
                                      <p:cBhvr>
                                        <p:cTn id="2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anim calcmode="lin" valueType="num">
                                      <p:cBhvr>
                                        <p:cTn id="3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1000"/>
                                        <p:tgtEl>
                                          <p:spTgt spid="3">
                                            <p:txEl>
                                              <p:pRg st="9" end="9"/>
                                            </p:txEl>
                                          </p:spTgt>
                                        </p:tgtEl>
                                      </p:cBhvr>
                                    </p:animEffect>
                                    <p:anim calcmode="lin" valueType="num">
                                      <p:cBhvr>
                                        <p:cTn id="3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2BFC7-7B75-CEB9-30D0-908D922530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2F0316A-D287-24F4-C3EA-B9FE8618131A}"/>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A9E4F697-6F3D-2765-2CB0-91C7E4901061}"/>
              </a:ext>
            </a:extLst>
          </p:cNvPr>
          <p:cNvSpPr>
            <a:spLocks noGrp="1"/>
          </p:cNvSpPr>
          <p:nvPr>
            <p:ph idx="1"/>
          </p:nvPr>
        </p:nvSpPr>
        <p:spPr>
          <a:xfrm>
            <a:off x="645174" y="1521513"/>
            <a:ext cx="8011194" cy="4351338"/>
          </a:xfrm>
        </p:spPr>
        <p:txBody>
          <a:bodyPr/>
          <a:lstStyle/>
          <a:p>
            <a:pPr indent="0">
              <a:buNone/>
            </a:pPr>
            <a:r>
              <a:rPr lang="nl-NL" b="1" dirty="0">
                <a:solidFill>
                  <a:srgbClr val="0070C0"/>
                </a:solidFill>
              </a:rPr>
              <a:t>Blauw licht (400-500 nm)</a:t>
            </a:r>
          </a:p>
          <a:p>
            <a:pPr indent="0">
              <a:buNone/>
            </a:pPr>
            <a:endParaRPr lang="nl-NL" b="1" dirty="0">
              <a:solidFill>
                <a:srgbClr val="0070C0"/>
              </a:solidFill>
            </a:endParaRPr>
          </a:p>
          <a:p>
            <a:pPr indent="0">
              <a:buNone/>
            </a:pPr>
            <a:r>
              <a:rPr lang="nl-NL" dirty="0">
                <a:solidFill>
                  <a:schemeClr val="tx1"/>
                </a:solidFill>
              </a:rPr>
              <a:t>Belangrijk voor compacte groei, wortelontwikkeling en bladontwikkeling.</a:t>
            </a:r>
          </a:p>
          <a:p>
            <a:pPr indent="0">
              <a:buNone/>
            </a:pPr>
            <a:br>
              <a:rPr lang="nl-NL" dirty="0">
                <a:solidFill>
                  <a:schemeClr val="tx1"/>
                </a:solidFill>
              </a:rPr>
            </a:br>
            <a:r>
              <a:rPr lang="nl-NL" dirty="0">
                <a:solidFill>
                  <a:schemeClr val="tx1"/>
                </a:solidFill>
              </a:rPr>
              <a:t>Blauw licht heeft een sterke invloed op de opening van huidmondjes </a:t>
            </a:r>
          </a:p>
        </p:txBody>
      </p:sp>
      <p:pic>
        <p:nvPicPr>
          <p:cNvPr id="4" name="Afbeelding 3">
            <a:extLst>
              <a:ext uri="{FF2B5EF4-FFF2-40B4-BE49-F238E27FC236}">
                <a16:creationId xmlns:a16="http://schemas.microsoft.com/office/drawing/2014/main" id="{AE3DD780-5139-0CF0-B608-E1639EA1780F}"/>
              </a:ext>
            </a:extLst>
          </p:cNvPr>
          <p:cNvPicPr>
            <a:picLocks noChangeAspect="1"/>
          </p:cNvPicPr>
          <p:nvPr/>
        </p:nvPicPr>
        <p:blipFill>
          <a:blip r:embed="rId2"/>
          <a:srcRect r="4290"/>
          <a:stretch/>
        </p:blipFill>
        <p:spPr>
          <a:xfrm>
            <a:off x="8656367" y="1067212"/>
            <a:ext cx="3180730" cy="2138758"/>
          </a:xfrm>
          <a:prstGeom prst="rect">
            <a:avLst/>
          </a:prstGeom>
        </p:spPr>
      </p:pic>
      <p:pic>
        <p:nvPicPr>
          <p:cNvPr id="5" name="Afbeelding 4">
            <a:extLst>
              <a:ext uri="{FF2B5EF4-FFF2-40B4-BE49-F238E27FC236}">
                <a16:creationId xmlns:a16="http://schemas.microsoft.com/office/drawing/2014/main" id="{BB7CE873-F271-1048-FC29-323F98F354CD}"/>
              </a:ext>
            </a:extLst>
          </p:cNvPr>
          <p:cNvPicPr>
            <a:picLocks noChangeAspect="1"/>
          </p:cNvPicPr>
          <p:nvPr/>
        </p:nvPicPr>
        <p:blipFill>
          <a:blip r:embed="rId3"/>
          <a:stretch>
            <a:fillRect/>
          </a:stretch>
        </p:blipFill>
        <p:spPr>
          <a:xfrm>
            <a:off x="7077205" y="4039725"/>
            <a:ext cx="4823404" cy="2576672"/>
          </a:xfrm>
          <a:prstGeom prst="rect">
            <a:avLst/>
          </a:prstGeom>
        </p:spPr>
      </p:pic>
    </p:spTree>
    <p:extLst>
      <p:ext uri="{BB962C8B-B14F-4D97-AF65-F5344CB8AC3E}">
        <p14:creationId xmlns:p14="http://schemas.microsoft.com/office/powerpoint/2010/main" val="315872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F759E-7B56-4747-532C-45E9F32F470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6989D8D-14C2-00D3-626D-56FD1C84AFC1}"/>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D9357113-CD66-EE99-14BB-00AA832C8C94}"/>
              </a:ext>
            </a:extLst>
          </p:cNvPr>
          <p:cNvSpPr>
            <a:spLocks noGrp="1"/>
          </p:cNvSpPr>
          <p:nvPr>
            <p:ph idx="1"/>
          </p:nvPr>
        </p:nvSpPr>
        <p:spPr>
          <a:xfrm>
            <a:off x="852756" y="1728000"/>
            <a:ext cx="7677470" cy="4351338"/>
          </a:xfrm>
        </p:spPr>
        <p:txBody>
          <a:bodyPr/>
          <a:lstStyle/>
          <a:p>
            <a:pPr indent="0">
              <a:buNone/>
            </a:pPr>
            <a:r>
              <a:rPr lang="nl-NL" b="1" dirty="0">
                <a:solidFill>
                  <a:srgbClr val="00B050"/>
                </a:solidFill>
              </a:rPr>
              <a:t>Groen licht (500 – 550 nm) </a:t>
            </a:r>
            <a:endParaRPr lang="nl-NL" dirty="0">
              <a:solidFill>
                <a:schemeClr val="tx1"/>
              </a:solidFill>
            </a:endParaRPr>
          </a:p>
          <a:p>
            <a:pPr indent="0">
              <a:buNone/>
            </a:pPr>
            <a:endParaRPr lang="nl-NL" b="1" dirty="0">
              <a:solidFill>
                <a:schemeClr val="tx1"/>
              </a:solidFill>
            </a:endParaRPr>
          </a:p>
          <a:p>
            <a:pPr indent="0">
              <a:buNone/>
            </a:pPr>
            <a:r>
              <a:rPr lang="nl-NL" dirty="0">
                <a:solidFill>
                  <a:schemeClr val="tx1"/>
                </a:solidFill>
              </a:rPr>
              <a:t>Minder  effectief voor de fotosynthese omdat het meeste groene licht reflecteert.</a:t>
            </a:r>
          </a:p>
          <a:p>
            <a:pPr indent="0">
              <a:buNone/>
            </a:pPr>
            <a:endParaRPr lang="nl-NL" dirty="0">
              <a:solidFill>
                <a:schemeClr val="tx1"/>
              </a:solidFill>
            </a:endParaRPr>
          </a:p>
          <a:p>
            <a:pPr indent="0">
              <a:buNone/>
            </a:pPr>
            <a:r>
              <a:rPr lang="nl-NL" dirty="0">
                <a:solidFill>
                  <a:schemeClr val="tx1"/>
                </a:solidFill>
              </a:rPr>
              <a:t>Groen licht dringt dieper door in het bladerdek en helpt daardoor met de lichtverdeling</a:t>
            </a:r>
          </a:p>
        </p:txBody>
      </p:sp>
      <p:pic>
        <p:nvPicPr>
          <p:cNvPr id="9" name="Afbeelding 8">
            <a:extLst>
              <a:ext uri="{FF2B5EF4-FFF2-40B4-BE49-F238E27FC236}">
                <a16:creationId xmlns:a16="http://schemas.microsoft.com/office/drawing/2014/main" id="{C9E90E07-AE2C-14AB-D04B-64E7D9AFF719}"/>
              </a:ext>
            </a:extLst>
          </p:cNvPr>
          <p:cNvPicPr>
            <a:picLocks noChangeAspect="1"/>
          </p:cNvPicPr>
          <p:nvPr/>
        </p:nvPicPr>
        <p:blipFill>
          <a:blip r:embed="rId2"/>
          <a:stretch>
            <a:fillRect/>
          </a:stretch>
        </p:blipFill>
        <p:spPr>
          <a:xfrm>
            <a:off x="6587406" y="4293809"/>
            <a:ext cx="5384662" cy="2404709"/>
          </a:xfrm>
          <a:prstGeom prst="rect">
            <a:avLst/>
          </a:prstGeom>
        </p:spPr>
      </p:pic>
      <p:pic>
        <p:nvPicPr>
          <p:cNvPr id="10" name="Afbeelding 9">
            <a:extLst>
              <a:ext uri="{FF2B5EF4-FFF2-40B4-BE49-F238E27FC236}">
                <a16:creationId xmlns:a16="http://schemas.microsoft.com/office/drawing/2014/main" id="{411AD351-E24A-24A9-B541-0E50B3EC9F3E}"/>
              </a:ext>
            </a:extLst>
          </p:cNvPr>
          <p:cNvPicPr>
            <a:picLocks noChangeAspect="1"/>
          </p:cNvPicPr>
          <p:nvPr/>
        </p:nvPicPr>
        <p:blipFill>
          <a:blip r:embed="rId3"/>
          <a:stretch>
            <a:fillRect/>
          </a:stretch>
        </p:blipFill>
        <p:spPr>
          <a:xfrm>
            <a:off x="1382929" y="4437274"/>
            <a:ext cx="2337152" cy="2261244"/>
          </a:xfrm>
          <a:prstGeom prst="rect">
            <a:avLst/>
          </a:prstGeom>
        </p:spPr>
      </p:pic>
    </p:spTree>
    <p:extLst>
      <p:ext uri="{BB962C8B-B14F-4D97-AF65-F5344CB8AC3E}">
        <p14:creationId xmlns:p14="http://schemas.microsoft.com/office/powerpoint/2010/main" val="246771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B0B36-9E07-8CCB-FE70-1A68C5A4406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444E64F-A6AB-0B26-5D1C-3B60925353D0}"/>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5109BD97-2B93-6AD4-EAD0-AF7FC6148E19}"/>
              </a:ext>
            </a:extLst>
          </p:cNvPr>
          <p:cNvSpPr>
            <a:spLocks noGrp="1"/>
          </p:cNvSpPr>
          <p:nvPr>
            <p:ph idx="1"/>
          </p:nvPr>
        </p:nvSpPr>
        <p:spPr>
          <a:xfrm>
            <a:off x="645174" y="1521513"/>
            <a:ext cx="8011194" cy="4351338"/>
          </a:xfrm>
        </p:spPr>
        <p:txBody>
          <a:bodyPr/>
          <a:lstStyle/>
          <a:p>
            <a:pPr indent="0">
              <a:buNone/>
            </a:pPr>
            <a:r>
              <a:rPr lang="nl-NL" b="1" dirty="0">
                <a:solidFill>
                  <a:schemeClr val="tx1"/>
                </a:solidFill>
                <a:highlight>
                  <a:srgbClr val="FFFF00"/>
                </a:highlight>
              </a:rPr>
              <a:t>Geel licht (550-600 nm)</a:t>
            </a:r>
          </a:p>
          <a:p>
            <a:pPr indent="0">
              <a:buNone/>
            </a:pPr>
            <a:endParaRPr lang="nl-NL" b="1" dirty="0">
              <a:solidFill>
                <a:srgbClr val="0070C0"/>
              </a:solidFill>
            </a:endParaRPr>
          </a:p>
          <a:p>
            <a:pPr indent="0">
              <a:buNone/>
            </a:pPr>
            <a:r>
              <a:rPr lang="nl-NL" dirty="0">
                <a:solidFill>
                  <a:schemeClr val="tx1"/>
                </a:solidFill>
              </a:rPr>
              <a:t>Wordt een beetje gebruikt voor fotosynthese maar heeft niet zo’n sterke invloed dan blauw en rood licht</a:t>
            </a:r>
          </a:p>
        </p:txBody>
      </p:sp>
      <p:pic>
        <p:nvPicPr>
          <p:cNvPr id="5" name="Afbeelding 4">
            <a:extLst>
              <a:ext uri="{FF2B5EF4-FFF2-40B4-BE49-F238E27FC236}">
                <a16:creationId xmlns:a16="http://schemas.microsoft.com/office/drawing/2014/main" id="{12C67702-840C-80F2-C046-90E89D0C0877}"/>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423BCDDF-C26D-3118-CBBB-487EC20DA939}"/>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2888827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E9961-DFF7-B05C-1E51-7338E86C58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0A75FE7-D432-9DD5-B6A6-7B1CAEBED210}"/>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7422B388-EC84-190E-23B1-1355FDD76E23}"/>
              </a:ext>
            </a:extLst>
          </p:cNvPr>
          <p:cNvSpPr>
            <a:spLocks noGrp="1"/>
          </p:cNvSpPr>
          <p:nvPr>
            <p:ph idx="1"/>
          </p:nvPr>
        </p:nvSpPr>
        <p:spPr>
          <a:xfrm>
            <a:off x="645174" y="1521513"/>
            <a:ext cx="8011194" cy="4351338"/>
          </a:xfrm>
        </p:spPr>
        <p:txBody>
          <a:bodyPr/>
          <a:lstStyle/>
          <a:p>
            <a:pPr indent="0">
              <a:buNone/>
            </a:pPr>
            <a:r>
              <a:rPr lang="nl-NL" b="1" dirty="0">
                <a:solidFill>
                  <a:srgbClr val="FF8C37"/>
                </a:solidFill>
              </a:rPr>
              <a:t>Oranje licht (600-625 nm)</a:t>
            </a:r>
          </a:p>
          <a:p>
            <a:pPr indent="0">
              <a:buNone/>
            </a:pPr>
            <a:endParaRPr lang="nl-NL" b="1" dirty="0">
              <a:solidFill>
                <a:srgbClr val="0070C0"/>
              </a:solidFill>
              <a:highlight>
                <a:srgbClr val="FFFF00"/>
              </a:highlight>
            </a:endParaRPr>
          </a:p>
          <a:p>
            <a:pPr indent="0">
              <a:buNone/>
            </a:pPr>
            <a:r>
              <a:rPr lang="nl-NL" dirty="0">
                <a:solidFill>
                  <a:schemeClr val="tx1"/>
                </a:solidFill>
              </a:rPr>
              <a:t>Bevordert de fotosynthese maar is minder effectief dan rood licht</a:t>
            </a:r>
          </a:p>
        </p:txBody>
      </p:sp>
      <p:pic>
        <p:nvPicPr>
          <p:cNvPr id="5" name="Afbeelding 4">
            <a:extLst>
              <a:ext uri="{FF2B5EF4-FFF2-40B4-BE49-F238E27FC236}">
                <a16:creationId xmlns:a16="http://schemas.microsoft.com/office/drawing/2014/main" id="{293BDE70-9F1A-3B7C-B7B8-7730500047C0}"/>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BEBFD814-E6DF-0F93-DD50-B80986A4D771}"/>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3347994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9A327-C90E-E662-1354-4789730870B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3065EAC-A6EB-215F-8763-AB07FDA9E2CD}"/>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E9431DCF-103A-2119-A18A-52CD219F6278}"/>
              </a:ext>
            </a:extLst>
          </p:cNvPr>
          <p:cNvSpPr>
            <a:spLocks noGrp="1"/>
          </p:cNvSpPr>
          <p:nvPr>
            <p:ph idx="1"/>
          </p:nvPr>
        </p:nvSpPr>
        <p:spPr>
          <a:xfrm>
            <a:off x="645174" y="1521513"/>
            <a:ext cx="8011194" cy="4351338"/>
          </a:xfrm>
        </p:spPr>
        <p:txBody>
          <a:bodyPr/>
          <a:lstStyle/>
          <a:p>
            <a:pPr indent="0">
              <a:buNone/>
            </a:pPr>
            <a:r>
              <a:rPr lang="nl-NL" b="1" dirty="0">
                <a:solidFill>
                  <a:srgbClr val="FF0000"/>
                </a:solidFill>
              </a:rPr>
              <a:t>Rood licht (625-700 nm)</a:t>
            </a:r>
          </a:p>
          <a:p>
            <a:pPr indent="0">
              <a:buNone/>
            </a:pPr>
            <a:endParaRPr lang="nl-NL" b="1" dirty="0">
              <a:solidFill>
                <a:srgbClr val="0070C0"/>
              </a:solidFill>
              <a:highlight>
                <a:srgbClr val="FFFF00"/>
              </a:highlight>
            </a:endParaRPr>
          </a:p>
          <a:p>
            <a:pPr indent="0">
              <a:buNone/>
            </a:pPr>
            <a:r>
              <a:rPr lang="nl-NL" dirty="0">
                <a:solidFill>
                  <a:schemeClr val="tx1"/>
                </a:solidFill>
              </a:rPr>
              <a:t>Zeer belangrijk voor fotosynthese en bevorderd bloei en vruchtvorming.</a:t>
            </a:r>
          </a:p>
          <a:p>
            <a:pPr indent="0">
              <a:buNone/>
            </a:pPr>
            <a:r>
              <a:rPr lang="nl-NL" dirty="0">
                <a:solidFill>
                  <a:schemeClr val="tx1"/>
                </a:solidFill>
              </a:rPr>
              <a:t>Rood licht zorgt ook voor de aanmaak van chlorofyl</a:t>
            </a:r>
          </a:p>
        </p:txBody>
      </p:sp>
      <p:pic>
        <p:nvPicPr>
          <p:cNvPr id="5" name="Afbeelding 4">
            <a:extLst>
              <a:ext uri="{FF2B5EF4-FFF2-40B4-BE49-F238E27FC236}">
                <a16:creationId xmlns:a16="http://schemas.microsoft.com/office/drawing/2014/main" id="{99EAC1C4-FC6E-A247-1495-676BD058872F}"/>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56E3A5FE-D949-3820-EB52-065556161F86}"/>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280970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2B5E5-FA9B-5476-B1C0-DE7984165ED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3392163-7952-8415-A21D-DD1CF6C5EC9D}"/>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5FCCD51F-8E60-BC09-F86C-2708FE3DFD2B}"/>
              </a:ext>
            </a:extLst>
          </p:cNvPr>
          <p:cNvSpPr>
            <a:spLocks noGrp="1"/>
          </p:cNvSpPr>
          <p:nvPr>
            <p:ph idx="1"/>
          </p:nvPr>
        </p:nvSpPr>
        <p:spPr>
          <a:xfrm>
            <a:off x="645174" y="1521513"/>
            <a:ext cx="8011194" cy="4351338"/>
          </a:xfrm>
        </p:spPr>
        <p:txBody>
          <a:bodyPr/>
          <a:lstStyle/>
          <a:p>
            <a:pPr indent="0">
              <a:buNone/>
            </a:pPr>
            <a:r>
              <a:rPr lang="nl-NL" b="1" dirty="0" err="1">
                <a:solidFill>
                  <a:srgbClr val="C00000"/>
                </a:solidFill>
              </a:rPr>
              <a:t>Verrood</a:t>
            </a:r>
            <a:r>
              <a:rPr lang="nl-NL" b="1" dirty="0">
                <a:solidFill>
                  <a:srgbClr val="C00000"/>
                </a:solidFill>
              </a:rPr>
              <a:t> licht (700-800 nm)</a:t>
            </a:r>
          </a:p>
          <a:p>
            <a:pPr indent="0">
              <a:buNone/>
            </a:pPr>
            <a:endParaRPr lang="nl-NL" b="1" dirty="0">
              <a:solidFill>
                <a:srgbClr val="0070C0"/>
              </a:solidFill>
              <a:highlight>
                <a:srgbClr val="FFFF00"/>
              </a:highlight>
            </a:endParaRPr>
          </a:p>
          <a:p>
            <a:pPr indent="0">
              <a:buNone/>
            </a:pPr>
            <a:r>
              <a:rPr lang="nl-NL" dirty="0">
                <a:solidFill>
                  <a:schemeClr val="tx1"/>
                </a:solidFill>
              </a:rPr>
              <a:t>Stimuleert plantstrekking en beïnvloed de bloei</a:t>
            </a:r>
          </a:p>
        </p:txBody>
      </p:sp>
      <p:pic>
        <p:nvPicPr>
          <p:cNvPr id="5" name="Afbeelding 4">
            <a:extLst>
              <a:ext uri="{FF2B5EF4-FFF2-40B4-BE49-F238E27FC236}">
                <a16:creationId xmlns:a16="http://schemas.microsoft.com/office/drawing/2014/main" id="{362AE172-EA32-71C1-43AF-DF1106762469}"/>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F44AAFF1-87BC-9C29-5337-9264801FDABF}"/>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27037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9F2DE-4B24-CBB1-E8A7-A59C22D9BB3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449DFD1-8ACD-50BD-A99E-0EDA788D049B}"/>
              </a:ext>
            </a:extLst>
          </p:cNvPr>
          <p:cNvSpPr>
            <a:spLocks noGrp="1"/>
          </p:cNvSpPr>
          <p:nvPr>
            <p:ph type="title"/>
          </p:nvPr>
        </p:nvSpPr>
        <p:spPr/>
        <p:txBody>
          <a:bodyPr/>
          <a:lstStyle/>
          <a:p>
            <a:r>
              <a:rPr lang="nl-NL" dirty="0"/>
              <a:t>Lichtkleur en effect op de plant</a:t>
            </a:r>
          </a:p>
        </p:txBody>
      </p:sp>
      <p:sp>
        <p:nvSpPr>
          <p:cNvPr id="3" name="Tijdelijke aanduiding voor inhoud 2">
            <a:extLst>
              <a:ext uri="{FF2B5EF4-FFF2-40B4-BE49-F238E27FC236}">
                <a16:creationId xmlns:a16="http://schemas.microsoft.com/office/drawing/2014/main" id="{2463DDC8-0C5A-985F-863B-B85BD0E0E5A9}"/>
              </a:ext>
            </a:extLst>
          </p:cNvPr>
          <p:cNvSpPr>
            <a:spLocks noGrp="1"/>
          </p:cNvSpPr>
          <p:nvPr>
            <p:ph idx="1"/>
          </p:nvPr>
        </p:nvSpPr>
        <p:spPr>
          <a:xfrm>
            <a:off x="645174" y="1521513"/>
            <a:ext cx="8011194" cy="4351338"/>
          </a:xfrm>
        </p:spPr>
        <p:txBody>
          <a:bodyPr/>
          <a:lstStyle/>
          <a:p>
            <a:pPr indent="0">
              <a:buNone/>
            </a:pPr>
            <a:r>
              <a:rPr lang="nl-NL" b="1" dirty="0">
                <a:solidFill>
                  <a:srgbClr val="C00000"/>
                </a:solidFill>
              </a:rPr>
              <a:t>Infrarood licht (&gt;800 nm)</a:t>
            </a:r>
          </a:p>
          <a:p>
            <a:pPr indent="0">
              <a:buNone/>
            </a:pPr>
            <a:endParaRPr lang="nl-NL" b="1" dirty="0">
              <a:solidFill>
                <a:srgbClr val="0070C0"/>
              </a:solidFill>
              <a:highlight>
                <a:srgbClr val="FFFF00"/>
              </a:highlight>
            </a:endParaRPr>
          </a:p>
          <a:p>
            <a:pPr indent="0">
              <a:buNone/>
            </a:pPr>
            <a:r>
              <a:rPr lang="nl-NL" dirty="0">
                <a:solidFill>
                  <a:schemeClr val="tx1"/>
                </a:solidFill>
              </a:rPr>
              <a:t>Wordt vooral als warmte ervaren en beïnvloed de verdamping en  temperatuur</a:t>
            </a:r>
          </a:p>
        </p:txBody>
      </p:sp>
      <p:pic>
        <p:nvPicPr>
          <p:cNvPr id="5" name="Afbeelding 4">
            <a:extLst>
              <a:ext uri="{FF2B5EF4-FFF2-40B4-BE49-F238E27FC236}">
                <a16:creationId xmlns:a16="http://schemas.microsoft.com/office/drawing/2014/main" id="{BF320B81-0259-D95C-94CB-59C086DD3794}"/>
              </a:ext>
            </a:extLst>
          </p:cNvPr>
          <p:cNvPicPr>
            <a:picLocks noChangeAspect="1"/>
          </p:cNvPicPr>
          <p:nvPr/>
        </p:nvPicPr>
        <p:blipFill>
          <a:blip r:embed="rId2"/>
          <a:stretch>
            <a:fillRect/>
          </a:stretch>
        </p:blipFill>
        <p:spPr>
          <a:xfrm>
            <a:off x="7077205" y="4039725"/>
            <a:ext cx="4823404" cy="2576672"/>
          </a:xfrm>
          <a:prstGeom prst="rect">
            <a:avLst/>
          </a:prstGeom>
        </p:spPr>
      </p:pic>
      <p:pic>
        <p:nvPicPr>
          <p:cNvPr id="6" name="Afbeelding 5">
            <a:extLst>
              <a:ext uri="{FF2B5EF4-FFF2-40B4-BE49-F238E27FC236}">
                <a16:creationId xmlns:a16="http://schemas.microsoft.com/office/drawing/2014/main" id="{446115F3-DCA4-0E7B-A8D4-0BC70A588815}"/>
              </a:ext>
            </a:extLst>
          </p:cNvPr>
          <p:cNvPicPr>
            <a:picLocks noChangeAspect="1"/>
          </p:cNvPicPr>
          <p:nvPr/>
        </p:nvPicPr>
        <p:blipFill>
          <a:blip r:embed="rId3"/>
          <a:stretch>
            <a:fillRect/>
          </a:stretch>
        </p:blipFill>
        <p:spPr>
          <a:xfrm>
            <a:off x="703760" y="3366466"/>
            <a:ext cx="3565479" cy="3451898"/>
          </a:xfrm>
          <a:prstGeom prst="rect">
            <a:avLst/>
          </a:prstGeom>
        </p:spPr>
      </p:pic>
    </p:spTree>
    <p:extLst>
      <p:ext uri="{BB962C8B-B14F-4D97-AF65-F5344CB8AC3E}">
        <p14:creationId xmlns:p14="http://schemas.microsoft.com/office/powerpoint/2010/main" val="4037478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a:t>
            </a:r>
          </a:p>
        </p:txBody>
      </p:sp>
      <p:pic>
        <p:nvPicPr>
          <p:cNvPr id="4" name="Afbeelding 3">
            <a:extLst>
              <a:ext uri="{FF2B5EF4-FFF2-40B4-BE49-F238E27FC236}">
                <a16:creationId xmlns:a16="http://schemas.microsoft.com/office/drawing/2014/main" id="{DA68E5E6-3D78-4B7D-8D5C-BCACEDEA6376}"/>
              </a:ext>
            </a:extLst>
          </p:cNvPr>
          <p:cNvPicPr>
            <a:picLocks noChangeAspect="1"/>
          </p:cNvPicPr>
          <p:nvPr/>
        </p:nvPicPr>
        <p:blipFill>
          <a:blip r:embed="rId2"/>
          <a:stretch>
            <a:fillRect/>
          </a:stretch>
        </p:blipFill>
        <p:spPr>
          <a:xfrm>
            <a:off x="160020" y="4397737"/>
            <a:ext cx="12192000" cy="2225040"/>
          </a:xfrm>
          <a:prstGeom prst="rect">
            <a:avLst/>
          </a:prstGeom>
        </p:spPr>
      </p:pic>
      <p:pic>
        <p:nvPicPr>
          <p:cNvPr id="5" name="Afbeelding 4">
            <a:extLst>
              <a:ext uri="{FF2B5EF4-FFF2-40B4-BE49-F238E27FC236}">
                <a16:creationId xmlns:a16="http://schemas.microsoft.com/office/drawing/2014/main" id="{2CCDDCE6-E3CA-4351-AC9C-75D935C19CD8}"/>
              </a:ext>
            </a:extLst>
          </p:cNvPr>
          <p:cNvPicPr>
            <a:picLocks noChangeAspect="1"/>
          </p:cNvPicPr>
          <p:nvPr/>
        </p:nvPicPr>
        <p:blipFill>
          <a:blip r:embed="rId3"/>
          <a:stretch>
            <a:fillRect/>
          </a:stretch>
        </p:blipFill>
        <p:spPr>
          <a:xfrm>
            <a:off x="4300251" y="721719"/>
            <a:ext cx="3591497" cy="3477087"/>
          </a:xfrm>
          <a:prstGeom prst="rect">
            <a:avLst/>
          </a:prstGeom>
        </p:spPr>
      </p:pic>
    </p:spTree>
    <p:extLst>
      <p:ext uri="{BB962C8B-B14F-4D97-AF65-F5344CB8AC3E}">
        <p14:creationId xmlns:p14="http://schemas.microsoft.com/office/powerpoint/2010/main" val="5534232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41194" y="1313453"/>
            <a:ext cx="9131505" cy="4893647"/>
          </a:xfrm>
          <a:prstGeom prst="rect">
            <a:avLst/>
          </a:prstGeom>
          <a:noFill/>
        </p:spPr>
        <p:txBody>
          <a:bodyPr wrap="square" rtlCol="0">
            <a:spAutoFit/>
          </a:bodyPr>
          <a:lstStyle/>
          <a:p>
            <a:r>
              <a:rPr lang="nl-NL" sz="2400" dirty="0"/>
              <a:t>Opstellen praktijkproef: Planten: geranium</a:t>
            </a:r>
          </a:p>
          <a:p>
            <a:r>
              <a:rPr lang="nl-NL" sz="2400" dirty="0"/>
              <a:t>Proef 1 LED rood blauw</a:t>
            </a:r>
          </a:p>
          <a:p>
            <a:r>
              <a:rPr lang="nl-NL" sz="2400" dirty="0"/>
              <a:t>Proef 2 LED rood wit</a:t>
            </a:r>
          </a:p>
          <a:p>
            <a:r>
              <a:rPr lang="nl-NL" sz="2400" dirty="0"/>
              <a:t>Proef 3 TL</a:t>
            </a:r>
          </a:p>
          <a:p>
            <a:r>
              <a:rPr lang="nl-NL" sz="2400" dirty="0"/>
              <a:t>Proef 4 spaarlampen</a:t>
            </a:r>
          </a:p>
          <a:p>
            <a:r>
              <a:rPr lang="nl-NL" sz="2400" dirty="0"/>
              <a:t>Proef 5 donker</a:t>
            </a:r>
          </a:p>
          <a:p>
            <a:r>
              <a:rPr lang="nl-NL" sz="2400" dirty="0"/>
              <a:t>Proef 6 0 meting</a:t>
            </a:r>
          </a:p>
          <a:p>
            <a:endParaRPr lang="nl-NL" sz="2400" dirty="0"/>
          </a:p>
          <a:p>
            <a:r>
              <a:rPr lang="nl-NL" sz="2400" dirty="0"/>
              <a:t>Wat gaan we meten:</a:t>
            </a:r>
          </a:p>
          <a:p>
            <a:endParaRPr lang="nl-NL" sz="2400" dirty="0"/>
          </a:p>
          <a:p>
            <a:pPr marL="285750" indent="-285750">
              <a:buFont typeface="Arial" panose="020B0604020202020204" pitchFamily="34" charset="0"/>
              <a:buChar char="•"/>
            </a:pPr>
            <a:r>
              <a:rPr lang="nl-NL" sz="2400" dirty="0"/>
              <a:t>Lengte groei per week</a:t>
            </a:r>
          </a:p>
          <a:p>
            <a:pPr marL="285750" indent="-285750">
              <a:buFont typeface="Arial" panose="020B0604020202020204" pitchFamily="34" charset="0"/>
              <a:buChar char="•"/>
            </a:pPr>
            <a:r>
              <a:rPr lang="nl-NL" sz="2400" dirty="0"/>
              <a:t>Foto’s maken naast 0 meting</a:t>
            </a:r>
          </a:p>
          <a:p>
            <a:pPr marL="285750" indent="-285750">
              <a:buFont typeface="Arial" panose="020B0604020202020204" pitchFamily="34" charset="0"/>
              <a:buChar char="•"/>
            </a:pPr>
            <a:r>
              <a:rPr lang="nl-NL" sz="2400" dirty="0"/>
              <a:t>Elke week meten en foto’s maken</a:t>
            </a:r>
          </a:p>
        </p:txBody>
      </p:sp>
      <p:pic>
        <p:nvPicPr>
          <p:cNvPr id="5" name="Afbeelding 4">
            <a:extLst>
              <a:ext uri="{FF2B5EF4-FFF2-40B4-BE49-F238E27FC236}">
                <a16:creationId xmlns:a16="http://schemas.microsoft.com/office/drawing/2014/main" id="{B96DE8DA-DC80-C25A-43BD-9761E26AC61E}"/>
              </a:ext>
            </a:extLst>
          </p:cNvPr>
          <p:cNvPicPr>
            <a:picLocks noChangeAspect="1"/>
          </p:cNvPicPr>
          <p:nvPr/>
        </p:nvPicPr>
        <p:blipFill>
          <a:blip r:embed="rId2"/>
          <a:stretch>
            <a:fillRect/>
          </a:stretch>
        </p:blipFill>
        <p:spPr>
          <a:xfrm>
            <a:off x="9057233" y="263904"/>
            <a:ext cx="2514951" cy="2838846"/>
          </a:xfrm>
          <a:prstGeom prst="rect">
            <a:avLst/>
          </a:prstGeom>
        </p:spPr>
      </p:pic>
    </p:spTree>
    <p:extLst>
      <p:ext uri="{BB962C8B-B14F-4D97-AF65-F5344CB8AC3E}">
        <p14:creationId xmlns:p14="http://schemas.microsoft.com/office/powerpoint/2010/main" val="2659560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Lesprogramma dit jaar</a:t>
            </a:r>
          </a:p>
        </p:txBody>
      </p:sp>
      <p:sp>
        <p:nvSpPr>
          <p:cNvPr id="2" name="Tekstvak 1">
            <a:extLst>
              <a:ext uri="{FF2B5EF4-FFF2-40B4-BE49-F238E27FC236}">
                <a16:creationId xmlns:a16="http://schemas.microsoft.com/office/drawing/2014/main" id="{73B26A85-04B1-4470-8F53-FB2B002B9C1D}"/>
              </a:ext>
            </a:extLst>
          </p:cNvPr>
          <p:cNvSpPr txBox="1"/>
          <p:nvPr/>
        </p:nvSpPr>
        <p:spPr>
          <a:xfrm>
            <a:off x="1224636" y="1624115"/>
            <a:ext cx="7812803" cy="3046988"/>
          </a:xfrm>
          <a:prstGeom prst="rect">
            <a:avLst/>
          </a:prstGeom>
          <a:noFill/>
        </p:spPr>
        <p:txBody>
          <a:bodyPr wrap="square" rtlCol="0">
            <a:spAutoFit/>
          </a:bodyPr>
          <a:lstStyle/>
          <a:p>
            <a:r>
              <a:rPr lang="nl-NL" sz="2400" dirty="0"/>
              <a:t>6 blokken, elk blok wordt afgesloten met een toets in de </a:t>
            </a:r>
            <a:r>
              <a:rPr lang="nl-NL" sz="2400" dirty="0" err="1"/>
              <a:t>toetsweek</a:t>
            </a:r>
            <a:r>
              <a:rPr lang="nl-NL" sz="2400" dirty="0"/>
              <a:t>.</a:t>
            </a:r>
            <a:br>
              <a:rPr lang="nl-NL" sz="2400" dirty="0"/>
            </a:br>
            <a:r>
              <a:rPr lang="nl-NL" sz="2400" dirty="0"/>
              <a:t>.</a:t>
            </a:r>
          </a:p>
          <a:p>
            <a:endParaRPr lang="nl-NL" sz="2400" dirty="0"/>
          </a:p>
          <a:p>
            <a:pPr marL="285750" indent="-285750">
              <a:buFont typeface="Arial" panose="020B0604020202020204" pitchFamily="34" charset="0"/>
              <a:buChar char="•"/>
            </a:pPr>
            <a:r>
              <a:rPr lang="nl-NL" sz="2400" dirty="0"/>
              <a:t>1</a:t>
            </a:r>
            <a:r>
              <a:rPr lang="nl-NL" sz="2400" baseline="30000" dirty="0"/>
              <a:t>e</a:t>
            </a:r>
            <a:r>
              <a:rPr lang="nl-NL" sz="2400" dirty="0"/>
              <a:t> blok - De plant</a:t>
            </a:r>
          </a:p>
          <a:p>
            <a:pPr marL="285750" indent="-285750">
              <a:buFont typeface="Arial" panose="020B0604020202020204" pitchFamily="34" charset="0"/>
              <a:buChar char="•"/>
            </a:pPr>
            <a:r>
              <a:rPr lang="nl-NL" sz="2400" dirty="0"/>
              <a:t>2</a:t>
            </a:r>
            <a:r>
              <a:rPr lang="nl-NL" sz="2400" baseline="30000" dirty="0"/>
              <a:t>e</a:t>
            </a:r>
            <a:r>
              <a:rPr lang="nl-NL" sz="2400" dirty="0"/>
              <a:t> blok - Groei van de plant</a:t>
            </a:r>
          </a:p>
          <a:p>
            <a:pPr marL="285750" indent="-285750">
              <a:buFont typeface="Arial" panose="020B0604020202020204" pitchFamily="34" charset="0"/>
              <a:buChar char="•"/>
            </a:pPr>
            <a:r>
              <a:rPr lang="nl-NL" sz="2400" dirty="0"/>
              <a:t>3</a:t>
            </a:r>
            <a:r>
              <a:rPr lang="nl-NL" sz="2400" baseline="30000" dirty="0"/>
              <a:t>e</a:t>
            </a:r>
            <a:r>
              <a:rPr lang="nl-NL" sz="2400" dirty="0"/>
              <a:t> blok - Fotosynthese</a:t>
            </a:r>
          </a:p>
          <a:p>
            <a:pPr marL="285750" indent="-285750">
              <a:buFont typeface="Arial" panose="020B0604020202020204" pitchFamily="34" charset="0"/>
              <a:buChar char="•"/>
            </a:pPr>
            <a:r>
              <a:rPr lang="nl-NL" sz="2400" dirty="0"/>
              <a:t>4</a:t>
            </a:r>
            <a:r>
              <a:rPr lang="nl-NL" sz="2400" baseline="30000" dirty="0"/>
              <a:t>e</a:t>
            </a:r>
            <a:r>
              <a:rPr lang="nl-NL" sz="2400" dirty="0"/>
              <a:t> blok - Licht</a:t>
            </a:r>
          </a:p>
        </p:txBody>
      </p:sp>
      <p:pic>
        <p:nvPicPr>
          <p:cNvPr id="4" name="Afbeelding 3">
            <a:extLst>
              <a:ext uri="{FF2B5EF4-FFF2-40B4-BE49-F238E27FC236}">
                <a16:creationId xmlns:a16="http://schemas.microsoft.com/office/drawing/2014/main" id="{E88AAA13-E19C-4B14-B0EB-764056D3B708}"/>
              </a:ext>
            </a:extLst>
          </p:cNvPr>
          <p:cNvPicPr>
            <a:picLocks noChangeAspect="1"/>
          </p:cNvPicPr>
          <p:nvPr/>
        </p:nvPicPr>
        <p:blipFill>
          <a:blip r:embed="rId2"/>
          <a:stretch>
            <a:fillRect/>
          </a:stretch>
        </p:blipFill>
        <p:spPr>
          <a:xfrm>
            <a:off x="9210159" y="150352"/>
            <a:ext cx="2857500" cy="16002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Afbeelding 4">
            <a:extLst>
              <a:ext uri="{FF2B5EF4-FFF2-40B4-BE49-F238E27FC236}">
                <a16:creationId xmlns:a16="http://schemas.microsoft.com/office/drawing/2014/main" id="{BD13FCE1-0467-4160-BA41-418B28B559A5}"/>
              </a:ext>
            </a:extLst>
          </p:cNvPr>
          <p:cNvPicPr>
            <a:picLocks noChangeAspect="1"/>
          </p:cNvPicPr>
          <p:nvPr/>
        </p:nvPicPr>
        <p:blipFill>
          <a:blip r:embed="rId3"/>
          <a:stretch>
            <a:fillRect/>
          </a:stretch>
        </p:blipFill>
        <p:spPr>
          <a:xfrm>
            <a:off x="0" y="4968724"/>
            <a:ext cx="3259277" cy="188927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Afbeelding 5">
            <a:extLst>
              <a:ext uri="{FF2B5EF4-FFF2-40B4-BE49-F238E27FC236}">
                <a16:creationId xmlns:a16="http://schemas.microsoft.com/office/drawing/2014/main" id="{1991B7B0-E890-456C-AECD-4D5E8FD076DD}"/>
              </a:ext>
            </a:extLst>
          </p:cNvPr>
          <p:cNvPicPr>
            <a:picLocks noChangeAspect="1"/>
          </p:cNvPicPr>
          <p:nvPr/>
        </p:nvPicPr>
        <p:blipFill>
          <a:blip r:embed="rId4"/>
          <a:stretch>
            <a:fillRect/>
          </a:stretch>
        </p:blipFill>
        <p:spPr>
          <a:xfrm>
            <a:off x="9085818" y="4741362"/>
            <a:ext cx="2981841" cy="19662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67176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het licht in het kort: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458954"/>
            <a:ext cx="9575101" cy="7017306"/>
          </a:xfrm>
          <a:prstGeom prst="rect">
            <a:avLst/>
          </a:prstGeom>
          <a:noFill/>
        </p:spPr>
        <p:txBody>
          <a:bodyPr wrap="square" rtlCol="0">
            <a:spAutoFit/>
          </a:bodyPr>
          <a:lstStyle/>
          <a:p>
            <a:r>
              <a:rPr lang="nl-NL" sz="2400" b="1" dirty="0">
                <a:solidFill>
                  <a:srgbClr val="0070C0"/>
                </a:solidFill>
              </a:rPr>
              <a:t>Blauw licht (400-500 nm): </a:t>
            </a:r>
            <a:br>
              <a:rPr lang="nl-NL" sz="2400" dirty="0"/>
            </a:br>
            <a:r>
              <a:rPr lang="nl-NL" sz="2400" dirty="0"/>
              <a:t>Stimuleert de groei van sterke en compacte planten. Het bevordert bladgroei en wortelontwikkeling.</a:t>
            </a:r>
          </a:p>
          <a:p>
            <a:endParaRPr lang="nl-NL" sz="2400" dirty="0"/>
          </a:p>
          <a:p>
            <a:r>
              <a:rPr lang="nl-NL" sz="2400" b="1" dirty="0">
                <a:solidFill>
                  <a:srgbClr val="00B050"/>
                </a:solidFill>
              </a:rPr>
              <a:t>Groen licht (500-550 nm): </a:t>
            </a:r>
            <a:br>
              <a:rPr lang="nl-NL" sz="2400" b="1" dirty="0">
                <a:solidFill>
                  <a:srgbClr val="00B050"/>
                </a:solidFill>
              </a:rPr>
            </a:br>
            <a:r>
              <a:rPr lang="nl-NL" sz="2400" dirty="0"/>
              <a:t>Wordt gedeeltelijk gereflecteerd door bladeren, maar dringt dieper door in het bladerdek en helpt bij fotosynthese in lagere bladeren.</a:t>
            </a:r>
          </a:p>
          <a:p>
            <a:endParaRPr lang="nl-NL" sz="2400" dirty="0"/>
          </a:p>
          <a:p>
            <a:r>
              <a:rPr lang="nl-NL" sz="2400" b="1" dirty="0">
                <a:solidFill>
                  <a:srgbClr val="FF0000"/>
                </a:solidFill>
              </a:rPr>
              <a:t>Rood licht (625-700 nm): </a:t>
            </a:r>
            <a:br>
              <a:rPr lang="nl-NL" sz="2400" dirty="0"/>
            </a:br>
            <a:r>
              <a:rPr lang="nl-NL" sz="2400" dirty="0"/>
              <a:t>Essentieel voor fotosynthese en bloei. Planten onder rood licht groeien vaak sneller en bloeien eerder.</a:t>
            </a:r>
          </a:p>
          <a:p>
            <a:endParaRPr lang="nl-NL" sz="2400" dirty="0"/>
          </a:p>
          <a:p>
            <a:r>
              <a:rPr lang="nl-NL" sz="2400" b="1" dirty="0" err="1">
                <a:solidFill>
                  <a:srgbClr val="C00000"/>
                </a:solidFill>
              </a:rPr>
              <a:t>Verrood</a:t>
            </a:r>
            <a:r>
              <a:rPr lang="nl-NL" sz="2400" b="1" dirty="0">
                <a:solidFill>
                  <a:srgbClr val="C00000"/>
                </a:solidFill>
              </a:rPr>
              <a:t> licht (700-800 nm): </a:t>
            </a:r>
            <a:br>
              <a:rPr lang="nl-NL" sz="2400" b="1" dirty="0">
                <a:solidFill>
                  <a:srgbClr val="C00000"/>
                </a:solidFill>
              </a:rPr>
            </a:br>
            <a:r>
              <a:rPr lang="nl-NL" sz="2400" dirty="0"/>
              <a:t>Stimuleert de strekking van planten en beïnvloedt de bloei.</a:t>
            </a:r>
          </a:p>
          <a:p>
            <a:endParaRPr lang="nl-NL" sz="2400" dirty="0"/>
          </a:p>
          <a:p>
            <a:endParaRPr lang="nl-NL" sz="2400" dirty="0"/>
          </a:p>
          <a:p>
            <a:endParaRPr lang="nl-NL" sz="2400" dirty="0"/>
          </a:p>
          <a:p>
            <a:endParaRPr lang="nl-NL" sz="2400" dirty="0"/>
          </a:p>
          <a:p>
            <a:endParaRPr lang="nl-NL" dirty="0"/>
          </a:p>
        </p:txBody>
      </p:sp>
    </p:spTree>
    <p:extLst>
      <p:ext uri="{BB962C8B-B14F-4D97-AF65-F5344CB8AC3E}">
        <p14:creationId xmlns:p14="http://schemas.microsoft.com/office/powerpoint/2010/main" val="2792613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animEffect transition="in" filter="fade">
                                      <p:cBhvr>
                                        <p:cTn id="21" dur="1000"/>
                                        <p:tgtEl>
                                          <p:spTgt spid="9">
                                            <p:txEl>
                                              <p:pRg st="6" end="6"/>
                                            </p:txEl>
                                          </p:spTgt>
                                        </p:tgtEl>
                                      </p:cBhvr>
                                    </p:animEffect>
                                    <p:anim calcmode="lin" valueType="num">
                                      <p:cBhvr>
                                        <p:cTn id="22"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601966"/>
            <a:ext cx="7655442" cy="584775"/>
          </a:xfrm>
          <a:prstGeom prst="rect">
            <a:avLst/>
          </a:prstGeom>
          <a:noFill/>
        </p:spPr>
        <p:txBody>
          <a:bodyPr wrap="square" rtlCol="0">
            <a:spAutoFit/>
          </a:bodyPr>
          <a:lstStyle/>
          <a:p>
            <a:r>
              <a:rPr lang="nl-NL" sz="3200" b="1" dirty="0"/>
              <a:t>De kleur van het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919274" y="1561320"/>
            <a:ext cx="7108395" cy="2954655"/>
          </a:xfrm>
          <a:prstGeom prst="rect">
            <a:avLst/>
          </a:prstGeom>
          <a:noFill/>
        </p:spPr>
        <p:txBody>
          <a:bodyPr wrap="square" rtlCol="0">
            <a:spAutoFit/>
          </a:bodyPr>
          <a:lstStyle/>
          <a:p>
            <a:r>
              <a:rPr lang="nl-NL" sz="2400" b="1" dirty="0">
                <a:solidFill>
                  <a:schemeClr val="accent1">
                    <a:lumMod val="50000"/>
                  </a:schemeClr>
                </a:solidFill>
              </a:rPr>
              <a:t>Blauw:</a:t>
            </a:r>
            <a:endParaRPr lang="nl-NL" sz="2400" b="1" dirty="0"/>
          </a:p>
          <a:p>
            <a:r>
              <a:rPr lang="nl-NL" sz="2400" dirty="0"/>
              <a:t>Normale plantontwikkeling als:</a:t>
            </a:r>
          </a:p>
          <a:p>
            <a:r>
              <a:rPr lang="nl-NL" sz="2400" dirty="0"/>
              <a:t>6% van het groeilicht blauw is</a:t>
            </a:r>
          </a:p>
          <a:p>
            <a:pPr marL="285750" indent="-285750">
              <a:buFont typeface="Arial" panose="020B0604020202020204" pitchFamily="34" charset="0"/>
              <a:buChar char="•"/>
            </a:pPr>
            <a:endParaRPr lang="nl-NL" sz="2400" dirty="0"/>
          </a:p>
          <a:p>
            <a:r>
              <a:rPr lang="nl-NL" sz="2400" dirty="0"/>
              <a:t>SON-T lampen bevatten 6% blauw licht</a:t>
            </a:r>
          </a:p>
          <a:p>
            <a:br>
              <a:rPr lang="nl-NL" sz="2400" dirty="0"/>
            </a:br>
            <a:r>
              <a:rPr lang="nl-NL" sz="2400" dirty="0"/>
              <a:t>Daglicht bevat 27% blauw</a:t>
            </a:r>
          </a:p>
          <a:p>
            <a:endParaRPr lang="nl-NL" dirty="0"/>
          </a:p>
        </p:txBody>
      </p:sp>
      <p:pic>
        <p:nvPicPr>
          <p:cNvPr id="5" name="Afbeelding 4">
            <a:extLst>
              <a:ext uri="{FF2B5EF4-FFF2-40B4-BE49-F238E27FC236}">
                <a16:creationId xmlns:a16="http://schemas.microsoft.com/office/drawing/2014/main" id="{6D1F0B04-95BC-4D92-8EE7-F6B0A7C81A48}"/>
              </a:ext>
            </a:extLst>
          </p:cNvPr>
          <p:cNvPicPr>
            <a:picLocks noChangeAspect="1"/>
          </p:cNvPicPr>
          <p:nvPr/>
        </p:nvPicPr>
        <p:blipFill>
          <a:blip r:embed="rId2"/>
          <a:stretch>
            <a:fillRect/>
          </a:stretch>
        </p:blipFill>
        <p:spPr>
          <a:xfrm>
            <a:off x="8803759" y="1561320"/>
            <a:ext cx="3331587" cy="3467879"/>
          </a:xfrm>
          <a:prstGeom prst="rect">
            <a:avLst/>
          </a:prstGeom>
        </p:spPr>
      </p:pic>
      <p:pic>
        <p:nvPicPr>
          <p:cNvPr id="4" name="Afbeelding 3">
            <a:extLst>
              <a:ext uri="{FF2B5EF4-FFF2-40B4-BE49-F238E27FC236}">
                <a16:creationId xmlns:a16="http://schemas.microsoft.com/office/drawing/2014/main" id="{171E48D3-A246-4EE1-1DD5-38FBFB8AEF6E}"/>
              </a:ext>
            </a:extLst>
          </p:cNvPr>
          <p:cNvPicPr>
            <a:picLocks noChangeAspect="1"/>
          </p:cNvPicPr>
          <p:nvPr/>
        </p:nvPicPr>
        <p:blipFill>
          <a:blip r:embed="rId3"/>
          <a:stretch>
            <a:fillRect/>
          </a:stretch>
        </p:blipFill>
        <p:spPr>
          <a:xfrm>
            <a:off x="651965" y="4364266"/>
            <a:ext cx="3597917" cy="2355296"/>
          </a:xfrm>
          <a:prstGeom prst="rect">
            <a:avLst/>
          </a:prstGeom>
        </p:spPr>
      </p:pic>
      <p:pic>
        <p:nvPicPr>
          <p:cNvPr id="6" name="Afbeelding 5">
            <a:extLst>
              <a:ext uri="{FF2B5EF4-FFF2-40B4-BE49-F238E27FC236}">
                <a16:creationId xmlns:a16="http://schemas.microsoft.com/office/drawing/2014/main" id="{663E935F-72A3-0A15-F240-53C6D52905D9}"/>
              </a:ext>
            </a:extLst>
          </p:cNvPr>
          <p:cNvPicPr>
            <a:picLocks noChangeAspect="1"/>
          </p:cNvPicPr>
          <p:nvPr/>
        </p:nvPicPr>
        <p:blipFill>
          <a:blip r:embed="rId4"/>
          <a:srcRect t="23209"/>
          <a:stretch/>
        </p:blipFill>
        <p:spPr>
          <a:xfrm>
            <a:off x="5025972" y="3927764"/>
            <a:ext cx="3487214" cy="2822970"/>
          </a:xfrm>
          <a:prstGeom prst="rect">
            <a:avLst/>
          </a:prstGeom>
        </p:spPr>
      </p:pic>
    </p:spTree>
    <p:extLst>
      <p:ext uri="{BB962C8B-B14F-4D97-AF65-F5344CB8AC3E}">
        <p14:creationId xmlns:p14="http://schemas.microsoft.com/office/powerpoint/2010/main" val="197441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1000"/>
                                        <p:tgtEl>
                                          <p:spTgt spid="9">
                                            <p:txEl>
                                              <p:pRg st="2" end="2"/>
                                            </p:txEl>
                                          </p:spTgt>
                                        </p:tgtEl>
                                      </p:cBhvr>
                                    </p:animEffect>
                                    <p:anim calcmode="lin" valueType="num">
                                      <p:cBhvr>
                                        <p:cTn id="1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fade">
                                      <p:cBhvr>
                                        <p:cTn id="24" dur="1000"/>
                                        <p:tgtEl>
                                          <p:spTgt spid="9">
                                            <p:txEl>
                                              <p:pRg st="4" end="4"/>
                                            </p:txEl>
                                          </p:spTgt>
                                        </p:tgtEl>
                                      </p:cBhvr>
                                    </p:animEffect>
                                    <p:anim calcmode="lin" valueType="num">
                                      <p:cBhvr>
                                        <p:cTn id="2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Effect transition="in" filter="fade">
                                      <p:cBhvr>
                                        <p:cTn id="31" dur="1000"/>
                                        <p:tgtEl>
                                          <p:spTgt spid="9">
                                            <p:txEl>
                                              <p:pRg st="5" end="5"/>
                                            </p:txEl>
                                          </p:spTgt>
                                        </p:tgtEl>
                                      </p:cBhvr>
                                    </p:animEffect>
                                    <p:anim calcmode="lin" valueType="num">
                                      <p:cBhvr>
                                        <p:cTn id="32"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ijdelijke aanduiding voor afbeelding 2" descr="Microsoft Word - Invloed van golflengtes op het gewas.doc - Google Chrome"/>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45598" t="42078" r="24084" b="28138"/>
          <a:stretch/>
        </p:blipFill>
        <p:spPr>
          <a:xfrm>
            <a:off x="1864426" y="1553790"/>
            <a:ext cx="7015070" cy="4146366"/>
          </a:xfrm>
        </p:spPr>
      </p:pic>
    </p:spTree>
    <p:extLst>
      <p:ext uri="{BB962C8B-B14F-4D97-AF65-F5344CB8AC3E}">
        <p14:creationId xmlns:p14="http://schemas.microsoft.com/office/powerpoint/2010/main" val="12357605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Hoeveelheid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7783" y="1318648"/>
            <a:ext cx="8686799" cy="4801314"/>
          </a:xfrm>
          <a:prstGeom prst="rect">
            <a:avLst/>
          </a:prstGeom>
          <a:noFill/>
        </p:spPr>
        <p:txBody>
          <a:bodyPr wrap="square" rtlCol="0">
            <a:spAutoFit/>
          </a:bodyPr>
          <a:lstStyle/>
          <a:p>
            <a:r>
              <a:rPr lang="nl-NL" sz="2400" dirty="0"/>
              <a:t>Hoeveel licht je een plant moet geven, is afhankelijk van haar oorspronkelijke standplaats in de natuur. Je komt een plant nooit tegen op een plek waar hij meer licht krijgt dan hij nodig heeft. </a:t>
            </a:r>
          </a:p>
          <a:p>
            <a:endParaRPr lang="nl-NL" sz="2400" dirty="0"/>
          </a:p>
          <a:p>
            <a:r>
              <a:rPr lang="nl-NL" sz="2400" dirty="0"/>
              <a:t>Als een plant minder licht krijgt dan nodig is, kan de plant </a:t>
            </a:r>
            <a:r>
              <a:rPr lang="nl-NL" sz="2400" b="1" dirty="0"/>
              <a:t>groeistoornissen</a:t>
            </a:r>
            <a:r>
              <a:rPr lang="nl-NL" sz="2400" i="1" dirty="0"/>
              <a:t> </a:t>
            </a:r>
            <a:r>
              <a:rPr lang="nl-NL" sz="2400" dirty="0"/>
              <a:t>gaan vertonen. Hij kan minder snel gaan groeien, de bladeren kunnen verkleuren, kleiner worden of afvallen en de ruimte tussen de bladknopen op de stengel (internodiën) kan groter worden</a:t>
            </a:r>
          </a:p>
          <a:p>
            <a:endParaRPr lang="nl-NL" sz="2400" dirty="0"/>
          </a:p>
          <a:p>
            <a:r>
              <a:rPr lang="nl-NL" sz="2400" dirty="0"/>
              <a:t>Planten kunnen vaak overdreven naar het licht toe groeien. </a:t>
            </a:r>
          </a:p>
          <a:p>
            <a:endParaRPr lang="nl-NL" dirty="0"/>
          </a:p>
        </p:txBody>
      </p:sp>
      <p:pic>
        <p:nvPicPr>
          <p:cNvPr id="4" name="Afbeelding 3">
            <a:extLst>
              <a:ext uri="{FF2B5EF4-FFF2-40B4-BE49-F238E27FC236}">
                <a16:creationId xmlns:a16="http://schemas.microsoft.com/office/drawing/2014/main" id="{2EFF85C3-64F3-4A12-BAB5-4531C3D90B96}"/>
              </a:ext>
            </a:extLst>
          </p:cNvPr>
          <p:cNvPicPr>
            <a:picLocks noChangeAspect="1"/>
          </p:cNvPicPr>
          <p:nvPr/>
        </p:nvPicPr>
        <p:blipFill>
          <a:blip r:embed="rId2"/>
          <a:stretch>
            <a:fillRect/>
          </a:stretch>
        </p:blipFill>
        <p:spPr>
          <a:xfrm>
            <a:off x="9349249" y="3990166"/>
            <a:ext cx="2695712" cy="2695712"/>
          </a:xfrm>
          <a:prstGeom prst="rect">
            <a:avLst/>
          </a:prstGeom>
        </p:spPr>
      </p:pic>
    </p:spTree>
    <p:extLst>
      <p:ext uri="{BB962C8B-B14F-4D97-AF65-F5344CB8AC3E}">
        <p14:creationId xmlns:p14="http://schemas.microsoft.com/office/powerpoint/2010/main" val="322523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03873" y="314345"/>
            <a:ext cx="7655442" cy="584775"/>
          </a:xfrm>
          <a:prstGeom prst="rect">
            <a:avLst/>
          </a:prstGeom>
          <a:noFill/>
        </p:spPr>
        <p:txBody>
          <a:bodyPr wrap="square" rtlCol="0">
            <a:spAutoFit/>
          </a:bodyPr>
          <a:lstStyle/>
          <a:p>
            <a:r>
              <a:rPr lang="nl-NL" sz="3200" b="1" dirty="0"/>
              <a:t>Te weinig licht </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39675" y="1225689"/>
            <a:ext cx="9172633" cy="5632311"/>
          </a:xfrm>
          <a:prstGeom prst="rect">
            <a:avLst/>
          </a:prstGeom>
          <a:noFill/>
        </p:spPr>
        <p:txBody>
          <a:bodyPr wrap="square" rtlCol="0">
            <a:spAutoFit/>
          </a:bodyPr>
          <a:lstStyle/>
          <a:p>
            <a:r>
              <a:rPr lang="nl-NL" sz="2400" dirty="0"/>
              <a:t>Planten die te weinig licht krijgen, kunnen een aantal problemen ondervinden:</a:t>
            </a:r>
          </a:p>
          <a:p>
            <a:endParaRPr lang="nl-NL" sz="2400" dirty="0"/>
          </a:p>
          <a:p>
            <a:r>
              <a:rPr lang="nl-NL" sz="2400" b="1" i="1" dirty="0" err="1">
                <a:solidFill>
                  <a:srgbClr val="0070C0"/>
                </a:solidFill>
              </a:rPr>
              <a:t>Etiolatie</a:t>
            </a:r>
            <a:br>
              <a:rPr lang="nl-NL" sz="2400" dirty="0"/>
            </a:br>
            <a:r>
              <a:rPr lang="nl-NL" sz="2400" dirty="0"/>
              <a:t>De plant groeit lang en dun uit op zoek naar licht, met bleekgele bladeren en zwakke stengels.</a:t>
            </a:r>
          </a:p>
          <a:p>
            <a:endParaRPr lang="nl-NL" sz="2400" dirty="0"/>
          </a:p>
          <a:p>
            <a:r>
              <a:rPr lang="nl-NL" sz="2400" b="1" i="1" dirty="0">
                <a:solidFill>
                  <a:srgbClr val="0070C0"/>
                </a:solidFill>
              </a:rPr>
              <a:t>Langzame groei</a:t>
            </a:r>
          </a:p>
          <a:p>
            <a:r>
              <a:rPr lang="nl-NL" sz="2400" dirty="0"/>
              <a:t>Door een tekort aan energie uit fotosynthese groeit de plant minder snel of stopt zelfs met groeien.</a:t>
            </a:r>
          </a:p>
          <a:p>
            <a:endParaRPr lang="nl-NL" sz="2400" dirty="0"/>
          </a:p>
          <a:p>
            <a:r>
              <a:rPr lang="nl-NL" sz="2400" b="1" i="1" dirty="0">
                <a:solidFill>
                  <a:srgbClr val="0070C0"/>
                </a:solidFill>
              </a:rPr>
              <a:t>Kleinere en blekere bladeren </a:t>
            </a:r>
            <a:br>
              <a:rPr lang="nl-NL" sz="2400" dirty="0"/>
            </a:br>
            <a:r>
              <a:rPr lang="nl-NL" sz="2400" dirty="0"/>
              <a:t>De bladeren blijven klein en krijgen een lichtere kleur omdat de productie van chlorofyl afneemt.</a:t>
            </a:r>
          </a:p>
          <a:p>
            <a:endParaRPr lang="nl-NL" sz="2400" dirty="0"/>
          </a:p>
        </p:txBody>
      </p:sp>
      <p:pic>
        <p:nvPicPr>
          <p:cNvPr id="2" name="Afbeelding 1">
            <a:extLst>
              <a:ext uri="{FF2B5EF4-FFF2-40B4-BE49-F238E27FC236}">
                <a16:creationId xmlns:a16="http://schemas.microsoft.com/office/drawing/2014/main" id="{5513EA5D-57CC-4009-8EBA-B52917F94EBA}"/>
              </a:ext>
            </a:extLst>
          </p:cNvPr>
          <p:cNvPicPr>
            <a:picLocks noChangeAspect="1"/>
          </p:cNvPicPr>
          <p:nvPr/>
        </p:nvPicPr>
        <p:blipFill>
          <a:blip r:embed="rId2"/>
          <a:stretch>
            <a:fillRect/>
          </a:stretch>
        </p:blipFill>
        <p:spPr>
          <a:xfrm>
            <a:off x="9858511" y="4310743"/>
            <a:ext cx="2547257" cy="2547257"/>
          </a:xfrm>
          <a:prstGeom prst="rect">
            <a:avLst/>
          </a:prstGeom>
        </p:spPr>
      </p:pic>
    </p:spTree>
    <p:extLst>
      <p:ext uri="{BB962C8B-B14F-4D97-AF65-F5344CB8AC3E}">
        <p14:creationId xmlns:p14="http://schemas.microsoft.com/office/powerpoint/2010/main" val="213580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fade">
                                      <p:cBhvr>
                                        <p:cTn id="19" dur="1000"/>
                                        <p:tgtEl>
                                          <p:spTgt spid="9">
                                            <p:txEl>
                                              <p:pRg st="5" end="5"/>
                                            </p:txEl>
                                          </p:spTgt>
                                        </p:tgtEl>
                                      </p:cBhvr>
                                    </p:animEffect>
                                    <p:anim calcmode="lin" valueType="num">
                                      <p:cBhvr>
                                        <p:cTn id="20"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7" end="7"/>
                                            </p:txEl>
                                          </p:spTgt>
                                        </p:tgtEl>
                                        <p:attrNameLst>
                                          <p:attrName>style.visibility</p:attrName>
                                        </p:attrNameLst>
                                      </p:cBhvr>
                                      <p:to>
                                        <p:strVal val="visible"/>
                                      </p:to>
                                    </p:set>
                                    <p:animEffect transition="in" filter="fade">
                                      <p:cBhvr>
                                        <p:cTn id="26" dur="1000"/>
                                        <p:tgtEl>
                                          <p:spTgt spid="9">
                                            <p:txEl>
                                              <p:pRg st="7" end="7"/>
                                            </p:txEl>
                                          </p:spTgt>
                                        </p:tgtEl>
                                      </p:cBhvr>
                                    </p:animEffect>
                                    <p:anim calcmode="lin" valueType="num">
                                      <p:cBhvr>
                                        <p:cTn id="27"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3E159-52F6-BD40-C8AF-5BA5B8B97DA4}"/>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9443E1C3-7348-B628-15A8-5136CDAF61F4}"/>
              </a:ext>
            </a:extLst>
          </p:cNvPr>
          <p:cNvSpPr txBox="1"/>
          <p:nvPr/>
        </p:nvSpPr>
        <p:spPr>
          <a:xfrm>
            <a:off x="1148317" y="558788"/>
            <a:ext cx="7655442" cy="584775"/>
          </a:xfrm>
          <a:prstGeom prst="rect">
            <a:avLst/>
          </a:prstGeom>
          <a:noFill/>
        </p:spPr>
        <p:txBody>
          <a:bodyPr wrap="square" rtlCol="0">
            <a:spAutoFit/>
          </a:bodyPr>
          <a:lstStyle/>
          <a:p>
            <a:r>
              <a:rPr lang="nl-NL" sz="3200" b="1" dirty="0"/>
              <a:t>Te weinig licht </a:t>
            </a:r>
          </a:p>
        </p:txBody>
      </p:sp>
      <p:sp>
        <p:nvSpPr>
          <p:cNvPr id="9" name="Tekstvak 8">
            <a:extLst>
              <a:ext uri="{FF2B5EF4-FFF2-40B4-BE49-F238E27FC236}">
                <a16:creationId xmlns:a16="http://schemas.microsoft.com/office/drawing/2014/main" id="{1B019749-AB80-FD3D-0964-B07473FAAB2F}"/>
              </a:ext>
            </a:extLst>
          </p:cNvPr>
          <p:cNvSpPr txBox="1"/>
          <p:nvPr/>
        </p:nvSpPr>
        <p:spPr>
          <a:xfrm>
            <a:off x="1148317" y="1807535"/>
            <a:ext cx="9172633" cy="4154984"/>
          </a:xfrm>
          <a:prstGeom prst="rect">
            <a:avLst/>
          </a:prstGeom>
          <a:noFill/>
        </p:spPr>
        <p:txBody>
          <a:bodyPr wrap="square" rtlCol="0">
            <a:spAutoFit/>
          </a:bodyPr>
          <a:lstStyle/>
          <a:p>
            <a:r>
              <a:rPr lang="nl-NL" sz="2400" b="1" i="1" dirty="0">
                <a:solidFill>
                  <a:srgbClr val="0070C0"/>
                </a:solidFill>
              </a:rPr>
              <a:t>Bladval</a:t>
            </a:r>
            <a:r>
              <a:rPr lang="nl-NL" sz="2400" i="1" dirty="0">
                <a:solidFill>
                  <a:srgbClr val="0070C0"/>
                </a:solidFill>
              </a:rPr>
              <a:t> </a:t>
            </a:r>
          </a:p>
          <a:p>
            <a:r>
              <a:rPr lang="nl-NL" sz="2400" dirty="0"/>
              <a:t>Sommige planten laten oudere bladeren vallen om energie te besparen.</a:t>
            </a:r>
          </a:p>
          <a:p>
            <a:endParaRPr lang="nl-NL" sz="2400" dirty="0"/>
          </a:p>
          <a:p>
            <a:r>
              <a:rPr lang="nl-NL" sz="2400" b="1" i="1" dirty="0">
                <a:solidFill>
                  <a:srgbClr val="0070C0"/>
                </a:solidFill>
              </a:rPr>
              <a:t>Verminderde bloei en vruchtvorming  </a:t>
            </a:r>
          </a:p>
          <a:p>
            <a:r>
              <a:rPr lang="nl-NL" sz="2400" dirty="0"/>
              <a:t>Planten die bloeien of vruchten dragen, kunnen dit proces vertragen of volledig stoppen.</a:t>
            </a:r>
          </a:p>
          <a:p>
            <a:endParaRPr lang="nl-NL" sz="2400" dirty="0"/>
          </a:p>
          <a:p>
            <a:r>
              <a:rPr lang="nl-NL" sz="2400" b="1" i="1" dirty="0">
                <a:solidFill>
                  <a:srgbClr val="0070C0"/>
                </a:solidFill>
              </a:rPr>
              <a:t>Verhoogde gevoeligheid voor ziekten </a:t>
            </a:r>
            <a:endParaRPr lang="nl-NL" sz="2400" dirty="0"/>
          </a:p>
          <a:p>
            <a:r>
              <a:rPr lang="nl-NL" sz="2400" dirty="0"/>
              <a:t>Een zwakke plant is vatbaarder voor schimmels, bacteriën en plagen.</a:t>
            </a:r>
          </a:p>
        </p:txBody>
      </p:sp>
      <p:pic>
        <p:nvPicPr>
          <p:cNvPr id="2" name="Afbeelding 1">
            <a:extLst>
              <a:ext uri="{FF2B5EF4-FFF2-40B4-BE49-F238E27FC236}">
                <a16:creationId xmlns:a16="http://schemas.microsoft.com/office/drawing/2014/main" id="{D9E4795B-F779-C8FC-4F8E-268A4B966471}"/>
              </a:ext>
            </a:extLst>
          </p:cNvPr>
          <p:cNvPicPr>
            <a:picLocks noChangeAspect="1"/>
          </p:cNvPicPr>
          <p:nvPr/>
        </p:nvPicPr>
        <p:blipFill>
          <a:blip r:embed="rId2"/>
          <a:stretch>
            <a:fillRect/>
          </a:stretch>
        </p:blipFill>
        <p:spPr>
          <a:xfrm>
            <a:off x="9858511" y="4310743"/>
            <a:ext cx="2547257" cy="2547257"/>
          </a:xfrm>
          <a:prstGeom prst="rect">
            <a:avLst/>
          </a:prstGeom>
        </p:spPr>
      </p:pic>
    </p:spTree>
    <p:extLst>
      <p:ext uri="{BB962C8B-B14F-4D97-AF65-F5344CB8AC3E}">
        <p14:creationId xmlns:p14="http://schemas.microsoft.com/office/powerpoint/2010/main" val="3096365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1000"/>
                                        <p:tgtEl>
                                          <p:spTgt spid="9">
                                            <p:txEl>
                                              <p:pRg st="3" end="3"/>
                                            </p:txEl>
                                          </p:spTgt>
                                        </p:tgtEl>
                                      </p:cBhvr>
                                    </p:animEffect>
                                    <p:anim calcmode="lin" valueType="num">
                                      <p:cBhvr>
                                        <p:cTn id="8"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4" end="4"/>
                                            </p:txEl>
                                          </p:spTgt>
                                        </p:tgtEl>
                                        <p:attrNameLst>
                                          <p:attrName>style.visibility</p:attrName>
                                        </p:attrNameLst>
                                      </p:cBhvr>
                                      <p:to>
                                        <p:strVal val="visible"/>
                                      </p:to>
                                    </p:set>
                                    <p:animEffect transition="in" filter="fade">
                                      <p:cBhvr>
                                        <p:cTn id="12" dur="1000"/>
                                        <p:tgtEl>
                                          <p:spTgt spid="9">
                                            <p:txEl>
                                              <p:pRg st="4" end="4"/>
                                            </p:txEl>
                                          </p:spTgt>
                                        </p:tgtEl>
                                      </p:cBhvr>
                                    </p:animEffect>
                                    <p:anim calcmode="lin" valueType="num">
                                      <p:cBhvr>
                                        <p:cTn id="13"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animEffect transition="in" filter="fade">
                                      <p:cBhvr>
                                        <p:cTn id="19" dur="1000"/>
                                        <p:tgtEl>
                                          <p:spTgt spid="9">
                                            <p:txEl>
                                              <p:pRg st="6" end="6"/>
                                            </p:txEl>
                                          </p:spTgt>
                                        </p:tgtEl>
                                      </p:cBhvr>
                                    </p:animEffect>
                                    <p:anim calcmode="lin" valueType="num">
                                      <p:cBhvr>
                                        <p:cTn id="20"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xEl>
                                              <p:pRg st="7" end="7"/>
                                            </p:txEl>
                                          </p:spTgt>
                                        </p:tgtEl>
                                        <p:attrNameLst>
                                          <p:attrName>style.visibility</p:attrName>
                                        </p:attrNameLst>
                                      </p:cBhvr>
                                      <p:to>
                                        <p:strVal val="visible"/>
                                      </p:to>
                                    </p:set>
                                    <p:animEffect transition="in" filter="fade">
                                      <p:cBhvr>
                                        <p:cTn id="24" dur="1000"/>
                                        <p:tgtEl>
                                          <p:spTgt spid="9">
                                            <p:txEl>
                                              <p:pRg st="7" end="7"/>
                                            </p:txEl>
                                          </p:spTgt>
                                        </p:tgtEl>
                                      </p:cBhvr>
                                    </p:animEffect>
                                    <p:anim calcmode="lin" valueType="num">
                                      <p:cBhvr>
                                        <p:cTn id="25"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ADE0-8EC5-D96B-1782-051E9D3B52E7}"/>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1655CD24-A223-23AA-8BE6-17DAD5BE01E2}"/>
              </a:ext>
            </a:extLst>
          </p:cNvPr>
          <p:cNvSpPr txBox="1"/>
          <p:nvPr/>
        </p:nvSpPr>
        <p:spPr>
          <a:xfrm>
            <a:off x="1148317" y="558788"/>
            <a:ext cx="7655442" cy="584775"/>
          </a:xfrm>
          <a:prstGeom prst="rect">
            <a:avLst/>
          </a:prstGeom>
          <a:noFill/>
        </p:spPr>
        <p:txBody>
          <a:bodyPr wrap="square" rtlCol="0">
            <a:spAutoFit/>
          </a:bodyPr>
          <a:lstStyle/>
          <a:p>
            <a:r>
              <a:rPr lang="nl-NL" sz="3200" b="1" dirty="0"/>
              <a:t>Te veel licht </a:t>
            </a:r>
          </a:p>
        </p:txBody>
      </p:sp>
      <p:sp>
        <p:nvSpPr>
          <p:cNvPr id="9" name="Tekstvak 8">
            <a:extLst>
              <a:ext uri="{FF2B5EF4-FFF2-40B4-BE49-F238E27FC236}">
                <a16:creationId xmlns:a16="http://schemas.microsoft.com/office/drawing/2014/main" id="{CE93D182-2B17-1873-722E-50356A76EAC7}"/>
              </a:ext>
            </a:extLst>
          </p:cNvPr>
          <p:cNvSpPr txBox="1"/>
          <p:nvPr/>
        </p:nvSpPr>
        <p:spPr>
          <a:xfrm>
            <a:off x="1325366" y="1273380"/>
            <a:ext cx="9384884" cy="5262979"/>
          </a:xfrm>
          <a:prstGeom prst="rect">
            <a:avLst/>
          </a:prstGeom>
          <a:noFill/>
        </p:spPr>
        <p:txBody>
          <a:bodyPr wrap="square" rtlCol="0">
            <a:spAutoFit/>
          </a:bodyPr>
          <a:lstStyle/>
          <a:p>
            <a:pPr>
              <a:buNone/>
            </a:pPr>
            <a:r>
              <a:rPr lang="nl-NL" sz="2400" dirty="0"/>
              <a:t>Als een plant </a:t>
            </a:r>
            <a:r>
              <a:rPr lang="nl-NL" sz="2400" b="1" dirty="0"/>
              <a:t>te veel licht</a:t>
            </a:r>
            <a:r>
              <a:rPr lang="nl-NL" sz="2400" dirty="0"/>
              <a:t> krijgt, kan dit net zo schadelijk zijn als te weinig licht. Dit zijn de mogelijke gevolgen:</a:t>
            </a:r>
          </a:p>
          <a:p>
            <a:pPr>
              <a:buNone/>
            </a:pPr>
            <a:endParaRPr lang="nl-NL" sz="2400" dirty="0"/>
          </a:p>
          <a:p>
            <a:r>
              <a:rPr lang="nl-NL" sz="2400" b="1" i="1" dirty="0">
                <a:solidFill>
                  <a:srgbClr val="0070C0"/>
                </a:solidFill>
              </a:rPr>
              <a:t>Bladverbranding</a:t>
            </a:r>
            <a:br>
              <a:rPr lang="nl-NL" sz="2400" b="1" dirty="0"/>
            </a:br>
            <a:r>
              <a:rPr lang="nl-NL" sz="2400" dirty="0"/>
              <a:t>De bladeren krijgen bruine of witte vlekken, vooral als de plant plotseling aan fel zonlicht wordt blootgesteld.</a:t>
            </a:r>
          </a:p>
          <a:p>
            <a:endParaRPr lang="nl-NL" sz="2400" dirty="0"/>
          </a:p>
          <a:p>
            <a:r>
              <a:rPr lang="nl-NL" sz="2400" b="1" i="1" dirty="0">
                <a:solidFill>
                  <a:srgbClr val="0070C0"/>
                </a:solidFill>
              </a:rPr>
              <a:t>Verdroging</a:t>
            </a:r>
            <a:r>
              <a:rPr lang="nl-NL" sz="2400" i="1" dirty="0">
                <a:solidFill>
                  <a:srgbClr val="0070C0"/>
                </a:solidFill>
              </a:rPr>
              <a:t> </a:t>
            </a:r>
            <a:r>
              <a:rPr lang="nl-NL" sz="2400" dirty="0"/>
              <a:t> </a:t>
            </a:r>
            <a:br>
              <a:rPr lang="nl-NL" sz="2400" dirty="0"/>
            </a:br>
            <a:r>
              <a:rPr lang="nl-NL" sz="2400" dirty="0"/>
              <a:t>Door intense hitte en licht verdampt water sneller, waardoor de plant uitdroogt en bladeren kunnen verschrompelen.</a:t>
            </a:r>
          </a:p>
          <a:p>
            <a:endParaRPr lang="nl-NL" sz="2400" dirty="0"/>
          </a:p>
          <a:p>
            <a:r>
              <a:rPr lang="nl-NL" sz="2400" b="1" i="1" dirty="0">
                <a:solidFill>
                  <a:srgbClr val="0070C0"/>
                </a:solidFill>
              </a:rPr>
              <a:t>Bladrandverkleuring</a:t>
            </a:r>
            <a:br>
              <a:rPr lang="nl-NL" sz="2400" b="1" dirty="0"/>
            </a:br>
            <a:r>
              <a:rPr lang="nl-NL" sz="2400" dirty="0"/>
              <a:t>De randen van de bladeren kunnen geel of bruin worden, een teken van stress.</a:t>
            </a:r>
          </a:p>
        </p:txBody>
      </p:sp>
      <p:pic>
        <p:nvPicPr>
          <p:cNvPr id="2" name="Afbeelding 1">
            <a:extLst>
              <a:ext uri="{FF2B5EF4-FFF2-40B4-BE49-F238E27FC236}">
                <a16:creationId xmlns:a16="http://schemas.microsoft.com/office/drawing/2014/main" id="{AFFB77A6-81A9-2438-18B9-63DDDDA4D2B1}"/>
              </a:ext>
            </a:extLst>
          </p:cNvPr>
          <p:cNvPicPr>
            <a:picLocks noChangeAspect="1"/>
          </p:cNvPicPr>
          <p:nvPr/>
        </p:nvPicPr>
        <p:blipFill>
          <a:blip r:embed="rId2"/>
          <a:stretch>
            <a:fillRect/>
          </a:stretch>
        </p:blipFill>
        <p:spPr>
          <a:xfrm>
            <a:off x="10473315" y="5396326"/>
            <a:ext cx="1461674" cy="1461674"/>
          </a:xfrm>
          <a:prstGeom prst="rect">
            <a:avLst/>
          </a:prstGeom>
        </p:spPr>
      </p:pic>
    </p:spTree>
    <p:extLst>
      <p:ext uri="{BB962C8B-B14F-4D97-AF65-F5344CB8AC3E}">
        <p14:creationId xmlns:p14="http://schemas.microsoft.com/office/powerpoint/2010/main" val="39821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animEffect transition="in" filter="fade">
                                      <p:cBhvr>
                                        <p:cTn id="21" dur="1000"/>
                                        <p:tgtEl>
                                          <p:spTgt spid="9">
                                            <p:txEl>
                                              <p:pRg st="6" end="6"/>
                                            </p:txEl>
                                          </p:spTgt>
                                        </p:tgtEl>
                                      </p:cBhvr>
                                    </p:animEffect>
                                    <p:anim calcmode="lin" valueType="num">
                                      <p:cBhvr>
                                        <p:cTn id="22"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E9DF4-208E-CB1A-5FE3-199BA32273E5}"/>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79CD4B4F-B11B-79DE-771A-DD7B35991FB4}"/>
              </a:ext>
            </a:extLst>
          </p:cNvPr>
          <p:cNvSpPr txBox="1"/>
          <p:nvPr/>
        </p:nvSpPr>
        <p:spPr>
          <a:xfrm>
            <a:off x="1148317" y="558788"/>
            <a:ext cx="7655442" cy="584775"/>
          </a:xfrm>
          <a:prstGeom prst="rect">
            <a:avLst/>
          </a:prstGeom>
          <a:noFill/>
        </p:spPr>
        <p:txBody>
          <a:bodyPr wrap="square" rtlCol="0">
            <a:spAutoFit/>
          </a:bodyPr>
          <a:lstStyle/>
          <a:p>
            <a:r>
              <a:rPr lang="nl-NL" sz="3200" b="1" dirty="0"/>
              <a:t>Te veel licht </a:t>
            </a:r>
          </a:p>
        </p:txBody>
      </p:sp>
      <p:sp>
        <p:nvSpPr>
          <p:cNvPr id="9" name="Tekstvak 8">
            <a:extLst>
              <a:ext uri="{FF2B5EF4-FFF2-40B4-BE49-F238E27FC236}">
                <a16:creationId xmlns:a16="http://schemas.microsoft.com/office/drawing/2014/main" id="{4D9CBFE6-ABEA-931D-7945-C2A28EC02604}"/>
              </a:ext>
            </a:extLst>
          </p:cNvPr>
          <p:cNvSpPr txBox="1"/>
          <p:nvPr/>
        </p:nvSpPr>
        <p:spPr>
          <a:xfrm>
            <a:off x="1148317" y="1807535"/>
            <a:ext cx="9172633" cy="4524315"/>
          </a:xfrm>
          <a:prstGeom prst="rect">
            <a:avLst/>
          </a:prstGeom>
          <a:noFill/>
        </p:spPr>
        <p:txBody>
          <a:bodyPr wrap="square" rtlCol="0">
            <a:spAutoFit/>
          </a:bodyPr>
          <a:lstStyle/>
          <a:p>
            <a:r>
              <a:rPr lang="nl-NL" sz="2400" b="1" i="1" dirty="0">
                <a:solidFill>
                  <a:srgbClr val="0070C0"/>
                </a:solidFill>
              </a:rPr>
              <a:t>Bleke of verbleekte bladeren</a:t>
            </a:r>
            <a:r>
              <a:rPr lang="nl-NL" sz="2400" i="1" dirty="0">
                <a:solidFill>
                  <a:srgbClr val="0070C0"/>
                </a:solidFill>
              </a:rPr>
              <a:t> </a:t>
            </a:r>
            <a:br>
              <a:rPr lang="nl-NL" sz="2400" dirty="0"/>
            </a:br>
            <a:r>
              <a:rPr lang="nl-NL" sz="2400" dirty="0"/>
              <a:t>Te veel licht kan de chlorofyl afbreken, waardoor bladeren lichter worden of zelfs wit uitslaan.</a:t>
            </a:r>
          </a:p>
          <a:p>
            <a:endParaRPr lang="nl-NL" sz="2400" dirty="0"/>
          </a:p>
          <a:p>
            <a:r>
              <a:rPr lang="nl-NL" sz="2400" b="1" i="1" dirty="0">
                <a:solidFill>
                  <a:srgbClr val="0070C0"/>
                </a:solidFill>
              </a:rPr>
              <a:t>Snelle maar zwakke groei</a:t>
            </a:r>
            <a:r>
              <a:rPr lang="nl-NL" sz="2400" i="1" dirty="0">
                <a:solidFill>
                  <a:srgbClr val="0070C0"/>
                </a:solidFill>
              </a:rPr>
              <a:t> </a:t>
            </a:r>
            <a:br>
              <a:rPr lang="nl-NL" sz="2400" dirty="0"/>
            </a:br>
            <a:r>
              <a:rPr lang="nl-NL" sz="2400" dirty="0"/>
              <a:t>Sommige planten groeien snel in fel licht, maar met korte internodiën en zwakke stelen.</a:t>
            </a:r>
          </a:p>
          <a:p>
            <a:endParaRPr lang="nl-NL" sz="2400" dirty="0"/>
          </a:p>
          <a:p>
            <a:r>
              <a:rPr lang="nl-NL" sz="2400" b="1" i="1" dirty="0">
                <a:solidFill>
                  <a:srgbClr val="0070C0"/>
                </a:solidFill>
              </a:rPr>
              <a:t>Gesloten bladeren</a:t>
            </a:r>
            <a:r>
              <a:rPr lang="nl-NL" sz="2400" i="1" dirty="0">
                <a:solidFill>
                  <a:srgbClr val="0070C0"/>
                </a:solidFill>
              </a:rPr>
              <a:t> </a:t>
            </a:r>
            <a:br>
              <a:rPr lang="nl-NL" sz="2400" dirty="0"/>
            </a:br>
            <a:r>
              <a:rPr lang="nl-NL" sz="2400" dirty="0"/>
              <a:t>Sommige planten (zoals varens) rollen hun bladeren op of sluiten ze om zichzelf te beschermen.</a:t>
            </a:r>
          </a:p>
          <a:p>
            <a:endParaRPr lang="nl-NL" sz="2400" dirty="0"/>
          </a:p>
        </p:txBody>
      </p:sp>
      <p:pic>
        <p:nvPicPr>
          <p:cNvPr id="2" name="Afbeelding 1">
            <a:extLst>
              <a:ext uri="{FF2B5EF4-FFF2-40B4-BE49-F238E27FC236}">
                <a16:creationId xmlns:a16="http://schemas.microsoft.com/office/drawing/2014/main" id="{FB1D7D6B-A341-1516-D7B6-029C9A5BCC6A}"/>
              </a:ext>
            </a:extLst>
          </p:cNvPr>
          <p:cNvPicPr>
            <a:picLocks noChangeAspect="1"/>
          </p:cNvPicPr>
          <p:nvPr/>
        </p:nvPicPr>
        <p:blipFill>
          <a:blip r:embed="rId2"/>
          <a:stretch>
            <a:fillRect/>
          </a:stretch>
        </p:blipFill>
        <p:spPr>
          <a:xfrm>
            <a:off x="9858511" y="4310743"/>
            <a:ext cx="2547257" cy="2547257"/>
          </a:xfrm>
          <a:prstGeom prst="rect">
            <a:avLst/>
          </a:prstGeom>
        </p:spPr>
      </p:pic>
    </p:spTree>
    <p:extLst>
      <p:ext uri="{BB962C8B-B14F-4D97-AF65-F5344CB8AC3E}">
        <p14:creationId xmlns:p14="http://schemas.microsoft.com/office/powerpoint/2010/main" val="1481439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Hoeveelheid licht </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807535"/>
            <a:ext cx="8686799" cy="4154984"/>
          </a:xfrm>
          <a:prstGeom prst="rect">
            <a:avLst/>
          </a:prstGeom>
          <a:noFill/>
        </p:spPr>
        <p:txBody>
          <a:bodyPr wrap="square" rtlCol="0">
            <a:spAutoFit/>
          </a:bodyPr>
          <a:lstStyle/>
          <a:p>
            <a:r>
              <a:rPr lang="nl-NL" sz="2200" dirty="0"/>
              <a:t>Hoeveel licht een plant nodig heeft, kun je vaak zien aan het uiterlijk. Het vertelt je ook iets over de oorspronkelijke standplaats. Over het algemeen zijn alleen planten afkomstig uit een warm en droog klimaat geschikt om thuis in de volle zon te zetten. Meestal hebben zij harde en stugge bladeren, weinig huidmondjes en een opperhuid met een beschermende waslaag of bladharen. </a:t>
            </a:r>
          </a:p>
          <a:p>
            <a:endParaRPr lang="nl-NL" sz="2200" dirty="0"/>
          </a:p>
          <a:p>
            <a:r>
              <a:rPr lang="nl-NL" sz="2200" dirty="0"/>
              <a:t>Het zijn allemaal kenmerken van een plant die de verdamping van vocht tot een minimum beperken. Andere planten die op hun oorspronkelijke plaats wel de volle zon verdragen, doen dat niet op een vensterbank op het zuiden, omdat de temperatuur, de watertoevoer en de luchtvochtigheid te zeer afwijken. </a:t>
            </a:r>
            <a:endParaRPr lang="nl-NL" sz="2000" dirty="0"/>
          </a:p>
        </p:txBody>
      </p:sp>
    </p:spTree>
    <p:extLst>
      <p:ext uri="{BB962C8B-B14F-4D97-AF65-F5344CB8AC3E}">
        <p14:creationId xmlns:p14="http://schemas.microsoft.com/office/powerpoint/2010/main" val="167019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 in handelsfase</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807535"/>
            <a:ext cx="8686799" cy="2677656"/>
          </a:xfrm>
          <a:prstGeom prst="rect">
            <a:avLst/>
          </a:prstGeom>
          <a:noFill/>
        </p:spPr>
        <p:txBody>
          <a:bodyPr wrap="square" rtlCol="0">
            <a:spAutoFit/>
          </a:bodyPr>
          <a:lstStyle/>
          <a:p>
            <a:r>
              <a:rPr lang="nl-NL" sz="2400" dirty="0"/>
              <a:t>In de handelsfase is ook een hoeveelheid licht nodig. Niet zozeer om de plant te laten groeien, maar om hem in voldoende conditie te houden.</a:t>
            </a:r>
            <a:br>
              <a:rPr lang="nl-NL" sz="2400" dirty="0"/>
            </a:br>
            <a:endParaRPr lang="nl-NL" sz="2400" dirty="0"/>
          </a:p>
          <a:p>
            <a:r>
              <a:rPr lang="nl-NL" sz="2400" dirty="0"/>
              <a:t>Bloeiende planten zijn overigens vaker gevoeliger voor lichtgebrek dan groene planten. Denk maar aan bloem- en knopval. Die kan al na enkele dagen optreden</a:t>
            </a:r>
            <a:r>
              <a:rPr lang="nl-NL" sz="2000" dirty="0"/>
              <a:t>.</a:t>
            </a:r>
          </a:p>
        </p:txBody>
      </p:sp>
      <p:pic>
        <p:nvPicPr>
          <p:cNvPr id="2" name="Afbeelding 1">
            <a:extLst>
              <a:ext uri="{FF2B5EF4-FFF2-40B4-BE49-F238E27FC236}">
                <a16:creationId xmlns:a16="http://schemas.microsoft.com/office/drawing/2014/main" id="{DF83B99B-6176-43F6-999C-D4E527EF44CD}"/>
              </a:ext>
            </a:extLst>
          </p:cNvPr>
          <p:cNvPicPr>
            <a:picLocks noChangeAspect="1"/>
          </p:cNvPicPr>
          <p:nvPr/>
        </p:nvPicPr>
        <p:blipFill>
          <a:blip r:embed="rId2"/>
          <a:stretch>
            <a:fillRect/>
          </a:stretch>
        </p:blipFill>
        <p:spPr>
          <a:xfrm>
            <a:off x="9835116" y="4017609"/>
            <a:ext cx="2112601" cy="2770094"/>
          </a:xfrm>
          <a:prstGeom prst="rect">
            <a:avLst/>
          </a:prstGeom>
        </p:spPr>
      </p:pic>
    </p:spTree>
    <p:extLst>
      <p:ext uri="{BB962C8B-B14F-4D97-AF65-F5344CB8AC3E}">
        <p14:creationId xmlns:p14="http://schemas.microsoft.com/office/powerpoint/2010/main" val="199155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1229360" y="1615440"/>
            <a:ext cx="8351520" cy="3970318"/>
          </a:xfrm>
          <a:prstGeom prst="rect">
            <a:avLst/>
          </a:prstGeom>
          <a:noFill/>
        </p:spPr>
        <p:txBody>
          <a:bodyPr wrap="square" rtlCol="0">
            <a:spAutoFit/>
          </a:bodyPr>
          <a:lstStyle/>
          <a:p>
            <a:pPr marL="285750" indent="-285750">
              <a:buFont typeface="Arial" panose="020B0604020202020204" pitchFamily="34" charset="0"/>
              <a:buChar char="•"/>
            </a:pPr>
            <a:r>
              <a:rPr lang="nl-NL" sz="2800" dirty="0"/>
              <a:t>Les 1: Kleur licht</a:t>
            </a:r>
          </a:p>
          <a:p>
            <a:pPr marL="285750" indent="-285750">
              <a:buFont typeface="Arial" panose="020B0604020202020204" pitchFamily="34" charset="0"/>
              <a:buChar char="•"/>
            </a:pPr>
            <a:r>
              <a:rPr lang="nl-NL" sz="2800" dirty="0"/>
              <a:t>Les 2: Licht</a:t>
            </a:r>
          </a:p>
          <a:p>
            <a:pPr marL="285750" indent="-285750">
              <a:buFont typeface="Arial" panose="020B0604020202020204" pitchFamily="34" charset="0"/>
              <a:buChar char="•"/>
            </a:pPr>
            <a:r>
              <a:rPr lang="nl-NL" sz="2800" dirty="0"/>
              <a:t>Les 3: Licht meten</a:t>
            </a:r>
          </a:p>
          <a:p>
            <a:pPr marL="285750" indent="-285750">
              <a:buFont typeface="Arial" panose="020B0604020202020204" pitchFamily="34" charset="0"/>
              <a:buChar char="•"/>
            </a:pPr>
            <a:r>
              <a:rPr lang="nl-NL" sz="2800" dirty="0"/>
              <a:t>Les 4: Hoeveelheid licht</a:t>
            </a:r>
          </a:p>
          <a:p>
            <a:pPr marL="285750" indent="-285750">
              <a:buFont typeface="Arial" panose="020B0604020202020204" pitchFamily="34" charset="0"/>
              <a:buChar char="•"/>
            </a:pPr>
            <a:r>
              <a:rPr lang="nl-NL" sz="2800" dirty="0"/>
              <a:t>Les 5: Goede Vrijdag</a:t>
            </a:r>
          </a:p>
          <a:p>
            <a:pPr marL="285750" indent="-285750">
              <a:buFont typeface="Arial" panose="020B0604020202020204" pitchFamily="34" charset="0"/>
              <a:buChar char="•"/>
            </a:pPr>
            <a:r>
              <a:rPr lang="nl-NL" sz="2800" dirty="0"/>
              <a:t>Les 6: Type licht</a:t>
            </a:r>
          </a:p>
          <a:p>
            <a:pPr marL="285750" indent="-285750">
              <a:buFont typeface="Arial" panose="020B0604020202020204" pitchFamily="34" charset="0"/>
              <a:buChar char="•"/>
            </a:pPr>
            <a:r>
              <a:rPr lang="nl-NL" sz="2800" dirty="0"/>
              <a:t>Les 7: Vakantie</a:t>
            </a:r>
          </a:p>
          <a:p>
            <a:pPr marL="285750" indent="-285750">
              <a:buFont typeface="Arial" panose="020B0604020202020204" pitchFamily="34" charset="0"/>
              <a:buChar char="•"/>
            </a:pPr>
            <a:r>
              <a:rPr lang="nl-NL" sz="2800" dirty="0"/>
              <a:t>Les 8: Herhaling</a:t>
            </a:r>
          </a:p>
          <a:p>
            <a:pPr marL="285750" indent="-285750">
              <a:buFont typeface="Arial" panose="020B0604020202020204" pitchFamily="34" charset="0"/>
              <a:buChar char="•"/>
            </a:pPr>
            <a:r>
              <a:rPr lang="nl-NL" sz="2800" dirty="0"/>
              <a:t>Les 9: Toets</a:t>
            </a:r>
          </a:p>
        </p:txBody>
      </p:sp>
      <p:pic>
        <p:nvPicPr>
          <p:cNvPr id="2" name="Afbeelding 1">
            <a:extLst>
              <a:ext uri="{FF2B5EF4-FFF2-40B4-BE49-F238E27FC236}">
                <a16:creationId xmlns:a16="http://schemas.microsoft.com/office/drawing/2014/main" id="{B33978F8-83C0-484E-8FB4-6DF6D24A7B8A}"/>
              </a:ext>
            </a:extLst>
          </p:cNvPr>
          <p:cNvPicPr>
            <a:picLocks noChangeAspect="1"/>
          </p:cNvPicPr>
          <p:nvPr/>
        </p:nvPicPr>
        <p:blipFill>
          <a:blip r:embed="rId3"/>
          <a:stretch>
            <a:fillRect/>
          </a:stretch>
        </p:blipFill>
        <p:spPr>
          <a:xfrm>
            <a:off x="7280910" y="361254"/>
            <a:ext cx="4364037" cy="2273228"/>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35026-32F1-1965-0F5C-18AF80BD4024}"/>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D5CC541D-493C-F5B3-653E-6FC8BBA10935}"/>
              </a:ext>
            </a:extLst>
          </p:cNvPr>
          <p:cNvSpPr txBox="1"/>
          <p:nvPr/>
        </p:nvSpPr>
        <p:spPr>
          <a:xfrm>
            <a:off x="1148317" y="531628"/>
            <a:ext cx="7655442" cy="584775"/>
          </a:xfrm>
          <a:prstGeom prst="rect">
            <a:avLst/>
          </a:prstGeom>
          <a:noFill/>
        </p:spPr>
        <p:txBody>
          <a:bodyPr wrap="square" rtlCol="0">
            <a:spAutoFit/>
          </a:bodyPr>
          <a:lstStyle/>
          <a:p>
            <a:r>
              <a:rPr lang="nl-NL" sz="3200" b="1" dirty="0"/>
              <a:t>Licht in handelsfase boomkwekerij</a:t>
            </a:r>
          </a:p>
        </p:txBody>
      </p:sp>
      <p:sp>
        <p:nvSpPr>
          <p:cNvPr id="9" name="Tekstvak 8">
            <a:extLst>
              <a:ext uri="{FF2B5EF4-FFF2-40B4-BE49-F238E27FC236}">
                <a16:creationId xmlns:a16="http://schemas.microsoft.com/office/drawing/2014/main" id="{12CE4365-7CC8-2C33-F1C1-55B6C5DCC8A5}"/>
              </a:ext>
            </a:extLst>
          </p:cNvPr>
          <p:cNvSpPr txBox="1"/>
          <p:nvPr/>
        </p:nvSpPr>
        <p:spPr>
          <a:xfrm>
            <a:off x="903874" y="1717001"/>
            <a:ext cx="8686799" cy="5262979"/>
          </a:xfrm>
          <a:prstGeom prst="rect">
            <a:avLst/>
          </a:prstGeom>
          <a:noFill/>
        </p:spPr>
        <p:txBody>
          <a:bodyPr wrap="square" rtlCol="0">
            <a:spAutoFit/>
          </a:bodyPr>
          <a:lstStyle/>
          <a:p>
            <a:pPr>
              <a:buNone/>
            </a:pPr>
            <a:r>
              <a:rPr lang="nl-NL" sz="2400" dirty="0"/>
              <a:t>In de handelsfase van boomkwekerijgewassen, zoals jonge bomen, heesters en vaste planten, is licht meestal minder cruciaal dan in de teeltfase, maar het blijft wel een belangrijke factor. Hier zijn enkele overwegingen:</a:t>
            </a:r>
          </a:p>
          <a:p>
            <a:pPr>
              <a:buNone/>
            </a:pPr>
            <a:endParaRPr lang="nl-NL" sz="2400" dirty="0"/>
          </a:p>
          <a:p>
            <a:r>
              <a:rPr lang="nl-NL" sz="2400" b="1" i="1" dirty="0">
                <a:solidFill>
                  <a:srgbClr val="0070C0"/>
                </a:solidFill>
              </a:rPr>
              <a:t>Opslag en transport</a:t>
            </a:r>
            <a:r>
              <a:rPr lang="nl-NL" sz="2400" i="1" dirty="0">
                <a:solidFill>
                  <a:srgbClr val="0070C0"/>
                </a:solidFill>
              </a:rPr>
              <a:t>:</a:t>
            </a:r>
          </a:p>
          <a:p>
            <a:pPr marL="342900" lvl="1" indent="-342900">
              <a:buFont typeface="Arial" panose="020B0604020202020204" pitchFamily="34" charset="0"/>
              <a:buChar char="•"/>
            </a:pPr>
            <a:r>
              <a:rPr lang="nl-NL" sz="2400" dirty="0"/>
              <a:t>Veel boomkwekerijgewassen worden tijdelijk opgeslagen in schaduwrijke of donkere omstandigheden, zoals koelcellen of schuren, om de groei te vertragen en uitdroging te voorkomen.</a:t>
            </a:r>
          </a:p>
          <a:p>
            <a:pPr marL="342900" lvl="1" indent="-342900">
              <a:buFont typeface="Arial" panose="020B0604020202020204" pitchFamily="34" charset="0"/>
              <a:buChar char="•"/>
            </a:pPr>
            <a:endParaRPr lang="nl-NL" sz="2400" dirty="0"/>
          </a:p>
          <a:p>
            <a:pPr marL="342900" lvl="1" indent="-342900">
              <a:buFont typeface="Arial" panose="020B0604020202020204" pitchFamily="34" charset="0"/>
              <a:buChar char="•"/>
            </a:pPr>
            <a:r>
              <a:rPr lang="nl-NL" sz="2400" dirty="0"/>
              <a:t>Planten in rust (zoals bladverliezende bomen in de winter) kunnen goed zonder licht bewaard worden.</a:t>
            </a:r>
          </a:p>
          <a:p>
            <a:endParaRPr lang="nl-NL" sz="2400" dirty="0"/>
          </a:p>
        </p:txBody>
      </p:sp>
    </p:spTree>
    <p:extLst>
      <p:ext uri="{BB962C8B-B14F-4D97-AF65-F5344CB8AC3E}">
        <p14:creationId xmlns:p14="http://schemas.microsoft.com/office/powerpoint/2010/main" val="231681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fade">
                                      <p:cBhvr>
                                        <p:cTn id="14" dur="1000"/>
                                        <p:tgtEl>
                                          <p:spTgt spid="9">
                                            <p:txEl>
                                              <p:pRg st="3" end="3"/>
                                            </p:txEl>
                                          </p:spTgt>
                                        </p:tgtEl>
                                      </p:cBhvr>
                                    </p:animEffect>
                                    <p:anim calcmode="lin" valueType="num">
                                      <p:cBhvr>
                                        <p:cTn id="15"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fade">
                                      <p:cBhvr>
                                        <p:cTn id="21" dur="1000"/>
                                        <p:tgtEl>
                                          <p:spTgt spid="9">
                                            <p:txEl>
                                              <p:pRg st="5" end="5"/>
                                            </p:txEl>
                                          </p:spTgt>
                                        </p:tgtEl>
                                      </p:cBhvr>
                                    </p:animEffect>
                                    <p:anim calcmode="lin" valueType="num">
                                      <p:cBhvr>
                                        <p:cTn id="22"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Soorten licht </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807535"/>
            <a:ext cx="8686799" cy="3693319"/>
          </a:xfrm>
          <a:prstGeom prst="rect">
            <a:avLst/>
          </a:prstGeom>
          <a:noFill/>
        </p:spPr>
        <p:txBody>
          <a:bodyPr wrap="square" rtlCol="0">
            <a:spAutoFit/>
          </a:bodyPr>
          <a:lstStyle/>
          <a:p>
            <a:r>
              <a:rPr lang="nl-NL" sz="2400" dirty="0"/>
              <a:t>Planten gebruiken licht voor twee dingen:</a:t>
            </a:r>
          </a:p>
          <a:p>
            <a:endParaRPr lang="nl-NL" sz="2400" dirty="0"/>
          </a:p>
          <a:p>
            <a:r>
              <a:rPr lang="nl-NL" sz="2400" b="1" i="1" dirty="0">
                <a:solidFill>
                  <a:srgbClr val="0070C0"/>
                </a:solidFill>
              </a:rPr>
              <a:t>Groei </a:t>
            </a:r>
            <a:r>
              <a:rPr lang="nl-NL" sz="2400" b="1" i="1" dirty="0">
                <a:solidFill>
                  <a:srgbClr val="0070C0"/>
                </a:solidFill>
                <a:sym typeface="Wingdings" panose="05000000000000000000" pitchFamily="2" charset="2"/>
              </a:rPr>
              <a:t> Groeilicht </a:t>
            </a:r>
            <a:r>
              <a:rPr lang="nl-NL" sz="2400" dirty="0">
                <a:sym typeface="Wingdings" panose="05000000000000000000" pitchFamily="2" charset="2"/>
              </a:rPr>
              <a:t>(Fotosynthese) </a:t>
            </a:r>
          </a:p>
          <a:p>
            <a:pPr marL="742950" lvl="1" indent="-285750">
              <a:buFont typeface="Arial" panose="020B0604020202020204" pitchFamily="34" charset="0"/>
              <a:buChar char="•"/>
            </a:pPr>
            <a:r>
              <a:rPr lang="nl-NL" sz="2400" dirty="0">
                <a:sym typeface="Wingdings" panose="05000000000000000000" pitchFamily="2" charset="2"/>
              </a:rPr>
              <a:t>Lichtintensiteit</a:t>
            </a:r>
          </a:p>
          <a:p>
            <a:pPr marL="742950" lvl="1" indent="-285750">
              <a:buFont typeface="Arial" panose="020B0604020202020204" pitchFamily="34" charset="0"/>
              <a:buChar char="•"/>
            </a:pPr>
            <a:r>
              <a:rPr lang="nl-NL" sz="2400" dirty="0">
                <a:sym typeface="Wingdings" panose="05000000000000000000" pitchFamily="2" charset="2"/>
              </a:rPr>
              <a:t>Natuurlijk licht, assimilatielicht (SON-T), LED</a:t>
            </a:r>
            <a:endParaRPr lang="nl-NL" sz="2400" dirty="0"/>
          </a:p>
          <a:p>
            <a:endParaRPr lang="nl-NL" sz="2400" dirty="0"/>
          </a:p>
          <a:p>
            <a:r>
              <a:rPr lang="nl-NL" sz="2400" b="1" i="1" dirty="0">
                <a:solidFill>
                  <a:srgbClr val="0070C0"/>
                </a:solidFill>
              </a:rPr>
              <a:t>Sturing van vorm en bloei </a:t>
            </a:r>
            <a:r>
              <a:rPr lang="nl-NL" sz="2400" b="1" i="1" dirty="0">
                <a:solidFill>
                  <a:srgbClr val="0070C0"/>
                </a:solidFill>
                <a:sym typeface="Wingdings" panose="05000000000000000000" pitchFamily="2" charset="2"/>
              </a:rPr>
              <a:t> Stuurlicht</a:t>
            </a:r>
          </a:p>
          <a:p>
            <a:pPr marL="742950" lvl="1" indent="-285750">
              <a:buFont typeface="Arial" panose="020B0604020202020204" pitchFamily="34" charset="0"/>
              <a:buChar char="•"/>
            </a:pPr>
            <a:r>
              <a:rPr lang="nl-NL" sz="2400" dirty="0">
                <a:sym typeface="Wingdings" panose="05000000000000000000" pitchFamily="2" charset="2"/>
              </a:rPr>
              <a:t>Vorm: Lichtkleur (rood-blauw licht)</a:t>
            </a:r>
          </a:p>
          <a:p>
            <a:pPr marL="742950" lvl="1" indent="-285750">
              <a:buFont typeface="Arial" panose="020B0604020202020204" pitchFamily="34" charset="0"/>
              <a:buChar char="•"/>
            </a:pPr>
            <a:r>
              <a:rPr lang="nl-NL" sz="2400" dirty="0">
                <a:sym typeface="Wingdings" panose="05000000000000000000" pitchFamily="2" charset="2"/>
              </a:rPr>
              <a:t>Bloei: Daglengte</a:t>
            </a:r>
            <a:endParaRPr lang="nl-NL" sz="2400" dirty="0"/>
          </a:p>
          <a:p>
            <a:endParaRPr lang="nl-NL" dirty="0"/>
          </a:p>
        </p:txBody>
      </p:sp>
      <p:pic>
        <p:nvPicPr>
          <p:cNvPr id="2" name="Afbeelding 1">
            <a:extLst>
              <a:ext uri="{FF2B5EF4-FFF2-40B4-BE49-F238E27FC236}">
                <a16:creationId xmlns:a16="http://schemas.microsoft.com/office/drawing/2014/main" id="{9B87CABA-3CC4-48C9-925E-DDF217DFCA9E}"/>
              </a:ext>
            </a:extLst>
          </p:cNvPr>
          <p:cNvPicPr>
            <a:picLocks noChangeAspect="1"/>
          </p:cNvPicPr>
          <p:nvPr/>
        </p:nvPicPr>
        <p:blipFill>
          <a:blip r:embed="rId3"/>
          <a:stretch>
            <a:fillRect/>
          </a:stretch>
        </p:blipFill>
        <p:spPr>
          <a:xfrm>
            <a:off x="7335748" y="3885156"/>
            <a:ext cx="4129175" cy="2806323"/>
          </a:xfrm>
          <a:prstGeom prst="rect">
            <a:avLst/>
          </a:prstGeom>
        </p:spPr>
      </p:pic>
    </p:spTree>
    <p:extLst>
      <p:ext uri="{BB962C8B-B14F-4D97-AF65-F5344CB8AC3E}">
        <p14:creationId xmlns:p14="http://schemas.microsoft.com/office/powerpoint/2010/main" val="902845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Duur</a:t>
            </a:r>
          </a:p>
        </p:txBody>
      </p:sp>
      <p:sp>
        <p:nvSpPr>
          <p:cNvPr id="4" name="Tekstvak 3">
            <a:extLst>
              <a:ext uri="{FF2B5EF4-FFF2-40B4-BE49-F238E27FC236}">
                <a16:creationId xmlns:a16="http://schemas.microsoft.com/office/drawing/2014/main" id="{FD31DB1D-BEBF-4D5A-8A28-9856562AFBC6}"/>
              </a:ext>
            </a:extLst>
          </p:cNvPr>
          <p:cNvSpPr txBox="1"/>
          <p:nvPr/>
        </p:nvSpPr>
        <p:spPr>
          <a:xfrm>
            <a:off x="1148317" y="1248018"/>
            <a:ext cx="9081921" cy="1938992"/>
          </a:xfrm>
          <a:prstGeom prst="rect">
            <a:avLst/>
          </a:prstGeom>
          <a:noFill/>
        </p:spPr>
        <p:txBody>
          <a:bodyPr wrap="square" rtlCol="0">
            <a:spAutoFit/>
          </a:bodyPr>
          <a:lstStyle/>
          <a:p>
            <a:r>
              <a:rPr lang="nl-NL" sz="2000" dirty="0"/>
              <a:t>Niet alleen de hoeveelheid licht, maar ook de periode dat er licht is, is van belang. Een lange dag is uiteraard gunstig voor de groei. Maar de daglengte heeft bij een aantal gewassen effect op de ontwikkeling van de planten. Het bloeiproces van deze planten wordt beïnvloed door een korte of lange lichtperiode. </a:t>
            </a:r>
          </a:p>
          <a:p>
            <a:endParaRPr lang="nl-NL" sz="2000" dirty="0"/>
          </a:p>
        </p:txBody>
      </p:sp>
      <p:pic>
        <p:nvPicPr>
          <p:cNvPr id="5" name="Afbeelding 4">
            <a:extLst>
              <a:ext uri="{FF2B5EF4-FFF2-40B4-BE49-F238E27FC236}">
                <a16:creationId xmlns:a16="http://schemas.microsoft.com/office/drawing/2014/main" id="{7AC9DAA1-842F-4CC8-B088-4A964705B0A0}"/>
              </a:ext>
            </a:extLst>
          </p:cNvPr>
          <p:cNvPicPr>
            <a:picLocks noChangeAspect="1"/>
          </p:cNvPicPr>
          <p:nvPr/>
        </p:nvPicPr>
        <p:blipFill>
          <a:blip r:embed="rId3"/>
          <a:stretch>
            <a:fillRect/>
          </a:stretch>
        </p:blipFill>
        <p:spPr>
          <a:xfrm>
            <a:off x="5063726" y="3429000"/>
            <a:ext cx="4576065" cy="2571167"/>
          </a:xfrm>
          <a:prstGeom prst="rect">
            <a:avLst/>
          </a:prstGeom>
        </p:spPr>
      </p:pic>
    </p:spTree>
    <p:extLst>
      <p:ext uri="{BB962C8B-B14F-4D97-AF65-F5344CB8AC3E}">
        <p14:creationId xmlns:p14="http://schemas.microsoft.com/office/powerpoint/2010/main" val="10288819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9062D-C360-F2B8-2455-433E705628F4}"/>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C67D438E-12E9-3382-2203-06C9B643C539}"/>
              </a:ext>
            </a:extLst>
          </p:cNvPr>
          <p:cNvSpPr txBox="1"/>
          <p:nvPr/>
        </p:nvSpPr>
        <p:spPr>
          <a:xfrm>
            <a:off x="1284504" y="439521"/>
            <a:ext cx="7655442" cy="584775"/>
          </a:xfrm>
          <a:prstGeom prst="rect">
            <a:avLst/>
          </a:prstGeom>
          <a:noFill/>
        </p:spPr>
        <p:txBody>
          <a:bodyPr wrap="square" rtlCol="0">
            <a:spAutoFit/>
          </a:bodyPr>
          <a:lstStyle/>
          <a:p>
            <a:r>
              <a:rPr lang="nl-NL" sz="3200" b="1" dirty="0"/>
              <a:t>Fotoperiodiciteit</a:t>
            </a:r>
          </a:p>
        </p:txBody>
      </p:sp>
      <p:sp>
        <p:nvSpPr>
          <p:cNvPr id="4" name="Tekstvak 3">
            <a:extLst>
              <a:ext uri="{FF2B5EF4-FFF2-40B4-BE49-F238E27FC236}">
                <a16:creationId xmlns:a16="http://schemas.microsoft.com/office/drawing/2014/main" id="{2C2E220B-DABF-4274-CF77-87440619A576}"/>
              </a:ext>
            </a:extLst>
          </p:cNvPr>
          <p:cNvSpPr txBox="1"/>
          <p:nvPr/>
        </p:nvSpPr>
        <p:spPr>
          <a:xfrm>
            <a:off x="1131600" y="1447143"/>
            <a:ext cx="8187752" cy="3754874"/>
          </a:xfrm>
          <a:prstGeom prst="rect">
            <a:avLst/>
          </a:prstGeom>
          <a:noFill/>
        </p:spPr>
        <p:txBody>
          <a:bodyPr wrap="square" rtlCol="0">
            <a:spAutoFit/>
          </a:bodyPr>
          <a:lstStyle/>
          <a:p>
            <a:r>
              <a:rPr lang="nl-NL" sz="2000" dirty="0"/>
              <a:t>Voor  de  ontwikkeling  van bloemenknoppen kan het nodig zijn dat een plant een minimaal aantal uren licht (of duisternis) per etmaal nodig heeft. Dit noem je </a:t>
            </a:r>
            <a:r>
              <a:rPr lang="nl-NL" sz="2000" b="1" i="1" dirty="0"/>
              <a:t>fotoperiodiciteit</a:t>
            </a:r>
            <a:r>
              <a:rPr lang="nl-NL" sz="2000" dirty="0"/>
              <a:t>. Als je het over </a:t>
            </a:r>
            <a:r>
              <a:rPr lang="nl-NL" sz="2000" b="1" i="1" dirty="0"/>
              <a:t>fotoperiodiciteit</a:t>
            </a:r>
            <a:r>
              <a:rPr lang="nl-NL" sz="2000" dirty="0"/>
              <a:t> hebt, kun je planten in drie groepen indelen:</a:t>
            </a:r>
          </a:p>
          <a:p>
            <a:endParaRPr lang="nl-NL" sz="2000" dirty="0"/>
          </a:p>
          <a:p>
            <a:pPr marL="342900" indent="-342900">
              <a:buFont typeface="Arial" panose="020B0604020202020204" pitchFamily="34" charset="0"/>
              <a:buChar char="•"/>
            </a:pPr>
            <a:r>
              <a:rPr lang="nl-NL" sz="2000" b="1" dirty="0" err="1">
                <a:solidFill>
                  <a:srgbClr val="0070C0"/>
                </a:solidFill>
              </a:rPr>
              <a:t>kortedagplanten</a:t>
            </a:r>
            <a:r>
              <a:rPr lang="nl-NL" sz="2000" b="1" dirty="0">
                <a:solidFill>
                  <a:srgbClr val="0070C0"/>
                </a:solidFill>
              </a:rPr>
              <a:t> </a:t>
            </a:r>
            <a:br>
              <a:rPr lang="nl-NL" sz="2000" b="1" dirty="0">
                <a:solidFill>
                  <a:srgbClr val="0070C0"/>
                </a:solidFill>
              </a:rPr>
            </a:br>
            <a:r>
              <a:rPr lang="nl-NL" sz="2000" dirty="0"/>
              <a:t>Moeten voor het vormen van de bloemknoppen minstens twaalf uur per etmaal onaf- gebroken in het donker staan gedurende enkele weken. </a:t>
            </a:r>
            <a:br>
              <a:rPr lang="nl-NL" sz="2000" dirty="0"/>
            </a:br>
            <a:r>
              <a:rPr lang="nl-NL" sz="2000" dirty="0"/>
              <a:t>Voorbeelden zijn </a:t>
            </a:r>
            <a:r>
              <a:rPr lang="nl-NL" sz="2000" dirty="0" err="1"/>
              <a:t>Euphorbia</a:t>
            </a:r>
            <a:r>
              <a:rPr lang="nl-NL" sz="2000" dirty="0"/>
              <a:t> </a:t>
            </a:r>
            <a:r>
              <a:rPr lang="nl-NL" sz="2000" dirty="0" err="1"/>
              <a:t>pulcherrima</a:t>
            </a:r>
            <a:r>
              <a:rPr lang="nl-NL" sz="2000" dirty="0"/>
              <a:t> (kerstster), </a:t>
            </a:r>
            <a:r>
              <a:rPr lang="nl-NL" sz="2000" dirty="0" err="1"/>
              <a:t>kalanchoe</a:t>
            </a:r>
            <a:r>
              <a:rPr lang="nl-NL" sz="2000" dirty="0"/>
              <a:t>, (Bol) chrysant en begonia.</a:t>
            </a:r>
          </a:p>
          <a:p>
            <a:endParaRPr lang="nl-NL" dirty="0"/>
          </a:p>
        </p:txBody>
      </p:sp>
      <p:pic>
        <p:nvPicPr>
          <p:cNvPr id="2" name="Afbeelding 1">
            <a:extLst>
              <a:ext uri="{FF2B5EF4-FFF2-40B4-BE49-F238E27FC236}">
                <a16:creationId xmlns:a16="http://schemas.microsoft.com/office/drawing/2014/main" id="{B458EBD1-2DC2-50DB-3D0F-A0B396F022AD}"/>
              </a:ext>
            </a:extLst>
          </p:cNvPr>
          <p:cNvPicPr>
            <a:picLocks noChangeAspect="1"/>
          </p:cNvPicPr>
          <p:nvPr/>
        </p:nvPicPr>
        <p:blipFill>
          <a:blip r:embed="rId2"/>
          <a:stretch>
            <a:fillRect/>
          </a:stretch>
        </p:blipFill>
        <p:spPr>
          <a:xfrm>
            <a:off x="9319352" y="5019472"/>
            <a:ext cx="2727502" cy="1461798"/>
          </a:xfrm>
          <a:prstGeom prst="rect">
            <a:avLst/>
          </a:prstGeom>
        </p:spPr>
      </p:pic>
    </p:spTree>
    <p:extLst>
      <p:ext uri="{BB962C8B-B14F-4D97-AF65-F5344CB8AC3E}">
        <p14:creationId xmlns:p14="http://schemas.microsoft.com/office/powerpoint/2010/main" val="28962007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7277D-52BC-F466-90A6-CDEB4067050E}"/>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37C70178-81D8-DC7C-332E-F1AE7AC7B94A}"/>
              </a:ext>
            </a:extLst>
          </p:cNvPr>
          <p:cNvSpPr txBox="1"/>
          <p:nvPr/>
        </p:nvSpPr>
        <p:spPr>
          <a:xfrm>
            <a:off x="1148317" y="356530"/>
            <a:ext cx="7655442" cy="584775"/>
          </a:xfrm>
          <a:prstGeom prst="rect">
            <a:avLst/>
          </a:prstGeom>
          <a:noFill/>
        </p:spPr>
        <p:txBody>
          <a:bodyPr wrap="square" rtlCol="0">
            <a:spAutoFit/>
          </a:bodyPr>
          <a:lstStyle/>
          <a:p>
            <a:r>
              <a:rPr lang="nl-NL" sz="3200" b="1" dirty="0"/>
              <a:t>Fotoperiodiciteit</a:t>
            </a:r>
          </a:p>
        </p:txBody>
      </p:sp>
      <p:sp>
        <p:nvSpPr>
          <p:cNvPr id="4" name="Tekstvak 3">
            <a:extLst>
              <a:ext uri="{FF2B5EF4-FFF2-40B4-BE49-F238E27FC236}">
                <a16:creationId xmlns:a16="http://schemas.microsoft.com/office/drawing/2014/main" id="{361B5BB2-4A9F-3C2F-C6AB-6A444C0CF1E0}"/>
              </a:ext>
            </a:extLst>
          </p:cNvPr>
          <p:cNvSpPr txBox="1"/>
          <p:nvPr/>
        </p:nvSpPr>
        <p:spPr>
          <a:xfrm>
            <a:off x="1148317" y="1534692"/>
            <a:ext cx="8187752" cy="4062651"/>
          </a:xfrm>
          <a:prstGeom prst="rect">
            <a:avLst/>
          </a:prstGeom>
          <a:noFill/>
        </p:spPr>
        <p:txBody>
          <a:bodyPr wrap="square" rtlCol="0">
            <a:spAutoFit/>
          </a:bodyPr>
          <a:lstStyle/>
          <a:p>
            <a:r>
              <a:rPr lang="nl-NL" sz="2000" b="1" dirty="0">
                <a:solidFill>
                  <a:srgbClr val="0070C0"/>
                </a:solidFill>
              </a:rPr>
              <a:t>langedagplanten </a:t>
            </a:r>
            <a:br>
              <a:rPr lang="nl-NL" sz="2000" b="1" dirty="0">
                <a:solidFill>
                  <a:srgbClr val="0070C0"/>
                </a:solidFill>
              </a:rPr>
            </a:br>
            <a:r>
              <a:rPr lang="nl-NL" sz="2000" dirty="0"/>
              <a:t>Moeten minimaal twaalf tot veertien uur licht per etmaal hebben om knoppen te kunnen vormen. </a:t>
            </a:r>
            <a:br>
              <a:rPr lang="nl-NL" sz="2000" dirty="0"/>
            </a:br>
            <a:r>
              <a:rPr lang="nl-NL" sz="2000" dirty="0"/>
              <a:t>Voorbeeld: </a:t>
            </a:r>
            <a:r>
              <a:rPr lang="nl-NL" sz="2000" dirty="0" err="1"/>
              <a:t>dianthus</a:t>
            </a:r>
            <a:r>
              <a:rPr lang="nl-NL" sz="2000" dirty="0"/>
              <a:t> (potanjer).</a:t>
            </a:r>
          </a:p>
          <a:p>
            <a:endParaRPr lang="nl-NL" sz="2000" dirty="0"/>
          </a:p>
          <a:p>
            <a:endParaRPr lang="nl-NL" sz="2000" dirty="0"/>
          </a:p>
          <a:p>
            <a:r>
              <a:rPr lang="nl-NL" sz="2000" b="1" dirty="0" err="1">
                <a:solidFill>
                  <a:srgbClr val="0070C0"/>
                </a:solidFill>
              </a:rPr>
              <a:t>Dagneutraleplanten</a:t>
            </a:r>
            <a:br>
              <a:rPr lang="nl-NL" sz="2000" b="1" dirty="0">
                <a:solidFill>
                  <a:srgbClr val="0070C0"/>
                </a:solidFill>
              </a:rPr>
            </a:br>
            <a:r>
              <a:rPr lang="nl-NL" sz="2000" dirty="0"/>
              <a:t>Maakt het voor de knopvorming niet uit hoeveel licht zij op een dag krijgen. </a:t>
            </a:r>
            <a:br>
              <a:rPr lang="nl-NL" sz="2000" dirty="0"/>
            </a:br>
            <a:r>
              <a:rPr lang="nl-NL" sz="2000" dirty="0"/>
              <a:t>Voor de bloemknopvorming reageren ze vooral op temperatuur.</a:t>
            </a:r>
            <a:br>
              <a:rPr lang="nl-NL" sz="2000" dirty="0"/>
            </a:br>
            <a:r>
              <a:rPr lang="nl-NL" sz="2000" dirty="0"/>
              <a:t>Voorbeeld: Tomaat </a:t>
            </a:r>
          </a:p>
          <a:p>
            <a:endParaRPr lang="nl-NL" sz="2000" dirty="0"/>
          </a:p>
          <a:p>
            <a:endParaRPr lang="nl-NL" dirty="0"/>
          </a:p>
        </p:txBody>
      </p:sp>
      <p:pic>
        <p:nvPicPr>
          <p:cNvPr id="2" name="Afbeelding 1">
            <a:extLst>
              <a:ext uri="{FF2B5EF4-FFF2-40B4-BE49-F238E27FC236}">
                <a16:creationId xmlns:a16="http://schemas.microsoft.com/office/drawing/2014/main" id="{48CE2F62-5414-2D7C-6B5C-A9C6687D5D96}"/>
              </a:ext>
            </a:extLst>
          </p:cNvPr>
          <p:cNvPicPr>
            <a:picLocks noChangeAspect="1"/>
          </p:cNvPicPr>
          <p:nvPr/>
        </p:nvPicPr>
        <p:blipFill>
          <a:blip r:embed="rId2"/>
          <a:stretch>
            <a:fillRect/>
          </a:stretch>
        </p:blipFill>
        <p:spPr>
          <a:xfrm>
            <a:off x="9319352" y="5019472"/>
            <a:ext cx="2727502" cy="1461798"/>
          </a:xfrm>
          <a:prstGeom prst="rect">
            <a:avLst/>
          </a:prstGeom>
        </p:spPr>
      </p:pic>
    </p:spTree>
    <p:extLst>
      <p:ext uri="{BB962C8B-B14F-4D97-AF65-F5344CB8AC3E}">
        <p14:creationId xmlns:p14="http://schemas.microsoft.com/office/powerpoint/2010/main" val="4559142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ijdelijke aanduiding voor afbeelding 2" descr="Wat is diffuus licht? - Google Chrome"/>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4136" t="33350" r="28919" b="17677"/>
          <a:stretch/>
        </p:blipFill>
        <p:spPr>
          <a:xfrm>
            <a:off x="0" y="2186575"/>
            <a:ext cx="7303325" cy="4583876"/>
          </a:xfrm>
        </p:spPr>
      </p:pic>
      <p:sp>
        <p:nvSpPr>
          <p:cNvPr id="4" name="Rechthoek 3">
            <a:extLst>
              <a:ext uri="{FF2B5EF4-FFF2-40B4-BE49-F238E27FC236}">
                <a16:creationId xmlns:a16="http://schemas.microsoft.com/office/drawing/2014/main" id="{0A2D69E6-6BC5-463D-BB83-0434E9A7E278}"/>
              </a:ext>
            </a:extLst>
          </p:cNvPr>
          <p:cNvSpPr/>
          <p:nvPr/>
        </p:nvSpPr>
        <p:spPr>
          <a:xfrm>
            <a:off x="2347064" y="949594"/>
            <a:ext cx="4685332" cy="584775"/>
          </a:xfrm>
          <a:prstGeom prst="rect">
            <a:avLst/>
          </a:prstGeom>
        </p:spPr>
        <p:txBody>
          <a:bodyPr wrap="square">
            <a:spAutoFit/>
          </a:bodyPr>
          <a:lstStyle/>
          <a:p>
            <a:pPr lvl="0"/>
            <a:r>
              <a:rPr lang="nl-NL" sz="3200" b="1" dirty="0">
                <a:solidFill>
                  <a:prstClr val="black"/>
                </a:solidFill>
              </a:rPr>
              <a:t>Diffuus licht</a:t>
            </a:r>
          </a:p>
        </p:txBody>
      </p:sp>
      <p:pic>
        <p:nvPicPr>
          <p:cNvPr id="5" name="Afbeelding 4">
            <a:extLst>
              <a:ext uri="{FF2B5EF4-FFF2-40B4-BE49-F238E27FC236}">
                <a16:creationId xmlns:a16="http://schemas.microsoft.com/office/drawing/2014/main" id="{5820C8D6-4D47-76F1-F17E-5EAEA2D232D1}"/>
              </a:ext>
            </a:extLst>
          </p:cNvPr>
          <p:cNvPicPr>
            <a:picLocks noChangeAspect="1"/>
          </p:cNvPicPr>
          <p:nvPr/>
        </p:nvPicPr>
        <p:blipFill>
          <a:blip r:embed="rId4"/>
          <a:stretch>
            <a:fillRect/>
          </a:stretch>
        </p:blipFill>
        <p:spPr>
          <a:xfrm>
            <a:off x="6832827" y="2543414"/>
            <a:ext cx="3632852" cy="3364992"/>
          </a:xfrm>
          <a:prstGeom prst="rect">
            <a:avLst/>
          </a:prstGeom>
        </p:spPr>
      </p:pic>
    </p:spTree>
    <p:extLst>
      <p:ext uri="{BB962C8B-B14F-4D97-AF65-F5344CB8AC3E}">
        <p14:creationId xmlns:p14="http://schemas.microsoft.com/office/powerpoint/2010/main" val="3552977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A65A0-7480-FDA1-C522-6FC4A2CCBD5F}"/>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B440FEAA-E478-C6C5-C02E-E949AF8291D8}"/>
              </a:ext>
            </a:extLst>
          </p:cNvPr>
          <p:cNvSpPr txBox="1"/>
          <p:nvPr/>
        </p:nvSpPr>
        <p:spPr>
          <a:xfrm>
            <a:off x="1148317" y="531628"/>
            <a:ext cx="7655442" cy="584775"/>
          </a:xfrm>
          <a:prstGeom prst="rect">
            <a:avLst/>
          </a:prstGeom>
          <a:noFill/>
        </p:spPr>
        <p:txBody>
          <a:bodyPr wrap="square" rtlCol="0">
            <a:spAutoFit/>
          </a:bodyPr>
          <a:lstStyle/>
          <a:p>
            <a:r>
              <a:rPr lang="nl-NL" sz="3200" b="1" dirty="0"/>
              <a:t>Diffuus licht</a:t>
            </a:r>
          </a:p>
        </p:txBody>
      </p:sp>
      <p:sp>
        <p:nvSpPr>
          <p:cNvPr id="4" name="Tekstvak 3">
            <a:extLst>
              <a:ext uri="{FF2B5EF4-FFF2-40B4-BE49-F238E27FC236}">
                <a16:creationId xmlns:a16="http://schemas.microsoft.com/office/drawing/2014/main" id="{26341142-31CC-FBCB-66CF-7FEB17115F2F}"/>
              </a:ext>
            </a:extLst>
          </p:cNvPr>
          <p:cNvSpPr txBox="1"/>
          <p:nvPr/>
        </p:nvSpPr>
        <p:spPr>
          <a:xfrm>
            <a:off x="1315843" y="1527716"/>
            <a:ext cx="8742557" cy="3785652"/>
          </a:xfrm>
          <a:prstGeom prst="rect">
            <a:avLst/>
          </a:prstGeom>
          <a:noFill/>
        </p:spPr>
        <p:txBody>
          <a:bodyPr wrap="square" rtlCol="0">
            <a:spAutoFit/>
          </a:bodyPr>
          <a:lstStyle/>
          <a:p>
            <a:r>
              <a:rPr lang="nl-NL" sz="2000" dirty="0"/>
              <a:t>Diffuus glas verspreidt het zonlicht gelijkmatiger over het gewas, wat diverse voordelen biedt:</a:t>
            </a:r>
          </a:p>
          <a:p>
            <a:endParaRPr lang="nl-NL" sz="2000" dirty="0"/>
          </a:p>
          <a:p>
            <a:pPr marL="342900" indent="-342900">
              <a:buFont typeface="Arial" panose="020B0604020202020204" pitchFamily="34" charset="0"/>
              <a:buChar char="•"/>
            </a:pPr>
            <a:r>
              <a:rPr lang="nl-NL" sz="2000" b="1" dirty="0">
                <a:solidFill>
                  <a:srgbClr val="0070C0"/>
                </a:solidFill>
              </a:rPr>
              <a:t>Betere lichtverdeling</a:t>
            </a:r>
            <a:br>
              <a:rPr lang="nl-NL" sz="2000" dirty="0"/>
            </a:br>
            <a:r>
              <a:rPr lang="nl-NL" sz="2000" dirty="0"/>
              <a:t>Direct zonlicht kan schaduwplekken veroorzaken, vooral bij hoge planten. Diffuus glas zorgt voor een gelijkmatige belichting, waardoor alle bladeren meer licht krijgen en de fotosynthese efficiënter verloopt.</a:t>
            </a:r>
          </a:p>
          <a:p>
            <a:pPr marL="342900" indent="-342900">
              <a:buFont typeface="Arial" panose="020B0604020202020204" pitchFamily="34" charset="0"/>
              <a:buChar char="•"/>
            </a:pPr>
            <a:endParaRPr lang="nl-NL" sz="2000" dirty="0"/>
          </a:p>
          <a:p>
            <a:pPr marL="342900" indent="-342900">
              <a:buFont typeface="Arial" panose="020B0604020202020204" pitchFamily="34" charset="0"/>
              <a:buChar char="•"/>
            </a:pPr>
            <a:r>
              <a:rPr lang="nl-NL" sz="2000" b="1" dirty="0">
                <a:solidFill>
                  <a:srgbClr val="0070C0"/>
                </a:solidFill>
              </a:rPr>
              <a:t>Minder stress voor de plant</a:t>
            </a:r>
            <a:br>
              <a:rPr lang="nl-NL" sz="2000" dirty="0"/>
            </a:br>
            <a:r>
              <a:rPr lang="nl-NL" sz="2000" dirty="0"/>
              <a:t>Planten onder direct zonlicht kunnen last krijgen van hoge bladtemperaturen en verdamping. Diffuus glas verlaagt de piekintensiteit van het licht, waardoor de plant minder stress ervaart en beter groeit.</a:t>
            </a:r>
          </a:p>
        </p:txBody>
      </p:sp>
      <p:pic>
        <p:nvPicPr>
          <p:cNvPr id="5" name="Afbeelding 4">
            <a:extLst>
              <a:ext uri="{FF2B5EF4-FFF2-40B4-BE49-F238E27FC236}">
                <a16:creationId xmlns:a16="http://schemas.microsoft.com/office/drawing/2014/main" id="{54DECF19-5FD4-826C-7EEB-F211D3C4CE30}"/>
              </a:ext>
            </a:extLst>
          </p:cNvPr>
          <p:cNvPicPr>
            <a:picLocks noChangeAspect="1"/>
          </p:cNvPicPr>
          <p:nvPr/>
        </p:nvPicPr>
        <p:blipFill>
          <a:blip r:embed="rId2"/>
          <a:stretch>
            <a:fillRect/>
          </a:stretch>
        </p:blipFill>
        <p:spPr>
          <a:xfrm>
            <a:off x="9377463" y="5313368"/>
            <a:ext cx="2746443" cy="1526776"/>
          </a:xfrm>
          <a:prstGeom prst="rect">
            <a:avLst/>
          </a:prstGeom>
        </p:spPr>
      </p:pic>
    </p:spTree>
    <p:extLst>
      <p:ext uri="{BB962C8B-B14F-4D97-AF65-F5344CB8AC3E}">
        <p14:creationId xmlns:p14="http://schemas.microsoft.com/office/powerpoint/2010/main" val="42734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44061-74F2-548B-ADCD-273C4E920CCE}"/>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E905FADC-AB54-BEB0-9833-2891AD437E16}"/>
              </a:ext>
            </a:extLst>
          </p:cNvPr>
          <p:cNvSpPr txBox="1"/>
          <p:nvPr/>
        </p:nvSpPr>
        <p:spPr>
          <a:xfrm>
            <a:off x="1148317" y="531628"/>
            <a:ext cx="7655442" cy="584775"/>
          </a:xfrm>
          <a:prstGeom prst="rect">
            <a:avLst/>
          </a:prstGeom>
          <a:noFill/>
        </p:spPr>
        <p:txBody>
          <a:bodyPr wrap="square" rtlCol="0">
            <a:spAutoFit/>
          </a:bodyPr>
          <a:lstStyle/>
          <a:p>
            <a:r>
              <a:rPr lang="nl-NL" sz="3200" b="1" dirty="0"/>
              <a:t>Diffuus licht</a:t>
            </a:r>
          </a:p>
        </p:txBody>
      </p:sp>
      <p:sp>
        <p:nvSpPr>
          <p:cNvPr id="4" name="Tekstvak 3">
            <a:extLst>
              <a:ext uri="{FF2B5EF4-FFF2-40B4-BE49-F238E27FC236}">
                <a16:creationId xmlns:a16="http://schemas.microsoft.com/office/drawing/2014/main" id="{876156EC-0542-49ED-E21F-B9D88A964C98}"/>
              </a:ext>
            </a:extLst>
          </p:cNvPr>
          <p:cNvSpPr txBox="1"/>
          <p:nvPr/>
        </p:nvSpPr>
        <p:spPr>
          <a:xfrm>
            <a:off x="1315843" y="1527716"/>
            <a:ext cx="8742557" cy="4401205"/>
          </a:xfrm>
          <a:prstGeom prst="rect">
            <a:avLst/>
          </a:prstGeom>
          <a:noFill/>
        </p:spPr>
        <p:txBody>
          <a:bodyPr wrap="square" rtlCol="0">
            <a:spAutoFit/>
          </a:bodyPr>
          <a:lstStyle/>
          <a:p>
            <a:pPr marL="342900" indent="-342900">
              <a:buFont typeface="Arial" panose="020B0604020202020204" pitchFamily="34" charset="0"/>
              <a:buChar char="•"/>
            </a:pPr>
            <a:r>
              <a:rPr lang="nl-NL" sz="2000" b="1" dirty="0">
                <a:solidFill>
                  <a:srgbClr val="0070C0"/>
                </a:solidFill>
              </a:rPr>
              <a:t>Diepere lichtpenetratie</a:t>
            </a:r>
            <a:br>
              <a:rPr lang="nl-NL" sz="2000" dirty="0"/>
            </a:br>
            <a:r>
              <a:rPr lang="nl-NL" sz="2000" dirty="0"/>
              <a:t>Omdat het licht verstrooid wordt, dringt het dieper door in het gewas. Dit is gunstig voor gewassen met een dicht bladerdak, zoals tomaten en komkommers, omdat ook de onderste bladeren actief blijven in de fotosynthese.</a:t>
            </a:r>
            <a:br>
              <a:rPr lang="nl-NL" sz="2000" dirty="0"/>
            </a:br>
            <a:endParaRPr lang="nl-NL" sz="2000" dirty="0"/>
          </a:p>
          <a:p>
            <a:pPr marL="342900" indent="-342900">
              <a:buFont typeface="Arial" panose="020B0604020202020204" pitchFamily="34" charset="0"/>
              <a:buChar char="•"/>
            </a:pPr>
            <a:r>
              <a:rPr lang="nl-NL" sz="2000" b="1" dirty="0">
                <a:solidFill>
                  <a:srgbClr val="0070C0"/>
                </a:solidFill>
              </a:rPr>
              <a:t>Minder risico op bladverbranding</a:t>
            </a:r>
            <a:br>
              <a:rPr lang="nl-NL" sz="2000" dirty="0"/>
            </a:br>
            <a:r>
              <a:rPr lang="nl-NL" sz="2000" dirty="0"/>
              <a:t>Door de gelijkmatigere verdeling van het licht worden bladeren minder snel te warm, wat de kans op bladverbranding vermindert.</a:t>
            </a:r>
            <a:br>
              <a:rPr lang="nl-NL" sz="2000" dirty="0"/>
            </a:br>
            <a:endParaRPr lang="nl-NL" sz="2000" dirty="0"/>
          </a:p>
          <a:p>
            <a:pPr marL="342900" indent="-342900">
              <a:buFont typeface="Arial" panose="020B0604020202020204" pitchFamily="34" charset="0"/>
              <a:buChar char="•"/>
            </a:pPr>
            <a:r>
              <a:rPr lang="nl-NL" sz="2000" b="1" dirty="0">
                <a:solidFill>
                  <a:srgbClr val="0070C0"/>
                </a:solidFill>
              </a:rPr>
              <a:t>Verbeterde temperatuurverdeling in de kas</a:t>
            </a:r>
            <a:br>
              <a:rPr lang="nl-NL" sz="2000" dirty="0"/>
            </a:br>
            <a:r>
              <a:rPr lang="nl-NL" sz="2000" dirty="0"/>
              <a:t>Diffuus glas helpt temperatuurverschillen binnen de kas te verminderen, waardoor een stabieler kasklimaat ontstaat en de gewassen gelijkmatiger groeien.</a:t>
            </a:r>
          </a:p>
        </p:txBody>
      </p:sp>
      <p:pic>
        <p:nvPicPr>
          <p:cNvPr id="2" name="Tijdelijke aanduiding voor afbeelding 2" descr="Wat is diffuus licht? - Google Chrome">
            <a:extLst>
              <a:ext uri="{FF2B5EF4-FFF2-40B4-BE49-F238E27FC236}">
                <a16:creationId xmlns:a16="http://schemas.microsoft.com/office/drawing/2014/main" id="{1328510B-6506-0DD3-AED8-3DD72F164C38}"/>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24136" t="33350" r="28919" b="17677"/>
          <a:stretch/>
        </p:blipFill>
        <p:spPr>
          <a:xfrm>
            <a:off x="9631287" y="134040"/>
            <a:ext cx="2560713" cy="1607212"/>
          </a:xfrm>
        </p:spPr>
      </p:pic>
    </p:spTree>
    <p:extLst>
      <p:ext uri="{BB962C8B-B14F-4D97-AF65-F5344CB8AC3E}">
        <p14:creationId xmlns:p14="http://schemas.microsoft.com/office/powerpoint/2010/main" val="290315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02257" y="342000"/>
            <a:ext cx="5100704" cy="720000"/>
          </a:xfrm>
        </p:spPr>
        <p:txBody>
          <a:bodyPr/>
          <a:lstStyle/>
          <a:p>
            <a:r>
              <a:rPr lang="nl-NL" dirty="0"/>
              <a:t> licht meten</a:t>
            </a:r>
          </a:p>
        </p:txBody>
      </p:sp>
      <p:sp>
        <p:nvSpPr>
          <p:cNvPr id="3" name="Tijdelijke aanduiding voor tekst 2"/>
          <p:cNvSpPr>
            <a:spLocks noGrp="1"/>
          </p:cNvSpPr>
          <p:nvPr>
            <p:ph type="body" sz="quarter" idx="10"/>
          </p:nvPr>
        </p:nvSpPr>
        <p:spPr>
          <a:xfrm>
            <a:off x="895547" y="1353452"/>
            <a:ext cx="8317039" cy="4680000"/>
          </a:xfrm>
        </p:spPr>
        <p:txBody>
          <a:bodyPr/>
          <a:lstStyle/>
          <a:p>
            <a:pPr indent="0">
              <a:buNone/>
            </a:pPr>
            <a:r>
              <a:rPr lang="nl-NL" dirty="0"/>
              <a:t>Bij groene planten is de gevoeligheid voor rood licht het hoogst en voor groen het laagst.</a:t>
            </a:r>
          </a:p>
          <a:p>
            <a:endParaRPr lang="nl-NL" dirty="0"/>
          </a:p>
          <a:p>
            <a:endParaRPr lang="nl-NL" dirty="0"/>
          </a:p>
          <a:p>
            <a:pPr indent="0">
              <a:buNone/>
            </a:pPr>
            <a:r>
              <a:rPr lang="nl-NL" dirty="0"/>
              <a:t>Alle kleuren, van blauw tot rood (400 tot 700 nm), worden gebruikt voor de fotosynthese, maar dit gebeurt niet voor elke kleur met hetzelfde rendement. We hebben hier te maken met de ‘plantgevoeligheidskromme’. </a:t>
            </a:r>
          </a:p>
        </p:txBody>
      </p:sp>
      <p:pic>
        <p:nvPicPr>
          <p:cNvPr id="5" name="Afbeelding 4">
            <a:extLst>
              <a:ext uri="{FF2B5EF4-FFF2-40B4-BE49-F238E27FC236}">
                <a16:creationId xmlns:a16="http://schemas.microsoft.com/office/drawing/2014/main" id="{15126378-637B-CCB9-1817-B22619EBBA1A}"/>
              </a:ext>
            </a:extLst>
          </p:cNvPr>
          <p:cNvPicPr>
            <a:picLocks noChangeAspect="1"/>
          </p:cNvPicPr>
          <p:nvPr/>
        </p:nvPicPr>
        <p:blipFill>
          <a:blip r:embed="rId2"/>
          <a:stretch>
            <a:fillRect/>
          </a:stretch>
        </p:blipFill>
        <p:spPr>
          <a:xfrm>
            <a:off x="7565366" y="4368526"/>
            <a:ext cx="2912479" cy="2144932"/>
          </a:xfrm>
          <a:prstGeom prst="rect">
            <a:avLst/>
          </a:prstGeom>
        </p:spPr>
      </p:pic>
    </p:spTree>
    <p:extLst>
      <p:ext uri="{BB962C8B-B14F-4D97-AF65-F5344CB8AC3E}">
        <p14:creationId xmlns:p14="http://schemas.microsoft.com/office/powerpoint/2010/main" val="244245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p:cNvSpPr>
            <a:spLocks noGrp="1"/>
          </p:cNvSpPr>
          <p:nvPr>
            <p:ph type="body" sz="quarter" idx="10"/>
          </p:nvPr>
        </p:nvSpPr>
        <p:spPr>
          <a:xfrm>
            <a:off x="956783" y="1457863"/>
            <a:ext cx="7410840" cy="4217369"/>
          </a:xfrm>
        </p:spPr>
        <p:txBody>
          <a:bodyPr>
            <a:normAutofit/>
          </a:bodyPr>
          <a:lstStyle/>
          <a:p>
            <a:pPr indent="0">
              <a:buNone/>
            </a:pPr>
            <a:r>
              <a:rPr lang="nl-NL" dirty="0"/>
              <a:t>De groeisnelheid van planten wordt bepaald door het aantal fotonen tussen 400 en 700 nm dat zij absorberen. </a:t>
            </a:r>
          </a:p>
          <a:p>
            <a:pPr indent="0">
              <a:buNone/>
            </a:pPr>
            <a:endParaRPr lang="nl-NL" dirty="0"/>
          </a:p>
          <a:p>
            <a:pPr indent="0">
              <a:buNone/>
            </a:pPr>
            <a:r>
              <a:rPr lang="nl-NL" dirty="0"/>
              <a:t>Dit groeilicht wordt aangeduid met de afkorting </a:t>
            </a:r>
            <a:r>
              <a:rPr lang="nl-NL" b="1" dirty="0">
                <a:solidFill>
                  <a:srgbClr val="0070C0"/>
                </a:solidFill>
              </a:rPr>
              <a:t>PAR</a:t>
            </a:r>
            <a:r>
              <a:rPr lang="nl-NL" dirty="0"/>
              <a:t> (</a:t>
            </a:r>
            <a:r>
              <a:rPr lang="nl-NL" dirty="0" err="1"/>
              <a:t>Photosynthetically</a:t>
            </a:r>
            <a:r>
              <a:rPr lang="nl-NL" dirty="0"/>
              <a:t> Active </a:t>
            </a:r>
            <a:r>
              <a:rPr lang="nl-NL" dirty="0" err="1"/>
              <a:t>Radiation</a:t>
            </a:r>
            <a:r>
              <a:rPr lang="nl-NL" dirty="0"/>
              <a:t>) en is de enige betrouwbare maat om aan te duiden of een lamp geschikt is voor fotosynthese. </a:t>
            </a:r>
          </a:p>
          <a:p>
            <a:pPr indent="0">
              <a:buNone/>
            </a:pPr>
            <a:endParaRPr lang="nl-NL" dirty="0"/>
          </a:p>
          <a:p>
            <a:pPr indent="0">
              <a:buNone/>
            </a:pPr>
            <a:r>
              <a:rPr lang="nl-NL" dirty="0"/>
              <a:t>Hoe hoger de PAR-waarde, des te efficiënter de lamp.</a:t>
            </a:r>
          </a:p>
          <a:p>
            <a:pPr indent="0">
              <a:buNone/>
            </a:pPr>
            <a:endParaRPr lang="nl-NL" dirty="0"/>
          </a:p>
          <a:p>
            <a:pPr indent="0">
              <a:buNone/>
            </a:pPr>
            <a:endParaRPr lang="nl-NL" dirty="0"/>
          </a:p>
          <a:p>
            <a:pPr indent="0">
              <a:buNone/>
            </a:pPr>
            <a:endParaRPr lang="nl-NL"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8938" y="5249918"/>
            <a:ext cx="4531106" cy="140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kstvak 5">
            <a:extLst>
              <a:ext uri="{FF2B5EF4-FFF2-40B4-BE49-F238E27FC236}">
                <a16:creationId xmlns:a16="http://schemas.microsoft.com/office/drawing/2014/main" id="{159CAEE4-0453-164D-A472-0A5F6A03B323}"/>
              </a:ext>
            </a:extLst>
          </p:cNvPr>
          <p:cNvSpPr txBox="1"/>
          <p:nvPr/>
        </p:nvSpPr>
        <p:spPr>
          <a:xfrm>
            <a:off x="956783" y="517585"/>
            <a:ext cx="4650387" cy="769441"/>
          </a:xfrm>
          <a:prstGeom prst="rect">
            <a:avLst/>
          </a:prstGeom>
          <a:noFill/>
        </p:spPr>
        <p:txBody>
          <a:bodyPr wrap="square" rtlCol="0">
            <a:spAutoFit/>
          </a:bodyPr>
          <a:lstStyle/>
          <a:p>
            <a:r>
              <a:rPr lang="nl-NL" sz="4400" b="1" dirty="0"/>
              <a:t>licht meten</a:t>
            </a:r>
          </a:p>
        </p:txBody>
      </p:sp>
    </p:spTree>
    <p:extLst>
      <p:ext uri="{BB962C8B-B14F-4D97-AF65-F5344CB8AC3E}">
        <p14:creationId xmlns:p14="http://schemas.microsoft.com/office/powerpoint/2010/main" val="326337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22"/>
                                        </p:tgtEl>
                                        <p:attrNameLst>
                                          <p:attrName>style.visibility</p:attrName>
                                        </p:attrNameLst>
                                      </p:cBhvr>
                                      <p:to>
                                        <p:strVal val="visible"/>
                                      </p:to>
                                    </p:set>
                                    <p:animEffect transition="in" filter="fade">
                                      <p:cBhvr>
                                        <p:cTn id="21" dur="1000"/>
                                        <p:tgtEl>
                                          <p:spTgt spid="5122"/>
                                        </p:tgtEl>
                                      </p:cBhvr>
                                    </p:animEffect>
                                    <p:anim calcmode="lin" valueType="num">
                                      <p:cBhvr>
                                        <p:cTn id="22" dur="1000" fill="hold"/>
                                        <p:tgtEl>
                                          <p:spTgt spid="5122"/>
                                        </p:tgtEl>
                                        <p:attrNameLst>
                                          <p:attrName>ppt_x</p:attrName>
                                        </p:attrNameLst>
                                      </p:cBhvr>
                                      <p:tavLst>
                                        <p:tav tm="0">
                                          <p:val>
                                            <p:strVal val="#ppt_x"/>
                                          </p:val>
                                        </p:tav>
                                        <p:tav tm="100000">
                                          <p:val>
                                            <p:strVal val="#ppt_x"/>
                                          </p:val>
                                        </p:tav>
                                      </p:tavLst>
                                    </p:anim>
                                    <p:anim calcmode="lin" valueType="num">
                                      <p:cBhvr>
                                        <p:cTn id="23"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5077" y="1306286"/>
            <a:ext cx="8780039" cy="4062651"/>
          </a:xfrm>
          <a:prstGeom prst="rect">
            <a:avLst/>
          </a:prstGeom>
          <a:noFill/>
        </p:spPr>
        <p:txBody>
          <a:bodyPr wrap="square" rtlCol="0">
            <a:spAutoFit/>
          </a:bodyPr>
          <a:lstStyle/>
          <a:p>
            <a:r>
              <a:rPr lang="nl-NL" sz="2400" dirty="0"/>
              <a:t>Er zijn vier aspecten van licht die invloed hebben op de plantengroei:</a:t>
            </a:r>
          </a:p>
          <a:p>
            <a:endParaRPr lang="nl-NL" sz="2400" dirty="0"/>
          </a:p>
          <a:p>
            <a:pPr marL="285750" indent="-285750">
              <a:buFont typeface="Arial" panose="020B0604020202020204" pitchFamily="34" charset="0"/>
              <a:buChar char="•"/>
            </a:pPr>
            <a:r>
              <a:rPr lang="nl-NL" sz="2400" dirty="0"/>
              <a:t>De kleur van het licht</a:t>
            </a:r>
          </a:p>
          <a:p>
            <a:pPr marL="285750" indent="-285750">
              <a:buFont typeface="Arial" panose="020B0604020202020204" pitchFamily="34" charset="0"/>
              <a:buChar char="•"/>
            </a:pPr>
            <a:r>
              <a:rPr lang="nl-NL" sz="2400" dirty="0"/>
              <a:t>De hoeveelheid licht (intensiteit)</a:t>
            </a:r>
          </a:p>
          <a:p>
            <a:pPr marL="285750" indent="-285750">
              <a:buFont typeface="Arial" panose="020B0604020202020204" pitchFamily="34" charset="0"/>
              <a:buChar char="•"/>
            </a:pPr>
            <a:r>
              <a:rPr lang="nl-NL" sz="2400" dirty="0"/>
              <a:t>De duur van het licht (daglengte)</a:t>
            </a:r>
          </a:p>
          <a:p>
            <a:pPr marL="285750" indent="-285750">
              <a:buFont typeface="Arial" panose="020B0604020202020204" pitchFamily="34" charset="0"/>
              <a:buChar char="•"/>
            </a:pPr>
            <a:r>
              <a:rPr lang="nl-NL" sz="2400" dirty="0"/>
              <a:t>De richting van het licht</a:t>
            </a:r>
          </a:p>
          <a:p>
            <a:pPr marL="285750" indent="-285750">
              <a:buFont typeface="Arial" panose="020B0604020202020204" pitchFamily="34" charset="0"/>
              <a:buChar char="•"/>
            </a:pPr>
            <a:endParaRPr lang="nl-NL" sz="2400" dirty="0"/>
          </a:p>
          <a:p>
            <a:pPr marL="285750" indent="-285750">
              <a:buFont typeface="Arial" panose="020B0604020202020204" pitchFamily="34" charset="0"/>
              <a:buChar char="•"/>
            </a:pPr>
            <a:endParaRPr lang="nl-NL" sz="2400" dirty="0"/>
          </a:p>
          <a:p>
            <a:r>
              <a:rPr lang="nl-NL" sz="2400" dirty="0"/>
              <a:t>Deze vier zullen we deze lessen bespreken</a:t>
            </a:r>
          </a:p>
          <a:p>
            <a:endParaRPr lang="nl-NL" dirty="0"/>
          </a:p>
        </p:txBody>
      </p:sp>
      <p:pic>
        <p:nvPicPr>
          <p:cNvPr id="2" name="Afbeelding 1">
            <a:extLst>
              <a:ext uri="{FF2B5EF4-FFF2-40B4-BE49-F238E27FC236}">
                <a16:creationId xmlns:a16="http://schemas.microsoft.com/office/drawing/2014/main" id="{9B87CABA-3CC4-48C9-925E-DDF217DFCA9E}"/>
              </a:ext>
            </a:extLst>
          </p:cNvPr>
          <p:cNvPicPr>
            <a:picLocks noChangeAspect="1"/>
          </p:cNvPicPr>
          <p:nvPr/>
        </p:nvPicPr>
        <p:blipFill>
          <a:blip r:embed="rId2"/>
          <a:stretch>
            <a:fillRect/>
          </a:stretch>
        </p:blipFill>
        <p:spPr>
          <a:xfrm>
            <a:off x="7040873" y="3949353"/>
            <a:ext cx="5122385" cy="2806323"/>
          </a:xfrm>
          <a:prstGeom prst="rect">
            <a:avLst/>
          </a:prstGeom>
        </p:spPr>
      </p:pic>
    </p:spTree>
    <p:extLst>
      <p:ext uri="{BB962C8B-B14F-4D97-AF65-F5344CB8AC3E}">
        <p14:creationId xmlns:p14="http://schemas.microsoft.com/office/powerpoint/2010/main" val="38278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fade">
                                      <p:cBhvr>
                                        <p:cTn id="14" dur="1000"/>
                                        <p:tgtEl>
                                          <p:spTgt spid="9">
                                            <p:txEl>
                                              <p:pRg st="3" end="3"/>
                                            </p:txEl>
                                          </p:spTgt>
                                        </p:tgtEl>
                                      </p:cBhvr>
                                    </p:animEffect>
                                    <p:anim calcmode="lin" valueType="num">
                                      <p:cBhvr>
                                        <p:cTn id="15"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fade">
                                      <p:cBhvr>
                                        <p:cTn id="21" dur="1000"/>
                                        <p:tgtEl>
                                          <p:spTgt spid="9">
                                            <p:txEl>
                                              <p:pRg st="4" end="4"/>
                                            </p:txEl>
                                          </p:spTgt>
                                        </p:tgtEl>
                                      </p:cBhvr>
                                    </p:animEffect>
                                    <p:anim calcmode="lin" valueType="num">
                                      <p:cBhvr>
                                        <p:cTn id="22"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5" end="5"/>
                                            </p:txEl>
                                          </p:spTgt>
                                        </p:tgtEl>
                                        <p:attrNameLst>
                                          <p:attrName>style.visibility</p:attrName>
                                        </p:attrNameLst>
                                      </p:cBhvr>
                                      <p:to>
                                        <p:strVal val="visible"/>
                                      </p:to>
                                    </p:set>
                                    <p:animEffect transition="in" filter="fade">
                                      <p:cBhvr>
                                        <p:cTn id="28" dur="1000"/>
                                        <p:tgtEl>
                                          <p:spTgt spid="9">
                                            <p:txEl>
                                              <p:pRg st="5" end="5"/>
                                            </p:txEl>
                                          </p:spTgt>
                                        </p:tgtEl>
                                      </p:cBhvr>
                                    </p:animEffect>
                                    <p:anim calcmode="lin" valueType="num">
                                      <p:cBhvr>
                                        <p:cTn id="29"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animEffect transition="in" filter="fade">
                                      <p:cBhvr>
                                        <p:cTn id="35" dur="1000"/>
                                        <p:tgtEl>
                                          <p:spTgt spid="9">
                                            <p:txEl>
                                              <p:pRg st="8" end="8"/>
                                            </p:txEl>
                                          </p:spTgt>
                                        </p:tgtEl>
                                      </p:cBhvr>
                                    </p:animEffect>
                                    <p:anim calcmode="lin" valueType="num">
                                      <p:cBhvr>
                                        <p:cTn id="36" dur="1000" fill="hold"/>
                                        <p:tgtEl>
                                          <p:spTgt spid="9">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Hoeveelheid licht</a:t>
            </a:r>
          </a:p>
        </p:txBody>
      </p:sp>
      <p:sp>
        <p:nvSpPr>
          <p:cNvPr id="4" name="Tijdelijke aanduiding voor inhoud 3"/>
          <p:cNvSpPr>
            <a:spLocks noGrp="1"/>
          </p:cNvSpPr>
          <p:nvPr>
            <p:ph idx="1"/>
          </p:nvPr>
        </p:nvSpPr>
        <p:spPr>
          <a:xfrm>
            <a:off x="829868" y="1656000"/>
            <a:ext cx="8851459" cy="4351338"/>
          </a:xfrm>
        </p:spPr>
        <p:txBody>
          <a:bodyPr>
            <a:noAutofit/>
          </a:bodyPr>
          <a:lstStyle/>
          <a:p>
            <a:pPr indent="0">
              <a:buNone/>
            </a:pPr>
            <a:r>
              <a:rPr lang="nl-NL" dirty="0"/>
              <a:t>Aan één minuut licht heeft een plant niet voldoende voor het fotosynthese proces, daarom moet we weten hoeveel licht een plant nodig heeft.</a:t>
            </a:r>
          </a:p>
          <a:p>
            <a:endParaRPr lang="nl-NL" dirty="0"/>
          </a:p>
          <a:p>
            <a:pPr marL="342900" indent="-342900"/>
            <a:r>
              <a:rPr lang="nl-NL" dirty="0"/>
              <a:t>De hoeveelheid licht die een plant per dag nodig heeft, wordt aangeduid met de term </a:t>
            </a:r>
            <a:r>
              <a:rPr lang="nl-NL" b="1" dirty="0">
                <a:solidFill>
                  <a:srgbClr val="0070C0"/>
                </a:solidFill>
              </a:rPr>
              <a:t>daglicht integraal </a:t>
            </a:r>
            <a:r>
              <a:rPr lang="nl-NL" dirty="0"/>
              <a:t>of met de afkorting </a:t>
            </a:r>
            <a:r>
              <a:rPr lang="nl-NL" b="1" dirty="0">
                <a:solidFill>
                  <a:srgbClr val="0070C0"/>
                </a:solidFill>
              </a:rPr>
              <a:t>DLI.</a:t>
            </a:r>
          </a:p>
          <a:p>
            <a:endParaRPr lang="nl-NL" dirty="0"/>
          </a:p>
          <a:p>
            <a:pPr marL="342900" indent="-342900"/>
            <a:r>
              <a:rPr lang="nl-NL" dirty="0"/>
              <a:t>Het </a:t>
            </a:r>
            <a:r>
              <a:rPr lang="nl-NL" b="1" dirty="0">
                <a:solidFill>
                  <a:srgbClr val="0070C0"/>
                </a:solidFill>
              </a:rPr>
              <a:t>daglicht integraal </a:t>
            </a:r>
            <a:r>
              <a:rPr lang="nl-NL" dirty="0"/>
              <a:t>wordt weergeven in mol/m²/dag, wat staat voor het aantal mol licht dat per dag op een vierkante meter valt. 1 mol is gelijk aan 1.000.000 µmol. </a:t>
            </a:r>
          </a:p>
          <a:p>
            <a:endParaRPr lang="nl-NL" dirty="0"/>
          </a:p>
        </p:txBody>
      </p:sp>
      <p:sp>
        <p:nvSpPr>
          <p:cNvPr id="5" name="Rechthoek 4">
            <a:extLst>
              <a:ext uri="{FF2B5EF4-FFF2-40B4-BE49-F238E27FC236}">
                <a16:creationId xmlns:a16="http://schemas.microsoft.com/office/drawing/2014/main" id="{8EED4495-8C84-42B9-9F4A-96EF95F3E9CC}"/>
              </a:ext>
            </a:extLst>
          </p:cNvPr>
          <p:cNvSpPr/>
          <p:nvPr/>
        </p:nvSpPr>
        <p:spPr>
          <a:xfrm>
            <a:off x="2135560" y="5525999"/>
            <a:ext cx="7704856" cy="276999"/>
          </a:xfrm>
          <a:prstGeom prst="rect">
            <a:avLst/>
          </a:prstGeom>
        </p:spPr>
        <p:txBody>
          <a:bodyPr wrap="square">
            <a:spAutoFit/>
          </a:bodyPr>
          <a:lstStyle/>
          <a:p>
            <a:endParaRPr lang="nl-NL" sz="1200" dirty="0"/>
          </a:p>
        </p:txBody>
      </p:sp>
      <p:pic>
        <p:nvPicPr>
          <p:cNvPr id="4098" name="Picture 2" descr="Licht en planten: Bepalen of een plant voldoende licht krijgt met een  lichtmeter - foodplanting.com">
            <a:extLst>
              <a:ext uri="{FF2B5EF4-FFF2-40B4-BE49-F238E27FC236}">
                <a16:creationId xmlns:a16="http://schemas.microsoft.com/office/drawing/2014/main" id="{A3A5A69F-8334-451A-81C0-00ABCA1D8B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7967" y="1084215"/>
            <a:ext cx="1143570" cy="1143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95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Hoeveelheid licht</a:t>
            </a:r>
          </a:p>
        </p:txBody>
      </p:sp>
      <p:sp>
        <p:nvSpPr>
          <p:cNvPr id="4" name="Tijdelijke aanduiding voor inhoud 3"/>
          <p:cNvSpPr>
            <a:spLocks noGrp="1"/>
          </p:cNvSpPr>
          <p:nvPr>
            <p:ph idx="1"/>
          </p:nvPr>
        </p:nvSpPr>
        <p:spPr>
          <a:xfrm>
            <a:off x="829868" y="1656000"/>
            <a:ext cx="8851459" cy="4351338"/>
          </a:xfrm>
        </p:spPr>
        <p:txBody>
          <a:bodyPr>
            <a:noAutofit/>
          </a:bodyPr>
          <a:lstStyle/>
          <a:p>
            <a:pPr indent="0">
              <a:buNone/>
            </a:pPr>
            <a:r>
              <a:rPr lang="nl-NL" dirty="0"/>
              <a:t>Wanneer er één mol per dag op een vierkante meter valt, dan zou er gemiddeld elke seconde van de dag ongeveer 11,6 µmol/m²/s op dezelfde vierkante meter moeten vallen. </a:t>
            </a:r>
          </a:p>
          <a:p>
            <a:pPr indent="0">
              <a:buNone/>
            </a:pPr>
            <a:endParaRPr lang="nl-NL" dirty="0"/>
          </a:p>
          <a:p>
            <a:pPr indent="0">
              <a:buNone/>
            </a:pPr>
            <a:r>
              <a:rPr lang="nl-NL" dirty="0"/>
              <a:t>1 mol = 1.000.000 µmol. </a:t>
            </a:r>
            <a:br>
              <a:rPr lang="nl-NL" dirty="0"/>
            </a:br>
            <a:r>
              <a:rPr lang="nl-NL" dirty="0"/>
              <a:t>1.000.000 µmol / 86400 (24x60x60) =11,6 µmol/m²/s </a:t>
            </a:r>
          </a:p>
          <a:p>
            <a:pPr indent="0">
              <a:buNone/>
            </a:pPr>
            <a:endParaRPr lang="nl-NL" dirty="0"/>
          </a:p>
          <a:p>
            <a:pPr indent="0">
              <a:buNone/>
            </a:pPr>
            <a:r>
              <a:rPr lang="nl-NL" dirty="0"/>
              <a:t>Omdat de meeste planten maar een deel van de dag licht krijgen, betekend dit dat er enkele uur per dag veel meer licht op de plant moet vallen, om de uren waarin er geen licht op de plant valt goed te maken</a:t>
            </a:r>
          </a:p>
        </p:txBody>
      </p:sp>
      <p:sp>
        <p:nvSpPr>
          <p:cNvPr id="5" name="Rechthoek 4">
            <a:extLst>
              <a:ext uri="{FF2B5EF4-FFF2-40B4-BE49-F238E27FC236}">
                <a16:creationId xmlns:a16="http://schemas.microsoft.com/office/drawing/2014/main" id="{8EED4495-8C84-42B9-9F4A-96EF95F3E9CC}"/>
              </a:ext>
            </a:extLst>
          </p:cNvPr>
          <p:cNvSpPr/>
          <p:nvPr/>
        </p:nvSpPr>
        <p:spPr>
          <a:xfrm>
            <a:off x="2135560" y="5525999"/>
            <a:ext cx="7704856" cy="276999"/>
          </a:xfrm>
          <a:prstGeom prst="rect">
            <a:avLst/>
          </a:prstGeom>
        </p:spPr>
        <p:txBody>
          <a:bodyPr wrap="square">
            <a:spAutoFit/>
          </a:bodyPr>
          <a:lstStyle/>
          <a:p>
            <a:endParaRPr lang="nl-NL" sz="1200" dirty="0"/>
          </a:p>
        </p:txBody>
      </p:sp>
      <p:pic>
        <p:nvPicPr>
          <p:cNvPr id="4098" name="Picture 2" descr="Licht en planten: Bepalen of een plant voldoende licht krijgt met een  lichtmeter - foodplanting.com">
            <a:extLst>
              <a:ext uri="{FF2B5EF4-FFF2-40B4-BE49-F238E27FC236}">
                <a16:creationId xmlns:a16="http://schemas.microsoft.com/office/drawing/2014/main" id="{A3A5A69F-8334-451A-81C0-00ABCA1D8B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7967" y="1084215"/>
            <a:ext cx="1143570" cy="1143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096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23764-CEC4-E316-95F7-E1D89EC0515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51D5910-419D-F955-6E9E-17ECC585A192}"/>
              </a:ext>
            </a:extLst>
          </p:cNvPr>
          <p:cNvSpPr>
            <a:spLocks noGrp="1"/>
          </p:cNvSpPr>
          <p:nvPr>
            <p:ph type="title"/>
          </p:nvPr>
        </p:nvSpPr>
        <p:spPr/>
        <p:txBody>
          <a:bodyPr/>
          <a:lstStyle/>
          <a:p>
            <a:r>
              <a:rPr lang="nl-NL" dirty="0"/>
              <a:t>Voorbeeld</a:t>
            </a:r>
          </a:p>
        </p:txBody>
      </p:sp>
      <p:sp>
        <p:nvSpPr>
          <p:cNvPr id="3" name="Tijdelijke aanduiding voor inhoud 2">
            <a:extLst>
              <a:ext uri="{FF2B5EF4-FFF2-40B4-BE49-F238E27FC236}">
                <a16:creationId xmlns:a16="http://schemas.microsoft.com/office/drawing/2014/main" id="{305E51BC-5F94-A135-9D0D-879586774855}"/>
              </a:ext>
            </a:extLst>
          </p:cNvPr>
          <p:cNvSpPr>
            <a:spLocks noGrp="1"/>
          </p:cNvSpPr>
          <p:nvPr>
            <p:ph idx="1"/>
          </p:nvPr>
        </p:nvSpPr>
        <p:spPr>
          <a:xfrm>
            <a:off x="861646" y="1749668"/>
            <a:ext cx="9610822" cy="4329669"/>
          </a:xfrm>
        </p:spPr>
        <p:txBody>
          <a:bodyPr>
            <a:normAutofit/>
          </a:bodyPr>
          <a:lstStyle/>
          <a:p>
            <a:pPr indent="0">
              <a:buNone/>
            </a:pPr>
            <a:r>
              <a:rPr lang="nl-NL" dirty="0"/>
              <a:t>Een varen doet het bijvoorbeeld het beste bij 6 tot 10 mol/m²/dag per dag. </a:t>
            </a:r>
          </a:p>
          <a:p>
            <a:pPr indent="0">
              <a:buNone/>
            </a:pPr>
            <a:endParaRPr lang="nl-NL" dirty="0"/>
          </a:p>
          <a:p>
            <a:pPr indent="0">
              <a:buNone/>
            </a:pPr>
            <a:r>
              <a:rPr lang="nl-NL" dirty="0"/>
              <a:t>Als je dit in µmol/m²/s wilt berekenen is dit:</a:t>
            </a:r>
          </a:p>
          <a:p>
            <a:pPr marL="342900" indent="-342900"/>
            <a:r>
              <a:rPr lang="nl-NL" dirty="0"/>
              <a:t>6 mol is 6.000.000 µmol totaal per dag </a:t>
            </a:r>
          </a:p>
          <a:p>
            <a:pPr marL="342900" indent="-342900"/>
            <a:r>
              <a:rPr lang="nl-NL" dirty="0"/>
              <a:t>Er zitten 86400 seconden in een dag (24 uur x 60 minuten x 60 sec)</a:t>
            </a:r>
          </a:p>
          <a:p>
            <a:pPr marL="342900" indent="-342900"/>
            <a:r>
              <a:rPr lang="nl-NL" dirty="0"/>
              <a:t>6.000.000 µmol /86400 sec = 69 µmol/m²/s </a:t>
            </a:r>
          </a:p>
          <a:p>
            <a:pPr indent="0">
              <a:buNone/>
            </a:pPr>
            <a:endParaRPr lang="nl-NL" dirty="0"/>
          </a:p>
          <a:p>
            <a:pPr indent="0">
              <a:buNone/>
            </a:pPr>
            <a:endParaRPr lang="nl-NL" dirty="0"/>
          </a:p>
          <a:p>
            <a:pPr indent="0">
              <a:buNone/>
            </a:pPr>
            <a:r>
              <a:rPr lang="nl-NL" dirty="0"/>
              <a:t>Dit betekent dat de varen de hele dag gemiddeld 69 tot 116 µmol/m²/s zou moeten ontvangen. </a:t>
            </a:r>
          </a:p>
          <a:p>
            <a:endParaRPr lang="nl-NL" dirty="0"/>
          </a:p>
        </p:txBody>
      </p:sp>
      <p:pic>
        <p:nvPicPr>
          <p:cNvPr id="5122" name="Picture 2" descr="De luchtzuiverende krulvaren - GroenRijk">
            <a:extLst>
              <a:ext uri="{FF2B5EF4-FFF2-40B4-BE49-F238E27FC236}">
                <a16:creationId xmlns:a16="http://schemas.microsoft.com/office/drawing/2014/main" id="{27640E00-C2DB-962C-E146-379E25DD1D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786" y="1"/>
            <a:ext cx="1904214" cy="190421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e luchtzuiverende krulvaren - GroenRijk">
            <a:extLst>
              <a:ext uri="{FF2B5EF4-FFF2-40B4-BE49-F238E27FC236}">
                <a16:creationId xmlns:a16="http://schemas.microsoft.com/office/drawing/2014/main" id="{8A12D7DB-E04F-1EDB-255A-3159C64112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8021" y="5049625"/>
            <a:ext cx="1513002" cy="1513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886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1000"/>
                                        <p:tgtEl>
                                          <p:spTgt spid="3">
                                            <p:txEl>
                                              <p:pRg st="8" end="8"/>
                                            </p:txEl>
                                          </p:spTgt>
                                        </p:tgtEl>
                                      </p:cBhvr>
                                    </p:animEffect>
                                    <p:anim calcmode="lin" valueType="num">
                                      <p:cBhvr>
                                        <p:cTn id="3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Voorbeeld</a:t>
            </a:r>
          </a:p>
        </p:txBody>
      </p:sp>
      <p:sp>
        <p:nvSpPr>
          <p:cNvPr id="3" name="Tijdelijke aanduiding voor inhoud 2"/>
          <p:cNvSpPr>
            <a:spLocks noGrp="1"/>
          </p:cNvSpPr>
          <p:nvPr>
            <p:ph idx="1"/>
          </p:nvPr>
        </p:nvSpPr>
        <p:spPr>
          <a:xfrm>
            <a:off x="861646" y="1749668"/>
            <a:ext cx="8930354" cy="4329669"/>
          </a:xfrm>
        </p:spPr>
        <p:txBody>
          <a:bodyPr>
            <a:normAutofit/>
          </a:bodyPr>
          <a:lstStyle/>
          <a:p>
            <a:pPr indent="0">
              <a:buNone/>
            </a:pPr>
            <a:r>
              <a:rPr lang="nl-NL" dirty="0"/>
              <a:t>Een plant staat normaal gesproken niet de hele dag in de zon.</a:t>
            </a:r>
          </a:p>
          <a:p>
            <a:pPr indent="0">
              <a:buNone/>
            </a:pPr>
            <a:endParaRPr lang="nl-NL" dirty="0"/>
          </a:p>
          <a:p>
            <a:pPr indent="0">
              <a:buNone/>
            </a:pPr>
            <a:r>
              <a:rPr lang="nl-NL" dirty="0"/>
              <a:t>Als deze varen 10 uur licht krijgt per dag dan moet hij minimaal</a:t>
            </a:r>
          </a:p>
          <a:p>
            <a:pPr indent="0">
              <a:buNone/>
            </a:pPr>
            <a:endParaRPr lang="nl-NL" dirty="0"/>
          </a:p>
          <a:p>
            <a:pPr marL="342900" indent="-342900"/>
            <a:r>
              <a:rPr lang="nl-NL" dirty="0"/>
              <a:t>6 mol is 6.000.000 µmol totaal per dag </a:t>
            </a:r>
          </a:p>
          <a:p>
            <a:pPr marL="342900" indent="-342900"/>
            <a:r>
              <a:rPr lang="nl-NL" dirty="0"/>
              <a:t>10 uur is ( 10 uur x 60 minuten x 60 sec) = 36000 seconden</a:t>
            </a:r>
          </a:p>
          <a:p>
            <a:pPr marL="342900" indent="-342900"/>
            <a:r>
              <a:rPr lang="nl-NL" dirty="0"/>
              <a:t>6.000.000 µmol/36000 = 167  µmol/m²/s </a:t>
            </a:r>
          </a:p>
          <a:p>
            <a:pPr indent="0">
              <a:buNone/>
            </a:pPr>
            <a:endParaRPr lang="nl-NL" dirty="0"/>
          </a:p>
          <a:p>
            <a:pPr marL="342900" indent="-342900"/>
            <a:endParaRPr lang="nl-NL" dirty="0"/>
          </a:p>
        </p:txBody>
      </p:sp>
      <p:pic>
        <p:nvPicPr>
          <p:cNvPr id="5122" name="Picture 2" descr="De luchtzuiverende krulvaren - GroenRijk">
            <a:extLst>
              <a:ext uri="{FF2B5EF4-FFF2-40B4-BE49-F238E27FC236}">
                <a16:creationId xmlns:a16="http://schemas.microsoft.com/office/drawing/2014/main" id="{500E7482-895F-470A-973C-1E34E2605C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9404" y="4606002"/>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e luchtzuiverende krulvaren - GroenRijk">
            <a:extLst>
              <a:ext uri="{FF2B5EF4-FFF2-40B4-BE49-F238E27FC236}">
                <a16:creationId xmlns:a16="http://schemas.microsoft.com/office/drawing/2014/main" id="{AFA00B00-5F2A-8A09-3BA3-A6A5A2377A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786" y="1"/>
            <a:ext cx="1904214" cy="190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006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385238" y="548680"/>
            <a:ext cx="5741582" cy="523220"/>
          </a:xfrm>
          <a:prstGeom prst="rect">
            <a:avLst/>
          </a:prstGeom>
          <a:noFill/>
        </p:spPr>
        <p:txBody>
          <a:bodyPr wrap="square" rtlCol="0">
            <a:spAutoFit/>
          </a:bodyPr>
          <a:lstStyle/>
          <a:p>
            <a:pPr>
              <a:spcBef>
                <a:spcPct val="0"/>
              </a:spcBef>
            </a:pPr>
            <a:r>
              <a:rPr lang="nl-NL" sz="2800" b="1" dirty="0"/>
              <a:t>Lumen, LUX, Watt en PAR</a:t>
            </a:r>
          </a:p>
        </p:txBody>
      </p:sp>
      <p:sp>
        <p:nvSpPr>
          <p:cNvPr id="4" name="Tekstvak 3">
            <a:extLst>
              <a:ext uri="{FF2B5EF4-FFF2-40B4-BE49-F238E27FC236}">
                <a16:creationId xmlns:a16="http://schemas.microsoft.com/office/drawing/2014/main" id="{BE5E9AAC-8AFC-4CA9-B89F-13D11A0216BE}"/>
              </a:ext>
            </a:extLst>
          </p:cNvPr>
          <p:cNvSpPr txBox="1"/>
          <p:nvPr/>
        </p:nvSpPr>
        <p:spPr>
          <a:xfrm>
            <a:off x="2207568" y="1484784"/>
            <a:ext cx="6263640" cy="4832092"/>
          </a:xfrm>
          <a:prstGeom prst="rect">
            <a:avLst/>
          </a:prstGeom>
          <a:noFill/>
        </p:spPr>
        <p:txBody>
          <a:bodyPr wrap="square" rtlCol="0">
            <a:spAutoFit/>
          </a:bodyPr>
          <a:lstStyle/>
          <a:p>
            <a:r>
              <a:rPr lang="nl-NL" sz="2200" b="1" dirty="0">
                <a:solidFill>
                  <a:srgbClr val="0070C0"/>
                </a:solidFill>
              </a:rPr>
              <a:t>Lumen (lm)</a:t>
            </a:r>
          </a:p>
          <a:p>
            <a:r>
              <a:rPr lang="nl-NL" sz="2200" dirty="0"/>
              <a:t>Dit zegt hoeveel licht een lamp uitstraalt.</a:t>
            </a:r>
            <a:br>
              <a:rPr lang="nl-NL" sz="2200" dirty="0"/>
            </a:br>
            <a:r>
              <a:rPr lang="nl-NL" sz="2200" dirty="0"/>
              <a:t>Denk aan: Lumen = totaal licht dat uit de lamp komt (alle kanten op). </a:t>
            </a:r>
            <a:br>
              <a:rPr lang="nl-NL" sz="2200" dirty="0"/>
            </a:br>
            <a:r>
              <a:rPr lang="nl-NL" sz="2200" dirty="0"/>
              <a:t>	</a:t>
            </a:r>
            <a:r>
              <a:rPr lang="nl-NL" sz="2200" b="1" dirty="0"/>
              <a:t>Voorbeeld</a:t>
            </a:r>
            <a:r>
              <a:rPr lang="nl-NL" sz="2200" dirty="0"/>
              <a:t>: Een zaklamp met 1000 lumen is 	feller dan eentje met 200 lumen.</a:t>
            </a:r>
          </a:p>
          <a:p>
            <a:endParaRPr lang="nl-NL" sz="2200" dirty="0"/>
          </a:p>
          <a:p>
            <a:r>
              <a:rPr lang="nl-NL" sz="2200" b="1" dirty="0">
                <a:solidFill>
                  <a:srgbClr val="0070C0"/>
                </a:solidFill>
              </a:rPr>
              <a:t>LUX (lx)</a:t>
            </a:r>
            <a:br>
              <a:rPr lang="nl-NL" sz="2200" b="1" dirty="0">
                <a:solidFill>
                  <a:srgbClr val="0070C0"/>
                </a:solidFill>
              </a:rPr>
            </a:br>
            <a:r>
              <a:rPr lang="nl-NL" sz="2200" dirty="0"/>
              <a:t>Dit zegt hoeveel licht er op 1 plek komt.</a:t>
            </a:r>
            <a:br>
              <a:rPr lang="nl-NL" sz="2200" dirty="0"/>
            </a:br>
            <a:r>
              <a:rPr lang="nl-NL" sz="2200" dirty="0"/>
              <a:t>Denk aan: Lux = lumen per m² (vierkante meter).</a:t>
            </a:r>
          </a:p>
          <a:p>
            <a:r>
              <a:rPr lang="nl-NL" sz="2200" dirty="0"/>
              <a:t>	</a:t>
            </a:r>
            <a:r>
              <a:rPr lang="nl-NL" sz="2200" b="1" dirty="0"/>
              <a:t>Voorbeeld</a:t>
            </a:r>
            <a:r>
              <a:rPr lang="nl-NL" sz="2200" dirty="0"/>
              <a:t>: Als je een groeilamp heel hoog 	hangt, krijg je minder lux op je planten, want 	het licht verspreidt zich meer</a:t>
            </a:r>
            <a:r>
              <a:rPr lang="nl-NL" sz="2200" b="1" dirty="0"/>
              <a:t>.</a:t>
            </a:r>
          </a:p>
          <a:p>
            <a:endParaRPr lang="nl-NL" sz="2200" dirty="0"/>
          </a:p>
        </p:txBody>
      </p:sp>
      <p:pic>
        <p:nvPicPr>
          <p:cNvPr id="9" name="Afbeelding 8">
            <a:extLst>
              <a:ext uri="{FF2B5EF4-FFF2-40B4-BE49-F238E27FC236}">
                <a16:creationId xmlns:a16="http://schemas.microsoft.com/office/drawing/2014/main" id="{5EBE1F76-2213-5F22-EBE9-3F7D3A7044FF}"/>
              </a:ext>
            </a:extLst>
          </p:cNvPr>
          <p:cNvPicPr>
            <a:picLocks noChangeAspect="1"/>
          </p:cNvPicPr>
          <p:nvPr/>
        </p:nvPicPr>
        <p:blipFill>
          <a:blip r:embed="rId2"/>
          <a:stretch>
            <a:fillRect/>
          </a:stretch>
        </p:blipFill>
        <p:spPr>
          <a:xfrm>
            <a:off x="7320137" y="96339"/>
            <a:ext cx="3186643" cy="1792258"/>
          </a:xfrm>
          <a:prstGeom prst="rect">
            <a:avLst/>
          </a:prstGeom>
        </p:spPr>
      </p:pic>
    </p:spTree>
    <p:extLst>
      <p:ext uri="{BB962C8B-B14F-4D97-AF65-F5344CB8AC3E}">
        <p14:creationId xmlns:p14="http://schemas.microsoft.com/office/powerpoint/2010/main" val="290366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anim calcmode="lin" valueType="num">
                                      <p:cBhvr>
                                        <p:cTn id="1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19AB7-4CC1-CD92-AD68-BC9550C4366B}"/>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FD604C37-C70B-287F-169C-837BE56AE30E}"/>
              </a:ext>
            </a:extLst>
          </p:cNvPr>
          <p:cNvSpPr txBox="1"/>
          <p:nvPr/>
        </p:nvSpPr>
        <p:spPr>
          <a:xfrm>
            <a:off x="2385238" y="548680"/>
            <a:ext cx="5741582" cy="523220"/>
          </a:xfrm>
          <a:prstGeom prst="rect">
            <a:avLst/>
          </a:prstGeom>
          <a:noFill/>
        </p:spPr>
        <p:txBody>
          <a:bodyPr wrap="square" rtlCol="0">
            <a:spAutoFit/>
          </a:bodyPr>
          <a:lstStyle/>
          <a:p>
            <a:pPr>
              <a:spcBef>
                <a:spcPct val="0"/>
              </a:spcBef>
            </a:pPr>
            <a:r>
              <a:rPr lang="nl-NL" sz="2800" b="1" dirty="0"/>
              <a:t>Lumen, LUX, Watt en PAR</a:t>
            </a:r>
          </a:p>
        </p:txBody>
      </p:sp>
      <p:sp>
        <p:nvSpPr>
          <p:cNvPr id="4" name="Tekstvak 3">
            <a:extLst>
              <a:ext uri="{FF2B5EF4-FFF2-40B4-BE49-F238E27FC236}">
                <a16:creationId xmlns:a16="http://schemas.microsoft.com/office/drawing/2014/main" id="{8F04DA44-DE37-1DB0-CD01-FC393B776B4D}"/>
              </a:ext>
            </a:extLst>
          </p:cNvPr>
          <p:cNvSpPr txBox="1"/>
          <p:nvPr/>
        </p:nvSpPr>
        <p:spPr>
          <a:xfrm>
            <a:off x="2207568" y="1484785"/>
            <a:ext cx="8171642" cy="5170646"/>
          </a:xfrm>
          <a:prstGeom prst="rect">
            <a:avLst/>
          </a:prstGeom>
          <a:noFill/>
        </p:spPr>
        <p:txBody>
          <a:bodyPr wrap="square" rtlCol="0">
            <a:spAutoFit/>
          </a:bodyPr>
          <a:lstStyle/>
          <a:p>
            <a:r>
              <a:rPr lang="nl-NL" sz="2200" b="1" dirty="0">
                <a:solidFill>
                  <a:srgbClr val="0070C0"/>
                </a:solidFill>
              </a:rPr>
              <a:t>Watt (W)</a:t>
            </a:r>
            <a:br>
              <a:rPr lang="nl-NL" sz="2200" b="1" dirty="0">
                <a:solidFill>
                  <a:srgbClr val="0070C0"/>
                </a:solidFill>
              </a:rPr>
            </a:br>
            <a:r>
              <a:rPr lang="nl-NL" sz="2200" dirty="0"/>
              <a:t>Dit zegt hoeveel energie de lamp verbruikt.</a:t>
            </a:r>
            <a:br>
              <a:rPr lang="nl-NL" sz="2200" dirty="0"/>
            </a:br>
            <a:r>
              <a:rPr lang="nl-NL" sz="2200" dirty="0"/>
              <a:t>Denk aan: Watt = stroomverbruik van de lamp.</a:t>
            </a:r>
            <a:br>
              <a:rPr lang="nl-NL" sz="2200" dirty="0"/>
            </a:br>
            <a:r>
              <a:rPr lang="nl-NL" sz="2200" b="1" dirty="0"/>
              <a:t>Belangrijk</a:t>
            </a:r>
            <a:r>
              <a:rPr lang="nl-NL" sz="2200" dirty="0"/>
              <a:t>: Een lamp met veel Watt verbruikt meer stroom, maar dat zegt niet altijd iets over </a:t>
            </a:r>
            <a:r>
              <a:rPr lang="nl-NL" sz="2200" b="1" i="1" dirty="0"/>
              <a:t>hoeveel</a:t>
            </a:r>
            <a:r>
              <a:rPr lang="nl-NL" sz="2200" dirty="0"/>
              <a:t> licht eruit komt. </a:t>
            </a:r>
            <a:r>
              <a:rPr lang="nl-NL" sz="2200" dirty="0" err="1"/>
              <a:t>LED-lampen</a:t>
            </a:r>
            <a:r>
              <a:rPr lang="nl-NL" sz="2200" dirty="0"/>
              <a:t> geven bijvoorbeeld </a:t>
            </a:r>
            <a:r>
              <a:rPr lang="nl-NL" sz="2200" b="1" i="1" dirty="0"/>
              <a:t>veel</a:t>
            </a:r>
            <a:r>
              <a:rPr lang="nl-NL" sz="2200" dirty="0"/>
              <a:t> lumen met </a:t>
            </a:r>
            <a:r>
              <a:rPr lang="nl-NL" sz="2200" b="1" i="1" dirty="0"/>
              <a:t>weinig</a:t>
            </a:r>
            <a:r>
              <a:rPr lang="nl-NL" sz="2200" dirty="0"/>
              <a:t> Watt</a:t>
            </a:r>
            <a:endParaRPr lang="nl-NL" sz="2200" b="1" dirty="0">
              <a:solidFill>
                <a:srgbClr val="0070C0"/>
              </a:solidFill>
            </a:endParaRPr>
          </a:p>
          <a:p>
            <a:endParaRPr lang="nl-NL" sz="2200" b="1" dirty="0">
              <a:solidFill>
                <a:srgbClr val="0070C0"/>
              </a:solidFill>
            </a:endParaRPr>
          </a:p>
          <a:p>
            <a:r>
              <a:rPr lang="nl-NL" sz="2200" b="1" dirty="0">
                <a:solidFill>
                  <a:srgbClr val="0070C0"/>
                </a:solidFill>
              </a:rPr>
              <a:t>PAR (</a:t>
            </a:r>
            <a:r>
              <a:rPr lang="nl-NL" sz="2200" b="1" dirty="0" err="1">
                <a:solidFill>
                  <a:srgbClr val="0070C0"/>
                </a:solidFill>
              </a:rPr>
              <a:t>Photosynthetically</a:t>
            </a:r>
            <a:r>
              <a:rPr lang="nl-NL" sz="2200" b="1" dirty="0">
                <a:solidFill>
                  <a:srgbClr val="0070C0"/>
                </a:solidFill>
              </a:rPr>
              <a:t> Active </a:t>
            </a:r>
            <a:r>
              <a:rPr lang="nl-NL" sz="2200" b="1" dirty="0" err="1">
                <a:solidFill>
                  <a:srgbClr val="0070C0"/>
                </a:solidFill>
              </a:rPr>
              <a:t>Radiation</a:t>
            </a:r>
            <a:r>
              <a:rPr lang="nl-NL" sz="2200" b="1" dirty="0">
                <a:solidFill>
                  <a:srgbClr val="0070C0"/>
                </a:solidFill>
              </a:rPr>
              <a:t>)</a:t>
            </a:r>
          </a:p>
          <a:p>
            <a:r>
              <a:rPr lang="nl-NL" sz="2200" dirty="0"/>
              <a:t>Dit is het plantlicht dat planten kunnen gebruiken om te groeien.</a:t>
            </a:r>
            <a:br>
              <a:rPr lang="nl-NL" sz="2200" dirty="0"/>
            </a:br>
            <a:r>
              <a:rPr lang="nl-NL" sz="2200" dirty="0"/>
              <a:t>Denk aan: PAR = licht tussen 400 en 700 precies wat planten nodig hebben voor fotosynthese.</a:t>
            </a:r>
            <a:br>
              <a:rPr lang="nl-NL" sz="2200" dirty="0"/>
            </a:br>
            <a:r>
              <a:rPr lang="nl-NL" sz="2200" dirty="0"/>
              <a:t>	</a:t>
            </a:r>
            <a:r>
              <a:rPr lang="nl-NL" sz="2200" b="1" dirty="0"/>
              <a:t>Voorbeeld</a:t>
            </a:r>
            <a:r>
              <a:rPr lang="nl-NL" sz="2200" dirty="0"/>
              <a:t>: Een lamp kan veel lumen hebben, maar als 	dat vooral geel licht is, hebben planten daar niet veel 	aan. Voor planten wil je juist veel licht in het PAR-bereik.</a:t>
            </a:r>
          </a:p>
          <a:p>
            <a:endParaRPr lang="nl-NL" sz="2200" dirty="0"/>
          </a:p>
        </p:txBody>
      </p:sp>
      <p:pic>
        <p:nvPicPr>
          <p:cNvPr id="5" name="Afbeelding 4">
            <a:extLst>
              <a:ext uri="{FF2B5EF4-FFF2-40B4-BE49-F238E27FC236}">
                <a16:creationId xmlns:a16="http://schemas.microsoft.com/office/drawing/2014/main" id="{275B6984-909D-1161-41DF-E76C74303C22}"/>
              </a:ext>
            </a:extLst>
          </p:cNvPr>
          <p:cNvPicPr>
            <a:picLocks noChangeAspect="1"/>
          </p:cNvPicPr>
          <p:nvPr/>
        </p:nvPicPr>
        <p:blipFill>
          <a:blip r:embed="rId2"/>
          <a:stretch>
            <a:fillRect/>
          </a:stretch>
        </p:blipFill>
        <p:spPr>
          <a:xfrm>
            <a:off x="8349233" y="202569"/>
            <a:ext cx="2915057" cy="1781424"/>
          </a:xfrm>
          <a:prstGeom prst="rect">
            <a:avLst/>
          </a:prstGeom>
        </p:spPr>
      </p:pic>
    </p:spTree>
    <p:extLst>
      <p:ext uri="{BB962C8B-B14F-4D97-AF65-F5344CB8AC3E}">
        <p14:creationId xmlns:p14="http://schemas.microsoft.com/office/powerpoint/2010/main" val="1391064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1000"/>
                                        <p:tgtEl>
                                          <p:spTgt spid="4">
                                            <p:txEl>
                                              <p:pRg st="3" end="3"/>
                                            </p:txEl>
                                          </p:spTgt>
                                        </p:tgtEl>
                                      </p:cBhvr>
                                    </p:animEffect>
                                    <p:anim calcmode="lin" valueType="num">
                                      <p:cBhvr>
                                        <p:cTn id="1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D5B71-B3BF-9DA5-FF56-5572306FCE32}"/>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ADEE3079-FCDC-33E2-E530-DDA6F6FF0551}"/>
              </a:ext>
            </a:extLst>
          </p:cNvPr>
          <p:cNvSpPr txBox="1"/>
          <p:nvPr/>
        </p:nvSpPr>
        <p:spPr>
          <a:xfrm>
            <a:off x="2385238" y="548680"/>
            <a:ext cx="5741582" cy="523220"/>
          </a:xfrm>
          <a:prstGeom prst="rect">
            <a:avLst/>
          </a:prstGeom>
          <a:noFill/>
        </p:spPr>
        <p:txBody>
          <a:bodyPr wrap="square" rtlCol="0">
            <a:spAutoFit/>
          </a:bodyPr>
          <a:lstStyle/>
          <a:p>
            <a:pPr>
              <a:spcBef>
                <a:spcPct val="0"/>
              </a:spcBef>
            </a:pPr>
            <a:r>
              <a:rPr lang="nl-NL" sz="2800" b="1" dirty="0"/>
              <a:t>Lumen, LUX, Watt en PAR</a:t>
            </a:r>
          </a:p>
        </p:txBody>
      </p:sp>
      <p:pic>
        <p:nvPicPr>
          <p:cNvPr id="5" name="Afbeelding 4">
            <a:extLst>
              <a:ext uri="{FF2B5EF4-FFF2-40B4-BE49-F238E27FC236}">
                <a16:creationId xmlns:a16="http://schemas.microsoft.com/office/drawing/2014/main" id="{A31B5729-4ADE-8446-1A43-42FE96E85C31}"/>
              </a:ext>
            </a:extLst>
          </p:cNvPr>
          <p:cNvPicPr>
            <a:picLocks noChangeAspect="1"/>
          </p:cNvPicPr>
          <p:nvPr/>
        </p:nvPicPr>
        <p:blipFill>
          <a:blip r:embed="rId2"/>
          <a:stretch>
            <a:fillRect/>
          </a:stretch>
        </p:blipFill>
        <p:spPr>
          <a:xfrm>
            <a:off x="2063553" y="1268760"/>
            <a:ext cx="6817317" cy="4896544"/>
          </a:xfrm>
          <a:prstGeom prst="rect">
            <a:avLst/>
          </a:prstGeom>
        </p:spPr>
      </p:pic>
    </p:spTree>
    <p:extLst>
      <p:ext uri="{BB962C8B-B14F-4D97-AF65-F5344CB8AC3E}">
        <p14:creationId xmlns:p14="http://schemas.microsoft.com/office/powerpoint/2010/main" val="19152998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descr="Toepassing van belichting in de tuinbouw - Google Chrome"/>
          <p:cNvPicPr>
            <a:picLocks noGrp="1" noChangeAspect="1"/>
          </p:cNvPicPr>
          <p:nvPr>
            <p:ph idx="1"/>
          </p:nvPr>
        </p:nvPicPr>
        <p:blipFill rotWithShape="1">
          <a:blip r:embed="rId2">
            <a:extLst>
              <a:ext uri="{28A0092B-C50C-407E-A947-70E740481C1C}">
                <a14:useLocalDpi xmlns:a14="http://schemas.microsoft.com/office/drawing/2010/main" val="0"/>
              </a:ext>
            </a:extLst>
          </a:blip>
          <a:srcRect l="17794" t="19690" r="17256" b="21971"/>
          <a:stretch/>
        </p:blipFill>
        <p:spPr>
          <a:xfrm>
            <a:off x="2351584" y="548680"/>
            <a:ext cx="7947244" cy="4294652"/>
          </a:xfrm>
        </p:spPr>
      </p:pic>
    </p:spTree>
    <p:extLst>
      <p:ext uri="{BB962C8B-B14F-4D97-AF65-F5344CB8AC3E}">
        <p14:creationId xmlns:p14="http://schemas.microsoft.com/office/powerpoint/2010/main" val="19247827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descr="Toepassing van belichting in de tuinbouw - Google Chrome"/>
          <p:cNvPicPr>
            <a:picLocks noGrp="1" noChangeAspect="1"/>
          </p:cNvPicPr>
          <p:nvPr>
            <p:ph idx="1"/>
          </p:nvPr>
        </p:nvPicPr>
        <p:blipFill rotWithShape="1">
          <a:blip r:embed="rId2">
            <a:extLst>
              <a:ext uri="{28A0092B-C50C-407E-A947-70E740481C1C}">
                <a14:useLocalDpi xmlns:a14="http://schemas.microsoft.com/office/drawing/2010/main" val="0"/>
              </a:ext>
            </a:extLst>
          </a:blip>
          <a:srcRect l="16994" t="23096" r="18018" b="40535"/>
          <a:stretch/>
        </p:blipFill>
        <p:spPr>
          <a:xfrm>
            <a:off x="1810756" y="0"/>
            <a:ext cx="8400045" cy="2866330"/>
          </a:xfrm>
        </p:spPr>
      </p:pic>
      <p:sp>
        <p:nvSpPr>
          <p:cNvPr id="5" name="Tekstvak 4">
            <a:extLst>
              <a:ext uri="{FF2B5EF4-FFF2-40B4-BE49-F238E27FC236}">
                <a16:creationId xmlns:a16="http://schemas.microsoft.com/office/drawing/2014/main" id="{903159DD-140B-42D2-B01B-FFB9CF0BA5B6}"/>
              </a:ext>
            </a:extLst>
          </p:cNvPr>
          <p:cNvSpPr txBox="1"/>
          <p:nvPr/>
        </p:nvSpPr>
        <p:spPr>
          <a:xfrm>
            <a:off x="2135560" y="2996952"/>
            <a:ext cx="7272808" cy="1785104"/>
          </a:xfrm>
          <a:prstGeom prst="rect">
            <a:avLst/>
          </a:prstGeom>
          <a:noFill/>
        </p:spPr>
        <p:txBody>
          <a:bodyPr wrap="square" rtlCol="0">
            <a:spAutoFit/>
          </a:bodyPr>
          <a:lstStyle/>
          <a:p>
            <a:r>
              <a:rPr lang="nl-NL" sz="2200" dirty="0"/>
              <a:t>Als we spreken van 80 µmol/m²/s </a:t>
            </a:r>
            <a:r>
              <a:rPr lang="nl-NL" sz="2200" dirty="0" err="1"/>
              <a:t>bijbelichten</a:t>
            </a:r>
            <a:r>
              <a:rPr lang="nl-NL" sz="2200" dirty="0"/>
              <a:t>,</a:t>
            </a:r>
          </a:p>
          <a:p>
            <a:endParaRPr lang="nl-NL" sz="2200" dirty="0"/>
          </a:p>
          <a:p>
            <a:r>
              <a:rPr lang="nl-NL" sz="2200" dirty="0"/>
              <a:t>Hoeveel lux is dit??</a:t>
            </a:r>
          </a:p>
          <a:p>
            <a:endParaRPr lang="nl-NL" sz="2200" dirty="0"/>
          </a:p>
          <a:p>
            <a:r>
              <a:rPr lang="nl-NL" sz="2200" dirty="0"/>
              <a:t>80 µmol/m²/s x 82 = 6560  lux </a:t>
            </a:r>
          </a:p>
        </p:txBody>
      </p:sp>
    </p:spTree>
    <p:extLst>
      <p:ext uri="{BB962C8B-B14F-4D97-AF65-F5344CB8AC3E}">
        <p14:creationId xmlns:p14="http://schemas.microsoft.com/office/powerpoint/2010/main" val="378346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descr="Toepassing van belichting in de tuinbouw - Google Chrome"/>
          <p:cNvPicPr>
            <a:picLocks noGrp="1" noChangeAspect="1"/>
          </p:cNvPicPr>
          <p:nvPr>
            <p:ph idx="1"/>
          </p:nvPr>
        </p:nvPicPr>
        <p:blipFill rotWithShape="1">
          <a:blip r:embed="rId2">
            <a:extLst>
              <a:ext uri="{28A0092B-C50C-407E-A947-70E740481C1C}">
                <a14:useLocalDpi xmlns:a14="http://schemas.microsoft.com/office/drawing/2010/main" val="0"/>
              </a:ext>
            </a:extLst>
          </a:blip>
          <a:srcRect l="16994" t="23096" r="18018" b="40535"/>
          <a:stretch/>
        </p:blipFill>
        <p:spPr>
          <a:xfrm>
            <a:off x="1810756" y="0"/>
            <a:ext cx="8400045" cy="2866330"/>
          </a:xfrm>
        </p:spPr>
      </p:pic>
      <p:sp>
        <p:nvSpPr>
          <p:cNvPr id="5" name="Tekstvak 4">
            <a:extLst>
              <a:ext uri="{FF2B5EF4-FFF2-40B4-BE49-F238E27FC236}">
                <a16:creationId xmlns:a16="http://schemas.microsoft.com/office/drawing/2014/main" id="{903159DD-140B-42D2-B01B-FFB9CF0BA5B6}"/>
              </a:ext>
            </a:extLst>
          </p:cNvPr>
          <p:cNvSpPr txBox="1"/>
          <p:nvPr/>
        </p:nvSpPr>
        <p:spPr>
          <a:xfrm>
            <a:off x="2135560" y="2996952"/>
            <a:ext cx="7272808" cy="1107996"/>
          </a:xfrm>
          <a:prstGeom prst="rect">
            <a:avLst/>
          </a:prstGeom>
          <a:noFill/>
        </p:spPr>
        <p:txBody>
          <a:bodyPr wrap="square" rtlCol="0">
            <a:spAutoFit/>
          </a:bodyPr>
          <a:lstStyle/>
          <a:p>
            <a:r>
              <a:rPr lang="nl-NL" sz="2200" dirty="0"/>
              <a:t>Hoeveel µmol/m²/s is 20 000 lux in de kas overdag?</a:t>
            </a:r>
          </a:p>
          <a:p>
            <a:endParaRPr lang="nl-NL" sz="2200" dirty="0"/>
          </a:p>
          <a:p>
            <a:r>
              <a:rPr lang="nl-NL" sz="2200" dirty="0"/>
              <a:t>20000 lux x 0,019 = 380 µmol/m²/s</a:t>
            </a:r>
          </a:p>
        </p:txBody>
      </p:sp>
    </p:spTree>
    <p:extLst>
      <p:ext uri="{BB962C8B-B14F-4D97-AF65-F5344CB8AC3E}">
        <p14:creationId xmlns:p14="http://schemas.microsoft.com/office/powerpoint/2010/main" val="615394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74B8B2-7871-7A2F-3AC0-48F707720AE0}"/>
              </a:ext>
            </a:extLst>
          </p:cNvPr>
          <p:cNvSpPr>
            <a:spLocks noGrp="1"/>
          </p:cNvSpPr>
          <p:nvPr>
            <p:ph type="title"/>
          </p:nvPr>
        </p:nvSpPr>
        <p:spPr/>
        <p:txBody>
          <a:bodyPr/>
          <a:lstStyle/>
          <a:p>
            <a:r>
              <a:rPr lang="nl-NL" dirty="0"/>
              <a:t>Verdeling van zonlicht</a:t>
            </a:r>
          </a:p>
        </p:txBody>
      </p:sp>
      <p:sp>
        <p:nvSpPr>
          <p:cNvPr id="3" name="Tijdelijke aanduiding voor inhoud 2">
            <a:extLst>
              <a:ext uri="{FF2B5EF4-FFF2-40B4-BE49-F238E27FC236}">
                <a16:creationId xmlns:a16="http://schemas.microsoft.com/office/drawing/2014/main" id="{01EA2BA9-51B7-B053-0C1B-9982C878F618}"/>
              </a:ext>
            </a:extLst>
          </p:cNvPr>
          <p:cNvSpPr>
            <a:spLocks noGrp="1"/>
          </p:cNvSpPr>
          <p:nvPr>
            <p:ph idx="1"/>
          </p:nvPr>
        </p:nvSpPr>
        <p:spPr>
          <a:xfrm>
            <a:off x="756000" y="1728000"/>
            <a:ext cx="9036000" cy="4351338"/>
          </a:xfrm>
        </p:spPr>
        <p:txBody>
          <a:bodyPr/>
          <a:lstStyle/>
          <a:p>
            <a:pPr indent="0">
              <a:buNone/>
            </a:pPr>
            <a:r>
              <a:rPr lang="nl-NL" dirty="0"/>
              <a:t>Het zonlicht is als volgt verdeeld:</a:t>
            </a:r>
          </a:p>
          <a:p>
            <a:pPr indent="0">
              <a:buNone/>
            </a:pPr>
            <a:endParaRPr lang="nl-NL" dirty="0"/>
          </a:p>
          <a:p>
            <a:pPr marL="342900" indent="-342900"/>
            <a:r>
              <a:rPr lang="nl-NL" dirty="0"/>
              <a:t>Ultra violet (UV) 	 	   5 %</a:t>
            </a:r>
          </a:p>
          <a:p>
            <a:pPr marL="342900" indent="-342900"/>
            <a:r>
              <a:rPr lang="nl-NL" dirty="0"/>
              <a:t>Zichtbaar licht	 	 43 %</a:t>
            </a:r>
          </a:p>
          <a:p>
            <a:pPr marL="342900" indent="-342900"/>
            <a:r>
              <a:rPr lang="nl-NL" dirty="0"/>
              <a:t>Infrarood licht (IR)	 52 %</a:t>
            </a:r>
          </a:p>
        </p:txBody>
      </p:sp>
      <p:pic>
        <p:nvPicPr>
          <p:cNvPr id="6" name="Afbeelding 5">
            <a:extLst>
              <a:ext uri="{FF2B5EF4-FFF2-40B4-BE49-F238E27FC236}">
                <a16:creationId xmlns:a16="http://schemas.microsoft.com/office/drawing/2014/main" id="{113C16F8-8CDC-0257-43D7-2E37A492CA95}"/>
              </a:ext>
            </a:extLst>
          </p:cNvPr>
          <p:cNvPicPr>
            <a:picLocks noChangeAspect="1"/>
          </p:cNvPicPr>
          <p:nvPr/>
        </p:nvPicPr>
        <p:blipFill>
          <a:blip r:embed="rId2"/>
          <a:stretch>
            <a:fillRect/>
          </a:stretch>
        </p:blipFill>
        <p:spPr>
          <a:xfrm>
            <a:off x="5924080" y="2992580"/>
            <a:ext cx="4949767" cy="3684361"/>
          </a:xfrm>
          <a:prstGeom prst="rect">
            <a:avLst/>
          </a:prstGeom>
        </p:spPr>
      </p:pic>
      <p:pic>
        <p:nvPicPr>
          <p:cNvPr id="8" name="Afbeelding 7">
            <a:extLst>
              <a:ext uri="{FF2B5EF4-FFF2-40B4-BE49-F238E27FC236}">
                <a16:creationId xmlns:a16="http://schemas.microsoft.com/office/drawing/2014/main" id="{9423F43B-6BFB-3C94-8FC5-74812307CCD2}"/>
              </a:ext>
            </a:extLst>
          </p:cNvPr>
          <p:cNvPicPr>
            <a:picLocks noChangeAspect="1"/>
          </p:cNvPicPr>
          <p:nvPr/>
        </p:nvPicPr>
        <p:blipFill>
          <a:blip r:embed="rId3"/>
          <a:stretch>
            <a:fillRect/>
          </a:stretch>
        </p:blipFill>
        <p:spPr>
          <a:xfrm flipH="1">
            <a:off x="9933709" y="181059"/>
            <a:ext cx="2109354" cy="2581635"/>
          </a:xfrm>
          <a:prstGeom prst="rect">
            <a:avLst/>
          </a:prstGeom>
        </p:spPr>
      </p:pic>
      <p:pic>
        <p:nvPicPr>
          <p:cNvPr id="10" name="Afbeelding 9">
            <a:extLst>
              <a:ext uri="{FF2B5EF4-FFF2-40B4-BE49-F238E27FC236}">
                <a16:creationId xmlns:a16="http://schemas.microsoft.com/office/drawing/2014/main" id="{06F9DAE4-42DF-7398-FE41-EA8E8597B5D6}"/>
              </a:ext>
            </a:extLst>
          </p:cNvPr>
          <p:cNvPicPr>
            <a:picLocks noChangeAspect="1"/>
          </p:cNvPicPr>
          <p:nvPr/>
        </p:nvPicPr>
        <p:blipFill>
          <a:blip r:embed="rId4"/>
          <a:stretch>
            <a:fillRect/>
          </a:stretch>
        </p:blipFill>
        <p:spPr>
          <a:xfrm>
            <a:off x="482141" y="4419260"/>
            <a:ext cx="5715798" cy="2438740"/>
          </a:xfrm>
          <a:prstGeom prst="rect">
            <a:avLst/>
          </a:prstGeom>
        </p:spPr>
      </p:pic>
    </p:spTree>
    <p:extLst>
      <p:ext uri="{BB962C8B-B14F-4D97-AF65-F5344CB8AC3E}">
        <p14:creationId xmlns:p14="http://schemas.microsoft.com/office/powerpoint/2010/main" val="166686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descr="Toepassing van belichting in de tuinbouw - Google Chrome"/>
          <p:cNvPicPr>
            <a:picLocks noGrp="1" noChangeAspect="1"/>
          </p:cNvPicPr>
          <p:nvPr>
            <p:ph idx="1"/>
          </p:nvPr>
        </p:nvPicPr>
        <p:blipFill rotWithShape="1">
          <a:blip r:embed="rId2">
            <a:extLst>
              <a:ext uri="{28A0092B-C50C-407E-A947-70E740481C1C}">
                <a14:useLocalDpi xmlns:a14="http://schemas.microsoft.com/office/drawing/2010/main" val="0"/>
              </a:ext>
            </a:extLst>
          </a:blip>
          <a:srcRect l="16994" t="23096" r="18018" b="40535"/>
          <a:stretch/>
        </p:blipFill>
        <p:spPr>
          <a:xfrm>
            <a:off x="1810756" y="0"/>
            <a:ext cx="8400045" cy="2866330"/>
          </a:xfrm>
        </p:spPr>
      </p:pic>
      <p:sp>
        <p:nvSpPr>
          <p:cNvPr id="5" name="Tekstvak 4">
            <a:extLst>
              <a:ext uri="{FF2B5EF4-FFF2-40B4-BE49-F238E27FC236}">
                <a16:creationId xmlns:a16="http://schemas.microsoft.com/office/drawing/2014/main" id="{903159DD-140B-42D2-B01B-FFB9CF0BA5B6}"/>
              </a:ext>
            </a:extLst>
          </p:cNvPr>
          <p:cNvSpPr txBox="1"/>
          <p:nvPr/>
        </p:nvSpPr>
        <p:spPr>
          <a:xfrm>
            <a:off x="2135560" y="2996953"/>
            <a:ext cx="7920880" cy="5324535"/>
          </a:xfrm>
          <a:prstGeom prst="rect">
            <a:avLst/>
          </a:prstGeom>
          <a:noFill/>
        </p:spPr>
        <p:txBody>
          <a:bodyPr wrap="square" rtlCol="0">
            <a:spAutoFit/>
          </a:bodyPr>
          <a:lstStyle/>
          <a:p>
            <a:r>
              <a:rPr lang="nl-NL" sz="2200" dirty="0"/>
              <a:t>Ik wil een DLI van 25 mol hebben,</a:t>
            </a:r>
          </a:p>
          <a:p>
            <a:r>
              <a:rPr lang="nl-NL" sz="2200" dirty="0"/>
              <a:t>Ik heb een instraling van 200 µmol/m²/s gedurende 8 uur.</a:t>
            </a:r>
          </a:p>
          <a:p>
            <a:r>
              <a:rPr lang="nl-NL" sz="2200" dirty="0"/>
              <a:t>Hoeveel watt moet ik dan </a:t>
            </a:r>
            <a:r>
              <a:rPr lang="nl-NL" sz="2200" dirty="0" err="1"/>
              <a:t>bijbelichten</a:t>
            </a:r>
            <a:r>
              <a:rPr lang="nl-NL" sz="2200" dirty="0"/>
              <a:t> in die 8 uur ?</a:t>
            </a:r>
          </a:p>
          <a:p>
            <a:endParaRPr lang="nl-NL" sz="2200" dirty="0"/>
          </a:p>
          <a:p>
            <a:r>
              <a:rPr lang="nl-NL" sz="2200" dirty="0"/>
              <a:t>25 mol = 25.000.000 µmol/m²/dag / (8 uur x 60 minuten x 60 sec= 28800</a:t>
            </a:r>
            <a:br>
              <a:rPr lang="nl-NL" sz="2200" dirty="0"/>
            </a:br>
            <a:r>
              <a:rPr lang="nl-NL" sz="2200" dirty="0"/>
              <a:t>= 868 µmol/m²/s </a:t>
            </a:r>
          </a:p>
          <a:p>
            <a:endParaRPr lang="nl-NL" sz="2200" dirty="0"/>
          </a:p>
          <a:p>
            <a:r>
              <a:rPr lang="nl-NL" sz="2200" dirty="0"/>
              <a:t>Dus bij belichten 868 µmol/m²/s  - 200 µmol/m²/s = 668 µmol/m²/s</a:t>
            </a:r>
          </a:p>
          <a:p>
            <a:endParaRPr lang="nl-NL" sz="2200" dirty="0"/>
          </a:p>
          <a:p>
            <a:r>
              <a:rPr lang="nl-NL" sz="2200" dirty="0"/>
              <a:t>In watt is dat 668 µmol/m²/s x 0,201 = 174 watt/m2</a:t>
            </a:r>
          </a:p>
          <a:p>
            <a:endParaRPr lang="nl-NL" sz="2200" dirty="0"/>
          </a:p>
          <a:p>
            <a:endParaRPr lang="nl-NL" dirty="0"/>
          </a:p>
          <a:p>
            <a:endParaRPr lang="nl-NL" dirty="0"/>
          </a:p>
          <a:p>
            <a:endParaRPr lang="nl-NL" dirty="0"/>
          </a:p>
        </p:txBody>
      </p:sp>
    </p:spTree>
    <p:extLst>
      <p:ext uri="{BB962C8B-B14F-4D97-AF65-F5344CB8AC3E}">
        <p14:creationId xmlns:p14="http://schemas.microsoft.com/office/powerpoint/2010/main" val="63861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1000"/>
                                        <p:tgtEl>
                                          <p:spTgt spid="5">
                                            <p:txEl>
                                              <p:pRg st="6" end="6"/>
                                            </p:txEl>
                                          </p:spTgt>
                                        </p:tgtEl>
                                      </p:cBhvr>
                                    </p:animEffect>
                                    <p:anim calcmode="lin" valueType="num">
                                      <p:cBhvr>
                                        <p:cTn id="2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fade">
                                      <p:cBhvr>
                                        <p:cTn id="28" dur="1000"/>
                                        <p:tgtEl>
                                          <p:spTgt spid="5">
                                            <p:txEl>
                                              <p:pRg st="8" end="8"/>
                                            </p:txEl>
                                          </p:spTgt>
                                        </p:tgtEl>
                                      </p:cBhvr>
                                    </p:animEffect>
                                    <p:anim calcmode="lin" valueType="num">
                                      <p:cBhvr>
                                        <p:cTn id="29"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5956B-0EC1-A4D1-9486-72978AE0D78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AD7CA57-2638-DA81-1D04-0C7E768E71E9}"/>
              </a:ext>
            </a:extLst>
          </p:cNvPr>
          <p:cNvSpPr>
            <a:spLocks noGrp="1"/>
          </p:cNvSpPr>
          <p:nvPr>
            <p:ph type="title"/>
          </p:nvPr>
        </p:nvSpPr>
        <p:spPr/>
        <p:txBody>
          <a:bodyPr/>
          <a:lstStyle/>
          <a:p>
            <a:endParaRPr lang="nl-NL"/>
          </a:p>
        </p:txBody>
      </p:sp>
      <p:pic>
        <p:nvPicPr>
          <p:cNvPr id="4" name="Tijdelijke aanduiding voor inhoud 3" descr="Toepassing van belichting in de tuinbouw - Google Chrome">
            <a:extLst>
              <a:ext uri="{FF2B5EF4-FFF2-40B4-BE49-F238E27FC236}">
                <a16:creationId xmlns:a16="http://schemas.microsoft.com/office/drawing/2014/main" id="{04F3E76B-7EF6-4834-7A86-515CC240156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6994" t="23096" r="18018" b="40535"/>
          <a:stretch/>
        </p:blipFill>
        <p:spPr>
          <a:xfrm>
            <a:off x="1810756" y="0"/>
            <a:ext cx="8400045" cy="2866330"/>
          </a:xfrm>
        </p:spPr>
      </p:pic>
      <p:sp>
        <p:nvSpPr>
          <p:cNvPr id="5" name="Tekstvak 4">
            <a:extLst>
              <a:ext uri="{FF2B5EF4-FFF2-40B4-BE49-F238E27FC236}">
                <a16:creationId xmlns:a16="http://schemas.microsoft.com/office/drawing/2014/main" id="{06EE7760-DF59-1993-32F6-727F1779D5DF}"/>
              </a:ext>
            </a:extLst>
          </p:cNvPr>
          <p:cNvSpPr txBox="1"/>
          <p:nvPr/>
        </p:nvSpPr>
        <p:spPr>
          <a:xfrm>
            <a:off x="2135560" y="2996953"/>
            <a:ext cx="7920880" cy="5324535"/>
          </a:xfrm>
          <a:prstGeom prst="rect">
            <a:avLst/>
          </a:prstGeom>
          <a:noFill/>
        </p:spPr>
        <p:txBody>
          <a:bodyPr wrap="square" rtlCol="0">
            <a:spAutoFit/>
          </a:bodyPr>
          <a:lstStyle/>
          <a:p>
            <a:r>
              <a:rPr lang="nl-NL" sz="2200" dirty="0"/>
              <a:t>Ik wil een DLI van 25 mol hebben,</a:t>
            </a:r>
          </a:p>
          <a:p>
            <a:r>
              <a:rPr lang="nl-NL" sz="2200" dirty="0"/>
              <a:t>Ik heb een instraling van 200 µmol/m²/s gedurende 8 uur.</a:t>
            </a:r>
          </a:p>
          <a:p>
            <a:r>
              <a:rPr lang="nl-NL" sz="2200" dirty="0"/>
              <a:t>Hoeveel watt moet ik dan </a:t>
            </a:r>
            <a:r>
              <a:rPr lang="nl-NL" sz="2200" dirty="0" err="1"/>
              <a:t>bijbelichten</a:t>
            </a:r>
            <a:r>
              <a:rPr lang="nl-NL" sz="2200" dirty="0"/>
              <a:t> in die 8 uur ?</a:t>
            </a:r>
          </a:p>
          <a:p>
            <a:endParaRPr lang="nl-NL" sz="2200" dirty="0"/>
          </a:p>
          <a:p>
            <a:r>
              <a:rPr lang="nl-NL" sz="2200" dirty="0"/>
              <a:t>25 mol = 25.000.000 µmol/m²/dag / (8 uur x 60 minuten x 60 sec= 28800</a:t>
            </a:r>
            <a:br>
              <a:rPr lang="nl-NL" sz="2200" dirty="0"/>
            </a:br>
            <a:r>
              <a:rPr lang="nl-NL" sz="2200" dirty="0"/>
              <a:t>= 868 µmol/m²/s </a:t>
            </a:r>
          </a:p>
          <a:p>
            <a:endParaRPr lang="nl-NL" sz="2200" dirty="0"/>
          </a:p>
          <a:p>
            <a:r>
              <a:rPr lang="nl-NL" sz="2200" dirty="0"/>
              <a:t>Dus bij belichten 868 µmol/m²/s  - 200 µmol/m²/s = 668 µmol/m²/s</a:t>
            </a:r>
          </a:p>
          <a:p>
            <a:endParaRPr lang="nl-NL" sz="2200" dirty="0"/>
          </a:p>
          <a:p>
            <a:r>
              <a:rPr lang="nl-NL" sz="2200" dirty="0"/>
              <a:t>In watt is dat 668 µmol/m²/s x 0,201 = 174 watt/m2</a:t>
            </a:r>
          </a:p>
          <a:p>
            <a:endParaRPr lang="nl-NL" sz="2200" dirty="0"/>
          </a:p>
          <a:p>
            <a:endParaRPr lang="nl-NL" dirty="0"/>
          </a:p>
          <a:p>
            <a:endParaRPr lang="nl-NL" dirty="0"/>
          </a:p>
          <a:p>
            <a:endParaRPr lang="nl-NL" dirty="0"/>
          </a:p>
        </p:txBody>
      </p:sp>
    </p:spTree>
    <p:extLst>
      <p:ext uri="{BB962C8B-B14F-4D97-AF65-F5344CB8AC3E}">
        <p14:creationId xmlns:p14="http://schemas.microsoft.com/office/powerpoint/2010/main" val="2366304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1000"/>
                                        <p:tgtEl>
                                          <p:spTgt spid="5">
                                            <p:txEl>
                                              <p:pRg st="6" end="6"/>
                                            </p:txEl>
                                          </p:spTgt>
                                        </p:tgtEl>
                                      </p:cBhvr>
                                    </p:animEffect>
                                    <p:anim calcmode="lin" valueType="num">
                                      <p:cBhvr>
                                        <p:cTn id="2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fade">
                                      <p:cBhvr>
                                        <p:cTn id="28" dur="1000"/>
                                        <p:tgtEl>
                                          <p:spTgt spid="5">
                                            <p:txEl>
                                              <p:pRg st="8" end="8"/>
                                            </p:txEl>
                                          </p:spTgt>
                                        </p:tgtEl>
                                      </p:cBhvr>
                                    </p:animEffect>
                                    <p:anim calcmode="lin" valueType="num">
                                      <p:cBhvr>
                                        <p:cTn id="29"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57925-60DD-7CD3-6784-257AF5A4DB3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CACC050-B204-D62A-53CD-4F94BBC69701}"/>
              </a:ext>
            </a:extLst>
          </p:cNvPr>
          <p:cNvSpPr>
            <a:spLocks noGrp="1"/>
          </p:cNvSpPr>
          <p:nvPr>
            <p:ph type="title"/>
          </p:nvPr>
        </p:nvSpPr>
        <p:spPr/>
        <p:txBody>
          <a:bodyPr/>
          <a:lstStyle/>
          <a:p>
            <a:r>
              <a:rPr lang="nl-NL" dirty="0"/>
              <a:t>Oefeningen</a:t>
            </a:r>
          </a:p>
        </p:txBody>
      </p:sp>
      <p:sp>
        <p:nvSpPr>
          <p:cNvPr id="3" name="Tijdelijke aanduiding voor inhoud 2">
            <a:extLst>
              <a:ext uri="{FF2B5EF4-FFF2-40B4-BE49-F238E27FC236}">
                <a16:creationId xmlns:a16="http://schemas.microsoft.com/office/drawing/2014/main" id="{3813DE9B-442C-0C15-8B7F-C8157A85CF30}"/>
              </a:ext>
            </a:extLst>
          </p:cNvPr>
          <p:cNvSpPr>
            <a:spLocks noGrp="1"/>
          </p:cNvSpPr>
          <p:nvPr>
            <p:ph idx="1"/>
          </p:nvPr>
        </p:nvSpPr>
        <p:spPr>
          <a:xfrm>
            <a:off x="1981200" y="1196752"/>
            <a:ext cx="8229600" cy="5544616"/>
          </a:xfrm>
        </p:spPr>
        <p:txBody>
          <a:bodyPr>
            <a:normAutofit/>
          </a:bodyPr>
          <a:lstStyle/>
          <a:p>
            <a:r>
              <a:rPr lang="nl-NL" dirty="0"/>
              <a:t>Hoeveel µmol/m²/s is 5000 lux in de kas?</a:t>
            </a:r>
            <a:br>
              <a:rPr lang="nl-NL" dirty="0"/>
            </a:br>
            <a:r>
              <a:rPr lang="nl-NL" dirty="0"/>
              <a:t>Hoeveel mol/m2/dag is dit?</a:t>
            </a:r>
          </a:p>
          <a:p>
            <a:r>
              <a:rPr lang="nl-NL" dirty="0"/>
              <a:t>Als we spreken over 100 watt/m2 aan bij belichting, hoeveel µmol/m²/s is dit?</a:t>
            </a:r>
          </a:p>
          <a:p>
            <a:r>
              <a:rPr lang="nl-NL" dirty="0"/>
              <a:t>Een tomaat heeft 30 mol/m2/dag nodig,  we hebben 10 uur per dag licht, hoeveel µmol/m²/s heb je dan nodig?</a:t>
            </a:r>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p:txBody>
      </p:sp>
      <p:pic>
        <p:nvPicPr>
          <p:cNvPr id="5" name="Tijdelijke aanduiding voor inhoud 3" descr="Toepassing van belichting in de tuinbouw - Google Chrome">
            <a:extLst>
              <a:ext uri="{FF2B5EF4-FFF2-40B4-BE49-F238E27FC236}">
                <a16:creationId xmlns:a16="http://schemas.microsoft.com/office/drawing/2014/main" id="{42353586-372F-40B0-6B94-6FE92A88DB2E}"/>
              </a:ext>
            </a:extLst>
          </p:cNvPr>
          <p:cNvPicPr>
            <a:picLocks noChangeAspect="1"/>
          </p:cNvPicPr>
          <p:nvPr/>
        </p:nvPicPr>
        <p:blipFill rotWithShape="1">
          <a:blip r:embed="rId3">
            <a:extLst>
              <a:ext uri="{28A0092B-C50C-407E-A947-70E740481C1C}">
                <a14:useLocalDpi xmlns:a14="http://schemas.microsoft.com/office/drawing/2010/main" val="0"/>
              </a:ext>
            </a:extLst>
          </a:blip>
          <a:srcRect l="16994" t="29245" r="18018" b="40535"/>
          <a:stretch/>
        </p:blipFill>
        <p:spPr>
          <a:xfrm>
            <a:off x="2711624" y="3933056"/>
            <a:ext cx="6264696" cy="2752884"/>
          </a:xfrm>
          <a:prstGeom prst="rect">
            <a:avLst/>
          </a:prstGeom>
        </p:spPr>
      </p:pic>
    </p:spTree>
    <p:extLst>
      <p:ext uri="{BB962C8B-B14F-4D97-AF65-F5344CB8AC3E}">
        <p14:creationId xmlns:p14="http://schemas.microsoft.com/office/powerpoint/2010/main" val="5545270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5956B-0EC1-A4D1-9486-72978AE0D78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AD7CA57-2638-DA81-1D04-0C7E768E71E9}"/>
              </a:ext>
            </a:extLst>
          </p:cNvPr>
          <p:cNvSpPr>
            <a:spLocks noGrp="1"/>
          </p:cNvSpPr>
          <p:nvPr>
            <p:ph type="title"/>
          </p:nvPr>
        </p:nvSpPr>
        <p:spPr/>
        <p:txBody>
          <a:bodyPr/>
          <a:lstStyle/>
          <a:p>
            <a:endParaRPr lang="nl-NL"/>
          </a:p>
        </p:txBody>
      </p:sp>
      <p:pic>
        <p:nvPicPr>
          <p:cNvPr id="4" name="Tijdelijke aanduiding voor inhoud 3" descr="Toepassing van belichting in de tuinbouw - Google Chrome">
            <a:extLst>
              <a:ext uri="{FF2B5EF4-FFF2-40B4-BE49-F238E27FC236}">
                <a16:creationId xmlns:a16="http://schemas.microsoft.com/office/drawing/2014/main" id="{04F3E76B-7EF6-4834-7A86-515CC240156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6994" t="23096" r="18018" b="40535"/>
          <a:stretch/>
        </p:blipFill>
        <p:spPr>
          <a:xfrm>
            <a:off x="1810756" y="0"/>
            <a:ext cx="8400045" cy="2866330"/>
          </a:xfrm>
        </p:spPr>
      </p:pic>
      <p:sp>
        <p:nvSpPr>
          <p:cNvPr id="5" name="Tekstvak 4">
            <a:extLst>
              <a:ext uri="{FF2B5EF4-FFF2-40B4-BE49-F238E27FC236}">
                <a16:creationId xmlns:a16="http://schemas.microsoft.com/office/drawing/2014/main" id="{06EE7760-DF59-1993-32F6-727F1779D5DF}"/>
              </a:ext>
            </a:extLst>
          </p:cNvPr>
          <p:cNvSpPr txBox="1"/>
          <p:nvPr/>
        </p:nvSpPr>
        <p:spPr>
          <a:xfrm>
            <a:off x="2135560" y="2996953"/>
            <a:ext cx="7920880" cy="2616101"/>
          </a:xfrm>
          <a:prstGeom prst="rect">
            <a:avLst/>
          </a:prstGeom>
          <a:noFill/>
        </p:spPr>
        <p:txBody>
          <a:bodyPr wrap="square" rtlCol="0">
            <a:spAutoFit/>
          </a:bodyPr>
          <a:lstStyle/>
          <a:p>
            <a:r>
              <a:rPr lang="nl-NL" sz="2200" dirty="0"/>
              <a:t>Ik wil een DLI van 25 mol hebben,</a:t>
            </a:r>
          </a:p>
          <a:p>
            <a:r>
              <a:rPr lang="nl-NL" sz="2200" dirty="0"/>
              <a:t>Ik heb een instraling van 200 µmol/m²/s gedurende 8 uur.</a:t>
            </a:r>
          </a:p>
          <a:p>
            <a:r>
              <a:rPr lang="nl-NL" sz="2200" dirty="0"/>
              <a:t>Hoeveel watt moet ik dan bij belichten in die 8 uur ?</a:t>
            </a:r>
          </a:p>
          <a:p>
            <a:endParaRPr lang="nl-NL" sz="2200" dirty="0"/>
          </a:p>
          <a:p>
            <a:endParaRPr lang="nl-NL" sz="2200" dirty="0"/>
          </a:p>
          <a:p>
            <a:endParaRPr lang="nl-NL" dirty="0"/>
          </a:p>
          <a:p>
            <a:endParaRPr lang="nl-NL" dirty="0"/>
          </a:p>
          <a:p>
            <a:endParaRPr lang="nl-NL" dirty="0"/>
          </a:p>
        </p:txBody>
      </p:sp>
    </p:spTree>
    <p:extLst>
      <p:ext uri="{BB962C8B-B14F-4D97-AF65-F5344CB8AC3E}">
        <p14:creationId xmlns:p14="http://schemas.microsoft.com/office/powerpoint/2010/main" val="11468138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F7ADD-BAF4-8465-3C8D-E81265F1C58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B8CB4A7-F3BB-B345-6627-AEE99F3CB6F7}"/>
              </a:ext>
            </a:extLst>
          </p:cNvPr>
          <p:cNvSpPr>
            <a:spLocks noGrp="1"/>
          </p:cNvSpPr>
          <p:nvPr>
            <p:ph type="title"/>
          </p:nvPr>
        </p:nvSpPr>
        <p:spPr/>
        <p:txBody>
          <a:bodyPr/>
          <a:lstStyle/>
          <a:p>
            <a:pPr algn="l"/>
            <a:r>
              <a:rPr lang="nl-NL" dirty="0"/>
              <a:t>Groep 2</a:t>
            </a:r>
          </a:p>
        </p:txBody>
      </p:sp>
      <p:sp>
        <p:nvSpPr>
          <p:cNvPr id="5" name="Tekstvak 4">
            <a:extLst>
              <a:ext uri="{FF2B5EF4-FFF2-40B4-BE49-F238E27FC236}">
                <a16:creationId xmlns:a16="http://schemas.microsoft.com/office/drawing/2014/main" id="{C1177B85-F012-EB2C-5A2F-AF878DF4FD08}"/>
              </a:ext>
            </a:extLst>
          </p:cNvPr>
          <p:cNvSpPr txBox="1"/>
          <p:nvPr/>
        </p:nvSpPr>
        <p:spPr>
          <a:xfrm>
            <a:off x="2135560" y="1340769"/>
            <a:ext cx="7632848" cy="2246769"/>
          </a:xfrm>
          <a:prstGeom prst="rect">
            <a:avLst/>
          </a:prstGeom>
          <a:noFill/>
        </p:spPr>
        <p:txBody>
          <a:bodyPr wrap="square" rtlCol="0">
            <a:spAutoFit/>
          </a:bodyPr>
          <a:lstStyle/>
          <a:p>
            <a:pPr marL="457200" indent="-457200">
              <a:buFont typeface="+mj-lt"/>
              <a:buAutoNum type="arabicPeriod" startAt="2"/>
            </a:pPr>
            <a:r>
              <a:rPr lang="nl-NL" sz="2000" dirty="0"/>
              <a:t>Je kweekt pepers in een kas. Je meet in kas 10.000 lux instraling gedurende 4 uur, 35.000 lux gedurende 5 uur en 20.000 lux gedurende 2 uur. Je wilt een totale DLI van 21 mol behalen. Je hebt ledlampen van 500 µmol/m²/s in je kas hangen, die je kunt dimmen </a:t>
            </a:r>
            <a:br>
              <a:rPr lang="nl-NL" sz="2000" dirty="0"/>
            </a:br>
            <a:r>
              <a:rPr lang="nl-NL" sz="2000" dirty="0"/>
              <a:t>-Hoeveel µmol/m²/s moet je dan bij belichten en op </a:t>
            </a:r>
            <a:r>
              <a:rPr lang="nl-NL" sz="2000"/>
              <a:t>welk tijdstip?</a:t>
            </a:r>
            <a:endParaRPr lang="nl-NL" sz="2000" dirty="0"/>
          </a:p>
        </p:txBody>
      </p:sp>
      <p:pic>
        <p:nvPicPr>
          <p:cNvPr id="4" name="Afbeelding 3">
            <a:extLst>
              <a:ext uri="{FF2B5EF4-FFF2-40B4-BE49-F238E27FC236}">
                <a16:creationId xmlns:a16="http://schemas.microsoft.com/office/drawing/2014/main" id="{B7BDA561-DD1E-BB42-2AF4-A57F411E25D0}"/>
              </a:ext>
            </a:extLst>
          </p:cNvPr>
          <p:cNvPicPr>
            <a:picLocks noChangeAspect="1"/>
          </p:cNvPicPr>
          <p:nvPr/>
        </p:nvPicPr>
        <p:blipFill>
          <a:blip r:embed="rId3"/>
          <a:stretch>
            <a:fillRect/>
          </a:stretch>
        </p:blipFill>
        <p:spPr>
          <a:xfrm>
            <a:off x="2152100" y="3415396"/>
            <a:ext cx="7887801" cy="2762636"/>
          </a:xfrm>
          <a:prstGeom prst="rect">
            <a:avLst/>
          </a:prstGeom>
        </p:spPr>
      </p:pic>
    </p:spTree>
    <p:extLst>
      <p:ext uri="{BB962C8B-B14F-4D97-AF65-F5344CB8AC3E}">
        <p14:creationId xmlns:p14="http://schemas.microsoft.com/office/powerpoint/2010/main" val="1697312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354406" y="836712"/>
            <a:ext cx="5741582" cy="523220"/>
          </a:xfrm>
          <a:prstGeom prst="rect">
            <a:avLst/>
          </a:prstGeom>
          <a:noFill/>
        </p:spPr>
        <p:txBody>
          <a:bodyPr wrap="square" rtlCol="0">
            <a:spAutoFit/>
          </a:bodyPr>
          <a:lstStyle/>
          <a:p>
            <a:r>
              <a:rPr lang="nl-NL" sz="2800" b="1" dirty="0"/>
              <a:t>Hoe reageert een plant op licht?</a:t>
            </a:r>
          </a:p>
        </p:txBody>
      </p:sp>
      <p:sp>
        <p:nvSpPr>
          <p:cNvPr id="4" name="Tekstvak 3">
            <a:extLst>
              <a:ext uri="{FF2B5EF4-FFF2-40B4-BE49-F238E27FC236}">
                <a16:creationId xmlns:a16="http://schemas.microsoft.com/office/drawing/2014/main" id="{BE5E9AAC-8AFC-4CA9-B89F-13D11A0216BE}"/>
              </a:ext>
            </a:extLst>
          </p:cNvPr>
          <p:cNvSpPr txBox="1"/>
          <p:nvPr/>
        </p:nvSpPr>
        <p:spPr>
          <a:xfrm>
            <a:off x="2345286" y="1681878"/>
            <a:ext cx="6663090" cy="3323987"/>
          </a:xfrm>
          <a:prstGeom prst="rect">
            <a:avLst/>
          </a:prstGeom>
          <a:noFill/>
        </p:spPr>
        <p:txBody>
          <a:bodyPr wrap="square" rtlCol="0">
            <a:spAutoFit/>
          </a:bodyPr>
          <a:lstStyle/>
          <a:p>
            <a:r>
              <a:rPr lang="nl-NL" sz="2400" dirty="0"/>
              <a:t>Naast het leveren van de energie voor fotosynthese, werkt licht ook als een </a:t>
            </a:r>
            <a:r>
              <a:rPr lang="nl-NL" sz="2400" b="1" dirty="0">
                <a:solidFill>
                  <a:srgbClr val="0070C0"/>
                </a:solidFill>
              </a:rPr>
              <a:t>informatiebron</a:t>
            </a:r>
            <a:r>
              <a:rPr lang="nl-NL" sz="2400" dirty="0"/>
              <a:t> voor planten. </a:t>
            </a:r>
          </a:p>
          <a:p>
            <a:endParaRPr lang="nl-NL" sz="2400" dirty="0"/>
          </a:p>
          <a:p>
            <a:r>
              <a:rPr lang="nl-NL" sz="2400" dirty="0"/>
              <a:t>Verschillende </a:t>
            </a:r>
            <a:r>
              <a:rPr lang="nl-NL" sz="2400" b="1" dirty="0">
                <a:solidFill>
                  <a:srgbClr val="0070C0"/>
                </a:solidFill>
              </a:rPr>
              <a:t>lichtspectra</a:t>
            </a:r>
            <a:r>
              <a:rPr lang="nl-NL" sz="2400" dirty="0"/>
              <a:t> geven de plant een indicatie over de omgeving, en geeft de plant informatie over hoe de plant kan overleven en nog beter, kan gedijen en reproduceren. </a:t>
            </a:r>
          </a:p>
          <a:p>
            <a:endParaRPr lang="nl-NL" dirty="0"/>
          </a:p>
        </p:txBody>
      </p:sp>
      <p:pic>
        <p:nvPicPr>
          <p:cNvPr id="1026" name="Picture 2" descr="Licht vs donker - Tuinkers.com">
            <a:extLst>
              <a:ext uri="{FF2B5EF4-FFF2-40B4-BE49-F238E27FC236}">
                <a16:creationId xmlns:a16="http://schemas.microsoft.com/office/drawing/2014/main" id="{A887022C-CF1D-4878-A8F9-216863A242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2844" y="4973854"/>
            <a:ext cx="2847975"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9107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385238" y="604545"/>
            <a:ext cx="5741582" cy="523220"/>
          </a:xfrm>
          <a:prstGeom prst="rect">
            <a:avLst/>
          </a:prstGeom>
          <a:noFill/>
        </p:spPr>
        <p:txBody>
          <a:bodyPr wrap="square" rtlCol="0">
            <a:spAutoFit/>
          </a:bodyPr>
          <a:lstStyle/>
          <a:p>
            <a:r>
              <a:rPr lang="nl-NL" sz="2800" b="1" dirty="0"/>
              <a:t>Fotoreceptoren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2385238" y="1646160"/>
            <a:ext cx="6663090" cy="3477875"/>
          </a:xfrm>
          <a:prstGeom prst="rect">
            <a:avLst/>
          </a:prstGeom>
          <a:noFill/>
        </p:spPr>
        <p:txBody>
          <a:bodyPr wrap="square" rtlCol="0">
            <a:spAutoFit/>
          </a:bodyPr>
          <a:lstStyle/>
          <a:p>
            <a:r>
              <a:rPr lang="nl-NL" sz="2200" b="1" dirty="0">
                <a:solidFill>
                  <a:srgbClr val="0070C0"/>
                </a:solidFill>
              </a:rPr>
              <a:t>Fotoreceptoren</a:t>
            </a:r>
            <a:r>
              <a:rPr lang="nl-NL" sz="2200" dirty="0"/>
              <a:t> zijn speciale 'lichtsensoren' in planten. Ze vangen lichtsignalen op en geven die door aan de plant zodat die kan reageren.</a:t>
            </a:r>
          </a:p>
          <a:p>
            <a:endParaRPr lang="nl-NL" sz="2200" dirty="0"/>
          </a:p>
          <a:p>
            <a:r>
              <a:rPr lang="nl-NL" sz="2200" dirty="0"/>
              <a:t>Ze spelen een belangrijke rol in hoe een plant groeit en zich ontwikkelt.</a:t>
            </a:r>
          </a:p>
          <a:p>
            <a:endParaRPr lang="nl-NL" sz="2200" dirty="0"/>
          </a:p>
          <a:p>
            <a:r>
              <a:rPr lang="nl-NL" sz="2200" dirty="0"/>
              <a:t>Planten kunnen met behulp van </a:t>
            </a:r>
            <a:r>
              <a:rPr lang="nl-NL" sz="2200" b="1" dirty="0">
                <a:solidFill>
                  <a:srgbClr val="0070C0"/>
                </a:solidFill>
              </a:rPr>
              <a:t>fotoreceptoren</a:t>
            </a:r>
            <a:r>
              <a:rPr lang="nl-NL" sz="2200" dirty="0"/>
              <a:t> 'zien' waar het licht vandaan komt, wanneer het dag of nacht is en hoeveel licht er is.</a:t>
            </a:r>
          </a:p>
        </p:txBody>
      </p:sp>
      <p:pic>
        <p:nvPicPr>
          <p:cNvPr id="2050" name="Picture 2" descr="Kunstmatige bloem buigt naar het licht - KIJK Magazine">
            <a:extLst>
              <a:ext uri="{FF2B5EF4-FFF2-40B4-BE49-F238E27FC236}">
                <a16:creationId xmlns:a16="http://schemas.microsoft.com/office/drawing/2014/main" id="{BD0455BC-9FE1-4373-8594-F6FA693A11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4341" y="5124034"/>
            <a:ext cx="2847975"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8093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anim calcmode="lin" valueType="num">
                                      <p:cBhvr>
                                        <p:cTn id="20" dur="1000" fill="hold"/>
                                        <p:tgtEl>
                                          <p:spTgt spid="2050"/>
                                        </p:tgtEl>
                                        <p:attrNameLst>
                                          <p:attrName>ppt_x</p:attrName>
                                        </p:attrNameLst>
                                      </p:cBhvr>
                                      <p:tavLst>
                                        <p:tav tm="0">
                                          <p:val>
                                            <p:strVal val="#ppt_x"/>
                                          </p:val>
                                        </p:tav>
                                        <p:tav tm="100000">
                                          <p:val>
                                            <p:strVal val="#ppt_x"/>
                                          </p:val>
                                        </p:tav>
                                      </p:tavLst>
                                    </p:anim>
                                    <p:anim calcmode="lin" valueType="num">
                                      <p:cBhvr>
                                        <p:cTn id="2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C39BB-43BA-B1BF-9FF9-091D6BC0D798}"/>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1508B629-6267-0E3A-48BA-EEEF46723366}"/>
              </a:ext>
            </a:extLst>
          </p:cNvPr>
          <p:cNvSpPr txBox="1"/>
          <p:nvPr/>
        </p:nvSpPr>
        <p:spPr>
          <a:xfrm>
            <a:off x="2385238" y="604545"/>
            <a:ext cx="5741582" cy="523220"/>
          </a:xfrm>
          <a:prstGeom prst="rect">
            <a:avLst/>
          </a:prstGeom>
          <a:noFill/>
        </p:spPr>
        <p:txBody>
          <a:bodyPr wrap="square" rtlCol="0">
            <a:spAutoFit/>
          </a:bodyPr>
          <a:lstStyle/>
          <a:p>
            <a:r>
              <a:rPr lang="nl-NL" sz="2800" b="1" dirty="0"/>
              <a:t>Fotoreceptoren</a:t>
            </a:r>
          </a:p>
        </p:txBody>
      </p:sp>
      <p:sp>
        <p:nvSpPr>
          <p:cNvPr id="4" name="Tekstvak 3">
            <a:extLst>
              <a:ext uri="{FF2B5EF4-FFF2-40B4-BE49-F238E27FC236}">
                <a16:creationId xmlns:a16="http://schemas.microsoft.com/office/drawing/2014/main" id="{4E685670-29D0-2C08-D542-674713204E32}"/>
              </a:ext>
            </a:extLst>
          </p:cNvPr>
          <p:cNvSpPr txBox="1"/>
          <p:nvPr/>
        </p:nvSpPr>
        <p:spPr>
          <a:xfrm>
            <a:off x="1919536" y="1646159"/>
            <a:ext cx="8352928" cy="5632311"/>
          </a:xfrm>
          <a:prstGeom prst="rect">
            <a:avLst/>
          </a:prstGeom>
          <a:noFill/>
        </p:spPr>
        <p:txBody>
          <a:bodyPr wrap="square" rtlCol="0">
            <a:spAutoFit/>
          </a:bodyPr>
          <a:lstStyle/>
          <a:p>
            <a:r>
              <a:rPr lang="nl-NL" sz="2400" dirty="0"/>
              <a:t>De </a:t>
            </a:r>
            <a:r>
              <a:rPr lang="nl-NL" sz="2400" b="1" dirty="0">
                <a:solidFill>
                  <a:srgbClr val="0070C0"/>
                </a:solidFill>
              </a:rPr>
              <a:t>fotoreceptoren</a:t>
            </a:r>
            <a:r>
              <a:rPr lang="nl-NL" sz="2400" dirty="0"/>
              <a:t> van een plant bevinden zich in de </a:t>
            </a:r>
            <a:r>
              <a:rPr lang="nl-NL" sz="2400" b="1" dirty="0">
                <a:solidFill>
                  <a:srgbClr val="0070C0"/>
                </a:solidFill>
              </a:rPr>
              <a:t>cellen</a:t>
            </a:r>
            <a:r>
              <a:rPr lang="nl-NL" sz="2400" dirty="0"/>
              <a:t>, verspreid over verschillende delen van de plant, vooral in:</a:t>
            </a:r>
          </a:p>
          <a:p>
            <a:r>
              <a:rPr lang="nl-NL" sz="2400" b="1" dirty="0">
                <a:solidFill>
                  <a:srgbClr val="0070C0"/>
                </a:solidFill>
              </a:rPr>
              <a:t>Bladeren</a:t>
            </a:r>
            <a:br>
              <a:rPr lang="nl-NL" sz="2400" b="1" dirty="0"/>
            </a:br>
            <a:r>
              <a:rPr lang="nl-NL" sz="2400" dirty="0"/>
              <a:t>Hier zit het grootste deel van de fotoreceptoren. Bladcellen vangen licht op voor </a:t>
            </a:r>
            <a:r>
              <a:rPr lang="nl-NL" sz="2400" b="1" dirty="0"/>
              <a:t>fotosynthese</a:t>
            </a:r>
            <a:r>
              <a:rPr lang="nl-NL" sz="2400" dirty="0"/>
              <a:t> (via chlorofyl) en om lichtsignalen waar te nemen.</a:t>
            </a:r>
          </a:p>
          <a:p>
            <a:r>
              <a:rPr lang="nl-NL" sz="2400" b="1" dirty="0">
                <a:solidFill>
                  <a:srgbClr val="0070C0"/>
                </a:solidFill>
              </a:rPr>
              <a:t>Stengels</a:t>
            </a:r>
            <a:br>
              <a:rPr lang="nl-NL" sz="2400" b="1" dirty="0"/>
            </a:br>
            <a:r>
              <a:rPr lang="nl-NL" sz="2400" dirty="0"/>
              <a:t>Fotoreceptoren in de stengel helpen bij het registreren van lichtomstandigheden, wat invloed heeft op groei en richting (bijvoorbeeld fototropisme).</a:t>
            </a:r>
          </a:p>
          <a:p>
            <a:r>
              <a:rPr lang="nl-NL" sz="2400" b="1" dirty="0">
                <a:solidFill>
                  <a:srgbClr val="0070C0"/>
                </a:solidFill>
              </a:rPr>
              <a:t>Zaden en wortels</a:t>
            </a:r>
            <a:br>
              <a:rPr lang="nl-NL" sz="2400" b="1" dirty="0"/>
            </a:br>
            <a:r>
              <a:rPr lang="nl-NL" sz="2400" dirty="0"/>
              <a:t>Ook hier kunnen fotoreceptoren aanwezig zijn, vooral voor het waarnemen van daglengte of wanneer zaden moeten ontkiemen.</a:t>
            </a:r>
          </a:p>
        </p:txBody>
      </p:sp>
      <p:pic>
        <p:nvPicPr>
          <p:cNvPr id="2050" name="Picture 2" descr="Kunstmatige bloem buigt naar het licht - KIJK Magazine">
            <a:extLst>
              <a:ext uri="{FF2B5EF4-FFF2-40B4-BE49-F238E27FC236}">
                <a16:creationId xmlns:a16="http://schemas.microsoft.com/office/drawing/2014/main" id="{B23E4A1F-2819-CD01-CD4D-7CE236784D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4341" y="16313"/>
            <a:ext cx="2847975"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219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385238" y="945008"/>
            <a:ext cx="5741582" cy="523220"/>
          </a:xfrm>
          <a:prstGeom prst="rect">
            <a:avLst/>
          </a:prstGeom>
          <a:noFill/>
        </p:spPr>
        <p:txBody>
          <a:bodyPr wrap="square" rtlCol="0">
            <a:spAutoFit/>
          </a:bodyPr>
          <a:lstStyle/>
          <a:p>
            <a:r>
              <a:rPr lang="nl-NL" sz="2800" b="1" dirty="0"/>
              <a:t>Fotoreceptoren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2385238" y="1988841"/>
            <a:ext cx="6663090" cy="3847207"/>
          </a:xfrm>
          <a:prstGeom prst="rect">
            <a:avLst/>
          </a:prstGeom>
          <a:noFill/>
        </p:spPr>
        <p:txBody>
          <a:bodyPr wrap="square" rtlCol="0">
            <a:spAutoFit/>
          </a:bodyPr>
          <a:lstStyle/>
          <a:p>
            <a:r>
              <a:rPr lang="nl-NL" sz="2400" dirty="0"/>
              <a:t>Er zijn drie verschillende soorten </a:t>
            </a:r>
            <a:r>
              <a:rPr lang="nl-NL" sz="2400" b="1" dirty="0">
                <a:solidFill>
                  <a:srgbClr val="0070C0"/>
                </a:solidFill>
              </a:rPr>
              <a:t>fotoreceptoren</a:t>
            </a:r>
            <a:r>
              <a:rPr lang="nl-NL" sz="2400" dirty="0"/>
              <a:t>, elk gevoelig voor ander licht:</a:t>
            </a:r>
          </a:p>
          <a:p>
            <a:endParaRPr lang="nl-NL" sz="2400" dirty="0"/>
          </a:p>
          <a:p>
            <a:endParaRPr lang="nl-NL" sz="2400" dirty="0"/>
          </a:p>
          <a:p>
            <a:pPr marL="342900" indent="-342900">
              <a:buFont typeface="+mj-lt"/>
              <a:buAutoNum type="arabicPeriod"/>
            </a:pPr>
            <a:r>
              <a:rPr lang="nl-NL" sz="2400" b="1" dirty="0">
                <a:solidFill>
                  <a:srgbClr val="0070C0"/>
                </a:solidFill>
              </a:rPr>
              <a:t>Fototropinen</a:t>
            </a:r>
          </a:p>
          <a:p>
            <a:pPr marL="342900" indent="-342900">
              <a:buFont typeface="+mj-lt"/>
              <a:buAutoNum type="arabicPeriod"/>
            </a:pPr>
            <a:r>
              <a:rPr lang="nl-NL" sz="2400" b="1" dirty="0">
                <a:solidFill>
                  <a:srgbClr val="0070C0"/>
                </a:solidFill>
              </a:rPr>
              <a:t>Cryptochromen</a:t>
            </a:r>
          </a:p>
          <a:p>
            <a:pPr marL="342900" indent="-342900">
              <a:buFont typeface="+mj-lt"/>
              <a:buAutoNum type="arabicPeriod"/>
            </a:pPr>
            <a:r>
              <a:rPr lang="nl-NL" sz="2400" b="1" dirty="0">
                <a:solidFill>
                  <a:srgbClr val="0070C0"/>
                </a:solidFill>
              </a:rPr>
              <a:t>Fytochromen</a:t>
            </a:r>
          </a:p>
          <a:p>
            <a:endParaRPr lang="nl-NL" sz="2200" dirty="0"/>
          </a:p>
          <a:p>
            <a:endParaRPr lang="nl-NL" dirty="0"/>
          </a:p>
          <a:p>
            <a:endParaRPr lang="nl-NL" dirty="0"/>
          </a:p>
          <a:p>
            <a:endParaRPr lang="nl-NL" dirty="0"/>
          </a:p>
        </p:txBody>
      </p:sp>
      <p:pic>
        <p:nvPicPr>
          <p:cNvPr id="2" name="Afbeelding 1">
            <a:extLst>
              <a:ext uri="{FF2B5EF4-FFF2-40B4-BE49-F238E27FC236}">
                <a16:creationId xmlns:a16="http://schemas.microsoft.com/office/drawing/2014/main" id="{CC16ED8B-0638-4A7E-BD1A-59F005032CB2}"/>
              </a:ext>
            </a:extLst>
          </p:cNvPr>
          <p:cNvPicPr>
            <a:picLocks noChangeAspect="1"/>
          </p:cNvPicPr>
          <p:nvPr/>
        </p:nvPicPr>
        <p:blipFill rotWithShape="1">
          <a:blip r:embed="rId2"/>
          <a:srcRect t="18954" b="10947"/>
          <a:stretch/>
        </p:blipFill>
        <p:spPr>
          <a:xfrm>
            <a:off x="6542886" y="3016112"/>
            <a:ext cx="3498716" cy="2808312"/>
          </a:xfrm>
          <a:prstGeom prst="rect">
            <a:avLst/>
          </a:prstGeom>
        </p:spPr>
      </p:pic>
      <p:pic>
        <p:nvPicPr>
          <p:cNvPr id="6" name="Afbeelding 5">
            <a:extLst>
              <a:ext uri="{FF2B5EF4-FFF2-40B4-BE49-F238E27FC236}">
                <a16:creationId xmlns:a16="http://schemas.microsoft.com/office/drawing/2014/main" id="{9CB7C6CB-DAB7-4137-A4A5-3E0CD442A17D}"/>
              </a:ext>
            </a:extLst>
          </p:cNvPr>
          <p:cNvPicPr>
            <a:picLocks noChangeAspect="1"/>
          </p:cNvPicPr>
          <p:nvPr/>
        </p:nvPicPr>
        <p:blipFill>
          <a:blip r:embed="rId3"/>
          <a:stretch>
            <a:fillRect/>
          </a:stretch>
        </p:blipFill>
        <p:spPr>
          <a:xfrm>
            <a:off x="7536160" y="4509120"/>
            <a:ext cx="1008112" cy="216024"/>
          </a:xfrm>
          <a:prstGeom prst="rect">
            <a:avLst/>
          </a:prstGeom>
        </p:spPr>
      </p:pic>
    </p:spTree>
    <p:extLst>
      <p:ext uri="{BB962C8B-B14F-4D97-AF65-F5344CB8AC3E}">
        <p14:creationId xmlns:p14="http://schemas.microsoft.com/office/powerpoint/2010/main" val="3652337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1000"/>
                                        <p:tgtEl>
                                          <p:spTgt spid="4">
                                            <p:txEl>
                                              <p:pRg st="5" end="5"/>
                                            </p:txEl>
                                          </p:spTgt>
                                        </p:tgtEl>
                                      </p:cBhvr>
                                    </p:animEffect>
                                    <p:anim calcmode="lin" valueType="num">
                                      <p:cBhvr>
                                        <p:cTn id="2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351090" y="764704"/>
            <a:ext cx="5741582" cy="523220"/>
          </a:xfrm>
          <a:prstGeom prst="rect">
            <a:avLst/>
          </a:prstGeom>
          <a:noFill/>
        </p:spPr>
        <p:txBody>
          <a:bodyPr wrap="square" rtlCol="0">
            <a:spAutoFit/>
          </a:bodyPr>
          <a:lstStyle/>
          <a:p>
            <a:r>
              <a:rPr lang="nl-NL" sz="2800" b="1" dirty="0"/>
              <a:t>Fototropinen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2351090" y="1628801"/>
            <a:ext cx="6663090" cy="4062651"/>
          </a:xfrm>
          <a:prstGeom prst="rect">
            <a:avLst/>
          </a:prstGeom>
          <a:noFill/>
        </p:spPr>
        <p:txBody>
          <a:bodyPr wrap="square" rtlCol="0">
            <a:spAutoFit/>
          </a:bodyPr>
          <a:lstStyle/>
          <a:p>
            <a:r>
              <a:rPr lang="nl-NL" sz="2200" b="1" dirty="0">
                <a:solidFill>
                  <a:srgbClr val="0070C0"/>
                </a:solidFill>
              </a:rPr>
              <a:t>Fototropinen</a:t>
            </a:r>
            <a:r>
              <a:rPr lang="nl-NL" sz="2200" dirty="0"/>
              <a:t> zorgen ervoor dat stengels naar het licht buigen en huidmondjes open gaan.</a:t>
            </a:r>
          </a:p>
          <a:p>
            <a:endParaRPr lang="nl-NL" sz="2200" dirty="0"/>
          </a:p>
          <a:p>
            <a:endParaRPr lang="nl-NL" sz="2200" dirty="0"/>
          </a:p>
          <a:p>
            <a:r>
              <a:rPr lang="nl-NL" sz="2200" dirty="0"/>
              <a:t>Fototropinen zijn actief in het laagste bereik van golflengte (UVA en blauw licht)</a:t>
            </a:r>
          </a:p>
          <a:p>
            <a:endParaRPr lang="nl-NL" dirty="0"/>
          </a:p>
          <a:p>
            <a:endParaRPr lang="nl-NL" dirty="0"/>
          </a:p>
          <a:p>
            <a:endParaRPr lang="nl-NL" dirty="0"/>
          </a:p>
          <a:p>
            <a:endParaRPr lang="nl-NL" dirty="0"/>
          </a:p>
          <a:p>
            <a:endParaRPr lang="nl-NL" dirty="0"/>
          </a:p>
          <a:p>
            <a:endParaRPr lang="nl-NL" dirty="0"/>
          </a:p>
          <a:p>
            <a:endParaRPr lang="nl-NL" dirty="0"/>
          </a:p>
        </p:txBody>
      </p:sp>
      <p:pic>
        <p:nvPicPr>
          <p:cNvPr id="2" name="Afbeelding 1">
            <a:extLst>
              <a:ext uri="{FF2B5EF4-FFF2-40B4-BE49-F238E27FC236}">
                <a16:creationId xmlns:a16="http://schemas.microsoft.com/office/drawing/2014/main" id="{68646BC9-D55D-4F02-BD10-3BC3A186C7D6}"/>
              </a:ext>
            </a:extLst>
          </p:cNvPr>
          <p:cNvPicPr>
            <a:picLocks noChangeAspect="1"/>
          </p:cNvPicPr>
          <p:nvPr/>
        </p:nvPicPr>
        <p:blipFill rotWithShape="1">
          <a:blip r:embed="rId2"/>
          <a:srcRect l="-494" t="21687" r="494" b="56585"/>
          <a:stretch/>
        </p:blipFill>
        <p:spPr>
          <a:xfrm>
            <a:off x="6744072" y="2161136"/>
            <a:ext cx="3168352" cy="686970"/>
          </a:xfrm>
          <a:prstGeom prst="rect">
            <a:avLst/>
          </a:prstGeom>
        </p:spPr>
      </p:pic>
      <p:pic>
        <p:nvPicPr>
          <p:cNvPr id="5" name="Afbeelding 4">
            <a:extLst>
              <a:ext uri="{FF2B5EF4-FFF2-40B4-BE49-F238E27FC236}">
                <a16:creationId xmlns:a16="http://schemas.microsoft.com/office/drawing/2014/main" id="{2322B084-AEB2-974A-FA79-F01DBB63125C}"/>
              </a:ext>
            </a:extLst>
          </p:cNvPr>
          <p:cNvPicPr>
            <a:picLocks noChangeAspect="1"/>
          </p:cNvPicPr>
          <p:nvPr/>
        </p:nvPicPr>
        <p:blipFill>
          <a:blip r:embed="rId3"/>
          <a:stretch>
            <a:fillRect/>
          </a:stretch>
        </p:blipFill>
        <p:spPr>
          <a:xfrm>
            <a:off x="4079777" y="4009895"/>
            <a:ext cx="4535817" cy="2438611"/>
          </a:xfrm>
          <a:prstGeom prst="rect">
            <a:avLst/>
          </a:prstGeom>
        </p:spPr>
      </p:pic>
    </p:spTree>
    <p:extLst>
      <p:ext uri="{BB962C8B-B14F-4D97-AF65-F5344CB8AC3E}">
        <p14:creationId xmlns:p14="http://schemas.microsoft.com/office/powerpoint/2010/main" val="136027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4000" dirty="0"/>
              <a:t>Straling</a:t>
            </a:r>
          </a:p>
        </p:txBody>
      </p:sp>
      <p:sp>
        <p:nvSpPr>
          <p:cNvPr id="3" name="Tijdelijke aanduiding voor tekst 2"/>
          <p:cNvSpPr>
            <a:spLocks noGrp="1"/>
          </p:cNvSpPr>
          <p:nvPr>
            <p:ph type="body" sz="quarter" idx="10"/>
          </p:nvPr>
        </p:nvSpPr>
        <p:spPr>
          <a:xfrm>
            <a:off x="537811" y="1454980"/>
            <a:ext cx="7531846" cy="5315581"/>
          </a:xfrm>
        </p:spPr>
        <p:txBody>
          <a:bodyPr>
            <a:normAutofit lnSpcReduction="10000"/>
          </a:bodyPr>
          <a:lstStyle/>
          <a:p>
            <a:pPr indent="0">
              <a:buNone/>
            </a:pPr>
            <a:endParaRPr lang="nl-NL" sz="1800" dirty="0"/>
          </a:p>
          <a:p>
            <a:pPr indent="0">
              <a:buNone/>
            </a:pPr>
            <a:r>
              <a:rPr lang="nl-NL" dirty="0"/>
              <a:t>Licht meet je in nanometers omdat het bestaat uit golven, en de afstand tussen twee pieken van zo’n golf noemen we de golflengte.</a:t>
            </a:r>
          </a:p>
          <a:p>
            <a:pPr indent="0">
              <a:buNone/>
            </a:pPr>
            <a:endParaRPr lang="nl-NL" dirty="0"/>
          </a:p>
          <a:p>
            <a:pPr indent="0">
              <a:buNone/>
            </a:pPr>
            <a:r>
              <a:rPr lang="nl-NL" b="1" i="1" dirty="0"/>
              <a:t>Kortere golven </a:t>
            </a:r>
            <a:r>
              <a:rPr lang="nl-NL" dirty="0"/>
              <a:t>dan violet (</a:t>
            </a:r>
            <a:r>
              <a:rPr lang="nl-NL" dirty="0" err="1"/>
              <a:t>UV-straling</a:t>
            </a:r>
            <a:r>
              <a:rPr lang="nl-NL" dirty="0"/>
              <a:t>, röntgenstraling) zijn onzichtbaar, maar kunnen wel energie overdragen, bijvoorbeeld zonnebrand door </a:t>
            </a:r>
            <a:r>
              <a:rPr lang="nl-NL" dirty="0" err="1"/>
              <a:t>UV-straling</a:t>
            </a:r>
            <a:r>
              <a:rPr lang="nl-NL" dirty="0"/>
              <a:t>.</a:t>
            </a:r>
          </a:p>
          <a:p>
            <a:pPr indent="0">
              <a:buNone/>
            </a:pPr>
            <a:endParaRPr lang="nl-NL" dirty="0"/>
          </a:p>
          <a:p>
            <a:pPr indent="0">
              <a:buNone/>
            </a:pPr>
            <a:r>
              <a:rPr lang="nl-NL" b="1" i="1" dirty="0"/>
              <a:t>Langere golven </a:t>
            </a:r>
            <a:r>
              <a:rPr lang="nl-NL" dirty="0"/>
              <a:t>dan rood (infrarood, radiogolven) zijn ook onzichtbaar, maar kunnen warmte overbrengen, zoals bij infraroodlampen.</a:t>
            </a:r>
          </a:p>
          <a:p>
            <a:pPr indent="0">
              <a:buNone/>
            </a:pPr>
            <a:endParaRPr lang="nl-NL" dirty="0"/>
          </a:p>
          <a:p>
            <a:pPr indent="0">
              <a:buNone/>
            </a:pPr>
            <a:r>
              <a:rPr lang="nl-NL" b="1" i="1" dirty="0"/>
              <a:t>weetje</a:t>
            </a:r>
            <a:r>
              <a:rPr lang="nl-NL" dirty="0"/>
              <a:t>: 1 nanometer (nm) betekent één miljardste van een meter:🔹 1 nm = 0,000000001 meter !</a:t>
            </a:r>
          </a:p>
          <a:p>
            <a:pPr indent="0">
              <a:buNone/>
            </a:pPr>
            <a:endParaRPr lang="nl-NL" dirty="0"/>
          </a:p>
          <a:p>
            <a:pPr marL="285750" indent="-285750"/>
            <a:endParaRPr lang="nl-NL" dirty="0"/>
          </a:p>
        </p:txBody>
      </p:sp>
      <p:pic>
        <p:nvPicPr>
          <p:cNvPr id="8" name="Afbeelding 7">
            <a:extLst>
              <a:ext uri="{FF2B5EF4-FFF2-40B4-BE49-F238E27FC236}">
                <a16:creationId xmlns:a16="http://schemas.microsoft.com/office/drawing/2014/main" id="{EC273825-26C2-49DA-B8C0-5D9A184BFA94}"/>
              </a:ext>
            </a:extLst>
          </p:cNvPr>
          <p:cNvPicPr>
            <a:picLocks noChangeAspect="1"/>
          </p:cNvPicPr>
          <p:nvPr/>
        </p:nvPicPr>
        <p:blipFill>
          <a:blip r:embed="rId3"/>
          <a:stretch>
            <a:fillRect/>
          </a:stretch>
        </p:blipFill>
        <p:spPr>
          <a:xfrm>
            <a:off x="8799844" y="576000"/>
            <a:ext cx="3262720" cy="6194561"/>
          </a:xfrm>
          <a:prstGeom prst="rect">
            <a:avLst/>
          </a:prstGeom>
        </p:spPr>
      </p:pic>
      <p:pic>
        <p:nvPicPr>
          <p:cNvPr id="5" name="Afbeelding 4">
            <a:extLst>
              <a:ext uri="{FF2B5EF4-FFF2-40B4-BE49-F238E27FC236}">
                <a16:creationId xmlns:a16="http://schemas.microsoft.com/office/drawing/2014/main" id="{769AF216-8A66-CF3B-B622-C81A346A581E}"/>
              </a:ext>
            </a:extLst>
          </p:cNvPr>
          <p:cNvPicPr>
            <a:picLocks noChangeAspect="1"/>
          </p:cNvPicPr>
          <p:nvPr/>
        </p:nvPicPr>
        <p:blipFill>
          <a:blip r:embed="rId4"/>
          <a:stretch>
            <a:fillRect/>
          </a:stretch>
        </p:blipFill>
        <p:spPr>
          <a:xfrm>
            <a:off x="114471" y="5621482"/>
            <a:ext cx="423340" cy="746035"/>
          </a:xfrm>
          <a:prstGeom prst="rect">
            <a:avLst/>
          </a:prstGeom>
        </p:spPr>
      </p:pic>
      <p:pic>
        <p:nvPicPr>
          <p:cNvPr id="6" name="Afbeelding 5">
            <a:extLst>
              <a:ext uri="{FF2B5EF4-FFF2-40B4-BE49-F238E27FC236}">
                <a16:creationId xmlns:a16="http://schemas.microsoft.com/office/drawing/2014/main" id="{CC178611-3B5E-AA69-2A27-0295001216DF}"/>
              </a:ext>
            </a:extLst>
          </p:cNvPr>
          <p:cNvPicPr>
            <a:picLocks noChangeAspect="1"/>
          </p:cNvPicPr>
          <p:nvPr/>
        </p:nvPicPr>
        <p:blipFill>
          <a:blip r:embed="rId5"/>
          <a:stretch>
            <a:fillRect/>
          </a:stretch>
        </p:blipFill>
        <p:spPr>
          <a:xfrm flipH="1">
            <a:off x="7953599" y="5621482"/>
            <a:ext cx="326534" cy="749873"/>
          </a:xfrm>
          <a:prstGeom prst="rect">
            <a:avLst/>
          </a:prstGeom>
        </p:spPr>
      </p:pic>
    </p:spTree>
    <p:extLst>
      <p:ext uri="{BB962C8B-B14F-4D97-AF65-F5344CB8AC3E}">
        <p14:creationId xmlns:p14="http://schemas.microsoft.com/office/powerpoint/2010/main" val="2004198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1000"/>
                                        <p:tgtEl>
                                          <p:spTgt spid="3">
                                            <p:txEl>
                                              <p:pRg st="7" end="7"/>
                                            </p:txEl>
                                          </p:spTgt>
                                        </p:tgtEl>
                                      </p:cBhvr>
                                    </p:animEffect>
                                    <p:anim calcmode="lin" valueType="num">
                                      <p:cBhvr>
                                        <p:cTn id="2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7" end="7"/>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5E062-FA09-9715-FC8F-93A670C8D1A0}"/>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9C98F556-3E0A-4A07-172A-2E461E5A24FB}"/>
              </a:ext>
            </a:extLst>
          </p:cNvPr>
          <p:cNvSpPr txBox="1"/>
          <p:nvPr/>
        </p:nvSpPr>
        <p:spPr>
          <a:xfrm>
            <a:off x="2385238" y="908720"/>
            <a:ext cx="5741582" cy="523220"/>
          </a:xfrm>
          <a:prstGeom prst="rect">
            <a:avLst/>
          </a:prstGeom>
          <a:noFill/>
        </p:spPr>
        <p:txBody>
          <a:bodyPr wrap="square" rtlCol="0">
            <a:spAutoFit/>
          </a:bodyPr>
          <a:lstStyle/>
          <a:p>
            <a:r>
              <a:rPr lang="nl-NL" sz="2800" b="1" dirty="0"/>
              <a:t>Fototropisme</a:t>
            </a:r>
          </a:p>
        </p:txBody>
      </p:sp>
      <p:sp>
        <p:nvSpPr>
          <p:cNvPr id="4" name="Tekstvak 3">
            <a:extLst>
              <a:ext uri="{FF2B5EF4-FFF2-40B4-BE49-F238E27FC236}">
                <a16:creationId xmlns:a16="http://schemas.microsoft.com/office/drawing/2014/main" id="{34A6E5CB-EF1C-192D-FF58-D3F215D6FB8D}"/>
              </a:ext>
            </a:extLst>
          </p:cNvPr>
          <p:cNvSpPr txBox="1"/>
          <p:nvPr/>
        </p:nvSpPr>
        <p:spPr>
          <a:xfrm>
            <a:off x="2385238" y="2068830"/>
            <a:ext cx="6663090" cy="4154984"/>
          </a:xfrm>
          <a:prstGeom prst="rect">
            <a:avLst/>
          </a:prstGeom>
          <a:noFill/>
        </p:spPr>
        <p:txBody>
          <a:bodyPr wrap="square" rtlCol="0">
            <a:spAutoFit/>
          </a:bodyPr>
          <a:lstStyle/>
          <a:p>
            <a:r>
              <a:rPr lang="nl-NL" sz="2200" dirty="0"/>
              <a:t>Een plant reageert op licht door </a:t>
            </a:r>
            <a:r>
              <a:rPr lang="nl-NL" sz="2200" b="1" dirty="0">
                <a:solidFill>
                  <a:srgbClr val="0070C0"/>
                </a:solidFill>
              </a:rPr>
              <a:t>fototropisme.</a:t>
            </a:r>
            <a:r>
              <a:rPr lang="nl-NL" sz="2200" dirty="0"/>
              <a:t> </a:t>
            </a:r>
          </a:p>
          <a:p>
            <a:endParaRPr lang="nl-NL" sz="2200" dirty="0"/>
          </a:p>
          <a:p>
            <a:r>
              <a:rPr lang="nl-NL" sz="2200" dirty="0"/>
              <a:t>Dat betekent dat de plant groeit in de richting van het licht.</a:t>
            </a:r>
          </a:p>
          <a:p>
            <a:endParaRPr lang="nl-NL" sz="2200" dirty="0"/>
          </a:p>
          <a:p>
            <a:r>
              <a:rPr lang="nl-NL" sz="2200" b="1" dirty="0"/>
              <a:t>Hoe werkt dat precies?</a:t>
            </a:r>
          </a:p>
          <a:p>
            <a:r>
              <a:rPr lang="nl-NL" sz="2200" dirty="0"/>
              <a:t>Aan de schaduwkant van de plant maakt de plant een </a:t>
            </a:r>
            <a:r>
              <a:rPr lang="nl-NL" sz="2200" b="1" dirty="0">
                <a:solidFill>
                  <a:srgbClr val="0070C0"/>
                </a:solidFill>
              </a:rPr>
              <a:t>groeihormoon</a:t>
            </a:r>
            <a:r>
              <a:rPr lang="nl-NL" sz="2200" dirty="0"/>
              <a:t> aan: </a:t>
            </a:r>
            <a:r>
              <a:rPr lang="nl-NL" sz="2200" b="1" i="1" dirty="0">
                <a:solidFill>
                  <a:srgbClr val="0070C0"/>
                </a:solidFill>
              </a:rPr>
              <a:t>auxine</a:t>
            </a:r>
            <a:r>
              <a:rPr lang="nl-NL" sz="2200" dirty="0"/>
              <a:t>.</a:t>
            </a:r>
          </a:p>
          <a:p>
            <a:br>
              <a:rPr lang="nl-NL" sz="2200" dirty="0"/>
            </a:br>
            <a:r>
              <a:rPr lang="nl-NL" sz="2200" b="1" dirty="0">
                <a:solidFill>
                  <a:srgbClr val="0070C0"/>
                </a:solidFill>
              </a:rPr>
              <a:t>Auxine</a:t>
            </a:r>
            <a:r>
              <a:rPr lang="nl-NL" sz="2200" dirty="0"/>
              <a:t> zorgt ervoor dat de cellen aan die kant langer worden. Daardoor buigt de plant richting het licht.</a:t>
            </a:r>
          </a:p>
        </p:txBody>
      </p:sp>
      <p:pic>
        <p:nvPicPr>
          <p:cNvPr id="6" name="Afbeelding 5">
            <a:extLst>
              <a:ext uri="{FF2B5EF4-FFF2-40B4-BE49-F238E27FC236}">
                <a16:creationId xmlns:a16="http://schemas.microsoft.com/office/drawing/2014/main" id="{FA4ADB4C-D21B-D580-A48F-72958903BD38}"/>
              </a:ext>
            </a:extLst>
          </p:cNvPr>
          <p:cNvPicPr>
            <a:picLocks noChangeAspect="1"/>
          </p:cNvPicPr>
          <p:nvPr/>
        </p:nvPicPr>
        <p:blipFill>
          <a:blip r:embed="rId2"/>
          <a:stretch>
            <a:fillRect/>
          </a:stretch>
        </p:blipFill>
        <p:spPr>
          <a:xfrm>
            <a:off x="7823199" y="0"/>
            <a:ext cx="4286287" cy="2026537"/>
          </a:xfrm>
          <a:prstGeom prst="rect">
            <a:avLst/>
          </a:prstGeom>
        </p:spPr>
      </p:pic>
    </p:spTree>
    <p:extLst>
      <p:ext uri="{BB962C8B-B14F-4D97-AF65-F5344CB8AC3E}">
        <p14:creationId xmlns:p14="http://schemas.microsoft.com/office/powerpoint/2010/main" val="380848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1000"/>
                                        <p:tgtEl>
                                          <p:spTgt spid="4">
                                            <p:txEl>
                                              <p:pRg st="5" end="5"/>
                                            </p:txEl>
                                          </p:spTgt>
                                        </p:tgtEl>
                                      </p:cBhvr>
                                    </p:animEffect>
                                    <p:anim calcmode="lin" valueType="num">
                                      <p:cBhvr>
                                        <p:cTn id="2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fade">
                                      <p:cBhvr>
                                        <p:cTn id="35" dur="1000"/>
                                        <p:tgtEl>
                                          <p:spTgt spid="4">
                                            <p:txEl>
                                              <p:pRg st="6" end="6"/>
                                            </p:txEl>
                                          </p:spTgt>
                                        </p:tgtEl>
                                      </p:cBhvr>
                                    </p:animEffect>
                                    <p:anim calcmode="lin" valueType="num">
                                      <p:cBhvr>
                                        <p:cTn id="36"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B0315-68B6-3316-CCA9-51C41C0B6E30}"/>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C33619F3-CBFB-49AF-0530-197018B55F00}"/>
              </a:ext>
            </a:extLst>
          </p:cNvPr>
          <p:cNvSpPr txBox="1"/>
          <p:nvPr/>
        </p:nvSpPr>
        <p:spPr>
          <a:xfrm>
            <a:off x="2385238" y="908720"/>
            <a:ext cx="5741582" cy="523220"/>
          </a:xfrm>
          <a:prstGeom prst="rect">
            <a:avLst/>
          </a:prstGeom>
          <a:noFill/>
        </p:spPr>
        <p:txBody>
          <a:bodyPr wrap="square" rtlCol="0">
            <a:spAutoFit/>
          </a:bodyPr>
          <a:lstStyle/>
          <a:p>
            <a:r>
              <a:rPr lang="nl-NL" sz="2800" b="1" dirty="0"/>
              <a:t>fototropisme</a:t>
            </a:r>
          </a:p>
        </p:txBody>
      </p:sp>
      <p:sp>
        <p:nvSpPr>
          <p:cNvPr id="4" name="Tekstvak 3">
            <a:extLst>
              <a:ext uri="{FF2B5EF4-FFF2-40B4-BE49-F238E27FC236}">
                <a16:creationId xmlns:a16="http://schemas.microsoft.com/office/drawing/2014/main" id="{EEB147BD-FEAF-1C21-2939-2859D28BB43A}"/>
              </a:ext>
            </a:extLst>
          </p:cNvPr>
          <p:cNvSpPr txBox="1"/>
          <p:nvPr/>
        </p:nvSpPr>
        <p:spPr>
          <a:xfrm>
            <a:off x="2385238" y="1772816"/>
            <a:ext cx="6663090" cy="3416320"/>
          </a:xfrm>
          <a:prstGeom prst="rect">
            <a:avLst/>
          </a:prstGeom>
          <a:noFill/>
        </p:spPr>
        <p:txBody>
          <a:bodyPr wrap="square" rtlCol="0">
            <a:spAutoFit/>
          </a:bodyPr>
          <a:lstStyle/>
          <a:p>
            <a:r>
              <a:rPr lang="nl-NL" sz="2000" b="1" dirty="0">
                <a:solidFill>
                  <a:srgbClr val="0070C0"/>
                </a:solidFill>
              </a:rPr>
              <a:t>Waarom doet een plant dat</a:t>
            </a:r>
            <a:r>
              <a:rPr lang="nl-NL" sz="2000" b="1" dirty="0"/>
              <a:t>?</a:t>
            </a:r>
          </a:p>
          <a:p>
            <a:endParaRPr lang="nl-NL" sz="2000" b="1" dirty="0"/>
          </a:p>
          <a:p>
            <a:r>
              <a:rPr lang="nl-NL" sz="2200" dirty="0"/>
              <a:t>Licht is super belangrijk voor planten omdat ze via fotosynthese energie maken. </a:t>
            </a:r>
          </a:p>
          <a:p>
            <a:endParaRPr lang="nl-NL" sz="2200" dirty="0"/>
          </a:p>
          <a:p>
            <a:r>
              <a:rPr lang="nl-NL" sz="2200" dirty="0"/>
              <a:t>Daarvoor hebben ze licht, water en koolstofdioxide nodig.</a:t>
            </a:r>
          </a:p>
          <a:p>
            <a:br>
              <a:rPr lang="nl-NL" sz="2200" dirty="0"/>
            </a:br>
            <a:r>
              <a:rPr lang="nl-NL" sz="2200" dirty="0"/>
              <a:t>Door naar het licht te groeien, krijgt de plant meer energie en kan hij beter overleven.</a:t>
            </a:r>
          </a:p>
        </p:txBody>
      </p:sp>
      <p:pic>
        <p:nvPicPr>
          <p:cNvPr id="5" name="Afbeelding 4">
            <a:extLst>
              <a:ext uri="{FF2B5EF4-FFF2-40B4-BE49-F238E27FC236}">
                <a16:creationId xmlns:a16="http://schemas.microsoft.com/office/drawing/2014/main" id="{99448C27-D2D8-B4A6-54D9-A8CE2719A33B}"/>
              </a:ext>
            </a:extLst>
          </p:cNvPr>
          <p:cNvPicPr>
            <a:picLocks noChangeAspect="1"/>
          </p:cNvPicPr>
          <p:nvPr/>
        </p:nvPicPr>
        <p:blipFill>
          <a:blip r:embed="rId2"/>
          <a:stretch>
            <a:fillRect/>
          </a:stretch>
        </p:blipFill>
        <p:spPr>
          <a:xfrm>
            <a:off x="9609310" y="4372791"/>
            <a:ext cx="2076740" cy="1952898"/>
          </a:xfrm>
          <a:prstGeom prst="rect">
            <a:avLst/>
          </a:prstGeom>
        </p:spPr>
      </p:pic>
    </p:spTree>
    <p:extLst>
      <p:ext uri="{BB962C8B-B14F-4D97-AF65-F5344CB8AC3E}">
        <p14:creationId xmlns:p14="http://schemas.microsoft.com/office/powerpoint/2010/main" val="246340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1000"/>
                                        <p:tgtEl>
                                          <p:spTgt spid="4">
                                            <p:txEl>
                                              <p:pRg st="5" end="5"/>
                                            </p:txEl>
                                          </p:spTgt>
                                        </p:tgtEl>
                                      </p:cBhvr>
                                    </p:animEffect>
                                    <p:anim calcmode="lin" valueType="num">
                                      <p:cBhvr>
                                        <p:cTn id="2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385238" y="764704"/>
            <a:ext cx="5741582" cy="523220"/>
          </a:xfrm>
          <a:prstGeom prst="rect">
            <a:avLst/>
          </a:prstGeom>
          <a:noFill/>
        </p:spPr>
        <p:txBody>
          <a:bodyPr wrap="square" rtlCol="0">
            <a:spAutoFit/>
          </a:bodyPr>
          <a:lstStyle/>
          <a:p>
            <a:r>
              <a:rPr lang="nl-NL" sz="2800" b="1" dirty="0"/>
              <a:t>Cryptochromen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2385238" y="1628800"/>
            <a:ext cx="7455178" cy="6647974"/>
          </a:xfrm>
          <a:prstGeom prst="rect">
            <a:avLst/>
          </a:prstGeom>
          <a:noFill/>
        </p:spPr>
        <p:txBody>
          <a:bodyPr wrap="square" rtlCol="0">
            <a:spAutoFit/>
          </a:bodyPr>
          <a:lstStyle/>
          <a:p>
            <a:r>
              <a:rPr lang="nl-NL" sz="2400" b="1" dirty="0">
                <a:solidFill>
                  <a:srgbClr val="0070C0"/>
                </a:solidFill>
              </a:rPr>
              <a:t>Cryptochromen</a:t>
            </a:r>
            <a:r>
              <a:rPr lang="nl-NL" sz="2400" dirty="0"/>
              <a:t> zijn pigmenten die de richting van het licht aanvoelen. </a:t>
            </a:r>
          </a:p>
          <a:p>
            <a:endParaRPr lang="nl-NL" sz="2400" dirty="0"/>
          </a:p>
          <a:p>
            <a:r>
              <a:rPr lang="nl-NL" sz="2400" dirty="0"/>
              <a:t>De remming van het verlengen van de stengel wordt geregeld door </a:t>
            </a:r>
            <a:r>
              <a:rPr lang="nl-NL" sz="2400" b="1" dirty="0">
                <a:solidFill>
                  <a:srgbClr val="0070C0"/>
                </a:solidFill>
              </a:rPr>
              <a:t>cryptochromen</a:t>
            </a:r>
            <a:r>
              <a:rPr lang="nl-NL" sz="2400" dirty="0"/>
              <a:t> en het volgen van de zon door de bladeren.</a:t>
            </a:r>
          </a:p>
          <a:p>
            <a:endParaRPr lang="nl-NL" sz="2400" dirty="0"/>
          </a:p>
          <a:p>
            <a:r>
              <a:rPr lang="nl-NL" sz="2400" dirty="0"/>
              <a:t>Cryptochromen zijn actief in het </a:t>
            </a:r>
            <a:r>
              <a:rPr lang="nl-NL" sz="2400" dirty="0" err="1"/>
              <a:t>blauw-groene</a:t>
            </a:r>
            <a:r>
              <a:rPr lang="nl-NL" sz="2400" dirty="0"/>
              <a:t> spectrum</a:t>
            </a:r>
            <a:br>
              <a:rPr lang="nl-NL" sz="2400" dirty="0"/>
            </a:br>
            <a:r>
              <a:rPr lang="nl-NL" sz="2400" dirty="0"/>
              <a:t>Tussen de 450-490 nm)</a:t>
            </a:r>
          </a:p>
          <a:p>
            <a:endParaRPr lang="nl-NL" sz="2400"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p:txBody>
      </p:sp>
      <p:pic>
        <p:nvPicPr>
          <p:cNvPr id="2" name="Picture 4" descr="Lichttherapie - Vereniging voor Mensen met Constitutioneel Eczeem">
            <a:extLst>
              <a:ext uri="{FF2B5EF4-FFF2-40B4-BE49-F238E27FC236}">
                <a16:creationId xmlns:a16="http://schemas.microsoft.com/office/drawing/2014/main" id="{594134C9-ABE4-804C-B94C-94B0256A39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0016" y="4583456"/>
            <a:ext cx="3148136" cy="1690483"/>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06694431-1682-8DA9-B426-83DB2A689E1E}"/>
              </a:ext>
            </a:extLst>
          </p:cNvPr>
          <p:cNvPicPr>
            <a:picLocks noChangeAspect="1"/>
          </p:cNvPicPr>
          <p:nvPr/>
        </p:nvPicPr>
        <p:blipFill>
          <a:blip r:embed="rId3"/>
          <a:stretch>
            <a:fillRect/>
          </a:stretch>
        </p:blipFill>
        <p:spPr>
          <a:xfrm>
            <a:off x="2567608" y="5191986"/>
            <a:ext cx="2071612" cy="1162232"/>
          </a:xfrm>
          <a:prstGeom prst="rect">
            <a:avLst/>
          </a:prstGeom>
        </p:spPr>
      </p:pic>
    </p:spTree>
    <p:extLst>
      <p:ext uri="{BB962C8B-B14F-4D97-AF65-F5344CB8AC3E}">
        <p14:creationId xmlns:p14="http://schemas.microsoft.com/office/powerpoint/2010/main" val="110796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ADEA4-6EE9-D1C9-E5AB-82DB1AA79DCE}"/>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69597DB5-D1D5-0848-C6D6-5A65522995BD}"/>
              </a:ext>
            </a:extLst>
          </p:cNvPr>
          <p:cNvSpPr txBox="1"/>
          <p:nvPr/>
        </p:nvSpPr>
        <p:spPr>
          <a:xfrm>
            <a:off x="2385238" y="764705"/>
            <a:ext cx="6735098" cy="954107"/>
          </a:xfrm>
          <a:prstGeom prst="rect">
            <a:avLst/>
          </a:prstGeom>
          <a:noFill/>
        </p:spPr>
        <p:txBody>
          <a:bodyPr wrap="square" rtlCol="0">
            <a:spAutoFit/>
          </a:bodyPr>
          <a:lstStyle/>
          <a:p>
            <a:r>
              <a:rPr lang="nl-NL" sz="2800" b="1" dirty="0"/>
              <a:t>Belangrijkste functies van cryptochromen</a:t>
            </a:r>
          </a:p>
        </p:txBody>
      </p:sp>
      <p:sp>
        <p:nvSpPr>
          <p:cNvPr id="4" name="Tekstvak 3">
            <a:extLst>
              <a:ext uri="{FF2B5EF4-FFF2-40B4-BE49-F238E27FC236}">
                <a16:creationId xmlns:a16="http://schemas.microsoft.com/office/drawing/2014/main" id="{695C2C75-38A6-2F7B-3661-00899661E7E1}"/>
              </a:ext>
            </a:extLst>
          </p:cNvPr>
          <p:cNvSpPr txBox="1"/>
          <p:nvPr/>
        </p:nvSpPr>
        <p:spPr>
          <a:xfrm>
            <a:off x="2401254" y="1628800"/>
            <a:ext cx="6663090" cy="2862322"/>
          </a:xfrm>
          <a:prstGeom prst="rect">
            <a:avLst/>
          </a:prstGeom>
          <a:noFill/>
        </p:spPr>
        <p:txBody>
          <a:bodyPr wrap="square" rtlCol="0">
            <a:spAutoFit/>
          </a:bodyPr>
          <a:lstStyle/>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p:txBody>
      </p:sp>
      <p:graphicFrame>
        <p:nvGraphicFramePr>
          <p:cNvPr id="2" name="Tabel 1">
            <a:extLst>
              <a:ext uri="{FF2B5EF4-FFF2-40B4-BE49-F238E27FC236}">
                <a16:creationId xmlns:a16="http://schemas.microsoft.com/office/drawing/2014/main" id="{FEA459D3-257F-A732-6572-C3416DAEFDA8}"/>
              </a:ext>
            </a:extLst>
          </p:cNvPr>
          <p:cNvGraphicFramePr>
            <a:graphicFrameLocks noGrp="1"/>
          </p:cNvGraphicFramePr>
          <p:nvPr/>
        </p:nvGraphicFramePr>
        <p:xfrm>
          <a:off x="2063552" y="1628801"/>
          <a:ext cx="7727194" cy="4399137"/>
        </p:xfrm>
        <a:graphic>
          <a:graphicData uri="http://schemas.openxmlformats.org/drawingml/2006/table">
            <a:tbl>
              <a:tblPr firstRow="1" bandRow="1">
                <a:tableStyleId>{5C22544A-7EE6-4342-B048-85BDC9FD1C3A}</a:tableStyleId>
              </a:tblPr>
              <a:tblGrid>
                <a:gridCol w="2576796">
                  <a:extLst>
                    <a:ext uri="{9D8B030D-6E8A-4147-A177-3AD203B41FA5}">
                      <a16:colId xmlns:a16="http://schemas.microsoft.com/office/drawing/2014/main" val="1017029072"/>
                    </a:ext>
                  </a:extLst>
                </a:gridCol>
                <a:gridCol w="2550800">
                  <a:extLst>
                    <a:ext uri="{9D8B030D-6E8A-4147-A177-3AD203B41FA5}">
                      <a16:colId xmlns:a16="http://schemas.microsoft.com/office/drawing/2014/main" val="2623602146"/>
                    </a:ext>
                  </a:extLst>
                </a:gridCol>
                <a:gridCol w="2599598">
                  <a:extLst>
                    <a:ext uri="{9D8B030D-6E8A-4147-A177-3AD203B41FA5}">
                      <a16:colId xmlns:a16="http://schemas.microsoft.com/office/drawing/2014/main" val="3952525815"/>
                    </a:ext>
                  </a:extLst>
                </a:gridCol>
              </a:tblGrid>
              <a:tr h="1000665">
                <a:tc>
                  <a:txBody>
                    <a:bodyPr/>
                    <a:lstStyle/>
                    <a:p>
                      <a:r>
                        <a:rPr lang="nl-NL" sz="2200" dirty="0"/>
                        <a:t>functies</a:t>
                      </a:r>
                    </a:p>
                  </a:txBody>
                  <a:tcPr/>
                </a:tc>
                <a:tc>
                  <a:txBody>
                    <a:bodyPr/>
                    <a:lstStyle/>
                    <a:p>
                      <a:r>
                        <a:rPr lang="nl-NL" sz="2200" dirty="0"/>
                        <a:t>Wat gebeurd er?</a:t>
                      </a:r>
                    </a:p>
                  </a:txBody>
                  <a:tcPr/>
                </a:tc>
                <a:tc>
                  <a:txBody>
                    <a:bodyPr/>
                    <a:lstStyle/>
                    <a:p>
                      <a:r>
                        <a:rPr lang="nl-NL" sz="2200" dirty="0"/>
                        <a:t>Waarom is het belangrijk</a:t>
                      </a:r>
                    </a:p>
                  </a:txBody>
                  <a:tcPr/>
                </a:tc>
                <a:extLst>
                  <a:ext uri="{0D108BD9-81ED-4DB2-BD59-A6C34878D82A}">
                    <a16:rowId xmlns:a16="http://schemas.microsoft.com/office/drawing/2014/main" val="4268328825"/>
                  </a:ext>
                </a:extLst>
              </a:tr>
              <a:tr h="1231583">
                <a:tc>
                  <a:txBody>
                    <a:bodyPr/>
                    <a:lstStyle/>
                    <a:p>
                      <a:r>
                        <a:rPr lang="nl-NL" sz="2200" dirty="0"/>
                        <a:t>Remt strekken</a:t>
                      </a:r>
                    </a:p>
                  </a:txBody>
                  <a:tcPr/>
                </a:tc>
                <a:tc>
                  <a:txBody>
                    <a:bodyPr/>
                    <a:lstStyle/>
                    <a:p>
                      <a:r>
                        <a:rPr lang="nl-NL" sz="2200" dirty="0"/>
                        <a:t>Zorgt dat de planten </a:t>
                      </a:r>
                      <a:r>
                        <a:rPr lang="nl-NL" sz="2200" b="1" dirty="0"/>
                        <a:t>niet</a:t>
                      </a:r>
                      <a:r>
                        <a:rPr lang="nl-NL" sz="2200" dirty="0"/>
                        <a:t> lang en dun blijven</a:t>
                      </a:r>
                    </a:p>
                  </a:txBody>
                  <a:tcPr/>
                </a:tc>
                <a:tc>
                  <a:txBody>
                    <a:bodyPr/>
                    <a:lstStyle/>
                    <a:p>
                      <a:r>
                        <a:rPr lang="nl-NL" sz="2200" dirty="0"/>
                        <a:t>Goed voor compacte stevige planten</a:t>
                      </a:r>
                    </a:p>
                  </a:txBody>
                  <a:tcPr/>
                </a:tc>
                <a:extLst>
                  <a:ext uri="{0D108BD9-81ED-4DB2-BD59-A6C34878D82A}">
                    <a16:rowId xmlns:a16="http://schemas.microsoft.com/office/drawing/2014/main" val="180229597"/>
                  </a:ext>
                </a:extLst>
              </a:tr>
              <a:tr h="1000665">
                <a:tc>
                  <a:txBody>
                    <a:bodyPr/>
                    <a:lstStyle/>
                    <a:p>
                      <a:r>
                        <a:rPr lang="nl-NL" sz="2200" dirty="0"/>
                        <a:t>Regelt dag en nacht ritme</a:t>
                      </a:r>
                    </a:p>
                  </a:txBody>
                  <a:tcPr/>
                </a:tc>
                <a:tc>
                  <a:txBody>
                    <a:bodyPr/>
                    <a:lstStyle/>
                    <a:p>
                      <a:r>
                        <a:rPr lang="nl-NL" sz="2200" dirty="0"/>
                        <a:t>Plant weet wanneer het dag of nacht is</a:t>
                      </a:r>
                    </a:p>
                  </a:txBody>
                  <a:tcPr/>
                </a:tc>
                <a:tc>
                  <a:txBody>
                    <a:bodyPr/>
                    <a:lstStyle/>
                    <a:p>
                      <a:r>
                        <a:rPr lang="nl-NL" sz="2200" dirty="0"/>
                        <a:t>Voor groei, bloei en rust van de plant</a:t>
                      </a:r>
                    </a:p>
                  </a:txBody>
                  <a:tcPr/>
                </a:tc>
                <a:extLst>
                  <a:ext uri="{0D108BD9-81ED-4DB2-BD59-A6C34878D82A}">
                    <a16:rowId xmlns:a16="http://schemas.microsoft.com/office/drawing/2014/main" val="2570450279"/>
                  </a:ext>
                </a:extLst>
              </a:tr>
              <a:tr h="1166224">
                <a:tc>
                  <a:txBody>
                    <a:bodyPr/>
                    <a:lstStyle/>
                    <a:p>
                      <a:r>
                        <a:rPr lang="nl-NL" sz="2200" dirty="0"/>
                        <a:t>Bescherming tegen te veel licht</a:t>
                      </a:r>
                    </a:p>
                  </a:txBody>
                  <a:tcPr/>
                </a:tc>
                <a:tc>
                  <a:txBody>
                    <a:bodyPr/>
                    <a:lstStyle/>
                    <a:p>
                      <a:r>
                        <a:rPr lang="nl-NL" sz="2200" dirty="0"/>
                        <a:t>Plant maakt stoffen aan tegen lichtstress</a:t>
                      </a:r>
                    </a:p>
                  </a:txBody>
                  <a:tcPr/>
                </a:tc>
                <a:tc>
                  <a:txBody>
                    <a:bodyPr/>
                    <a:lstStyle/>
                    <a:p>
                      <a:r>
                        <a:rPr lang="nl-NL" sz="2200" dirty="0"/>
                        <a:t>Voorkomt schade aan bladeren</a:t>
                      </a:r>
                    </a:p>
                  </a:txBody>
                  <a:tcPr/>
                </a:tc>
                <a:extLst>
                  <a:ext uri="{0D108BD9-81ED-4DB2-BD59-A6C34878D82A}">
                    <a16:rowId xmlns:a16="http://schemas.microsoft.com/office/drawing/2014/main" val="3003238235"/>
                  </a:ext>
                </a:extLst>
              </a:tr>
            </a:tbl>
          </a:graphicData>
        </a:graphic>
      </p:graphicFrame>
    </p:spTree>
    <p:extLst>
      <p:ext uri="{BB962C8B-B14F-4D97-AF65-F5344CB8AC3E}">
        <p14:creationId xmlns:p14="http://schemas.microsoft.com/office/powerpoint/2010/main" val="25075751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BE0F8-A2F3-B514-E29A-A68E9A7873B4}"/>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3338A197-22D9-F7CF-8118-334BB8AF9B30}"/>
              </a:ext>
            </a:extLst>
          </p:cNvPr>
          <p:cNvSpPr txBox="1"/>
          <p:nvPr/>
        </p:nvSpPr>
        <p:spPr>
          <a:xfrm>
            <a:off x="2385238" y="836712"/>
            <a:ext cx="5741582" cy="523220"/>
          </a:xfrm>
          <a:prstGeom prst="rect">
            <a:avLst/>
          </a:prstGeom>
          <a:noFill/>
        </p:spPr>
        <p:txBody>
          <a:bodyPr wrap="square" rtlCol="0">
            <a:spAutoFit/>
          </a:bodyPr>
          <a:lstStyle/>
          <a:p>
            <a:r>
              <a:rPr lang="nl-NL" sz="2800" b="1" dirty="0"/>
              <a:t>Cryptochroom  in de teelt</a:t>
            </a:r>
          </a:p>
        </p:txBody>
      </p:sp>
      <p:sp>
        <p:nvSpPr>
          <p:cNvPr id="4" name="Tekstvak 3">
            <a:extLst>
              <a:ext uri="{FF2B5EF4-FFF2-40B4-BE49-F238E27FC236}">
                <a16:creationId xmlns:a16="http://schemas.microsoft.com/office/drawing/2014/main" id="{E31C6786-AD64-D159-4441-F16E82B96F0C}"/>
              </a:ext>
            </a:extLst>
          </p:cNvPr>
          <p:cNvSpPr txBox="1"/>
          <p:nvPr/>
        </p:nvSpPr>
        <p:spPr>
          <a:xfrm>
            <a:off x="2385238" y="1628800"/>
            <a:ext cx="6951122" cy="4154984"/>
          </a:xfrm>
          <a:prstGeom prst="rect">
            <a:avLst/>
          </a:prstGeom>
          <a:noFill/>
        </p:spPr>
        <p:txBody>
          <a:bodyPr wrap="square" rtlCol="0">
            <a:spAutoFit/>
          </a:bodyPr>
          <a:lstStyle/>
          <a:p>
            <a:pPr>
              <a:buNone/>
            </a:pPr>
            <a:r>
              <a:rPr lang="nl-NL" sz="2400" dirty="0"/>
              <a:t>In de moderne plantenteelt wordt blauw licht (LED) soms extra gebruikt om </a:t>
            </a:r>
            <a:r>
              <a:rPr lang="nl-NL" sz="2400" b="1" dirty="0">
                <a:solidFill>
                  <a:srgbClr val="0070C0"/>
                </a:solidFill>
              </a:rPr>
              <a:t>cryptochroom</a:t>
            </a:r>
            <a:r>
              <a:rPr lang="nl-NL" sz="2400" dirty="0"/>
              <a:t> te activeren.</a:t>
            </a:r>
          </a:p>
          <a:p>
            <a:pPr>
              <a:buNone/>
            </a:pPr>
            <a:endParaRPr lang="nl-NL" sz="2400" dirty="0"/>
          </a:p>
          <a:p>
            <a:pPr>
              <a:buNone/>
            </a:pPr>
            <a:r>
              <a:rPr lang="nl-NL" sz="2400" b="1" dirty="0"/>
              <a:t>Effecten van blauw licht op planten:</a:t>
            </a:r>
          </a:p>
          <a:p>
            <a:pPr>
              <a:buNone/>
            </a:pPr>
            <a:endParaRPr lang="nl-NL" sz="2400" b="1" dirty="0"/>
          </a:p>
          <a:p>
            <a:pPr marL="285750" indent="-285750">
              <a:buFont typeface="Arial" panose="020B0604020202020204" pitchFamily="34" charset="0"/>
              <a:buChar char="•"/>
            </a:pPr>
            <a:r>
              <a:rPr lang="nl-NL" sz="2400" dirty="0"/>
              <a:t>Compactere groei (korter en steviger)</a:t>
            </a:r>
          </a:p>
          <a:p>
            <a:pPr marL="285750" indent="-285750">
              <a:buFont typeface="Arial" panose="020B0604020202020204" pitchFamily="34" charset="0"/>
              <a:buChar char="•"/>
            </a:pPr>
            <a:r>
              <a:rPr lang="nl-NL" sz="2400" dirty="0"/>
              <a:t>Minder strekken (= geen lange dunne plant)</a:t>
            </a:r>
          </a:p>
          <a:p>
            <a:pPr marL="285750" indent="-285750">
              <a:buFont typeface="Arial" panose="020B0604020202020204" pitchFamily="34" charset="0"/>
              <a:buChar char="•"/>
            </a:pPr>
            <a:r>
              <a:rPr lang="nl-NL" sz="2400" dirty="0"/>
              <a:t>Sterkere bladeren</a:t>
            </a:r>
          </a:p>
          <a:p>
            <a:pPr marL="285750" indent="-285750">
              <a:buFont typeface="Arial" panose="020B0604020202020204" pitchFamily="34" charset="0"/>
              <a:buChar char="•"/>
            </a:pPr>
            <a:r>
              <a:rPr lang="nl-NL" sz="2400" dirty="0"/>
              <a:t>Beter wortelgestel</a:t>
            </a:r>
          </a:p>
          <a:p>
            <a:pPr marL="285750" indent="-285750">
              <a:buFont typeface="Arial" panose="020B0604020202020204" pitchFamily="34" charset="0"/>
              <a:buChar char="•"/>
            </a:pPr>
            <a:r>
              <a:rPr lang="nl-NL" sz="2400" dirty="0"/>
              <a:t>Beter dag/nacht ritme (gezondere plant)</a:t>
            </a:r>
          </a:p>
        </p:txBody>
      </p:sp>
      <p:pic>
        <p:nvPicPr>
          <p:cNvPr id="6" name="Afbeelding 5">
            <a:extLst>
              <a:ext uri="{FF2B5EF4-FFF2-40B4-BE49-F238E27FC236}">
                <a16:creationId xmlns:a16="http://schemas.microsoft.com/office/drawing/2014/main" id="{CB576954-BD26-5363-0979-CE3DBD46C987}"/>
              </a:ext>
            </a:extLst>
          </p:cNvPr>
          <p:cNvPicPr>
            <a:picLocks noChangeAspect="1"/>
          </p:cNvPicPr>
          <p:nvPr/>
        </p:nvPicPr>
        <p:blipFill>
          <a:blip r:embed="rId2"/>
          <a:stretch>
            <a:fillRect/>
          </a:stretch>
        </p:blipFill>
        <p:spPr>
          <a:xfrm>
            <a:off x="8616281" y="4653136"/>
            <a:ext cx="1695687" cy="1838582"/>
          </a:xfrm>
          <a:prstGeom prst="rect">
            <a:avLst/>
          </a:prstGeom>
        </p:spPr>
      </p:pic>
    </p:spTree>
    <p:extLst>
      <p:ext uri="{BB962C8B-B14F-4D97-AF65-F5344CB8AC3E}">
        <p14:creationId xmlns:p14="http://schemas.microsoft.com/office/powerpoint/2010/main" val="147273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1000"/>
                                        <p:tgtEl>
                                          <p:spTgt spid="4">
                                            <p:txEl>
                                              <p:pRg st="5" end="5"/>
                                            </p:txEl>
                                          </p:spTgt>
                                        </p:tgtEl>
                                      </p:cBhvr>
                                    </p:animEffect>
                                    <p:anim calcmode="lin" valueType="num">
                                      <p:cBhvr>
                                        <p:cTn id="2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anim calcmode="lin" valueType="num">
                                      <p:cBhvr>
                                        <p:cTn id="36"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1000"/>
                                        <p:tgtEl>
                                          <p:spTgt spid="4">
                                            <p:txEl>
                                              <p:pRg st="8" end="8"/>
                                            </p:txEl>
                                          </p:spTgt>
                                        </p:tgtEl>
                                      </p:cBhvr>
                                    </p:animEffect>
                                    <p:anim calcmode="lin" valueType="num">
                                      <p:cBhvr>
                                        <p:cTn id="4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10AFE-BF2A-EA6F-2D84-6E0165A23E3B}"/>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56DB21BD-3D92-3ED1-3B68-1845B9BB0B6F}"/>
              </a:ext>
            </a:extLst>
          </p:cNvPr>
          <p:cNvSpPr txBox="1"/>
          <p:nvPr/>
        </p:nvSpPr>
        <p:spPr>
          <a:xfrm>
            <a:off x="2174448" y="815241"/>
            <a:ext cx="5919252" cy="523220"/>
          </a:xfrm>
          <a:prstGeom prst="rect">
            <a:avLst/>
          </a:prstGeom>
          <a:noFill/>
        </p:spPr>
        <p:txBody>
          <a:bodyPr wrap="square" rtlCol="0">
            <a:spAutoFit/>
          </a:bodyPr>
          <a:lstStyle/>
          <a:p>
            <a:r>
              <a:rPr lang="nl-NL" sz="2800" b="1" dirty="0"/>
              <a:t>Fytochromen</a:t>
            </a:r>
          </a:p>
        </p:txBody>
      </p:sp>
      <p:sp>
        <p:nvSpPr>
          <p:cNvPr id="4" name="Tekstvak 3">
            <a:extLst>
              <a:ext uri="{FF2B5EF4-FFF2-40B4-BE49-F238E27FC236}">
                <a16:creationId xmlns:a16="http://schemas.microsoft.com/office/drawing/2014/main" id="{CCB6E8D4-D085-F7F8-D28C-6270B0A71E6E}"/>
              </a:ext>
            </a:extLst>
          </p:cNvPr>
          <p:cNvSpPr txBox="1"/>
          <p:nvPr/>
        </p:nvSpPr>
        <p:spPr>
          <a:xfrm>
            <a:off x="1847528" y="1333777"/>
            <a:ext cx="8424936" cy="5539978"/>
          </a:xfrm>
          <a:prstGeom prst="rect">
            <a:avLst/>
          </a:prstGeom>
          <a:noFill/>
        </p:spPr>
        <p:txBody>
          <a:bodyPr wrap="square" rtlCol="0">
            <a:spAutoFit/>
          </a:bodyPr>
          <a:lstStyle/>
          <a:p>
            <a:r>
              <a:rPr lang="nl-NL" sz="2400" b="1" dirty="0">
                <a:solidFill>
                  <a:srgbClr val="0070C0"/>
                </a:solidFill>
              </a:rPr>
              <a:t>Fytochromen</a:t>
            </a:r>
            <a:r>
              <a:rPr lang="nl-NL" sz="2400" dirty="0"/>
              <a:t> reageren op </a:t>
            </a:r>
            <a:r>
              <a:rPr lang="nl-NL" sz="2400" i="1" dirty="0">
                <a:solidFill>
                  <a:srgbClr val="FF0000"/>
                </a:solidFill>
              </a:rPr>
              <a:t>rood licht</a:t>
            </a:r>
            <a:r>
              <a:rPr lang="nl-NL" sz="2400" dirty="0">
                <a:solidFill>
                  <a:srgbClr val="FF0000"/>
                </a:solidFill>
              </a:rPr>
              <a:t> </a:t>
            </a:r>
            <a:r>
              <a:rPr lang="nl-NL" sz="2400" dirty="0"/>
              <a:t>en </a:t>
            </a:r>
            <a:r>
              <a:rPr lang="nl-NL" sz="2400" i="1" dirty="0">
                <a:solidFill>
                  <a:srgbClr val="FF0000"/>
                </a:solidFill>
              </a:rPr>
              <a:t>ver-rood licht</a:t>
            </a:r>
            <a:r>
              <a:rPr lang="nl-NL" sz="2400" dirty="0"/>
              <a:t>.</a:t>
            </a:r>
          </a:p>
          <a:p>
            <a:endParaRPr lang="nl-NL" sz="2400" dirty="0"/>
          </a:p>
          <a:p>
            <a:r>
              <a:rPr lang="nl-NL" sz="2400" dirty="0"/>
              <a:t>Rood licht = gewoon daglicht</a:t>
            </a:r>
            <a:br>
              <a:rPr lang="nl-NL" sz="2400" dirty="0"/>
            </a:br>
            <a:r>
              <a:rPr lang="nl-NL" sz="2400" dirty="0"/>
              <a:t>Ver-rood licht = licht dat voorkomt in de schaduw of bij ondergaande zon</a:t>
            </a:r>
          </a:p>
          <a:p>
            <a:endParaRPr lang="nl-NL" sz="2400" dirty="0"/>
          </a:p>
          <a:p>
            <a:r>
              <a:rPr lang="nl-NL" sz="2400" b="1" dirty="0"/>
              <a:t>Fytochromen komen in 2 vormen voor:</a:t>
            </a:r>
          </a:p>
          <a:p>
            <a:r>
              <a:rPr lang="nl-NL" sz="2400" b="1" dirty="0">
                <a:solidFill>
                  <a:srgbClr val="0070C0"/>
                </a:solidFill>
              </a:rPr>
              <a:t>Actieve vorm </a:t>
            </a:r>
            <a:r>
              <a:rPr lang="nl-NL" sz="2400" dirty="0"/>
              <a:t>→ door rood licht (660 nm) → plant groeit normaal</a:t>
            </a:r>
          </a:p>
          <a:p>
            <a:r>
              <a:rPr lang="nl-NL" sz="2400" b="1" dirty="0">
                <a:solidFill>
                  <a:srgbClr val="0070C0"/>
                </a:solidFill>
              </a:rPr>
              <a:t>Inactieve vorm </a:t>
            </a:r>
            <a:r>
              <a:rPr lang="nl-NL" sz="2400" dirty="0"/>
              <a:t>→ door ver-rood licht of donker (730nm) → plant gaat strekken of bloei (opwekken/vertragen)</a:t>
            </a:r>
          </a:p>
          <a:p>
            <a:endParaRPr lang="nl-NL" sz="2400" dirty="0"/>
          </a:p>
          <a:p>
            <a:r>
              <a:rPr lang="nl-NL" sz="2400" dirty="0"/>
              <a:t>De plant schakelt dus als het ware aan of uit, afhankelijk van het soort licht.</a:t>
            </a:r>
          </a:p>
          <a:p>
            <a:endParaRPr lang="nl-NL" dirty="0"/>
          </a:p>
        </p:txBody>
      </p:sp>
      <p:pic>
        <p:nvPicPr>
          <p:cNvPr id="5" name="Afbeelding 4">
            <a:extLst>
              <a:ext uri="{FF2B5EF4-FFF2-40B4-BE49-F238E27FC236}">
                <a16:creationId xmlns:a16="http://schemas.microsoft.com/office/drawing/2014/main" id="{4BE9C117-87CB-ACB3-3944-F1E08DB1F5FC}"/>
              </a:ext>
            </a:extLst>
          </p:cNvPr>
          <p:cNvPicPr>
            <a:picLocks noChangeAspect="1"/>
          </p:cNvPicPr>
          <p:nvPr/>
        </p:nvPicPr>
        <p:blipFill>
          <a:blip r:embed="rId2"/>
          <a:stretch>
            <a:fillRect/>
          </a:stretch>
        </p:blipFill>
        <p:spPr>
          <a:xfrm>
            <a:off x="7998235" y="166875"/>
            <a:ext cx="2411924" cy="1296733"/>
          </a:xfrm>
          <a:prstGeom prst="rect">
            <a:avLst/>
          </a:prstGeom>
        </p:spPr>
      </p:pic>
    </p:spTree>
    <p:extLst>
      <p:ext uri="{BB962C8B-B14F-4D97-AF65-F5344CB8AC3E}">
        <p14:creationId xmlns:p14="http://schemas.microsoft.com/office/powerpoint/2010/main" val="301273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1000"/>
                                        <p:tgtEl>
                                          <p:spTgt spid="4">
                                            <p:txEl>
                                              <p:pRg st="5" end="5"/>
                                            </p:txEl>
                                          </p:spTgt>
                                        </p:tgtEl>
                                      </p:cBhvr>
                                    </p:animEffect>
                                    <p:anim calcmode="lin" valueType="num">
                                      <p:cBhvr>
                                        <p:cTn id="2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fade">
                                      <p:cBhvr>
                                        <p:cTn id="35" dur="1000"/>
                                        <p:tgtEl>
                                          <p:spTgt spid="4">
                                            <p:txEl>
                                              <p:pRg st="6" end="6"/>
                                            </p:txEl>
                                          </p:spTgt>
                                        </p:tgtEl>
                                      </p:cBhvr>
                                    </p:animEffect>
                                    <p:anim calcmode="lin" valueType="num">
                                      <p:cBhvr>
                                        <p:cTn id="36"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1000"/>
                                        <p:tgtEl>
                                          <p:spTgt spid="4">
                                            <p:txEl>
                                              <p:pRg st="8" end="8"/>
                                            </p:txEl>
                                          </p:spTgt>
                                        </p:tgtEl>
                                      </p:cBhvr>
                                    </p:animEffect>
                                    <p:anim calcmode="lin" valueType="num">
                                      <p:cBhvr>
                                        <p:cTn id="4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237796" y="983103"/>
            <a:ext cx="5741582" cy="523220"/>
          </a:xfrm>
          <a:prstGeom prst="rect">
            <a:avLst/>
          </a:prstGeom>
          <a:noFill/>
        </p:spPr>
        <p:txBody>
          <a:bodyPr wrap="square" rtlCol="0">
            <a:spAutoFit/>
          </a:bodyPr>
          <a:lstStyle/>
          <a:p>
            <a:r>
              <a:rPr lang="nl-NL" sz="2800" b="1" dirty="0"/>
              <a:t>Fytochromen</a:t>
            </a:r>
          </a:p>
        </p:txBody>
      </p:sp>
      <p:graphicFrame>
        <p:nvGraphicFramePr>
          <p:cNvPr id="5" name="Tabel 4">
            <a:extLst>
              <a:ext uri="{FF2B5EF4-FFF2-40B4-BE49-F238E27FC236}">
                <a16:creationId xmlns:a16="http://schemas.microsoft.com/office/drawing/2014/main" id="{5ADC90FD-B0BA-4F1E-FE4F-04A651593A85}"/>
              </a:ext>
            </a:extLst>
          </p:cNvPr>
          <p:cNvGraphicFramePr>
            <a:graphicFrameLocks noGrp="1"/>
          </p:cNvGraphicFramePr>
          <p:nvPr/>
        </p:nvGraphicFramePr>
        <p:xfrm>
          <a:off x="1919537" y="2133600"/>
          <a:ext cx="8640959" cy="4724400"/>
        </p:xfrm>
        <a:graphic>
          <a:graphicData uri="http://schemas.openxmlformats.org/drawingml/2006/table">
            <a:tbl>
              <a:tblPr firstRow="1" bandRow="1">
                <a:tableStyleId>{5C22544A-7EE6-4342-B048-85BDC9FD1C3A}</a:tableStyleId>
              </a:tblPr>
              <a:tblGrid>
                <a:gridCol w="2364472">
                  <a:extLst>
                    <a:ext uri="{9D8B030D-6E8A-4147-A177-3AD203B41FA5}">
                      <a16:colId xmlns:a16="http://schemas.microsoft.com/office/drawing/2014/main" val="4273448811"/>
                    </a:ext>
                  </a:extLst>
                </a:gridCol>
                <a:gridCol w="3396167">
                  <a:extLst>
                    <a:ext uri="{9D8B030D-6E8A-4147-A177-3AD203B41FA5}">
                      <a16:colId xmlns:a16="http://schemas.microsoft.com/office/drawing/2014/main" val="3244916474"/>
                    </a:ext>
                  </a:extLst>
                </a:gridCol>
                <a:gridCol w="2880320">
                  <a:extLst>
                    <a:ext uri="{9D8B030D-6E8A-4147-A177-3AD203B41FA5}">
                      <a16:colId xmlns:a16="http://schemas.microsoft.com/office/drawing/2014/main" val="2804310264"/>
                    </a:ext>
                  </a:extLst>
                </a:gridCol>
              </a:tblGrid>
              <a:tr h="370840">
                <a:tc>
                  <a:txBody>
                    <a:bodyPr/>
                    <a:lstStyle/>
                    <a:p>
                      <a:r>
                        <a:rPr lang="nl-NL" sz="2200" dirty="0"/>
                        <a:t>Proces</a:t>
                      </a:r>
                    </a:p>
                  </a:txBody>
                  <a:tcPr/>
                </a:tc>
                <a:tc>
                  <a:txBody>
                    <a:bodyPr/>
                    <a:lstStyle/>
                    <a:p>
                      <a:r>
                        <a:rPr lang="nl-NL" sz="2200" dirty="0"/>
                        <a:t>Wat doet het</a:t>
                      </a:r>
                    </a:p>
                  </a:txBody>
                  <a:tcPr/>
                </a:tc>
                <a:tc>
                  <a:txBody>
                    <a:bodyPr/>
                    <a:lstStyle/>
                    <a:p>
                      <a:r>
                        <a:rPr lang="nl-NL" sz="2200" dirty="0"/>
                        <a:t>Waarom is het belangrijk</a:t>
                      </a:r>
                    </a:p>
                  </a:txBody>
                  <a:tcPr/>
                </a:tc>
                <a:extLst>
                  <a:ext uri="{0D108BD9-81ED-4DB2-BD59-A6C34878D82A}">
                    <a16:rowId xmlns:a16="http://schemas.microsoft.com/office/drawing/2014/main" val="329140575"/>
                  </a:ext>
                </a:extLst>
              </a:tr>
              <a:tr h="437024">
                <a:tc>
                  <a:txBody>
                    <a:bodyPr/>
                    <a:lstStyle/>
                    <a:p>
                      <a:r>
                        <a:rPr lang="nl-NL" sz="2200" dirty="0"/>
                        <a:t>Kieming</a:t>
                      </a:r>
                    </a:p>
                  </a:txBody>
                  <a:tcPr/>
                </a:tc>
                <a:tc>
                  <a:txBody>
                    <a:bodyPr/>
                    <a:lstStyle/>
                    <a:p>
                      <a:r>
                        <a:rPr lang="nl-NL" sz="2200" dirty="0"/>
                        <a:t>Laat zaadjes kiemen als er genoeg licht is</a:t>
                      </a:r>
                    </a:p>
                  </a:txBody>
                  <a:tcPr/>
                </a:tc>
                <a:tc>
                  <a:txBody>
                    <a:bodyPr/>
                    <a:lstStyle/>
                    <a:p>
                      <a:r>
                        <a:rPr lang="nl-NL" sz="2200" dirty="0"/>
                        <a:t>Anders kiemt het zaad op een verkeerde plek (bijv. te diep in de grond</a:t>
                      </a:r>
                    </a:p>
                  </a:txBody>
                  <a:tcPr/>
                </a:tc>
                <a:extLst>
                  <a:ext uri="{0D108BD9-81ED-4DB2-BD59-A6C34878D82A}">
                    <a16:rowId xmlns:a16="http://schemas.microsoft.com/office/drawing/2014/main" val="1661024921"/>
                  </a:ext>
                </a:extLst>
              </a:tr>
              <a:tr h="370840">
                <a:tc>
                  <a:txBody>
                    <a:bodyPr/>
                    <a:lstStyle/>
                    <a:p>
                      <a:r>
                        <a:rPr lang="nl-NL" sz="2200" dirty="0"/>
                        <a:t>Bloei</a:t>
                      </a:r>
                    </a:p>
                  </a:txBody>
                  <a:tcPr/>
                </a:tc>
                <a:tc>
                  <a:txBody>
                    <a:bodyPr/>
                    <a:lstStyle/>
                    <a:p>
                      <a:r>
                        <a:rPr lang="nl-NL" sz="2200" dirty="0"/>
                        <a:t>Stuurt de bloei aan (daglengte gevoel)</a:t>
                      </a:r>
                    </a:p>
                  </a:txBody>
                  <a:tcPr/>
                </a:tc>
                <a:tc>
                  <a:txBody>
                    <a:bodyPr/>
                    <a:lstStyle/>
                    <a:p>
                      <a:r>
                        <a:rPr lang="nl-NL" sz="2200" dirty="0"/>
                        <a:t>Sommige planten bloeien pas als de nachten lang genoeg zijn</a:t>
                      </a:r>
                    </a:p>
                  </a:txBody>
                  <a:tcPr/>
                </a:tc>
                <a:extLst>
                  <a:ext uri="{0D108BD9-81ED-4DB2-BD59-A6C34878D82A}">
                    <a16:rowId xmlns:a16="http://schemas.microsoft.com/office/drawing/2014/main" val="590794694"/>
                  </a:ext>
                </a:extLst>
              </a:tr>
              <a:tr h="370840">
                <a:tc>
                  <a:txBody>
                    <a:bodyPr/>
                    <a:lstStyle/>
                    <a:p>
                      <a:r>
                        <a:rPr lang="nl-NL" sz="2200" dirty="0"/>
                        <a:t>Schaduwreactie</a:t>
                      </a:r>
                    </a:p>
                  </a:txBody>
                  <a:tcPr/>
                </a:tc>
                <a:tc>
                  <a:txBody>
                    <a:bodyPr/>
                    <a:lstStyle/>
                    <a:p>
                      <a:r>
                        <a:rPr lang="nl-NL" sz="2200" dirty="0"/>
                        <a:t>Laat planten sneller strekken bij weinig licht</a:t>
                      </a:r>
                    </a:p>
                  </a:txBody>
                  <a:tcPr/>
                </a:tc>
                <a:tc>
                  <a:txBody>
                    <a:bodyPr/>
                    <a:lstStyle/>
                    <a:p>
                      <a:r>
                        <a:rPr lang="nl-NL" sz="2200" dirty="0"/>
                        <a:t>Zo groeit de plant uit de schaduw, richting het licht</a:t>
                      </a:r>
                    </a:p>
                  </a:txBody>
                  <a:tcPr/>
                </a:tc>
                <a:extLst>
                  <a:ext uri="{0D108BD9-81ED-4DB2-BD59-A6C34878D82A}">
                    <a16:rowId xmlns:a16="http://schemas.microsoft.com/office/drawing/2014/main" val="384521044"/>
                  </a:ext>
                </a:extLst>
              </a:tr>
            </a:tbl>
          </a:graphicData>
        </a:graphic>
      </p:graphicFrame>
      <p:sp>
        <p:nvSpPr>
          <p:cNvPr id="6" name="Tekstvak 5">
            <a:extLst>
              <a:ext uri="{FF2B5EF4-FFF2-40B4-BE49-F238E27FC236}">
                <a16:creationId xmlns:a16="http://schemas.microsoft.com/office/drawing/2014/main" id="{9A5B2D7A-E0DE-5ABF-E945-B2241E5D1A47}"/>
              </a:ext>
            </a:extLst>
          </p:cNvPr>
          <p:cNvSpPr txBox="1"/>
          <p:nvPr/>
        </p:nvSpPr>
        <p:spPr>
          <a:xfrm>
            <a:off x="2208028" y="1628801"/>
            <a:ext cx="7560380" cy="769441"/>
          </a:xfrm>
          <a:prstGeom prst="rect">
            <a:avLst/>
          </a:prstGeom>
          <a:noFill/>
        </p:spPr>
        <p:txBody>
          <a:bodyPr wrap="square" rtlCol="0">
            <a:spAutoFit/>
          </a:bodyPr>
          <a:lstStyle/>
          <a:p>
            <a:r>
              <a:rPr lang="nl-NL" sz="2200" b="1" dirty="0">
                <a:solidFill>
                  <a:srgbClr val="0070C0"/>
                </a:solidFill>
              </a:rPr>
              <a:t>Fytochromen</a:t>
            </a:r>
            <a:r>
              <a:rPr lang="nl-NL" sz="2200" dirty="0"/>
              <a:t> regelen belangrijke processen in de plant, zoals:</a:t>
            </a:r>
          </a:p>
        </p:txBody>
      </p:sp>
    </p:spTree>
    <p:extLst>
      <p:ext uri="{BB962C8B-B14F-4D97-AF65-F5344CB8AC3E}">
        <p14:creationId xmlns:p14="http://schemas.microsoft.com/office/powerpoint/2010/main" val="6241081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143CD-D097-78AF-F5E5-A4FF65B1D1ED}"/>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A3727B68-CC15-3DC6-5C9E-EF5FC9B90376}"/>
              </a:ext>
            </a:extLst>
          </p:cNvPr>
          <p:cNvSpPr txBox="1"/>
          <p:nvPr/>
        </p:nvSpPr>
        <p:spPr>
          <a:xfrm>
            <a:off x="2385238" y="836712"/>
            <a:ext cx="5741582" cy="523220"/>
          </a:xfrm>
          <a:prstGeom prst="rect">
            <a:avLst/>
          </a:prstGeom>
          <a:noFill/>
        </p:spPr>
        <p:txBody>
          <a:bodyPr wrap="square" rtlCol="0">
            <a:spAutoFit/>
          </a:bodyPr>
          <a:lstStyle/>
          <a:p>
            <a:r>
              <a:rPr lang="nl-NL" sz="2800" b="1" dirty="0"/>
              <a:t>Fytochromen</a:t>
            </a:r>
          </a:p>
        </p:txBody>
      </p:sp>
      <p:sp>
        <p:nvSpPr>
          <p:cNvPr id="6" name="Tekstvak 5">
            <a:extLst>
              <a:ext uri="{FF2B5EF4-FFF2-40B4-BE49-F238E27FC236}">
                <a16:creationId xmlns:a16="http://schemas.microsoft.com/office/drawing/2014/main" id="{6DDA6F1F-3517-3027-98CC-0FB2FB44E6FD}"/>
              </a:ext>
            </a:extLst>
          </p:cNvPr>
          <p:cNvSpPr txBox="1"/>
          <p:nvPr/>
        </p:nvSpPr>
        <p:spPr>
          <a:xfrm>
            <a:off x="2385238" y="1628801"/>
            <a:ext cx="6591082" cy="2954655"/>
          </a:xfrm>
          <a:prstGeom prst="rect">
            <a:avLst/>
          </a:prstGeom>
          <a:noFill/>
        </p:spPr>
        <p:txBody>
          <a:bodyPr wrap="square" rtlCol="0">
            <a:spAutoFit/>
          </a:bodyPr>
          <a:lstStyle/>
          <a:p>
            <a:pPr>
              <a:buNone/>
            </a:pPr>
            <a:r>
              <a:rPr lang="nl-NL" sz="2400" dirty="0"/>
              <a:t>In de teelt kun je met rood licht en ver-rood licht:</a:t>
            </a:r>
          </a:p>
          <a:p>
            <a:pPr>
              <a:buNone/>
            </a:pPr>
            <a:endParaRPr lang="nl-NL" sz="2400" dirty="0"/>
          </a:p>
          <a:p>
            <a:pPr marL="285750" indent="-285750">
              <a:buFont typeface="Arial" panose="020B0604020202020204" pitchFamily="34" charset="0"/>
              <a:buChar char="•"/>
            </a:pPr>
            <a:r>
              <a:rPr lang="nl-NL" sz="2400" dirty="0"/>
              <a:t>De bloei sturen (</a:t>
            </a:r>
            <a:r>
              <a:rPr lang="nl-NL" sz="2400" dirty="0" err="1"/>
              <a:t>kortedag</a:t>
            </a:r>
            <a:r>
              <a:rPr lang="nl-NL" sz="2400" dirty="0"/>
              <a:t>/ </a:t>
            </a:r>
            <a:r>
              <a:rPr lang="nl-NL" sz="2400" dirty="0" err="1"/>
              <a:t>langedag</a:t>
            </a:r>
            <a:r>
              <a:rPr lang="nl-NL" sz="2400" dirty="0"/>
              <a:t> planten)</a:t>
            </a:r>
          </a:p>
          <a:p>
            <a:pPr marL="285750" indent="-285750">
              <a:buFont typeface="Arial" panose="020B0604020202020204" pitchFamily="34" charset="0"/>
              <a:buChar char="•"/>
            </a:pPr>
            <a:r>
              <a:rPr lang="nl-NL" sz="2400" dirty="0"/>
              <a:t>De groei beïnvloeden (strekken)</a:t>
            </a:r>
          </a:p>
          <a:p>
            <a:pPr marL="285750" indent="-285750">
              <a:buFont typeface="Arial" panose="020B0604020202020204" pitchFamily="34" charset="0"/>
              <a:buChar char="•"/>
            </a:pPr>
            <a:r>
              <a:rPr lang="nl-NL" sz="2400" dirty="0"/>
              <a:t>Bepalen wanneer zaadjes gaan kiemen</a:t>
            </a:r>
          </a:p>
          <a:p>
            <a:pPr marL="285750" indent="-285750">
              <a:buFont typeface="Arial" panose="020B0604020202020204" pitchFamily="34" charset="0"/>
              <a:buChar char="•"/>
            </a:pPr>
            <a:r>
              <a:rPr lang="nl-NL" sz="2400" dirty="0"/>
              <a:t>Schaduwwerking verminderen of stimuleren</a:t>
            </a:r>
          </a:p>
          <a:p>
            <a:endParaRPr lang="nl-NL" dirty="0"/>
          </a:p>
        </p:txBody>
      </p:sp>
      <p:pic>
        <p:nvPicPr>
          <p:cNvPr id="4" name="Afbeelding 3">
            <a:extLst>
              <a:ext uri="{FF2B5EF4-FFF2-40B4-BE49-F238E27FC236}">
                <a16:creationId xmlns:a16="http://schemas.microsoft.com/office/drawing/2014/main" id="{81636CB9-D0B6-1479-51DD-180FC2E9048E}"/>
              </a:ext>
            </a:extLst>
          </p:cNvPr>
          <p:cNvPicPr>
            <a:picLocks noChangeAspect="1"/>
          </p:cNvPicPr>
          <p:nvPr/>
        </p:nvPicPr>
        <p:blipFill>
          <a:blip r:embed="rId2"/>
          <a:stretch>
            <a:fillRect/>
          </a:stretch>
        </p:blipFill>
        <p:spPr>
          <a:xfrm>
            <a:off x="2639616" y="4509121"/>
            <a:ext cx="4935188" cy="2091621"/>
          </a:xfrm>
          <a:prstGeom prst="rect">
            <a:avLst/>
          </a:prstGeom>
        </p:spPr>
      </p:pic>
    </p:spTree>
    <p:extLst>
      <p:ext uri="{BB962C8B-B14F-4D97-AF65-F5344CB8AC3E}">
        <p14:creationId xmlns:p14="http://schemas.microsoft.com/office/powerpoint/2010/main" val="6955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fade">
                                      <p:cBhvr>
                                        <p:cTn id="21" dur="1000"/>
                                        <p:tgtEl>
                                          <p:spTgt spid="6">
                                            <p:txEl>
                                              <p:pRg st="3" end="3"/>
                                            </p:txEl>
                                          </p:spTgt>
                                        </p:tgtEl>
                                      </p:cBhvr>
                                    </p:animEffect>
                                    <p:anim calcmode="lin" valueType="num">
                                      <p:cBhvr>
                                        <p:cTn id="2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animEffect transition="in" filter="fade">
                                      <p:cBhvr>
                                        <p:cTn id="28" dur="1000"/>
                                        <p:tgtEl>
                                          <p:spTgt spid="6">
                                            <p:txEl>
                                              <p:pRg st="4" end="4"/>
                                            </p:txEl>
                                          </p:spTgt>
                                        </p:tgtEl>
                                      </p:cBhvr>
                                    </p:animEffect>
                                    <p:anim calcmode="lin" valueType="num">
                                      <p:cBhvr>
                                        <p:cTn id="2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fade">
                                      <p:cBhvr>
                                        <p:cTn id="35" dur="1000"/>
                                        <p:tgtEl>
                                          <p:spTgt spid="6">
                                            <p:txEl>
                                              <p:pRg st="5" end="5"/>
                                            </p:txEl>
                                          </p:spTgt>
                                        </p:tgtEl>
                                      </p:cBhvr>
                                    </p:animEffect>
                                    <p:anim calcmode="lin" valueType="num">
                                      <p:cBhvr>
                                        <p:cTn id="3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Oefeningen</a:t>
            </a:r>
          </a:p>
        </p:txBody>
      </p:sp>
      <p:sp>
        <p:nvSpPr>
          <p:cNvPr id="3" name="Tijdelijke aanduiding voor inhoud 2"/>
          <p:cNvSpPr>
            <a:spLocks noGrp="1"/>
          </p:cNvSpPr>
          <p:nvPr>
            <p:ph idx="1"/>
          </p:nvPr>
        </p:nvSpPr>
        <p:spPr>
          <a:xfrm>
            <a:off x="1981200" y="1196752"/>
            <a:ext cx="8229600" cy="5544616"/>
          </a:xfrm>
        </p:spPr>
        <p:txBody>
          <a:bodyPr>
            <a:normAutofit/>
          </a:bodyPr>
          <a:lstStyle/>
          <a:p>
            <a:pPr marL="457200" indent="-457200">
              <a:buFont typeface="+mj-lt"/>
              <a:buAutoNum type="arabicPeriod"/>
            </a:pPr>
            <a:r>
              <a:rPr lang="nl-NL" dirty="0"/>
              <a:t>Hoeveel µmol/m²/s is 5000 lux in de kas?</a:t>
            </a:r>
            <a:br>
              <a:rPr lang="nl-NL" dirty="0"/>
            </a:br>
            <a:r>
              <a:rPr lang="nl-NL" dirty="0"/>
              <a:t>Hoeveel mol/m2/dag is dit?</a:t>
            </a:r>
          </a:p>
          <a:p>
            <a:pPr marL="457200" indent="-457200">
              <a:buFont typeface="+mj-lt"/>
              <a:buAutoNum type="arabicPeriod"/>
            </a:pPr>
            <a:r>
              <a:rPr lang="nl-NL" dirty="0"/>
              <a:t>Als we spreken over 100 watt/m2 aan bij belichting, hoeveel µmol/m²/s is dit?</a:t>
            </a:r>
          </a:p>
          <a:p>
            <a:pPr marL="457200" indent="-457200">
              <a:buFont typeface="+mj-lt"/>
              <a:buAutoNum type="arabicPeriod"/>
            </a:pPr>
            <a:r>
              <a:rPr lang="nl-NL" dirty="0"/>
              <a:t>Een tomaat heeft 25 mol/m2/dag nodig,  we hebben 8 uur er dacht licht, hoeveel µmol/m²/s heb je dan nodig?</a:t>
            </a:r>
          </a:p>
          <a:p>
            <a:pPr marL="457200" indent="-457200">
              <a:buFont typeface="+mj-lt"/>
              <a:buAutoNum type="arabicPeriod"/>
            </a:pPr>
            <a:r>
              <a:rPr lang="nl-NL" dirty="0"/>
              <a:t>Aardbeien hebben 20 mol/m2/dag nodig, hoeveel µmol/m²/s is dit?</a:t>
            </a:r>
          </a:p>
          <a:p>
            <a:pPr marL="457200" indent="-457200">
              <a:buFont typeface="+mj-lt"/>
              <a:buAutoNum type="arabicPeriod"/>
            </a:pPr>
            <a:r>
              <a:rPr lang="nl-NL" dirty="0"/>
              <a:t>In een kas belichten we met 125 µmol/m²/s bij, hoeveel Lux is dit?</a:t>
            </a:r>
          </a:p>
          <a:p>
            <a:pPr marL="457200" indent="-457200">
              <a:buFont typeface="+mj-lt"/>
              <a:buAutoNum type="arabicPeriod"/>
            </a:pPr>
            <a:r>
              <a:rPr lang="nl-NL" dirty="0"/>
              <a:t>We hebben 250 Lux zonlicht, hoeveel µmol/m²/s is dit?</a:t>
            </a:r>
            <a:br>
              <a:rPr lang="nl-NL" dirty="0"/>
            </a:br>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p:txBody>
      </p:sp>
    </p:spTree>
    <p:extLst>
      <p:ext uri="{BB962C8B-B14F-4D97-AF65-F5344CB8AC3E}">
        <p14:creationId xmlns:p14="http://schemas.microsoft.com/office/powerpoint/2010/main" val="12759008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D3225-6D0E-44F2-A86E-89BDA1577AE7}"/>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0B075863-24E0-82D8-EA16-77DFBFA5345A}"/>
              </a:ext>
            </a:extLst>
          </p:cNvPr>
          <p:cNvSpPr txBox="1"/>
          <p:nvPr/>
        </p:nvSpPr>
        <p:spPr>
          <a:xfrm>
            <a:off x="1148317" y="531628"/>
            <a:ext cx="7655442" cy="584775"/>
          </a:xfrm>
          <a:prstGeom prst="rect">
            <a:avLst/>
          </a:prstGeom>
          <a:noFill/>
        </p:spPr>
        <p:txBody>
          <a:bodyPr wrap="square" rtlCol="0">
            <a:spAutoFit/>
          </a:bodyPr>
          <a:lstStyle/>
          <a:p>
            <a:r>
              <a:rPr lang="nl-NL" sz="3200" b="1" dirty="0"/>
              <a:t>Huiswerk les 1</a:t>
            </a:r>
          </a:p>
        </p:txBody>
      </p:sp>
      <p:pic>
        <p:nvPicPr>
          <p:cNvPr id="1026" name="Picture 2" descr="Afbeeldingsresultaat voor rode lamp">
            <a:extLst>
              <a:ext uri="{FF2B5EF4-FFF2-40B4-BE49-F238E27FC236}">
                <a16:creationId xmlns:a16="http://schemas.microsoft.com/office/drawing/2014/main" id="{5FCB565D-5D30-9AF0-FD90-7A586CBFD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7233" y="444041"/>
            <a:ext cx="3389947" cy="2539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ekstvak 5">
            <a:extLst>
              <a:ext uri="{FF2B5EF4-FFF2-40B4-BE49-F238E27FC236}">
                <a16:creationId xmlns:a16="http://schemas.microsoft.com/office/drawing/2014/main" id="{42676186-A4D6-2644-EA8A-E31443BCFE83}"/>
              </a:ext>
            </a:extLst>
          </p:cNvPr>
          <p:cNvSpPr txBox="1"/>
          <p:nvPr/>
        </p:nvSpPr>
        <p:spPr>
          <a:xfrm>
            <a:off x="1148317" y="1720840"/>
            <a:ext cx="8000877" cy="3416320"/>
          </a:xfrm>
          <a:prstGeom prst="rect">
            <a:avLst/>
          </a:prstGeom>
          <a:noFill/>
        </p:spPr>
        <p:txBody>
          <a:bodyPr wrap="square">
            <a:spAutoFit/>
          </a:bodyPr>
          <a:lstStyle/>
          <a:p>
            <a:pPr marL="342900" indent="-342900">
              <a:buFont typeface="+mj-lt"/>
              <a:buAutoNum type="arabicPeriod"/>
            </a:pPr>
            <a:r>
              <a:rPr lang="nl-NL" dirty="0"/>
              <a:t>waarom is licht belangrijk voor planten?</a:t>
            </a:r>
          </a:p>
          <a:p>
            <a:pPr marL="342900" indent="-342900">
              <a:buFont typeface="+mj-lt"/>
              <a:buAutoNum type="arabicPeriod"/>
            </a:pPr>
            <a:r>
              <a:rPr lang="nl-NL" dirty="0"/>
              <a:t>Wat is de rol van fotosynthese in de groei van een plant?</a:t>
            </a:r>
          </a:p>
          <a:p>
            <a:pPr marL="342900" indent="-342900">
              <a:buFont typeface="+mj-lt"/>
              <a:buAutoNum type="arabicPeriod"/>
            </a:pPr>
            <a:r>
              <a:rPr lang="nl-NL" dirty="0"/>
              <a:t>Hoe beïnvloedt de kleur van licht de groei van een plant?</a:t>
            </a:r>
          </a:p>
          <a:p>
            <a:pPr marL="342900" indent="-342900">
              <a:buFont typeface="+mj-lt"/>
              <a:buAutoNum type="arabicPeriod"/>
            </a:pPr>
            <a:r>
              <a:rPr lang="nl-NL" dirty="0"/>
              <a:t>Welke golflengtes van licht zijn het belangrijkst voor fotosynthese?</a:t>
            </a:r>
          </a:p>
          <a:p>
            <a:pPr marL="342900" indent="-342900">
              <a:buFont typeface="+mj-lt"/>
              <a:buAutoNum type="arabicPeriod"/>
            </a:pPr>
            <a:r>
              <a:rPr lang="nl-NL" dirty="0"/>
              <a:t>Wat gebeurt er met een plant als het te veel blauw licht krijgt?</a:t>
            </a:r>
          </a:p>
          <a:p>
            <a:pPr marL="342900" indent="-342900">
              <a:buFont typeface="+mj-lt"/>
              <a:buAutoNum type="arabicPeriod"/>
            </a:pPr>
            <a:r>
              <a:rPr lang="nl-NL" dirty="0"/>
              <a:t>Wat is het verschil tussen natuurlijk zonlicht en kunstlicht voor planten?</a:t>
            </a:r>
          </a:p>
          <a:p>
            <a:pPr marL="342900" indent="-342900">
              <a:buFont typeface="+mj-lt"/>
              <a:buAutoNum type="arabicPeriod"/>
            </a:pPr>
            <a:r>
              <a:rPr lang="nl-NL" dirty="0"/>
              <a:t>Hoe kan kunstlicht in kassen bijdragen aan de plantengroei?</a:t>
            </a:r>
          </a:p>
          <a:p>
            <a:pPr marL="342900" indent="-342900">
              <a:buFont typeface="+mj-lt"/>
              <a:buAutoNum type="arabicPeriod"/>
            </a:pPr>
            <a:r>
              <a:rPr lang="nl-NL" dirty="0"/>
              <a:t>Waarom gebruiken tuinbouwbedrijven vaak </a:t>
            </a:r>
            <a:r>
              <a:rPr lang="nl-NL" dirty="0" err="1"/>
              <a:t>LED-verlichting</a:t>
            </a:r>
            <a:r>
              <a:rPr lang="nl-NL" dirty="0"/>
              <a:t> in hun kassen?</a:t>
            </a:r>
          </a:p>
          <a:p>
            <a:pPr marL="342900" indent="-342900">
              <a:buFont typeface="+mj-lt"/>
              <a:buAutoNum type="arabicPeriod"/>
            </a:pPr>
            <a:r>
              <a:rPr lang="nl-NL" dirty="0"/>
              <a:t>Wat is de invloed van het spectrum van zonlicht op de temperatuur van de plant?</a:t>
            </a:r>
          </a:p>
          <a:p>
            <a:pPr marL="342900" indent="-342900">
              <a:buFont typeface="+mj-lt"/>
              <a:buAutoNum type="arabicPeriod"/>
            </a:pPr>
            <a:r>
              <a:rPr lang="nl-NL" dirty="0"/>
              <a:t>Wat is het effect van donker op de groei van een plant?</a:t>
            </a:r>
          </a:p>
        </p:txBody>
      </p:sp>
    </p:spTree>
    <p:extLst>
      <p:ext uri="{BB962C8B-B14F-4D97-AF65-F5344CB8AC3E}">
        <p14:creationId xmlns:p14="http://schemas.microsoft.com/office/powerpoint/2010/main" val="376534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11326-594B-1371-B7D3-3DD8B845DE1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59E3B59-C436-D36B-1A2F-D21AE2657732}"/>
              </a:ext>
            </a:extLst>
          </p:cNvPr>
          <p:cNvSpPr>
            <a:spLocks noGrp="1"/>
          </p:cNvSpPr>
          <p:nvPr>
            <p:ph type="title"/>
          </p:nvPr>
        </p:nvSpPr>
        <p:spPr/>
        <p:txBody>
          <a:bodyPr>
            <a:normAutofit/>
          </a:bodyPr>
          <a:lstStyle/>
          <a:p>
            <a:r>
              <a:rPr lang="nl-NL" sz="4000" dirty="0"/>
              <a:t>Zichtbaar licht</a:t>
            </a:r>
          </a:p>
        </p:txBody>
      </p:sp>
      <p:sp>
        <p:nvSpPr>
          <p:cNvPr id="3" name="Tijdelijke aanduiding voor tekst 2">
            <a:extLst>
              <a:ext uri="{FF2B5EF4-FFF2-40B4-BE49-F238E27FC236}">
                <a16:creationId xmlns:a16="http://schemas.microsoft.com/office/drawing/2014/main" id="{A964756A-B372-2B95-9C68-C1DC90132F80}"/>
              </a:ext>
            </a:extLst>
          </p:cNvPr>
          <p:cNvSpPr>
            <a:spLocks noGrp="1"/>
          </p:cNvSpPr>
          <p:nvPr>
            <p:ph type="body" sz="quarter" idx="10"/>
          </p:nvPr>
        </p:nvSpPr>
        <p:spPr>
          <a:xfrm>
            <a:off x="585020" y="1454980"/>
            <a:ext cx="7200000" cy="4680000"/>
          </a:xfrm>
        </p:spPr>
        <p:txBody>
          <a:bodyPr>
            <a:normAutofit/>
          </a:bodyPr>
          <a:lstStyle/>
          <a:p>
            <a:pPr indent="0">
              <a:buNone/>
            </a:pPr>
            <a:endParaRPr lang="nl-NL" sz="1800" dirty="0"/>
          </a:p>
          <a:p>
            <a:pPr marL="285750" indent="-285750"/>
            <a:r>
              <a:rPr lang="nl-NL" dirty="0"/>
              <a:t>Licht is het gedeelte van de straling dat voor mensen zichtbaar is. Dit golflengtegebied loopt van 400 tot 700 </a:t>
            </a:r>
            <a:r>
              <a:rPr lang="nl-NL" dirty="0" err="1"/>
              <a:t>nm</a:t>
            </a:r>
            <a:endParaRPr lang="nl-NL" dirty="0"/>
          </a:p>
          <a:p>
            <a:pPr marL="342900" indent="-342900"/>
            <a:endParaRPr lang="nl-NL" dirty="0"/>
          </a:p>
          <a:p>
            <a:pPr marL="285750" indent="-285750"/>
            <a:r>
              <a:rPr lang="nl-NL" dirty="0"/>
              <a:t>Rood licht heeft een golflengte van 650 nm en wordt als eerste zichtbaar. De volgende kleur die zichtbaar wordt is geel (600 nm), gevolgd door groen (550 nm) en blauw (450 nm).</a:t>
            </a:r>
            <a:endParaRPr lang="nl-NL" sz="1800" dirty="0"/>
          </a:p>
        </p:txBody>
      </p:sp>
      <p:pic>
        <p:nvPicPr>
          <p:cNvPr id="5" name="Afbeelding 4">
            <a:extLst>
              <a:ext uri="{FF2B5EF4-FFF2-40B4-BE49-F238E27FC236}">
                <a16:creationId xmlns:a16="http://schemas.microsoft.com/office/drawing/2014/main" id="{56C3B525-F529-6BAC-78F2-1288EB8D7DEB}"/>
              </a:ext>
            </a:extLst>
          </p:cNvPr>
          <p:cNvPicPr>
            <a:picLocks noChangeAspect="1"/>
          </p:cNvPicPr>
          <p:nvPr/>
        </p:nvPicPr>
        <p:blipFill>
          <a:blip r:embed="rId2"/>
          <a:stretch>
            <a:fillRect/>
          </a:stretch>
        </p:blipFill>
        <p:spPr>
          <a:xfrm>
            <a:off x="8905561" y="3906712"/>
            <a:ext cx="2951494" cy="2859896"/>
          </a:xfrm>
          <a:prstGeom prst="rect">
            <a:avLst/>
          </a:prstGeom>
        </p:spPr>
      </p:pic>
      <p:pic>
        <p:nvPicPr>
          <p:cNvPr id="6" name="Afbeelding 5">
            <a:extLst>
              <a:ext uri="{FF2B5EF4-FFF2-40B4-BE49-F238E27FC236}">
                <a16:creationId xmlns:a16="http://schemas.microsoft.com/office/drawing/2014/main" id="{422FB802-9B45-79C5-95DE-B817184840B4}"/>
              </a:ext>
            </a:extLst>
          </p:cNvPr>
          <p:cNvPicPr>
            <a:picLocks noChangeAspect="1"/>
          </p:cNvPicPr>
          <p:nvPr/>
        </p:nvPicPr>
        <p:blipFill>
          <a:blip r:embed="rId3"/>
          <a:stretch>
            <a:fillRect/>
          </a:stretch>
        </p:blipFill>
        <p:spPr>
          <a:xfrm>
            <a:off x="1097574" y="4808027"/>
            <a:ext cx="4590426" cy="1958581"/>
          </a:xfrm>
          <a:prstGeom prst="rect">
            <a:avLst/>
          </a:prstGeom>
        </p:spPr>
      </p:pic>
    </p:spTree>
    <p:extLst>
      <p:ext uri="{BB962C8B-B14F-4D97-AF65-F5344CB8AC3E}">
        <p14:creationId xmlns:p14="http://schemas.microsoft.com/office/powerpoint/2010/main" val="320992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A09C6-0E5D-FA64-C032-432DE9A560B7}"/>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117595CF-1DCD-162E-07F6-12FE5C9E9CBC}"/>
              </a:ext>
            </a:extLst>
          </p:cNvPr>
          <p:cNvSpPr txBox="1"/>
          <p:nvPr/>
        </p:nvSpPr>
        <p:spPr>
          <a:xfrm>
            <a:off x="1148317" y="531628"/>
            <a:ext cx="7655442" cy="584775"/>
          </a:xfrm>
          <a:prstGeom prst="rect">
            <a:avLst/>
          </a:prstGeom>
          <a:noFill/>
        </p:spPr>
        <p:txBody>
          <a:bodyPr wrap="square" rtlCol="0">
            <a:spAutoFit/>
          </a:bodyPr>
          <a:lstStyle/>
          <a:p>
            <a:r>
              <a:rPr lang="nl-NL" sz="3200" b="1" dirty="0"/>
              <a:t>Huiswerk les 1</a:t>
            </a:r>
            <a:r>
              <a:rPr lang="nl-NL" sz="3200" b="1"/>
              <a:t>, niveau 3,4</a:t>
            </a:r>
            <a:endParaRPr lang="nl-NL" sz="3200" b="1" dirty="0"/>
          </a:p>
        </p:txBody>
      </p:sp>
      <p:pic>
        <p:nvPicPr>
          <p:cNvPr id="1026" name="Picture 2" descr="Afbeeldingsresultaat voor rode lamp">
            <a:extLst>
              <a:ext uri="{FF2B5EF4-FFF2-40B4-BE49-F238E27FC236}">
                <a16:creationId xmlns:a16="http://schemas.microsoft.com/office/drawing/2014/main" id="{781D1CBB-38BC-C205-9DFE-ECA41F9C94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7233" y="444041"/>
            <a:ext cx="3389947" cy="2539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ekstvak 5">
            <a:extLst>
              <a:ext uri="{FF2B5EF4-FFF2-40B4-BE49-F238E27FC236}">
                <a16:creationId xmlns:a16="http://schemas.microsoft.com/office/drawing/2014/main" id="{9E19AF1F-BC39-29DD-8990-0DD4CC2B690A}"/>
              </a:ext>
            </a:extLst>
          </p:cNvPr>
          <p:cNvSpPr txBox="1"/>
          <p:nvPr/>
        </p:nvSpPr>
        <p:spPr>
          <a:xfrm>
            <a:off x="1148317" y="1720840"/>
            <a:ext cx="8000877" cy="3416320"/>
          </a:xfrm>
          <a:prstGeom prst="rect">
            <a:avLst/>
          </a:prstGeom>
          <a:noFill/>
        </p:spPr>
        <p:txBody>
          <a:bodyPr wrap="square">
            <a:spAutoFit/>
          </a:bodyPr>
          <a:lstStyle/>
          <a:p>
            <a:pPr marL="342900" indent="-342900">
              <a:buFont typeface="+mj-lt"/>
              <a:buAutoNum type="arabicPeriod" startAt="11"/>
            </a:pPr>
            <a:r>
              <a:rPr lang="nl-NL" dirty="0"/>
              <a:t>Waarom is licht een essentiële factor voor fotosynthese, en hoe beïnvloedt de lichtintensiteit de groei van een plant?</a:t>
            </a:r>
          </a:p>
          <a:p>
            <a:pPr marL="342900" indent="-342900">
              <a:buFont typeface="+mj-lt"/>
              <a:buAutoNum type="arabicPeriod" startAt="11"/>
            </a:pPr>
            <a:r>
              <a:rPr lang="nl-NL" dirty="0"/>
              <a:t>Hoe kunnen telers in een kas de lichtomstandigheden optimaliseren om een hogere opbrengst te krijgen? </a:t>
            </a:r>
          </a:p>
          <a:p>
            <a:pPr marL="342900" indent="-342900">
              <a:buFont typeface="+mj-lt"/>
              <a:buAutoNum type="arabicPeriod" startAt="11"/>
            </a:pPr>
            <a:r>
              <a:rPr lang="nl-NL" dirty="0"/>
              <a:t>Noem minimaal twee </a:t>
            </a:r>
            <a:r>
              <a:rPr lang="nl-NL" dirty="0" err="1"/>
              <a:t>methoden.Wat</a:t>
            </a:r>
            <a:r>
              <a:rPr lang="nl-NL" dirty="0"/>
              <a:t> is het effect van te veel of te weinig licht op de groei en gezondheid van een plant? Geef een voorbeeld van beide situaties.</a:t>
            </a:r>
          </a:p>
          <a:p>
            <a:pPr marL="342900" indent="-342900">
              <a:buFont typeface="+mj-lt"/>
              <a:buAutoNum type="arabicPeriod" startAt="11"/>
            </a:pPr>
            <a:r>
              <a:rPr lang="nl-NL" dirty="0"/>
              <a:t>Waarom gebruiken sommige kwekers speciale kleuren LED-licht in de kas, en welke kleuren hebben het meeste effect op de groei van planten?</a:t>
            </a:r>
          </a:p>
          <a:p>
            <a:pPr marL="342900" indent="-342900">
              <a:buFont typeface="+mj-lt"/>
              <a:buAutoNum type="arabicPeriod" startAt="11"/>
            </a:pPr>
            <a:r>
              <a:rPr lang="nl-NL" dirty="0"/>
              <a:t>Leg uit hoe de stand van de zon en de seizoenen invloed hebben op de groei van planten in de vollegrond. Hoe kunnen boeren en telers hiermee rekening houden?</a:t>
            </a:r>
          </a:p>
        </p:txBody>
      </p:sp>
    </p:spTree>
    <p:extLst>
      <p:ext uri="{BB962C8B-B14F-4D97-AF65-F5344CB8AC3E}">
        <p14:creationId xmlns:p14="http://schemas.microsoft.com/office/powerpoint/2010/main" val="188351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Vragen niveau 2-3-4 les 2</a:t>
            </a:r>
          </a:p>
        </p:txBody>
      </p:sp>
      <p:sp>
        <p:nvSpPr>
          <p:cNvPr id="2" name="Tekstvak 1">
            <a:extLst>
              <a:ext uri="{FF2B5EF4-FFF2-40B4-BE49-F238E27FC236}">
                <a16:creationId xmlns:a16="http://schemas.microsoft.com/office/drawing/2014/main" id="{5811E540-6C16-D3F2-4409-542647B8278E}"/>
              </a:ext>
            </a:extLst>
          </p:cNvPr>
          <p:cNvSpPr txBox="1"/>
          <p:nvPr/>
        </p:nvSpPr>
        <p:spPr>
          <a:xfrm>
            <a:off x="583659" y="1605063"/>
            <a:ext cx="8531157" cy="4801314"/>
          </a:xfrm>
          <a:prstGeom prst="rect">
            <a:avLst/>
          </a:prstGeom>
          <a:noFill/>
        </p:spPr>
        <p:txBody>
          <a:bodyPr wrap="square" rtlCol="0">
            <a:spAutoFit/>
          </a:bodyPr>
          <a:lstStyle/>
          <a:p>
            <a:pPr marL="342900" indent="-342900">
              <a:buFont typeface="+mj-lt"/>
              <a:buAutoNum type="arabicPeriod"/>
            </a:pPr>
            <a:r>
              <a:rPr lang="nl-NL" dirty="0"/>
              <a:t>Wat is het effect van blauw licht op de groei en ontwikkeling van planten?</a:t>
            </a:r>
          </a:p>
          <a:p>
            <a:pPr marL="342900" indent="-342900">
              <a:buFont typeface="+mj-lt"/>
              <a:buAutoNum type="arabicPeriod"/>
            </a:pPr>
            <a:r>
              <a:rPr lang="nl-NL" dirty="0"/>
              <a:t>Waarom is rood licht efficiënter voor fotosynthese dan andere kleuren licht?</a:t>
            </a:r>
          </a:p>
          <a:p>
            <a:pPr marL="342900" indent="-342900">
              <a:buFont typeface="+mj-lt"/>
              <a:buAutoNum type="arabicPeriod"/>
            </a:pPr>
            <a:r>
              <a:rPr lang="nl-NL" dirty="0"/>
              <a:t>Wat gebeurt er met een plant als deze te weinig licht krijgt? Noem twee gevolgen.</a:t>
            </a:r>
          </a:p>
          <a:p>
            <a:pPr marL="342900" indent="-342900">
              <a:buFont typeface="+mj-lt"/>
              <a:buAutoNum type="arabicPeriod"/>
            </a:pPr>
            <a:r>
              <a:rPr lang="nl-NL" dirty="0"/>
              <a:t>Wat is assimilatiebelichting en waarom wordt het toegepast in de tuinbouw?</a:t>
            </a:r>
          </a:p>
          <a:p>
            <a:pPr marL="342900" indent="-342900">
              <a:buFont typeface="+mj-lt"/>
              <a:buAutoNum type="arabicPeriod"/>
            </a:pPr>
            <a:r>
              <a:rPr lang="nl-NL" dirty="0"/>
              <a:t>Waarom wordt de verkoop van SON-T lampen vanaf 2027 in Europa verboden?</a:t>
            </a:r>
          </a:p>
          <a:p>
            <a:pPr marL="342900" indent="-342900">
              <a:buFont typeface="+mj-lt"/>
              <a:buAutoNum type="arabicPeriod"/>
            </a:pPr>
            <a:r>
              <a:rPr lang="nl-NL" dirty="0"/>
              <a:t>Je ziet een plant met lange, dunne stelen en bleke bladeren. Wat is waarschijnlijk de oorzaak en hoe kun je dit oplossen?</a:t>
            </a:r>
          </a:p>
          <a:p>
            <a:pPr marL="342900" indent="-342900">
              <a:buFont typeface="+mj-lt"/>
              <a:buAutoNum type="arabicPeriod"/>
            </a:pPr>
            <a:r>
              <a:rPr lang="nl-NL" dirty="0"/>
              <a:t>Een kweker wil planten belichten met </a:t>
            </a:r>
            <a:r>
              <a:rPr lang="nl-NL" dirty="0" err="1"/>
              <a:t>TL-buizen</a:t>
            </a:r>
            <a:r>
              <a:rPr lang="nl-NL" dirty="0"/>
              <a:t>. Noem een voor- en een nadeel van deze keuze.</a:t>
            </a:r>
          </a:p>
          <a:p>
            <a:pPr marL="342900" indent="-342900">
              <a:buFont typeface="+mj-lt"/>
              <a:buAutoNum type="arabicPeriod"/>
            </a:pPr>
            <a:r>
              <a:rPr lang="nl-NL" dirty="0"/>
              <a:t>Waarom kan te veel licht ook schadelijk zijn voor een plant? Geef twee mogelijke gevolgen.</a:t>
            </a:r>
          </a:p>
          <a:p>
            <a:pPr marL="342900" indent="-342900">
              <a:buFont typeface="+mj-lt"/>
              <a:buAutoNum type="arabicPeriod"/>
            </a:pPr>
            <a:r>
              <a:rPr lang="nl-NL" dirty="0"/>
              <a:t>Een teler gebruikt </a:t>
            </a:r>
            <a:r>
              <a:rPr lang="nl-NL" dirty="0" err="1"/>
              <a:t>LED-verlichting</a:t>
            </a:r>
            <a:r>
              <a:rPr lang="nl-NL" dirty="0"/>
              <a:t> in de kas. Noem één voordeel en één nadeel van deze keuze.</a:t>
            </a:r>
          </a:p>
          <a:p>
            <a:pPr marL="342900" indent="-342900">
              <a:buFont typeface="+mj-lt"/>
              <a:buAutoNum type="arabicPeriod"/>
            </a:pPr>
            <a:r>
              <a:rPr lang="nl-NL" dirty="0"/>
              <a:t>Waarom hebben planten in de handelsfase vaak minder licht nodig dan tijdens de teeltfase?</a:t>
            </a:r>
          </a:p>
        </p:txBody>
      </p:sp>
    </p:spTree>
    <p:extLst>
      <p:ext uri="{BB962C8B-B14F-4D97-AF65-F5344CB8AC3E}">
        <p14:creationId xmlns:p14="http://schemas.microsoft.com/office/powerpoint/2010/main" val="19108377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Vragen niveau 3-4 les 2</a:t>
            </a:r>
          </a:p>
        </p:txBody>
      </p:sp>
      <p:sp>
        <p:nvSpPr>
          <p:cNvPr id="2" name="Tekstvak 1">
            <a:extLst>
              <a:ext uri="{FF2B5EF4-FFF2-40B4-BE49-F238E27FC236}">
                <a16:creationId xmlns:a16="http://schemas.microsoft.com/office/drawing/2014/main" id="{7A849BA2-9346-1AFD-DA67-448AEC1A7A88}"/>
              </a:ext>
            </a:extLst>
          </p:cNvPr>
          <p:cNvSpPr txBox="1"/>
          <p:nvPr/>
        </p:nvSpPr>
        <p:spPr>
          <a:xfrm>
            <a:off x="1079770" y="1488332"/>
            <a:ext cx="7529209" cy="3693319"/>
          </a:xfrm>
          <a:prstGeom prst="rect">
            <a:avLst/>
          </a:prstGeom>
          <a:noFill/>
        </p:spPr>
        <p:txBody>
          <a:bodyPr wrap="square" rtlCol="0">
            <a:spAutoFit/>
          </a:bodyPr>
          <a:lstStyle/>
          <a:p>
            <a:pPr marL="342900" indent="-342900">
              <a:buFont typeface="+mj-lt"/>
              <a:buAutoNum type="arabicPeriod" startAt="11"/>
            </a:pPr>
            <a:r>
              <a:rPr lang="nl-NL" dirty="0"/>
              <a:t>Vergelijk de werking van SON-T lampen en </a:t>
            </a:r>
            <a:r>
              <a:rPr lang="nl-NL" dirty="0" err="1"/>
              <a:t>LED-verlichting</a:t>
            </a:r>
            <a:r>
              <a:rPr lang="nl-NL" dirty="0"/>
              <a:t> in de plantenteelt. Noem minstens twee verschillen en leg uit welk type verlichting beter is voor energiezuinige teelt.</a:t>
            </a:r>
          </a:p>
          <a:p>
            <a:pPr marL="342900" indent="-342900">
              <a:buFont typeface="+mj-lt"/>
              <a:buAutoNum type="arabicPeriod" startAt="11"/>
            </a:pPr>
            <a:r>
              <a:rPr lang="nl-NL" dirty="0"/>
              <a:t> Een teler merkt dat zijn planten ondanks voldoende water en voedingsstoffen toch slecht groeien. Hij gebruikt alleen natuurlijk zonlicht. Wat zou de oorzaak kunnen zijn en welke oplossing kun je voorstellen?</a:t>
            </a:r>
          </a:p>
          <a:p>
            <a:pPr marL="342900" indent="-342900">
              <a:buFont typeface="+mj-lt"/>
              <a:buAutoNum type="arabicPeriod" startAt="11"/>
            </a:pPr>
            <a:r>
              <a:rPr lang="nl-NL" dirty="0"/>
              <a:t>In sommige kassen worden verschillende kleuren LED-licht gebruikt. Zoek op welke kleur(en) het beste zijn voor bladgroei en bloemvorming. Licht je antwoord toe met een korte uitleg.</a:t>
            </a:r>
          </a:p>
          <a:p>
            <a:pPr marL="342900" indent="-342900">
              <a:buFont typeface="+mj-lt"/>
              <a:buAutoNum type="arabicPeriod" startAt="11"/>
            </a:pPr>
            <a:r>
              <a:rPr lang="nl-NL" dirty="0"/>
              <a:t>Een tomatenkweker wil in de wintermaanden de productie verhogen met kunstlicht. Welke factoren moet hij in overweging nemen bij de keuze van verlichting, en waarom?</a:t>
            </a:r>
          </a:p>
        </p:txBody>
      </p:sp>
    </p:spTree>
    <p:extLst>
      <p:ext uri="{BB962C8B-B14F-4D97-AF65-F5344CB8AC3E}">
        <p14:creationId xmlns:p14="http://schemas.microsoft.com/office/powerpoint/2010/main" val="343428553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43776" y="500585"/>
            <a:ext cx="7344223" cy="720000"/>
          </a:xfrm>
        </p:spPr>
        <p:txBody>
          <a:bodyPr>
            <a:normAutofit/>
          </a:bodyPr>
          <a:lstStyle/>
          <a:p>
            <a:r>
              <a:rPr lang="nl-NL" dirty="0"/>
              <a:t>Huiswerk niveau 2 les 3</a:t>
            </a:r>
          </a:p>
        </p:txBody>
      </p:sp>
      <p:sp>
        <p:nvSpPr>
          <p:cNvPr id="3" name="Tijdelijke aanduiding voor tekst 2"/>
          <p:cNvSpPr>
            <a:spLocks noGrp="1"/>
          </p:cNvSpPr>
          <p:nvPr>
            <p:ph type="body" sz="quarter" idx="10"/>
          </p:nvPr>
        </p:nvSpPr>
        <p:spPr/>
        <p:txBody>
          <a:bodyPr/>
          <a:lstStyle/>
          <a:p>
            <a:pPr indent="0">
              <a:buNone/>
            </a:pPr>
            <a:r>
              <a:rPr lang="nl-NL" dirty="0"/>
              <a:t>Maak van de </a:t>
            </a:r>
            <a:r>
              <a:rPr lang="nl-NL" dirty="0" err="1"/>
              <a:t>webquest</a:t>
            </a:r>
            <a:r>
              <a:rPr lang="nl-NL" dirty="0"/>
              <a:t> licht de 1</a:t>
            </a:r>
            <a:r>
              <a:rPr lang="nl-NL" baseline="30000" dirty="0"/>
              <a:t>e</a:t>
            </a:r>
            <a:r>
              <a:rPr lang="nl-NL" dirty="0"/>
              <a:t> opdracht </a:t>
            </a:r>
          </a:p>
        </p:txBody>
      </p:sp>
      <p:pic>
        <p:nvPicPr>
          <p:cNvPr id="4" name="Afbeelding 3">
            <a:extLst>
              <a:ext uri="{FF2B5EF4-FFF2-40B4-BE49-F238E27FC236}">
                <a16:creationId xmlns:a16="http://schemas.microsoft.com/office/drawing/2014/main" id="{96B22F72-C35B-449F-90D3-1B606F847DC6}"/>
              </a:ext>
            </a:extLst>
          </p:cNvPr>
          <p:cNvPicPr>
            <a:picLocks noChangeAspect="1"/>
          </p:cNvPicPr>
          <p:nvPr/>
        </p:nvPicPr>
        <p:blipFill>
          <a:blip r:embed="rId2"/>
          <a:stretch>
            <a:fillRect/>
          </a:stretch>
        </p:blipFill>
        <p:spPr>
          <a:xfrm>
            <a:off x="1067434" y="1930754"/>
            <a:ext cx="3804249" cy="1924197"/>
          </a:xfrm>
          <a:prstGeom prst="rect">
            <a:avLst/>
          </a:prstGeom>
        </p:spPr>
      </p:pic>
      <p:pic>
        <p:nvPicPr>
          <p:cNvPr id="8" name="Afbeelding 7">
            <a:extLst>
              <a:ext uri="{FF2B5EF4-FFF2-40B4-BE49-F238E27FC236}">
                <a16:creationId xmlns:a16="http://schemas.microsoft.com/office/drawing/2014/main" id="{8A9A84BE-2617-63DE-99D9-F6B412C20DEF}"/>
              </a:ext>
            </a:extLst>
          </p:cNvPr>
          <p:cNvPicPr>
            <a:picLocks noChangeAspect="1"/>
          </p:cNvPicPr>
          <p:nvPr/>
        </p:nvPicPr>
        <p:blipFill>
          <a:blip r:embed="rId3"/>
          <a:stretch>
            <a:fillRect/>
          </a:stretch>
        </p:blipFill>
        <p:spPr>
          <a:xfrm>
            <a:off x="1255243" y="4110366"/>
            <a:ext cx="5620534" cy="1867161"/>
          </a:xfrm>
          <a:prstGeom prst="rect">
            <a:avLst/>
          </a:prstGeom>
        </p:spPr>
      </p:pic>
    </p:spTree>
    <p:extLst>
      <p:ext uri="{BB962C8B-B14F-4D97-AF65-F5344CB8AC3E}">
        <p14:creationId xmlns:p14="http://schemas.microsoft.com/office/powerpoint/2010/main" val="18318018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0341B-2828-668A-901C-28564D07C2C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DE84D65-357F-CD6D-EED7-6DD457DA6850}"/>
              </a:ext>
            </a:extLst>
          </p:cNvPr>
          <p:cNvSpPr>
            <a:spLocks noGrp="1"/>
          </p:cNvSpPr>
          <p:nvPr>
            <p:ph type="title"/>
          </p:nvPr>
        </p:nvSpPr>
        <p:spPr>
          <a:xfrm>
            <a:off x="1943776" y="500585"/>
            <a:ext cx="8364789" cy="720000"/>
          </a:xfrm>
        </p:spPr>
        <p:txBody>
          <a:bodyPr>
            <a:normAutofit/>
          </a:bodyPr>
          <a:lstStyle/>
          <a:p>
            <a:r>
              <a:rPr lang="nl-NL" dirty="0"/>
              <a:t>Huiswerk niveau 3,4 les 3</a:t>
            </a:r>
          </a:p>
        </p:txBody>
      </p:sp>
      <p:sp>
        <p:nvSpPr>
          <p:cNvPr id="3" name="Tijdelijke aanduiding voor tekst 2">
            <a:extLst>
              <a:ext uri="{FF2B5EF4-FFF2-40B4-BE49-F238E27FC236}">
                <a16:creationId xmlns:a16="http://schemas.microsoft.com/office/drawing/2014/main" id="{8A142324-10F9-D980-9406-111959BF05C0}"/>
              </a:ext>
            </a:extLst>
          </p:cNvPr>
          <p:cNvSpPr>
            <a:spLocks noGrp="1"/>
          </p:cNvSpPr>
          <p:nvPr>
            <p:ph type="body" sz="quarter" idx="10"/>
          </p:nvPr>
        </p:nvSpPr>
        <p:spPr/>
        <p:txBody>
          <a:bodyPr/>
          <a:lstStyle/>
          <a:p>
            <a:pPr indent="0">
              <a:buNone/>
            </a:pPr>
            <a:r>
              <a:rPr lang="nl-NL" dirty="0"/>
              <a:t>Maak van de </a:t>
            </a:r>
            <a:r>
              <a:rPr lang="nl-NL" dirty="0" err="1"/>
              <a:t>webquest</a:t>
            </a:r>
            <a:r>
              <a:rPr lang="nl-NL" dirty="0"/>
              <a:t> licht de 1</a:t>
            </a:r>
            <a:r>
              <a:rPr lang="nl-NL" baseline="30000" dirty="0"/>
              <a:t>e</a:t>
            </a:r>
            <a:r>
              <a:rPr lang="nl-NL" dirty="0"/>
              <a:t> en 2</a:t>
            </a:r>
            <a:r>
              <a:rPr lang="nl-NL" baseline="30000" dirty="0"/>
              <a:t>e</a:t>
            </a:r>
            <a:r>
              <a:rPr lang="nl-NL" dirty="0"/>
              <a:t> opdracht </a:t>
            </a:r>
          </a:p>
        </p:txBody>
      </p:sp>
      <p:pic>
        <p:nvPicPr>
          <p:cNvPr id="4" name="Afbeelding 3">
            <a:extLst>
              <a:ext uri="{FF2B5EF4-FFF2-40B4-BE49-F238E27FC236}">
                <a16:creationId xmlns:a16="http://schemas.microsoft.com/office/drawing/2014/main" id="{084A092B-D8C1-62F3-D94F-48CFE37E3489}"/>
              </a:ext>
            </a:extLst>
          </p:cNvPr>
          <p:cNvPicPr>
            <a:picLocks noChangeAspect="1"/>
          </p:cNvPicPr>
          <p:nvPr/>
        </p:nvPicPr>
        <p:blipFill>
          <a:blip r:embed="rId2"/>
          <a:stretch>
            <a:fillRect/>
          </a:stretch>
        </p:blipFill>
        <p:spPr>
          <a:xfrm>
            <a:off x="1067434" y="1930754"/>
            <a:ext cx="3804249" cy="1924197"/>
          </a:xfrm>
          <a:prstGeom prst="rect">
            <a:avLst/>
          </a:prstGeom>
        </p:spPr>
      </p:pic>
      <p:pic>
        <p:nvPicPr>
          <p:cNvPr id="6" name="Afbeelding 5">
            <a:extLst>
              <a:ext uri="{FF2B5EF4-FFF2-40B4-BE49-F238E27FC236}">
                <a16:creationId xmlns:a16="http://schemas.microsoft.com/office/drawing/2014/main" id="{74959C4C-C27D-CEF4-CC5A-79A8B3E69A34}"/>
              </a:ext>
            </a:extLst>
          </p:cNvPr>
          <p:cNvPicPr>
            <a:picLocks noChangeAspect="1"/>
          </p:cNvPicPr>
          <p:nvPr/>
        </p:nvPicPr>
        <p:blipFill>
          <a:blip r:embed="rId3"/>
          <a:stretch>
            <a:fillRect/>
          </a:stretch>
        </p:blipFill>
        <p:spPr>
          <a:xfrm>
            <a:off x="872034" y="4040592"/>
            <a:ext cx="4517717" cy="2682815"/>
          </a:xfrm>
          <a:prstGeom prst="rect">
            <a:avLst/>
          </a:prstGeom>
        </p:spPr>
      </p:pic>
      <p:pic>
        <p:nvPicPr>
          <p:cNvPr id="7" name="Afbeelding 6">
            <a:extLst>
              <a:ext uri="{FF2B5EF4-FFF2-40B4-BE49-F238E27FC236}">
                <a16:creationId xmlns:a16="http://schemas.microsoft.com/office/drawing/2014/main" id="{DDF62066-32B9-F438-BB18-4227C54E22B8}"/>
              </a:ext>
            </a:extLst>
          </p:cNvPr>
          <p:cNvPicPr>
            <a:picLocks noChangeAspect="1"/>
          </p:cNvPicPr>
          <p:nvPr/>
        </p:nvPicPr>
        <p:blipFill>
          <a:blip r:embed="rId4"/>
          <a:stretch>
            <a:fillRect/>
          </a:stretch>
        </p:blipFill>
        <p:spPr>
          <a:xfrm>
            <a:off x="5532127" y="4042801"/>
            <a:ext cx="4776439" cy="2668002"/>
          </a:xfrm>
          <a:prstGeom prst="rect">
            <a:avLst/>
          </a:prstGeom>
        </p:spPr>
      </p:pic>
      <p:pic>
        <p:nvPicPr>
          <p:cNvPr id="8" name="Afbeelding 7">
            <a:extLst>
              <a:ext uri="{FF2B5EF4-FFF2-40B4-BE49-F238E27FC236}">
                <a16:creationId xmlns:a16="http://schemas.microsoft.com/office/drawing/2014/main" id="{5071EC88-4257-5127-3299-CAE4840D309A}"/>
              </a:ext>
            </a:extLst>
          </p:cNvPr>
          <p:cNvPicPr>
            <a:picLocks noChangeAspect="1"/>
          </p:cNvPicPr>
          <p:nvPr/>
        </p:nvPicPr>
        <p:blipFill>
          <a:blip r:embed="rId5"/>
          <a:stretch>
            <a:fillRect/>
          </a:stretch>
        </p:blipFill>
        <p:spPr>
          <a:xfrm>
            <a:off x="5892249" y="1987790"/>
            <a:ext cx="5620534" cy="1867161"/>
          </a:xfrm>
          <a:prstGeom prst="rect">
            <a:avLst/>
          </a:prstGeom>
        </p:spPr>
      </p:pic>
    </p:spTree>
    <p:extLst>
      <p:ext uri="{BB962C8B-B14F-4D97-AF65-F5344CB8AC3E}">
        <p14:creationId xmlns:p14="http://schemas.microsoft.com/office/powerpoint/2010/main" val="32657024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Afbeelding 6">
            <a:extLst>
              <a:ext uri="{FF2B5EF4-FFF2-40B4-BE49-F238E27FC236}">
                <a16:creationId xmlns:a16="http://schemas.microsoft.com/office/drawing/2014/main" id="{03026312-F01A-4A57-A17D-B6FB3D3E8C0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Afbeelding 3">
            <a:extLst>
              <a:ext uri="{FF2B5EF4-FFF2-40B4-BE49-F238E27FC236}">
                <a16:creationId xmlns:a16="http://schemas.microsoft.com/office/drawing/2014/main" id="{0ADA8848-F881-465A-8980-4120C85CA1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7564" y="1557339"/>
            <a:ext cx="8016875" cy="412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52625" y="531628"/>
            <a:ext cx="7751134" cy="584775"/>
          </a:xfrm>
          <a:prstGeom prst="rect">
            <a:avLst/>
          </a:prstGeom>
          <a:noFill/>
        </p:spPr>
        <p:txBody>
          <a:bodyPr wrap="square" rtlCol="0">
            <a:spAutoFit/>
          </a:bodyPr>
          <a:lstStyle/>
          <a:p>
            <a:r>
              <a:rPr lang="nl-NL" sz="3200" b="1" dirty="0"/>
              <a:t>Groeilicht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5" y="1347743"/>
            <a:ext cx="6028660" cy="6370975"/>
          </a:xfrm>
          <a:prstGeom prst="rect">
            <a:avLst/>
          </a:prstGeom>
          <a:noFill/>
        </p:spPr>
        <p:txBody>
          <a:bodyPr wrap="square" rtlCol="0">
            <a:spAutoFit/>
          </a:bodyPr>
          <a:lstStyle/>
          <a:p>
            <a:r>
              <a:rPr lang="nl-NL" sz="2400" b="1" dirty="0"/>
              <a:t>Groeilicht</a:t>
            </a:r>
            <a:r>
              <a:rPr lang="nl-NL" sz="2400" dirty="0"/>
              <a:t> is de samenstelling van het licht waarvoor de plant gevoelig is. </a:t>
            </a:r>
          </a:p>
          <a:p>
            <a:endParaRPr lang="nl-NL" sz="2400" dirty="0"/>
          </a:p>
          <a:p>
            <a:r>
              <a:rPr lang="nl-NL" sz="2400" dirty="0"/>
              <a:t>Planten hebben een hele andere relatieve gevoeligheid voor licht dan mensen.</a:t>
            </a:r>
          </a:p>
          <a:p>
            <a:r>
              <a:rPr lang="nl-NL" sz="2400" dirty="0"/>
              <a:t> </a:t>
            </a:r>
          </a:p>
          <a:p>
            <a:r>
              <a:rPr lang="nl-NL" sz="2400" dirty="0"/>
              <a:t>De plant is het meest gevoelig voor de kleuren </a:t>
            </a:r>
            <a:r>
              <a:rPr lang="nl-NL" sz="2400" b="1" dirty="0"/>
              <a:t>rood</a:t>
            </a:r>
            <a:r>
              <a:rPr lang="nl-NL" sz="2400" dirty="0"/>
              <a:t> en </a:t>
            </a:r>
            <a:r>
              <a:rPr lang="nl-NL" sz="2400" b="1" dirty="0"/>
              <a:t>oranje</a:t>
            </a:r>
            <a:r>
              <a:rPr lang="nl-NL" sz="2400" dirty="0"/>
              <a:t> en het minst gevoelig voor groen licht. </a:t>
            </a:r>
          </a:p>
          <a:p>
            <a:endParaRPr lang="nl-NL" sz="2400" dirty="0"/>
          </a:p>
          <a:p>
            <a:r>
              <a:rPr lang="nl-NL" sz="2400" dirty="0"/>
              <a:t>Deze kleur wordt grotendeels door het blad weerkaatst. Daarom ziet een blad er ook groen uit. </a:t>
            </a:r>
          </a:p>
          <a:p>
            <a:endParaRPr lang="nl-NL" sz="2400" dirty="0"/>
          </a:p>
          <a:p>
            <a:endParaRPr lang="nl-NL" dirty="0"/>
          </a:p>
          <a:p>
            <a:endParaRPr lang="nl-NL" dirty="0"/>
          </a:p>
          <a:p>
            <a:endParaRPr lang="nl-NL" dirty="0"/>
          </a:p>
          <a:p>
            <a:endParaRPr lang="nl-NL" dirty="0"/>
          </a:p>
        </p:txBody>
      </p:sp>
      <p:pic>
        <p:nvPicPr>
          <p:cNvPr id="2" name="Afbeelding 1">
            <a:extLst>
              <a:ext uri="{FF2B5EF4-FFF2-40B4-BE49-F238E27FC236}">
                <a16:creationId xmlns:a16="http://schemas.microsoft.com/office/drawing/2014/main" id="{C887FA94-4306-408B-8D8C-934E25387F2B}"/>
              </a:ext>
            </a:extLst>
          </p:cNvPr>
          <p:cNvPicPr>
            <a:picLocks noChangeAspect="1"/>
          </p:cNvPicPr>
          <p:nvPr/>
        </p:nvPicPr>
        <p:blipFill>
          <a:blip r:embed="rId2"/>
          <a:stretch>
            <a:fillRect/>
          </a:stretch>
        </p:blipFill>
        <p:spPr>
          <a:xfrm>
            <a:off x="7791654" y="1296873"/>
            <a:ext cx="4400346" cy="4264253"/>
          </a:xfrm>
          <a:prstGeom prst="rect">
            <a:avLst/>
          </a:prstGeom>
        </p:spPr>
      </p:pic>
    </p:spTree>
    <p:extLst>
      <p:ext uri="{BB962C8B-B14F-4D97-AF65-F5344CB8AC3E}">
        <p14:creationId xmlns:p14="http://schemas.microsoft.com/office/powerpoint/2010/main" val="684573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1000"/>
                                        <p:tgtEl>
                                          <p:spTgt spid="9">
                                            <p:txEl>
                                              <p:pRg st="4" end="4"/>
                                            </p:txEl>
                                          </p:spTgt>
                                        </p:tgtEl>
                                      </p:cBhvr>
                                    </p:animEffect>
                                    <p:anim calcmode="lin" valueType="num">
                                      <p:cBhvr>
                                        <p:cTn id="20"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6" end="6"/>
                                            </p:txEl>
                                          </p:spTgt>
                                        </p:tgtEl>
                                        <p:attrNameLst>
                                          <p:attrName>style.visibility</p:attrName>
                                        </p:attrNameLst>
                                      </p:cBhvr>
                                      <p:to>
                                        <p:strVal val="visible"/>
                                      </p:to>
                                    </p:set>
                                    <p:animEffect transition="in" filter="fade">
                                      <p:cBhvr>
                                        <p:cTn id="26" dur="1000"/>
                                        <p:tgtEl>
                                          <p:spTgt spid="9">
                                            <p:txEl>
                                              <p:pRg st="6" end="6"/>
                                            </p:txEl>
                                          </p:spTgt>
                                        </p:tgtEl>
                                      </p:cBhvr>
                                    </p:animEffect>
                                    <p:anim calcmode="lin" valueType="num">
                                      <p:cBhvr>
                                        <p:cTn id="27"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3B8690-D359-52F7-1E22-E45EE6396AF9}"/>
              </a:ext>
            </a:extLst>
          </p:cNvPr>
          <p:cNvSpPr>
            <a:spLocks noGrp="1"/>
          </p:cNvSpPr>
          <p:nvPr>
            <p:ph type="title"/>
          </p:nvPr>
        </p:nvSpPr>
        <p:spPr/>
        <p:txBody>
          <a:bodyPr/>
          <a:lstStyle/>
          <a:p>
            <a:r>
              <a:rPr lang="nl-NL" dirty="0"/>
              <a:t>Verdeling van de kleuren zonlicht</a:t>
            </a:r>
          </a:p>
        </p:txBody>
      </p:sp>
      <p:sp>
        <p:nvSpPr>
          <p:cNvPr id="3" name="Tijdelijke aanduiding voor inhoud 2">
            <a:extLst>
              <a:ext uri="{FF2B5EF4-FFF2-40B4-BE49-F238E27FC236}">
                <a16:creationId xmlns:a16="http://schemas.microsoft.com/office/drawing/2014/main" id="{7CBBB5E9-A0D8-0017-5706-158BFAC02C53}"/>
              </a:ext>
            </a:extLst>
          </p:cNvPr>
          <p:cNvSpPr>
            <a:spLocks noGrp="1"/>
          </p:cNvSpPr>
          <p:nvPr>
            <p:ph idx="1"/>
          </p:nvPr>
        </p:nvSpPr>
        <p:spPr>
          <a:xfrm>
            <a:off x="914400" y="1728000"/>
            <a:ext cx="8877600" cy="4351338"/>
          </a:xfrm>
        </p:spPr>
        <p:txBody>
          <a:bodyPr>
            <a:normAutofit/>
          </a:bodyPr>
          <a:lstStyle/>
          <a:p>
            <a:pPr indent="0">
              <a:buNone/>
            </a:pPr>
            <a:r>
              <a:rPr lang="nl-NL" dirty="0"/>
              <a:t>Zonlicht bestaat uit:</a:t>
            </a:r>
          </a:p>
          <a:p>
            <a:pPr indent="0">
              <a:buNone/>
            </a:pPr>
            <a:endParaRPr lang="nl-NL" dirty="0"/>
          </a:p>
          <a:p>
            <a:pPr marL="342900" indent="-342900"/>
            <a:r>
              <a:rPr lang="nl-NL" dirty="0"/>
              <a:t>25 % Blauw (400-500 nm)</a:t>
            </a:r>
          </a:p>
          <a:p>
            <a:pPr marL="342900" indent="-342900"/>
            <a:r>
              <a:rPr lang="nl-NL" dirty="0"/>
              <a:t>20 % Groen (500-570 nm)</a:t>
            </a:r>
          </a:p>
          <a:p>
            <a:pPr marL="342900" indent="-342900"/>
            <a:r>
              <a:rPr lang="nl-NL" dirty="0"/>
              <a:t>15 % Groen/geel (570-590 nm)</a:t>
            </a:r>
          </a:p>
          <a:p>
            <a:pPr marL="342900" indent="-342900"/>
            <a:r>
              <a:rPr lang="nl-NL" dirty="0"/>
              <a:t>20 % </a:t>
            </a:r>
            <a:r>
              <a:rPr lang="nl-NL" dirty="0" err="1"/>
              <a:t>Oranje-rood</a:t>
            </a:r>
            <a:r>
              <a:rPr lang="nl-NL" dirty="0"/>
              <a:t> (590-650 nm)</a:t>
            </a:r>
          </a:p>
          <a:p>
            <a:pPr marL="342900" indent="-342900"/>
            <a:r>
              <a:rPr lang="nl-NL" dirty="0"/>
              <a:t>20 % Diep rood-</a:t>
            </a:r>
            <a:r>
              <a:rPr lang="nl-NL" dirty="0" err="1"/>
              <a:t>verrood</a:t>
            </a:r>
            <a:r>
              <a:rPr lang="nl-NL" dirty="0"/>
              <a:t> (650-700 nm)</a:t>
            </a:r>
          </a:p>
          <a:p>
            <a:pPr marL="342900" indent="-342900"/>
            <a:endParaRPr lang="nl-NL" dirty="0"/>
          </a:p>
          <a:p>
            <a:pPr marL="342900" indent="-342900"/>
            <a:endParaRPr lang="nl-NL" dirty="0"/>
          </a:p>
          <a:p>
            <a:pPr indent="0">
              <a:buNone/>
            </a:pPr>
            <a:endParaRPr lang="nl-NL" dirty="0"/>
          </a:p>
          <a:p>
            <a:pPr indent="0">
              <a:buNone/>
            </a:pPr>
            <a:endParaRPr lang="nl-NL" dirty="0"/>
          </a:p>
        </p:txBody>
      </p:sp>
      <p:pic>
        <p:nvPicPr>
          <p:cNvPr id="5" name="Afbeelding 4">
            <a:extLst>
              <a:ext uri="{FF2B5EF4-FFF2-40B4-BE49-F238E27FC236}">
                <a16:creationId xmlns:a16="http://schemas.microsoft.com/office/drawing/2014/main" id="{611EB096-AA9A-1864-7A3E-01FFDA34848E}"/>
              </a:ext>
            </a:extLst>
          </p:cNvPr>
          <p:cNvPicPr>
            <a:picLocks noChangeAspect="1"/>
          </p:cNvPicPr>
          <p:nvPr/>
        </p:nvPicPr>
        <p:blipFill>
          <a:blip r:embed="rId2"/>
          <a:srcRect t="16750" r="81418"/>
          <a:stretch/>
        </p:blipFill>
        <p:spPr>
          <a:xfrm>
            <a:off x="7058396" y="1340285"/>
            <a:ext cx="5133604" cy="3156559"/>
          </a:xfrm>
          <a:prstGeom prst="rect">
            <a:avLst/>
          </a:prstGeom>
        </p:spPr>
      </p:pic>
    </p:spTree>
    <p:extLst>
      <p:ext uri="{BB962C8B-B14F-4D97-AF65-F5344CB8AC3E}">
        <p14:creationId xmlns:p14="http://schemas.microsoft.com/office/powerpoint/2010/main" val="163938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mbo zone.potx" id="{0BCAC3F8-4FF1-499E-BA49-5CC313878B9A}" vid="{F13681D8-602E-4945-A6E2-54F6374ECF3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6ABF5A-F967-43D2-85CE-191530E04545}">
  <ds:schemaRefs>
    <ds:schemaRef ds:uri="http://schemas.microsoft.com/sharepoint/v3/contenttype/forms"/>
  </ds:schemaRefs>
</ds:datastoreItem>
</file>

<file path=customXml/itemProps2.xml><?xml version="1.0" encoding="utf-8"?>
<ds:datastoreItem xmlns:ds="http://schemas.openxmlformats.org/officeDocument/2006/customXml" ds:itemID="{23405B11-C743-4487-8CC2-80C9B23D689C}">
  <ds:schemaRefs>
    <ds:schemaRef ds:uri="http://purl.org/dc/terms/"/>
    <ds:schemaRef ds:uri="http://schemas.microsoft.com/office/2006/metadata/properties"/>
    <ds:schemaRef ds:uri="http://www.w3.org/XML/1998/namespac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521c7c86-cc27-4cef-8605-4ebb03422227"/>
    <ds:schemaRef ds:uri="88fa185b-b6f4-4426-890a-edc6532e8d4f"/>
    <ds:schemaRef ds:uri="http://purl.org/dc/dcmitype/"/>
  </ds:schemaRefs>
</ds:datastoreItem>
</file>

<file path=customXml/itemProps3.xml><?xml version="1.0" encoding="utf-8"?>
<ds:datastoreItem xmlns:ds="http://schemas.openxmlformats.org/officeDocument/2006/customXml" ds:itemID="{53A0E0C3-808F-496B-BB64-3C97FF3004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Presentatie mbo zone</Template>
  <TotalTime>1609</TotalTime>
  <Words>4985</Words>
  <Application>Microsoft Office PowerPoint</Application>
  <PresentationFormat>Breedbeeld</PresentationFormat>
  <Paragraphs>547</Paragraphs>
  <Slides>75</Slides>
  <Notes>12</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75</vt:i4>
      </vt:variant>
    </vt:vector>
  </HeadingPairs>
  <TitlesOfParts>
    <vt:vector size="79" baseType="lpstr">
      <vt:lpstr>Arial</vt:lpstr>
      <vt:lpstr>Calibri</vt:lpstr>
      <vt:lpstr>Wingdings</vt:lpstr>
      <vt:lpstr>Kantoorthema</vt:lpstr>
      <vt:lpstr>PowerPoint-presentatie</vt:lpstr>
      <vt:lpstr>PowerPoint-presentatie</vt:lpstr>
      <vt:lpstr>PowerPoint-presentatie</vt:lpstr>
      <vt:lpstr>PowerPoint-presentatie</vt:lpstr>
      <vt:lpstr>Verdeling van zonlicht</vt:lpstr>
      <vt:lpstr>Straling</vt:lpstr>
      <vt:lpstr>Zichtbaar licht</vt:lpstr>
      <vt:lpstr>PowerPoint-presentatie</vt:lpstr>
      <vt:lpstr>Verdeling van de kleuren zonlicht</vt:lpstr>
      <vt:lpstr>Lichtkleur en effect op de plant</vt:lpstr>
      <vt:lpstr>Lichtkleur en effect op de plant</vt:lpstr>
      <vt:lpstr>Lichtkleur en effect op de plant</vt:lpstr>
      <vt:lpstr>Lichtkleur en effect op de plant</vt:lpstr>
      <vt:lpstr>Lichtkleur en effect op de plant</vt:lpstr>
      <vt:lpstr>Lichtkleur en effect op de plant</vt:lpstr>
      <vt:lpstr>Lichtkleur en effect op de plant</vt:lpstr>
      <vt:lpstr>Lichtkleur en effect op de plant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 licht meten</vt:lpstr>
      <vt:lpstr>PowerPoint-presentatie</vt:lpstr>
      <vt:lpstr>Hoeveelheid licht</vt:lpstr>
      <vt:lpstr>Hoeveelheid licht</vt:lpstr>
      <vt:lpstr>Voorbeeld</vt:lpstr>
      <vt:lpstr>Voorbeeld</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Oefeningen</vt:lpstr>
      <vt:lpstr>PowerPoint-presentatie</vt:lpstr>
      <vt:lpstr>Groep 2</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Oefeningen</vt:lpstr>
      <vt:lpstr>PowerPoint-presentatie</vt:lpstr>
      <vt:lpstr>PowerPoint-presentatie</vt:lpstr>
      <vt:lpstr>PowerPoint-presentatie</vt:lpstr>
      <vt:lpstr>PowerPoint-presentatie</vt:lpstr>
      <vt:lpstr>Huiswerk niveau 2 les 3</vt:lpstr>
      <vt:lpstr>Huiswerk niveau 3,4 les 3</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Robert Soesman</dc:creator>
  <cp:lastModifiedBy>Gé Verbeek</cp:lastModifiedBy>
  <cp:revision>72</cp:revision>
  <dcterms:created xsi:type="dcterms:W3CDTF">2019-09-11T12:04:38Z</dcterms:created>
  <dcterms:modified xsi:type="dcterms:W3CDTF">2025-05-07T09:44:23Z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