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9"/>
  </p:notesMasterIdLst>
  <p:handoutMasterIdLst>
    <p:handoutMasterId r:id="rId50"/>
  </p:handoutMasterIdLst>
  <p:sldIdLst>
    <p:sldId id="256" r:id="rId5"/>
    <p:sldId id="293" r:id="rId6"/>
    <p:sldId id="290" r:id="rId7"/>
    <p:sldId id="257" r:id="rId8"/>
    <p:sldId id="292" r:id="rId9"/>
    <p:sldId id="294" r:id="rId10"/>
    <p:sldId id="370" r:id="rId11"/>
    <p:sldId id="371" r:id="rId12"/>
    <p:sldId id="264" r:id="rId13"/>
    <p:sldId id="286" r:id="rId14"/>
    <p:sldId id="275" r:id="rId15"/>
    <p:sldId id="277" r:id="rId16"/>
    <p:sldId id="278" r:id="rId17"/>
    <p:sldId id="372" r:id="rId18"/>
    <p:sldId id="373" r:id="rId19"/>
    <p:sldId id="374" r:id="rId20"/>
    <p:sldId id="280" r:id="rId21"/>
    <p:sldId id="285" r:id="rId22"/>
    <p:sldId id="281" r:id="rId23"/>
    <p:sldId id="282" r:id="rId24"/>
    <p:sldId id="375" r:id="rId25"/>
    <p:sldId id="376" r:id="rId26"/>
    <p:sldId id="377" r:id="rId27"/>
    <p:sldId id="291" r:id="rId28"/>
    <p:sldId id="258" r:id="rId29"/>
    <p:sldId id="259" r:id="rId30"/>
    <p:sldId id="265" r:id="rId31"/>
    <p:sldId id="266" r:id="rId32"/>
    <p:sldId id="267" r:id="rId33"/>
    <p:sldId id="268" r:id="rId34"/>
    <p:sldId id="269" r:id="rId35"/>
    <p:sldId id="385" r:id="rId36"/>
    <p:sldId id="384" r:id="rId37"/>
    <p:sldId id="274" r:id="rId38"/>
    <p:sldId id="287" r:id="rId39"/>
    <p:sldId id="382" r:id="rId40"/>
    <p:sldId id="378" r:id="rId41"/>
    <p:sldId id="272" r:id="rId42"/>
    <p:sldId id="383" r:id="rId43"/>
    <p:sldId id="379" r:id="rId44"/>
    <p:sldId id="380" r:id="rId45"/>
    <p:sldId id="381" r:id="rId46"/>
    <p:sldId id="276" r:id="rId47"/>
    <p:sldId id="283" r:id="rId48"/>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obert Soesman" initials="RS" lastIdx="1" clrIdx="0">
    <p:extLst>
      <p:ext uri="{19B8F6BF-5375-455C-9EA6-DF929625EA0E}">
        <p15:presenceInfo xmlns:p15="http://schemas.microsoft.com/office/powerpoint/2012/main" userId="S-1-5-21-2483263013-661348462-4172844734-356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33922C5-F00C-436F-AAC0-994472C9F626}" v="916" dt="2025-03-26T10:51:21.77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8633" autoAdjust="0"/>
  </p:normalViewPr>
  <p:slideViewPr>
    <p:cSldViewPr snapToGrid="0">
      <p:cViewPr varScale="1">
        <p:scale>
          <a:sx n="98" d="100"/>
          <a:sy n="98" d="100"/>
        </p:scale>
        <p:origin x="306" y="84"/>
      </p:cViewPr>
      <p:guideLst>
        <p:guide orient="horz" pos="2160"/>
        <p:guide pos="3840"/>
      </p:guideLst>
    </p:cSldViewPr>
  </p:slideViewPr>
  <p:notesTextViewPr>
    <p:cViewPr>
      <p:scale>
        <a:sx n="3" d="2"/>
        <a:sy n="3" d="2"/>
      </p:scale>
      <p:origin x="0" y="0"/>
    </p:cViewPr>
  </p:notesTextViewPr>
  <p:notesViewPr>
    <p:cSldViewPr snapToGrid="0">
      <p:cViewPr varScale="1">
        <p:scale>
          <a:sx n="98" d="100"/>
          <a:sy n="98" d="100"/>
        </p:scale>
        <p:origin x="3516"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viewProps" Target="viewProp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 Id="rId57" Type="http://schemas.microsoft.com/office/2015/10/relationships/revisionInfo" Target="revisionInfo.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é Verbeek" userId="20d2065d-8055-4a68-a463-00777506795f" providerId="ADAL" clId="{733922C5-F00C-436F-AAC0-994472C9F626}"/>
    <pc:docChg chg="undo redo custSel addSld delSld modSld sldOrd">
      <pc:chgData name="Gé Verbeek" userId="20d2065d-8055-4a68-a463-00777506795f" providerId="ADAL" clId="{733922C5-F00C-436F-AAC0-994472C9F626}" dt="2025-03-26T10:51:54.397" v="1984" actId="114"/>
      <pc:docMkLst>
        <pc:docMk/>
      </pc:docMkLst>
      <pc:sldChg chg="modSp mod">
        <pc:chgData name="Gé Verbeek" userId="20d2065d-8055-4a68-a463-00777506795f" providerId="ADAL" clId="{733922C5-F00C-436F-AAC0-994472C9F626}" dt="2025-03-24T18:07:14.571" v="5" actId="6549"/>
        <pc:sldMkLst>
          <pc:docMk/>
          <pc:sldMk cId="3977458303" sldId="257"/>
        </pc:sldMkLst>
        <pc:spChg chg="mod">
          <ac:chgData name="Gé Verbeek" userId="20d2065d-8055-4a68-a463-00777506795f" providerId="ADAL" clId="{733922C5-F00C-436F-AAC0-994472C9F626}" dt="2025-03-24T18:07:14.571" v="5" actId="6549"/>
          <ac:spMkLst>
            <pc:docMk/>
            <pc:sldMk cId="3977458303" sldId="257"/>
            <ac:spMk id="9" creationId="{CCFFDCAA-2A69-4B1D-A2C5-EC612EA940AA}"/>
          </ac:spMkLst>
        </pc:spChg>
      </pc:sldChg>
      <pc:sldChg chg="modSp mod modAnim">
        <pc:chgData name="Gé Verbeek" userId="20d2065d-8055-4a68-a463-00777506795f" providerId="ADAL" clId="{733922C5-F00C-436F-AAC0-994472C9F626}" dt="2025-03-25T14:27:49.122" v="741" actId="20577"/>
        <pc:sldMkLst>
          <pc:docMk/>
          <pc:sldMk cId="382787252" sldId="258"/>
        </pc:sldMkLst>
        <pc:spChg chg="mod">
          <ac:chgData name="Gé Verbeek" userId="20d2065d-8055-4a68-a463-00777506795f" providerId="ADAL" clId="{733922C5-F00C-436F-AAC0-994472C9F626}" dt="2025-03-25T14:27:31.471" v="723" actId="20577"/>
          <ac:spMkLst>
            <pc:docMk/>
            <pc:sldMk cId="382787252" sldId="258"/>
            <ac:spMk id="3" creationId="{356889DA-41A2-4552-A79A-4F80576CFD40}"/>
          </ac:spMkLst>
        </pc:spChg>
        <pc:spChg chg="mod">
          <ac:chgData name="Gé Verbeek" userId="20d2065d-8055-4a68-a463-00777506795f" providerId="ADAL" clId="{733922C5-F00C-436F-AAC0-994472C9F626}" dt="2025-03-25T14:27:49.122" v="741" actId="20577"/>
          <ac:spMkLst>
            <pc:docMk/>
            <pc:sldMk cId="382787252" sldId="258"/>
            <ac:spMk id="9" creationId="{CCFFDCAA-2A69-4B1D-A2C5-EC612EA940AA}"/>
          </ac:spMkLst>
        </pc:spChg>
        <pc:picChg chg="mod">
          <ac:chgData name="Gé Verbeek" userId="20d2065d-8055-4a68-a463-00777506795f" providerId="ADAL" clId="{733922C5-F00C-436F-AAC0-994472C9F626}" dt="2025-03-25T14:26:33.119" v="706" actId="14100"/>
          <ac:picMkLst>
            <pc:docMk/>
            <pc:sldMk cId="382787252" sldId="258"/>
            <ac:picMk id="2" creationId="{9B87CABA-3CC4-48C9-925E-DDF217DFCA9E}"/>
          </ac:picMkLst>
        </pc:picChg>
      </pc:sldChg>
      <pc:sldChg chg="modSp mod modAnim">
        <pc:chgData name="Gé Verbeek" userId="20d2065d-8055-4a68-a463-00777506795f" providerId="ADAL" clId="{733922C5-F00C-436F-AAC0-994472C9F626}" dt="2025-03-26T10:12:23.049" v="1081"/>
        <pc:sldMkLst>
          <pc:docMk/>
          <pc:sldMk cId="3868995287" sldId="259"/>
        </pc:sldMkLst>
        <pc:spChg chg="mod">
          <ac:chgData name="Gé Verbeek" userId="20d2065d-8055-4a68-a463-00777506795f" providerId="ADAL" clId="{733922C5-F00C-436F-AAC0-994472C9F626}" dt="2025-03-25T14:28:25.867" v="744" actId="20577"/>
          <ac:spMkLst>
            <pc:docMk/>
            <pc:sldMk cId="3868995287" sldId="259"/>
            <ac:spMk id="9" creationId="{CCFFDCAA-2A69-4B1D-A2C5-EC612EA940AA}"/>
          </ac:spMkLst>
        </pc:spChg>
        <pc:picChg chg="mod">
          <ac:chgData name="Gé Verbeek" userId="20d2065d-8055-4a68-a463-00777506795f" providerId="ADAL" clId="{733922C5-F00C-436F-AAC0-994472C9F626}" dt="2025-03-25T14:28:08.988" v="742" actId="1076"/>
          <ac:picMkLst>
            <pc:docMk/>
            <pc:sldMk cId="3868995287" sldId="259"/>
            <ac:picMk id="2" creationId="{836846AD-2423-4B1A-BAC6-2FAD53085E31}"/>
          </ac:picMkLst>
        </pc:picChg>
      </pc:sldChg>
      <pc:sldChg chg="del">
        <pc:chgData name="Gé Verbeek" userId="20d2065d-8055-4a68-a463-00777506795f" providerId="ADAL" clId="{733922C5-F00C-436F-AAC0-994472C9F626}" dt="2025-03-24T18:11:27.869" v="6" actId="47"/>
        <pc:sldMkLst>
          <pc:docMk/>
          <pc:sldMk cId="3975794993" sldId="262"/>
        </pc:sldMkLst>
      </pc:sldChg>
      <pc:sldChg chg="del">
        <pc:chgData name="Gé Verbeek" userId="20d2065d-8055-4a68-a463-00777506795f" providerId="ADAL" clId="{733922C5-F00C-436F-AAC0-994472C9F626}" dt="2025-03-24T18:11:51.213" v="7" actId="47"/>
        <pc:sldMkLst>
          <pc:docMk/>
          <pc:sldMk cId="2783674596" sldId="263"/>
        </pc:sldMkLst>
      </pc:sldChg>
      <pc:sldChg chg="addSp delSp modSp mod delAnim modAnim">
        <pc:chgData name="Gé Verbeek" userId="20d2065d-8055-4a68-a463-00777506795f" providerId="ADAL" clId="{733922C5-F00C-436F-AAC0-994472C9F626}" dt="2025-03-26T10:16:39.747" v="1161"/>
        <pc:sldMkLst>
          <pc:docMk/>
          <pc:sldMk cId="2395481044" sldId="265"/>
        </pc:sldMkLst>
        <pc:spChg chg="mod">
          <ac:chgData name="Gé Verbeek" userId="20d2065d-8055-4a68-a463-00777506795f" providerId="ADAL" clId="{733922C5-F00C-436F-AAC0-994472C9F626}" dt="2025-03-25T15:23:52.810" v="756" actId="20577"/>
          <ac:spMkLst>
            <pc:docMk/>
            <pc:sldMk cId="2395481044" sldId="265"/>
            <ac:spMk id="3" creationId="{356889DA-41A2-4552-A79A-4F80576CFD40}"/>
          </ac:spMkLst>
        </pc:spChg>
        <pc:spChg chg="mod">
          <ac:chgData name="Gé Verbeek" userId="20d2065d-8055-4a68-a463-00777506795f" providerId="ADAL" clId="{733922C5-F00C-436F-AAC0-994472C9F626}" dt="2025-03-26T10:12:58.678" v="1086" actId="20577"/>
          <ac:spMkLst>
            <pc:docMk/>
            <pc:sldMk cId="2395481044" sldId="265"/>
            <ac:spMk id="9" creationId="{CCFFDCAA-2A69-4B1D-A2C5-EC612EA940AA}"/>
          </ac:spMkLst>
        </pc:spChg>
        <pc:picChg chg="del">
          <ac:chgData name="Gé Verbeek" userId="20d2065d-8055-4a68-a463-00777506795f" providerId="ADAL" clId="{733922C5-F00C-436F-AAC0-994472C9F626}" dt="2025-03-25T15:23:31.687" v="748" actId="478"/>
          <ac:picMkLst>
            <pc:docMk/>
            <pc:sldMk cId="2395481044" sldId="265"/>
            <ac:picMk id="2" creationId="{7FB207DA-5599-4E38-AFA9-D77CABE560E3}"/>
          </ac:picMkLst>
        </pc:picChg>
        <pc:picChg chg="del">
          <ac:chgData name="Gé Verbeek" userId="20d2065d-8055-4a68-a463-00777506795f" providerId="ADAL" clId="{733922C5-F00C-436F-AAC0-994472C9F626}" dt="2025-03-25T15:20:55.504" v="745" actId="478"/>
          <ac:picMkLst>
            <pc:docMk/>
            <pc:sldMk cId="2395481044" sldId="265"/>
            <ac:picMk id="4" creationId="{3DD58B26-2A30-490B-B772-08FC2BC4867F}"/>
          </ac:picMkLst>
        </pc:picChg>
        <pc:picChg chg="add mod">
          <ac:chgData name="Gé Verbeek" userId="20d2065d-8055-4a68-a463-00777506795f" providerId="ADAL" clId="{733922C5-F00C-436F-AAC0-994472C9F626}" dt="2025-03-25T15:21:01.576" v="747" actId="1076"/>
          <ac:picMkLst>
            <pc:docMk/>
            <pc:sldMk cId="2395481044" sldId="265"/>
            <ac:picMk id="7" creationId="{FDB2D781-55D2-0C0B-C300-D25FA2FD1B17}"/>
          </ac:picMkLst>
        </pc:picChg>
        <pc:picChg chg="add mod">
          <ac:chgData name="Gé Verbeek" userId="20d2065d-8055-4a68-a463-00777506795f" providerId="ADAL" clId="{733922C5-F00C-436F-AAC0-994472C9F626}" dt="2025-03-25T15:23:39.720" v="751" actId="14100"/>
          <ac:picMkLst>
            <pc:docMk/>
            <pc:sldMk cId="2395481044" sldId="265"/>
            <ac:picMk id="10" creationId="{A70B3CE2-04C5-C356-3107-2531EFE280FC}"/>
          </ac:picMkLst>
        </pc:picChg>
      </pc:sldChg>
      <pc:sldChg chg="modSp mod modAnim">
        <pc:chgData name="Gé Verbeek" userId="20d2065d-8055-4a68-a463-00777506795f" providerId="ADAL" clId="{733922C5-F00C-436F-AAC0-994472C9F626}" dt="2025-03-26T10:13:47.799" v="1095" actId="14100"/>
        <pc:sldMkLst>
          <pc:docMk/>
          <pc:sldMk cId="903384318" sldId="266"/>
        </pc:sldMkLst>
        <pc:picChg chg="mod">
          <ac:chgData name="Gé Verbeek" userId="20d2065d-8055-4a68-a463-00777506795f" providerId="ADAL" clId="{733922C5-F00C-436F-AAC0-994472C9F626}" dt="2025-03-26T10:13:47.799" v="1095" actId="14100"/>
          <ac:picMkLst>
            <pc:docMk/>
            <pc:sldMk cId="903384318" sldId="266"/>
            <ac:picMk id="4" creationId="{0BCBD804-FFA3-40D8-AB76-47B2774E7848}"/>
          </ac:picMkLst>
        </pc:picChg>
        <pc:picChg chg="mod">
          <ac:chgData name="Gé Verbeek" userId="20d2065d-8055-4a68-a463-00777506795f" providerId="ADAL" clId="{733922C5-F00C-436F-AAC0-994472C9F626}" dt="2025-03-26T10:13:40.096" v="1092" actId="1076"/>
          <ac:picMkLst>
            <pc:docMk/>
            <pc:sldMk cId="903384318" sldId="266"/>
            <ac:picMk id="6" creationId="{B151AD4D-CB50-4152-95EF-550C1F270877}"/>
          </ac:picMkLst>
        </pc:picChg>
      </pc:sldChg>
      <pc:sldChg chg="modSp mod modAnim">
        <pc:chgData name="Gé Verbeek" userId="20d2065d-8055-4a68-a463-00777506795f" providerId="ADAL" clId="{733922C5-F00C-436F-AAC0-994472C9F626}" dt="2025-03-26T10:16:29.659" v="1160" actId="313"/>
        <pc:sldMkLst>
          <pc:docMk/>
          <pc:sldMk cId="1758129642" sldId="267"/>
        </pc:sldMkLst>
        <pc:spChg chg="mod">
          <ac:chgData name="Gé Verbeek" userId="20d2065d-8055-4a68-a463-00777506795f" providerId="ADAL" clId="{733922C5-F00C-436F-AAC0-994472C9F626}" dt="2025-03-26T10:16:29.659" v="1160" actId="313"/>
          <ac:spMkLst>
            <pc:docMk/>
            <pc:sldMk cId="1758129642" sldId="267"/>
            <ac:spMk id="4" creationId="{FD31DB1D-BEBF-4D5A-8A28-9856562AFBC6}"/>
          </ac:spMkLst>
        </pc:spChg>
        <pc:picChg chg="mod">
          <ac:chgData name="Gé Verbeek" userId="20d2065d-8055-4a68-a463-00777506795f" providerId="ADAL" clId="{733922C5-F00C-436F-AAC0-994472C9F626}" dt="2025-03-26T10:15:44.575" v="1098" actId="1076"/>
          <ac:picMkLst>
            <pc:docMk/>
            <pc:sldMk cId="1758129642" sldId="267"/>
            <ac:picMk id="2" creationId="{42F3367E-35EC-434F-9E17-A571E2BF04C9}"/>
          </ac:picMkLst>
        </pc:picChg>
      </pc:sldChg>
      <pc:sldChg chg="modAnim">
        <pc:chgData name="Gé Verbeek" userId="20d2065d-8055-4a68-a463-00777506795f" providerId="ADAL" clId="{733922C5-F00C-436F-AAC0-994472C9F626}" dt="2025-03-26T10:16:51.602" v="1163"/>
        <pc:sldMkLst>
          <pc:docMk/>
          <pc:sldMk cId="3982972931" sldId="268"/>
        </pc:sldMkLst>
      </pc:sldChg>
      <pc:sldChg chg="modSp mod modAnim">
        <pc:chgData name="Gé Verbeek" userId="20d2065d-8055-4a68-a463-00777506795f" providerId="ADAL" clId="{733922C5-F00C-436F-AAC0-994472C9F626}" dt="2025-03-26T10:30:29.352" v="1491" actId="1076"/>
        <pc:sldMkLst>
          <pc:docMk/>
          <pc:sldMk cId="1028881963" sldId="269"/>
        </pc:sldMkLst>
        <pc:spChg chg="mod">
          <ac:chgData name="Gé Verbeek" userId="20d2065d-8055-4a68-a463-00777506795f" providerId="ADAL" clId="{733922C5-F00C-436F-AAC0-994472C9F626}" dt="2025-03-26T10:25:00.144" v="1393" actId="6549"/>
          <ac:spMkLst>
            <pc:docMk/>
            <pc:sldMk cId="1028881963" sldId="269"/>
            <ac:spMk id="4" creationId="{FD31DB1D-BEBF-4D5A-8A28-9856562AFBC6}"/>
          </ac:spMkLst>
        </pc:spChg>
        <pc:picChg chg="mod">
          <ac:chgData name="Gé Verbeek" userId="20d2065d-8055-4a68-a463-00777506795f" providerId="ADAL" clId="{733922C5-F00C-436F-AAC0-994472C9F626}" dt="2025-03-26T10:30:29.352" v="1491" actId="1076"/>
          <ac:picMkLst>
            <pc:docMk/>
            <pc:sldMk cId="1028881963" sldId="269"/>
            <ac:picMk id="5" creationId="{7AC9DAA1-842F-4CC8-B088-4A964705B0A0}"/>
          </ac:picMkLst>
        </pc:picChg>
      </pc:sldChg>
      <pc:sldChg chg="modSp del mod modAnim">
        <pc:chgData name="Gé Verbeek" userId="20d2065d-8055-4a68-a463-00777506795f" providerId="ADAL" clId="{733922C5-F00C-436F-AAC0-994472C9F626}" dt="2025-03-26T10:30:40.899" v="1492" actId="47"/>
        <pc:sldMkLst>
          <pc:docMk/>
          <pc:sldMk cId="1557169324" sldId="270"/>
        </pc:sldMkLst>
        <pc:spChg chg="mod">
          <ac:chgData name="Gé Verbeek" userId="20d2065d-8055-4a68-a463-00777506795f" providerId="ADAL" clId="{733922C5-F00C-436F-AAC0-994472C9F626}" dt="2025-03-26T10:20:50.043" v="1308" actId="20577"/>
          <ac:spMkLst>
            <pc:docMk/>
            <pc:sldMk cId="1557169324" sldId="270"/>
            <ac:spMk id="4" creationId="{FD31DB1D-BEBF-4D5A-8A28-9856562AFBC6}"/>
          </ac:spMkLst>
        </pc:spChg>
        <pc:picChg chg="mod">
          <ac:chgData name="Gé Verbeek" userId="20d2065d-8055-4a68-a463-00777506795f" providerId="ADAL" clId="{733922C5-F00C-436F-AAC0-994472C9F626}" dt="2025-03-26T10:19:22.515" v="1236" actId="14100"/>
          <ac:picMkLst>
            <pc:docMk/>
            <pc:sldMk cId="1557169324" sldId="270"/>
            <ac:picMk id="2" creationId="{C612EFAF-EEEF-4BFE-8C27-F520B3D44F74}"/>
          </ac:picMkLst>
        </pc:picChg>
      </pc:sldChg>
      <pc:sldChg chg="addSp delSp modSp mod ord modAnim">
        <pc:chgData name="Gé Verbeek" userId="20d2065d-8055-4a68-a463-00777506795f" providerId="ADAL" clId="{733922C5-F00C-436F-AAC0-994472C9F626}" dt="2025-03-26T10:42:12.868" v="1621" actId="1076"/>
        <pc:sldMkLst>
          <pc:docMk/>
          <pc:sldMk cId="3077630892" sldId="272"/>
        </pc:sldMkLst>
        <pc:spChg chg="mod">
          <ac:chgData name="Gé Verbeek" userId="20d2065d-8055-4a68-a463-00777506795f" providerId="ADAL" clId="{733922C5-F00C-436F-AAC0-994472C9F626}" dt="2025-03-24T19:10:01.838" v="593" actId="20577"/>
          <ac:spMkLst>
            <pc:docMk/>
            <pc:sldMk cId="3077630892" sldId="272"/>
            <ac:spMk id="3" creationId="{356889DA-41A2-4552-A79A-4F80576CFD40}"/>
          </ac:spMkLst>
        </pc:spChg>
        <pc:spChg chg="mod">
          <ac:chgData name="Gé Verbeek" userId="20d2065d-8055-4a68-a463-00777506795f" providerId="ADAL" clId="{733922C5-F00C-436F-AAC0-994472C9F626}" dt="2025-03-26T10:32:07.202" v="1502" actId="207"/>
          <ac:spMkLst>
            <pc:docMk/>
            <pc:sldMk cId="3077630892" sldId="272"/>
            <ac:spMk id="4" creationId="{FD31DB1D-BEBF-4D5A-8A28-9856562AFBC6}"/>
          </ac:spMkLst>
        </pc:spChg>
        <pc:picChg chg="add mod">
          <ac:chgData name="Gé Verbeek" userId="20d2065d-8055-4a68-a463-00777506795f" providerId="ADAL" clId="{733922C5-F00C-436F-AAC0-994472C9F626}" dt="2025-03-26T10:42:12.868" v="1621" actId="1076"/>
          <ac:picMkLst>
            <pc:docMk/>
            <pc:sldMk cId="3077630892" sldId="272"/>
            <ac:picMk id="5" creationId="{61B9F711-2E53-054F-F208-0C0A386904BB}"/>
          </ac:picMkLst>
        </pc:picChg>
      </pc:sldChg>
      <pc:sldChg chg="addSp delSp modSp mod">
        <pc:chgData name="Gé Verbeek" userId="20d2065d-8055-4a68-a463-00777506795f" providerId="ADAL" clId="{733922C5-F00C-436F-AAC0-994472C9F626}" dt="2025-03-26T10:47:38.653" v="1683" actId="20577"/>
        <pc:sldMkLst>
          <pc:docMk/>
          <pc:sldMk cId="1910837749" sldId="276"/>
        </pc:sldMkLst>
        <pc:spChg chg="add mod">
          <ac:chgData name="Gé Verbeek" userId="20d2065d-8055-4a68-a463-00777506795f" providerId="ADAL" clId="{733922C5-F00C-436F-AAC0-994472C9F626}" dt="2025-03-26T10:47:25.738" v="1670" actId="20577"/>
          <ac:spMkLst>
            <pc:docMk/>
            <pc:sldMk cId="1910837749" sldId="276"/>
            <ac:spMk id="2" creationId="{5811E540-6C16-D3F2-4409-542647B8278E}"/>
          </ac:spMkLst>
        </pc:spChg>
        <pc:spChg chg="mod">
          <ac:chgData name="Gé Verbeek" userId="20d2065d-8055-4a68-a463-00777506795f" providerId="ADAL" clId="{733922C5-F00C-436F-AAC0-994472C9F626}" dt="2025-03-26T10:47:38.653" v="1683" actId="20577"/>
          <ac:spMkLst>
            <pc:docMk/>
            <pc:sldMk cId="1910837749" sldId="276"/>
            <ac:spMk id="3" creationId="{356889DA-41A2-4552-A79A-4F80576CFD40}"/>
          </ac:spMkLst>
        </pc:spChg>
        <pc:spChg chg="del mod">
          <ac:chgData name="Gé Verbeek" userId="20d2065d-8055-4a68-a463-00777506795f" providerId="ADAL" clId="{733922C5-F00C-436F-AAC0-994472C9F626}" dt="2025-03-26T10:36:45.449" v="1549"/>
          <ac:spMkLst>
            <pc:docMk/>
            <pc:sldMk cId="1910837749" sldId="276"/>
            <ac:spMk id="4" creationId="{FD31DB1D-BEBF-4D5A-8A28-9856562AFBC6}"/>
          </ac:spMkLst>
        </pc:spChg>
      </pc:sldChg>
      <pc:sldChg chg="modSp mod">
        <pc:chgData name="Gé Verbeek" userId="20d2065d-8055-4a68-a463-00777506795f" providerId="ADAL" clId="{733922C5-F00C-436F-AAC0-994472C9F626}" dt="2025-03-24T18:14:27.397" v="42" actId="1076"/>
        <pc:sldMkLst>
          <pc:docMk/>
          <pc:sldMk cId="3225230098" sldId="277"/>
        </pc:sldMkLst>
        <pc:spChg chg="mod">
          <ac:chgData name="Gé Verbeek" userId="20d2065d-8055-4a68-a463-00777506795f" providerId="ADAL" clId="{733922C5-F00C-436F-AAC0-994472C9F626}" dt="2025-03-24T18:13:17.718" v="23" actId="20577"/>
          <ac:spMkLst>
            <pc:docMk/>
            <pc:sldMk cId="3225230098" sldId="277"/>
            <ac:spMk id="3" creationId="{356889DA-41A2-4552-A79A-4F80576CFD40}"/>
          </ac:spMkLst>
        </pc:spChg>
        <pc:spChg chg="mod">
          <ac:chgData name="Gé Verbeek" userId="20d2065d-8055-4a68-a463-00777506795f" providerId="ADAL" clId="{733922C5-F00C-436F-AAC0-994472C9F626}" dt="2025-03-24T18:14:27.397" v="42" actId="1076"/>
          <ac:spMkLst>
            <pc:docMk/>
            <pc:sldMk cId="3225230098" sldId="277"/>
            <ac:spMk id="9" creationId="{CCFFDCAA-2A69-4B1D-A2C5-EC612EA940AA}"/>
          </ac:spMkLst>
        </pc:spChg>
      </pc:sldChg>
      <pc:sldChg chg="modSp mod modAnim">
        <pc:chgData name="Gé Verbeek" userId="20d2065d-8055-4a68-a463-00777506795f" providerId="ADAL" clId="{733922C5-F00C-436F-AAC0-994472C9F626}" dt="2025-03-26T10:08:42.094" v="1032"/>
        <pc:sldMkLst>
          <pc:docMk/>
          <pc:sldMk cId="2135800915" sldId="278"/>
        </pc:sldMkLst>
        <pc:spChg chg="mod">
          <ac:chgData name="Gé Verbeek" userId="20d2065d-8055-4a68-a463-00777506795f" providerId="ADAL" clId="{733922C5-F00C-436F-AAC0-994472C9F626}" dt="2025-03-24T18:23:17.273" v="159" actId="1076"/>
          <ac:spMkLst>
            <pc:docMk/>
            <pc:sldMk cId="2135800915" sldId="278"/>
            <ac:spMk id="3" creationId="{356889DA-41A2-4552-A79A-4F80576CFD40}"/>
          </ac:spMkLst>
        </pc:spChg>
        <pc:spChg chg="mod">
          <ac:chgData name="Gé Verbeek" userId="20d2065d-8055-4a68-a463-00777506795f" providerId="ADAL" clId="{733922C5-F00C-436F-AAC0-994472C9F626}" dt="2025-03-26T10:07:43.351" v="1020" actId="6549"/>
          <ac:spMkLst>
            <pc:docMk/>
            <pc:sldMk cId="2135800915" sldId="278"/>
            <ac:spMk id="9" creationId="{CCFFDCAA-2A69-4B1D-A2C5-EC612EA940AA}"/>
          </ac:spMkLst>
        </pc:spChg>
      </pc:sldChg>
      <pc:sldChg chg="del">
        <pc:chgData name="Gé Verbeek" userId="20d2065d-8055-4a68-a463-00777506795f" providerId="ADAL" clId="{733922C5-F00C-436F-AAC0-994472C9F626}" dt="2025-03-24T18:12:40.118" v="8" actId="47"/>
        <pc:sldMkLst>
          <pc:docMk/>
          <pc:sldMk cId="1291775802" sldId="279"/>
        </pc:sldMkLst>
      </pc:sldChg>
      <pc:sldChg chg="modSp mod modAnim">
        <pc:chgData name="Gé Verbeek" userId="20d2065d-8055-4a68-a463-00777506795f" providerId="ADAL" clId="{733922C5-F00C-436F-AAC0-994472C9F626}" dt="2025-03-24T18:35:09.466" v="272" actId="20577"/>
        <pc:sldMkLst>
          <pc:docMk/>
          <pc:sldMk cId="1670190023" sldId="280"/>
        </pc:sldMkLst>
        <pc:spChg chg="mod">
          <ac:chgData name="Gé Verbeek" userId="20d2065d-8055-4a68-a463-00777506795f" providerId="ADAL" clId="{733922C5-F00C-436F-AAC0-994472C9F626}" dt="2025-03-24T18:35:09.466" v="272" actId="20577"/>
          <ac:spMkLst>
            <pc:docMk/>
            <pc:sldMk cId="1670190023" sldId="280"/>
            <ac:spMk id="3" creationId="{356889DA-41A2-4552-A79A-4F80576CFD40}"/>
          </ac:spMkLst>
        </pc:spChg>
        <pc:spChg chg="mod">
          <ac:chgData name="Gé Verbeek" userId="20d2065d-8055-4a68-a463-00777506795f" providerId="ADAL" clId="{733922C5-F00C-436F-AAC0-994472C9F626}" dt="2025-03-24T18:34:49.293" v="257" actId="6549"/>
          <ac:spMkLst>
            <pc:docMk/>
            <pc:sldMk cId="1670190023" sldId="280"/>
            <ac:spMk id="9" creationId="{CCFFDCAA-2A69-4B1D-A2C5-EC612EA940AA}"/>
          </ac:spMkLst>
        </pc:spChg>
      </pc:sldChg>
      <pc:sldChg chg="modSp mod modAnim">
        <pc:chgData name="Gé Verbeek" userId="20d2065d-8055-4a68-a463-00777506795f" providerId="ADAL" clId="{733922C5-F00C-436F-AAC0-994472C9F626}" dt="2025-03-26T10:10:54.612" v="1072" actId="20577"/>
        <pc:sldMkLst>
          <pc:docMk/>
          <pc:sldMk cId="1991555016" sldId="281"/>
        </pc:sldMkLst>
        <pc:spChg chg="mod">
          <ac:chgData name="Gé Verbeek" userId="20d2065d-8055-4a68-a463-00777506795f" providerId="ADAL" clId="{733922C5-F00C-436F-AAC0-994472C9F626}" dt="2025-03-26T10:10:54.612" v="1072" actId="20577"/>
          <ac:spMkLst>
            <pc:docMk/>
            <pc:sldMk cId="1991555016" sldId="281"/>
            <ac:spMk id="3" creationId="{356889DA-41A2-4552-A79A-4F80576CFD40}"/>
          </ac:spMkLst>
        </pc:spChg>
        <pc:spChg chg="mod">
          <ac:chgData name="Gé Verbeek" userId="20d2065d-8055-4a68-a463-00777506795f" providerId="ADAL" clId="{733922C5-F00C-436F-AAC0-994472C9F626}" dt="2025-03-24T18:36:09.836" v="277" actId="255"/>
          <ac:spMkLst>
            <pc:docMk/>
            <pc:sldMk cId="1991555016" sldId="281"/>
            <ac:spMk id="9" creationId="{CCFFDCAA-2A69-4B1D-A2C5-EC612EA940AA}"/>
          </ac:spMkLst>
        </pc:spChg>
        <pc:picChg chg="mod">
          <ac:chgData name="Gé Verbeek" userId="20d2065d-8055-4a68-a463-00777506795f" providerId="ADAL" clId="{733922C5-F00C-436F-AAC0-994472C9F626}" dt="2025-03-24T18:36:13.957" v="278" actId="1076"/>
          <ac:picMkLst>
            <pc:docMk/>
            <pc:sldMk cId="1991555016" sldId="281"/>
            <ac:picMk id="2" creationId="{DF83B99B-6176-43F6-999C-D4E527EF44CD}"/>
          </ac:picMkLst>
        </pc:picChg>
      </pc:sldChg>
      <pc:sldChg chg="modSp mod">
        <pc:chgData name="Gé Verbeek" userId="20d2065d-8055-4a68-a463-00777506795f" providerId="ADAL" clId="{733922C5-F00C-436F-AAC0-994472C9F626}" dt="2025-03-26T10:10:45.241" v="1057" actId="20577"/>
        <pc:sldMkLst>
          <pc:docMk/>
          <pc:sldMk cId="2899471520" sldId="282"/>
        </pc:sldMkLst>
        <pc:spChg chg="mod">
          <ac:chgData name="Gé Verbeek" userId="20d2065d-8055-4a68-a463-00777506795f" providerId="ADAL" clId="{733922C5-F00C-436F-AAC0-994472C9F626}" dt="2025-03-26T10:10:45.241" v="1057" actId="20577"/>
          <ac:spMkLst>
            <pc:docMk/>
            <pc:sldMk cId="2899471520" sldId="282"/>
            <ac:spMk id="3" creationId="{356889DA-41A2-4552-A79A-4F80576CFD40}"/>
          </ac:spMkLst>
        </pc:spChg>
      </pc:sldChg>
      <pc:sldChg chg="addSp delSp modSp mod">
        <pc:chgData name="Gé Verbeek" userId="20d2065d-8055-4a68-a463-00777506795f" providerId="ADAL" clId="{733922C5-F00C-436F-AAC0-994472C9F626}" dt="2025-03-26T10:50:50.171" v="1966" actId="14100"/>
        <pc:sldMkLst>
          <pc:docMk/>
          <pc:sldMk cId="3434285536" sldId="283"/>
        </pc:sldMkLst>
        <pc:spChg chg="add mod">
          <ac:chgData name="Gé Verbeek" userId="20d2065d-8055-4a68-a463-00777506795f" providerId="ADAL" clId="{733922C5-F00C-436F-AAC0-994472C9F626}" dt="2025-03-26T10:50:50.171" v="1966" actId="14100"/>
          <ac:spMkLst>
            <pc:docMk/>
            <pc:sldMk cId="3434285536" sldId="283"/>
            <ac:spMk id="2" creationId="{7A849BA2-9346-1AFD-DA67-448AEC1A7A88}"/>
          </ac:spMkLst>
        </pc:spChg>
        <pc:spChg chg="mod">
          <ac:chgData name="Gé Verbeek" userId="20d2065d-8055-4a68-a463-00777506795f" providerId="ADAL" clId="{733922C5-F00C-436F-AAC0-994472C9F626}" dt="2025-03-26T10:50:44.989" v="1965" actId="20577"/>
          <ac:spMkLst>
            <pc:docMk/>
            <pc:sldMk cId="3434285536" sldId="283"/>
            <ac:spMk id="3" creationId="{356889DA-41A2-4552-A79A-4F80576CFD40}"/>
          </ac:spMkLst>
        </pc:spChg>
        <pc:spChg chg="del mod">
          <ac:chgData name="Gé Verbeek" userId="20d2065d-8055-4a68-a463-00777506795f" providerId="ADAL" clId="{733922C5-F00C-436F-AAC0-994472C9F626}" dt="2025-03-26T10:36:50.988" v="1552"/>
          <ac:spMkLst>
            <pc:docMk/>
            <pc:sldMk cId="3434285536" sldId="283"/>
            <ac:spMk id="4" creationId="{FD31DB1D-BEBF-4D5A-8A28-9856562AFBC6}"/>
          </ac:spMkLst>
        </pc:spChg>
      </pc:sldChg>
      <pc:sldChg chg="delSp modSp del mod">
        <pc:chgData name="Gé Verbeek" userId="20d2065d-8055-4a68-a463-00777506795f" providerId="ADAL" clId="{733922C5-F00C-436F-AAC0-994472C9F626}" dt="2025-03-26T10:50:53.304" v="1967" actId="47"/>
        <pc:sldMkLst>
          <pc:docMk/>
          <pc:sldMk cId="3542951279" sldId="284"/>
        </pc:sldMkLst>
        <pc:spChg chg="del mod">
          <ac:chgData name="Gé Verbeek" userId="20d2065d-8055-4a68-a463-00777506795f" providerId="ADAL" clId="{733922C5-F00C-436F-AAC0-994472C9F626}" dt="2025-03-26T10:36:57.223" v="1556"/>
          <ac:spMkLst>
            <pc:docMk/>
            <pc:sldMk cId="3542951279" sldId="284"/>
            <ac:spMk id="4" creationId="{FD31DB1D-BEBF-4D5A-8A28-9856562AFBC6}"/>
          </ac:spMkLst>
        </pc:spChg>
        <pc:picChg chg="del">
          <ac:chgData name="Gé Verbeek" userId="20d2065d-8055-4a68-a463-00777506795f" providerId="ADAL" clId="{733922C5-F00C-436F-AAC0-994472C9F626}" dt="2025-03-26T10:36:52.594" v="1553" actId="478"/>
          <ac:picMkLst>
            <pc:docMk/>
            <pc:sldMk cId="3542951279" sldId="284"/>
            <ac:picMk id="2" creationId="{1EE5F50C-C834-412D-87B3-0E47F930BC7A}"/>
          </ac:picMkLst>
        </pc:picChg>
      </pc:sldChg>
      <pc:sldChg chg="addSp modSp mod">
        <pc:chgData name="Gé Verbeek" userId="20d2065d-8055-4a68-a463-00777506795f" providerId="ADAL" clId="{733922C5-F00C-436F-AAC0-994472C9F626}" dt="2025-03-26T10:43:50.640" v="1637" actId="1076"/>
        <pc:sldMkLst>
          <pc:docMk/>
          <pc:sldMk cId="3552977419" sldId="287"/>
        </pc:sldMkLst>
        <pc:picChg chg="mod">
          <ac:chgData name="Gé Verbeek" userId="20d2065d-8055-4a68-a463-00777506795f" providerId="ADAL" clId="{733922C5-F00C-436F-AAC0-994472C9F626}" dt="2025-03-26T10:43:42.001" v="1633" actId="1076"/>
          <ac:picMkLst>
            <pc:docMk/>
            <pc:sldMk cId="3552977419" sldId="287"/>
            <ac:picMk id="3" creationId="{00000000-0000-0000-0000-000000000000}"/>
          </ac:picMkLst>
        </pc:picChg>
        <pc:picChg chg="add mod">
          <ac:chgData name="Gé Verbeek" userId="20d2065d-8055-4a68-a463-00777506795f" providerId="ADAL" clId="{733922C5-F00C-436F-AAC0-994472C9F626}" dt="2025-03-26T10:43:50.640" v="1637" actId="1076"/>
          <ac:picMkLst>
            <pc:docMk/>
            <pc:sldMk cId="3552977419" sldId="287"/>
            <ac:picMk id="5" creationId="{5820C8D6-4D47-76F1-F17E-5EAEA2D232D1}"/>
          </ac:picMkLst>
        </pc:picChg>
      </pc:sldChg>
      <pc:sldChg chg="del">
        <pc:chgData name="Gé Verbeek" userId="20d2065d-8055-4a68-a463-00777506795f" providerId="ADAL" clId="{733922C5-F00C-436F-AAC0-994472C9F626}" dt="2025-03-24T18:06:26.542" v="2" actId="47"/>
        <pc:sldMkLst>
          <pc:docMk/>
          <pc:sldMk cId="2852106234" sldId="288"/>
        </pc:sldMkLst>
      </pc:sldChg>
      <pc:sldChg chg="modNotesTx">
        <pc:chgData name="Gé Verbeek" userId="20d2065d-8055-4a68-a463-00777506795f" providerId="ADAL" clId="{733922C5-F00C-436F-AAC0-994472C9F626}" dt="2025-03-25T15:37:23.873" v="1016" actId="5793"/>
        <pc:sldMkLst>
          <pc:docMk/>
          <pc:sldMk cId="2766501046" sldId="290"/>
        </pc:sldMkLst>
      </pc:sldChg>
      <pc:sldChg chg="addSp delSp modSp mod">
        <pc:chgData name="Gé Verbeek" userId="20d2065d-8055-4a68-a463-00777506795f" providerId="ADAL" clId="{733922C5-F00C-436F-AAC0-994472C9F626}" dt="2025-03-24T18:06:11.082" v="1"/>
        <pc:sldMkLst>
          <pc:docMk/>
          <pc:sldMk cId="1434577529" sldId="293"/>
        </pc:sldMkLst>
        <pc:picChg chg="add mod">
          <ac:chgData name="Gé Verbeek" userId="20d2065d-8055-4a68-a463-00777506795f" providerId="ADAL" clId="{733922C5-F00C-436F-AAC0-994472C9F626}" dt="2025-03-24T18:06:11.082" v="1"/>
          <ac:picMkLst>
            <pc:docMk/>
            <pc:sldMk cId="1434577529" sldId="293"/>
            <ac:picMk id="5" creationId="{FA45639C-A3D7-DF3D-22AF-0C503D48C51C}"/>
          </ac:picMkLst>
        </pc:picChg>
      </pc:sldChg>
      <pc:sldChg chg="modSp add mod modAnim">
        <pc:chgData name="Gé Verbeek" userId="20d2065d-8055-4a68-a463-00777506795f" providerId="ADAL" clId="{733922C5-F00C-436F-AAC0-994472C9F626}" dt="2025-03-26T10:09:03.511" v="1036"/>
        <pc:sldMkLst>
          <pc:docMk/>
          <pc:sldMk cId="3096365723" sldId="372"/>
        </pc:sldMkLst>
        <pc:spChg chg="mod">
          <ac:chgData name="Gé Verbeek" userId="20d2065d-8055-4a68-a463-00777506795f" providerId="ADAL" clId="{733922C5-F00C-436F-AAC0-994472C9F626}" dt="2025-03-24T18:27:16.668" v="192" actId="6549"/>
          <ac:spMkLst>
            <pc:docMk/>
            <pc:sldMk cId="3096365723" sldId="372"/>
            <ac:spMk id="9" creationId="{1B019749-AB80-FD3D-0964-B07473FAAB2F}"/>
          </ac:spMkLst>
        </pc:spChg>
      </pc:sldChg>
      <pc:sldChg chg="modSp add mod modAnim">
        <pc:chgData name="Gé Verbeek" userId="20d2065d-8055-4a68-a463-00777506795f" providerId="ADAL" clId="{733922C5-F00C-436F-AAC0-994472C9F626}" dt="2025-03-26T10:09:30.439" v="1038"/>
        <pc:sldMkLst>
          <pc:docMk/>
          <pc:sldMk cId="398217584" sldId="373"/>
        </pc:sldMkLst>
        <pc:spChg chg="mod">
          <ac:chgData name="Gé Verbeek" userId="20d2065d-8055-4a68-a463-00777506795f" providerId="ADAL" clId="{733922C5-F00C-436F-AAC0-994472C9F626}" dt="2025-03-24T18:29:57.945" v="197" actId="20577"/>
          <ac:spMkLst>
            <pc:docMk/>
            <pc:sldMk cId="398217584" sldId="373"/>
            <ac:spMk id="3" creationId="{1655CD24-A223-23AA-8BE6-17DAD5BE01E2}"/>
          </ac:spMkLst>
        </pc:spChg>
        <pc:spChg chg="mod">
          <ac:chgData name="Gé Verbeek" userId="20d2065d-8055-4a68-a463-00777506795f" providerId="ADAL" clId="{733922C5-F00C-436F-AAC0-994472C9F626}" dt="2025-03-25T14:22:43.665" v="690" actId="114"/>
          <ac:spMkLst>
            <pc:docMk/>
            <pc:sldMk cId="398217584" sldId="373"/>
            <ac:spMk id="9" creationId="{CE93D182-2B17-1873-722E-50356A76EAC7}"/>
          </ac:spMkLst>
        </pc:spChg>
        <pc:picChg chg="mod">
          <ac:chgData name="Gé Verbeek" userId="20d2065d-8055-4a68-a463-00777506795f" providerId="ADAL" clId="{733922C5-F00C-436F-AAC0-994472C9F626}" dt="2025-03-24T18:32:44.097" v="220" actId="1076"/>
          <ac:picMkLst>
            <pc:docMk/>
            <pc:sldMk cId="398217584" sldId="373"/>
            <ac:picMk id="2" creationId="{AFFB77A6-81A9-2438-18B9-63DDDDA4D2B1}"/>
          </ac:picMkLst>
        </pc:picChg>
      </pc:sldChg>
      <pc:sldChg chg="modSp add mod modAnim">
        <pc:chgData name="Gé Verbeek" userId="20d2065d-8055-4a68-a463-00777506795f" providerId="ADAL" clId="{733922C5-F00C-436F-AAC0-994472C9F626}" dt="2025-03-26T10:10:00.964" v="1042"/>
        <pc:sldMkLst>
          <pc:docMk/>
          <pc:sldMk cId="1481439841" sldId="374"/>
        </pc:sldMkLst>
        <pc:spChg chg="mod">
          <ac:chgData name="Gé Verbeek" userId="20d2065d-8055-4a68-a463-00777506795f" providerId="ADAL" clId="{733922C5-F00C-436F-AAC0-994472C9F626}" dt="2025-03-26T10:09:46.357" v="1040" actId="20577"/>
          <ac:spMkLst>
            <pc:docMk/>
            <pc:sldMk cId="1481439841" sldId="374"/>
            <ac:spMk id="9" creationId="{4D9CBFE6-ABEA-931D-7945-C2A28EC02604}"/>
          </ac:spMkLst>
        </pc:spChg>
      </pc:sldChg>
      <pc:sldChg chg="delSp modSp add mod modAnim">
        <pc:chgData name="Gé Verbeek" userId="20d2065d-8055-4a68-a463-00777506795f" providerId="ADAL" clId="{733922C5-F00C-436F-AAC0-994472C9F626}" dt="2025-03-26T10:11:25.637" v="1075"/>
        <pc:sldMkLst>
          <pc:docMk/>
          <pc:sldMk cId="2316818135" sldId="375"/>
        </pc:sldMkLst>
        <pc:spChg chg="mod">
          <ac:chgData name="Gé Verbeek" userId="20d2065d-8055-4a68-a463-00777506795f" providerId="ADAL" clId="{733922C5-F00C-436F-AAC0-994472C9F626}" dt="2025-03-24T18:46:58.525" v="323" actId="20577"/>
          <ac:spMkLst>
            <pc:docMk/>
            <pc:sldMk cId="2316818135" sldId="375"/>
            <ac:spMk id="3" creationId="{D5CC541D-493C-F5B3-653E-6FC8BBA10935}"/>
          </ac:spMkLst>
        </pc:spChg>
        <pc:spChg chg="mod">
          <ac:chgData name="Gé Verbeek" userId="20d2065d-8055-4a68-a463-00777506795f" providerId="ADAL" clId="{733922C5-F00C-436F-AAC0-994472C9F626}" dt="2025-03-25T14:24:40.735" v="697" actId="20577"/>
          <ac:spMkLst>
            <pc:docMk/>
            <pc:sldMk cId="2316818135" sldId="375"/>
            <ac:spMk id="9" creationId="{12CE4365-7CC8-2C33-F1C1-55B6C5DCC8A5}"/>
          </ac:spMkLst>
        </pc:spChg>
      </pc:sldChg>
      <pc:sldChg chg="addSp modSp add mod modAnim">
        <pc:chgData name="Gé Verbeek" userId="20d2065d-8055-4a68-a463-00777506795f" providerId="ADAL" clId="{733922C5-F00C-436F-AAC0-994472C9F626}" dt="2025-03-26T10:11:45.037" v="1078"/>
        <pc:sldMkLst>
          <pc:docMk/>
          <pc:sldMk cId="3049810475" sldId="376"/>
        </pc:sldMkLst>
        <pc:spChg chg="mod">
          <ac:chgData name="Gé Verbeek" userId="20d2065d-8055-4a68-a463-00777506795f" providerId="ADAL" clId="{733922C5-F00C-436F-AAC0-994472C9F626}" dt="2025-03-24T18:52:01.112" v="367" actId="20577"/>
          <ac:spMkLst>
            <pc:docMk/>
            <pc:sldMk cId="3049810475" sldId="376"/>
            <ac:spMk id="9" creationId="{4408E535-2596-D2B5-6228-A1BD7CC25564}"/>
          </ac:spMkLst>
        </pc:spChg>
      </pc:sldChg>
      <pc:sldChg chg="add del">
        <pc:chgData name="Gé Verbeek" userId="20d2065d-8055-4a68-a463-00777506795f" providerId="ADAL" clId="{733922C5-F00C-436F-AAC0-994472C9F626}" dt="2025-03-24T18:47:10.392" v="325" actId="47"/>
        <pc:sldMkLst>
          <pc:docMk/>
          <pc:sldMk cId="4087913939" sldId="376"/>
        </pc:sldMkLst>
      </pc:sldChg>
      <pc:sldChg chg="modSp add mod modAnim">
        <pc:chgData name="Gé Verbeek" userId="20d2065d-8055-4a68-a463-00777506795f" providerId="ADAL" clId="{733922C5-F00C-436F-AAC0-994472C9F626}" dt="2025-03-26T10:12:06.053" v="1080"/>
        <pc:sldMkLst>
          <pc:docMk/>
          <pc:sldMk cId="3694027235" sldId="377"/>
        </pc:sldMkLst>
        <pc:spChg chg="mod">
          <ac:chgData name="Gé Verbeek" userId="20d2065d-8055-4a68-a463-00777506795f" providerId="ADAL" clId="{733922C5-F00C-436F-AAC0-994472C9F626}" dt="2025-03-24T18:51:57.035" v="366" actId="20577"/>
          <ac:spMkLst>
            <pc:docMk/>
            <pc:sldMk cId="3694027235" sldId="377"/>
            <ac:spMk id="9" creationId="{49F78011-2124-0AE4-3CD6-6040B2E63C69}"/>
          </ac:spMkLst>
        </pc:spChg>
      </pc:sldChg>
      <pc:sldChg chg="addSp modSp add mod modAnim">
        <pc:chgData name="Gé Verbeek" userId="20d2065d-8055-4a68-a463-00777506795f" providerId="ADAL" clId="{733922C5-F00C-436F-AAC0-994472C9F626}" dt="2025-03-26T10:42:48.002" v="1628" actId="14100"/>
        <pc:sldMkLst>
          <pc:docMk/>
          <pc:sldMk cId="2903159437" sldId="378"/>
        </pc:sldMkLst>
        <pc:spChg chg="mod">
          <ac:chgData name="Gé Verbeek" userId="20d2065d-8055-4a68-a463-00777506795f" providerId="ADAL" clId="{733922C5-F00C-436F-AAC0-994472C9F626}" dt="2025-03-26T10:33:39.678" v="1518" actId="207"/>
          <ac:spMkLst>
            <pc:docMk/>
            <pc:sldMk cId="2903159437" sldId="378"/>
            <ac:spMk id="4" creationId="{876156EC-0542-49ED-E21F-B9D88A964C98}"/>
          </ac:spMkLst>
        </pc:spChg>
        <pc:picChg chg="add mod">
          <ac:chgData name="Gé Verbeek" userId="20d2065d-8055-4a68-a463-00777506795f" providerId="ADAL" clId="{733922C5-F00C-436F-AAC0-994472C9F626}" dt="2025-03-26T10:42:48.002" v="1628" actId="14100"/>
          <ac:picMkLst>
            <pc:docMk/>
            <pc:sldMk cId="2903159437" sldId="378"/>
            <ac:picMk id="2" creationId="{1328510B-6506-0DD3-AED8-3DD72F164C38}"/>
          </ac:picMkLst>
        </pc:picChg>
      </pc:sldChg>
      <pc:sldChg chg="addSp modSp add mod modAnim">
        <pc:chgData name="Gé Verbeek" userId="20d2065d-8055-4a68-a463-00777506795f" providerId="ADAL" clId="{733922C5-F00C-436F-AAC0-994472C9F626}" dt="2025-03-26T10:43:25.057" v="1630" actId="1076"/>
        <pc:sldMkLst>
          <pc:docMk/>
          <pc:sldMk cId="1855458630" sldId="379"/>
        </pc:sldMkLst>
        <pc:spChg chg="mod">
          <ac:chgData name="Gé Verbeek" userId="20d2065d-8055-4a68-a463-00777506795f" providerId="ADAL" clId="{733922C5-F00C-436F-AAC0-994472C9F626}" dt="2025-03-24T19:01:01.804" v="473" actId="20577"/>
          <ac:spMkLst>
            <pc:docMk/>
            <pc:sldMk cId="1855458630" sldId="379"/>
            <ac:spMk id="3" creationId="{28514373-4B78-3827-860C-7C46C42E5A02}"/>
          </ac:spMkLst>
        </pc:spChg>
        <pc:spChg chg="mod">
          <ac:chgData name="Gé Verbeek" userId="20d2065d-8055-4a68-a463-00777506795f" providerId="ADAL" clId="{733922C5-F00C-436F-AAC0-994472C9F626}" dt="2025-03-26T10:40:02.975" v="1596" actId="113"/>
          <ac:spMkLst>
            <pc:docMk/>
            <pc:sldMk cId="1855458630" sldId="379"/>
            <ac:spMk id="4" creationId="{CF07231C-A2F0-B111-9454-F977A141030B}"/>
          </ac:spMkLst>
        </pc:spChg>
        <pc:picChg chg="add mod">
          <ac:chgData name="Gé Verbeek" userId="20d2065d-8055-4a68-a463-00777506795f" providerId="ADAL" clId="{733922C5-F00C-436F-AAC0-994472C9F626}" dt="2025-03-26T10:43:25.057" v="1630" actId="1076"/>
          <ac:picMkLst>
            <pc:docMk/>
            <pc:sldMk cId="1855458630" sldId="379"/>
            <ac:picMk id="5" creationId="{37668EFA-F8B4-B3D3-0185-37EF45B5A978}"/>
          </ac:picMkLst>
        </pc:picChg>
      </pc:sldChg>
      <pc:sldChg chg="new del">
        <pc:chgData name="Gé Verbeek" userId="20d2065d-8055-4a68-a463-00777506795f" providerId="ADAL" clId="{733922C5-F00C-436F-AAC0-994472C9F626}" dt="2025-03-24T19:05:04.974" v="500" actId="680"/>
        <pc:sldMkLst>
          <pc:docMk/>
          <pc:sldMk cId="203499321" sldId="380"/>
        </pc:sldMkLst>
      </pc:sldChg>
      <pc:sldChg chg="addSp modSp add mod modAnim">
        <pc:chgData name="Gé Verbeek" userId="20d2065d-8055-4a68-a463-00777506795f" providerId="ADAL" clId="{733922C5-F00C-436F-AAC0-994472C9F626}" dt="2025-03-26T10:43:35.153" v="1632" actId="1076"/>
        <pc:sldMkLst>
          <pc:docMk/>
          <pc:sldMk cId="2079360211" sldId="380"/>
        </pc:sldMkLst>
        <pc:spChg chg="mod">
          <ac:chgData name="Gé Verbeek" userId="20d2065d-8055-4a68-a463-00777506795f" providerId="ADAL" clId="{733922C5-F00C-436F-AAC0-994472C9F626}" dt="2025-03-24T19:05:17.961" v="508" actId="20577"/>
          <ac:spMkLst>
            <pc:docMk/>
            <pc:sldMk cId="2079360211" sldId="380"/>
            <ac:spMk id="3" creationId="{722AB155-04AD-2639-299B-9368CC3199F7}"/>
          </ac:spMkLst>
        </pc:spChg>
        <pc:spChg chg="mod">
          <ac:chgData name="Gé Verbeek" userId="20d2065d-8055-4a68-a463-00777506795f" providerId="ADAL" clId="{733922C5-F00C-436F-AAC0-994472C9F626}" dt="2025-03-26T10:40:53.062" v="1613" actId="113"/>
          <ac:spMkLst>
            <pc:docMk/>
            <pc:sldMk cId="2079360211" sldId="380"/>
            <ac:spMk id="4" creationId="{019A049C-41E1-C806-5381-47119398C25D}"/>
          </ac:spMkLst>
        </pc:spChg>
        <pc:picChg chg="add mod">
          <ac:chgData name="Gé Verbeek" userId="20d2065d-8055-4a68-a463-00777506795f" providerId="ADAL" clId="{733922C5-F00C-436F-AAC0-994472C9F626}" dt="2025-03-26T10:43:35.153" v="1632" actId="1076"/>
          <ac:picMkLst>
            <pc:docMk/>
            <pc:sldMk cId="2079360211" sldId="380"/>
            <ac:picMk id="5" creationId="{9D3B88F1-72D2-D804-C51F-7A806F1EEA0E}"/>
          </ac:picMkLst>
        </pc:picChg>
      </pc:sldChg>
      <pc:sldChg chg="addSp modSp add modAnim">
        <pc:chgData name="Gé Verbeek" userId="20d2065d-8055-4a68-a463-00777506795f" providerId="ADAL" clId="{733922C5-F00C-436F-AAC0-994472C9F626}" dt="2025-03-26T10:38:02.509" v="1572"/>
        <pc:sldMkLst>
          <pc:docMk/>
          <pc:sldMk cId="2774504497" sldId="381"/>
        </pc:sldMkLst>
        <pc:spChg chg="mod">
          <ac:chgData name="Gé Verbeek" userId="20d2065d-8055-4a68-a463-00777506795f" providerId="ADAL" clId="{733922C5-F00C-436F-AAC0-994472C9F626}" dt="2025-03-26T10:36:20.649" v="1546" actId="5793"/>
          <ac:spMkLst>
            <pc:docMk/>
            <pc:sldMk cId="2774504497" sldId="381"/>
            <ac:spMk id="4" creationId="{35B5BB65-0E65-FE2B-0014-2D27036519A2}"/>
          </ac:spMkLst>
        </pc:spChg>
      </pc:sldChg>
      <pc:sldChg chg="addSp modSp add mod modAnim">
        <pc:chgData name="Gé Verbeek" userId="20d2065d-8055-4a68-a463-00777506795f" providerId="ADAL" clId="{733922C5-F00C-436F-AAC0-994472C9F626}" dt="2025-03-26T10:41:58.138" v="1617" actId="1076"/>
        <pc:sldMkLst>
          <pc:docMk/>
          <pc:sldMk cId="427347281" sldId="382"/>
        </pc:sldMkLst>
        <pc:spChg chg="mod">
          <ac:chgData name="Gé Verbeek" userId="20d2065d-8055-4a68-a463-00777506795f" providerId="ADAL" clId="{733922C5-F00C-436F-AAC0-994472C9F626}" dt="2025-03-26T10:33:15.079" v="1512" actId="207"/>
          <ac:spMkLst>
            <pc:docMk/>
            <pc:sldMk cId="427347281" sldId="382"/>
            <ac:spMk id="4" creationId="{26341142-31CC-FBCB-66CF-7FEB17115F2F}"/>
          </ac:spMkLst>
        </pc:spChg>
        <pc:picChg chg="add mod">
          <ac:chgData name="Gé Verbeek" userId="20d2065d-8055-4a68-a463-00777506795f" providerId="ADAL" clId="{733922C5-F00C-436F-AAC0-994472C9F626}" dt="2025-03-26T10:41:58.138" v="1617" actId="1076"/>
          <ac:picMkLst>
            <pc:docMk/>
            <pc:sldMk cId="427347281" sldId="382"/>
            <ac:picMk id="5" creationId="{54DECF19-5FD4-826C-7EEB-F211D3C4CE30}"/>
          </ac:picMkLst>
        </pc:picChg>
      </pc:sldChg>
      <pc:sldChg chg="addSp modSp add mod ord modAnim">
        <pc:chgData name="Gé Verbeek" userId="20d2065d-8055-4a68-a463-00777506795f" providerId="ADAL" clId="{733922C5-F00C-436F-AAC0-994472C9F626}" dt="2025-03-26T10:42:31.848" v="1624" actId="1076"/>
        <pc:sldMkLst>
          <pc:docMk/>
          <pc:sldMk cId="1774832405" sldId="383"/>
        </pc:sldMkLst>
        <pc:spChg chg="mod">
          <ac:chgData name="Gé Verbeek" userId="20d2065d-8055-4a68-a463-00777506795f" providerId="ADAL" clId="{733922C5-F00C-436F-AAC0-994472C9F626}" dt="2025-03-26T10:32:43.989" v="1506" actId="207"/>
          <ac:spMkLst>
            <pc:docMk/>
            <pc:sldMk cId="1774832405" sldId="383"/>
            <ac:spMk id="4" creationId="{A8C263A9-AD71-75DB-1CE5-A6A5F51DFC28}"/>
          </ac:spMkLst>
        </pc:spChg>
        <pc:picChg chg="add mod">
          <ac:chgData name="Gé Verbeek" userId="20d2065d-8055-4a68-a463-00777506795f" providerId="ADAL" clId="{733922C5-F00C-436F-AAC0-994472C9F626}" dt="2025-03-26T10:42:31.848" v="1624" actId="1076"/>
          <ac:picMkLst>
            <pc:docMk/>
            <pc:sldMk cId="1774832405" sldId="383"/>
            <ac:picMk id="2" creationId="{6165D1D7-BE47-9093-9902-ADA235F8D0E6}"/>
          </ac:picMkLst>
        </pc:picChg>
      </pc:sldChg>
      <pc:sldChg chg="modSp add mod ord modAnim">
        <pc:chgData name="Gé Verbeek" userId="20d2065d-8055-4a68-a463-00777506795f" providerId="ADAL" clId="{733922C5-F00C-436F-AAC0-994472C9F626}" dt="2025-03-26T10:51:21.774" v="1977" actId="20577"/>
        <pc:sldMkLst>
          <pc:docMk/>
          <pc:sldMk cId="455914270" sldId="384"/>
        </pc:sldMkLst>
        <pc:spChg chg="mod">
          <ac:chgData name="Gé Verbeek" userId="20d2065d-8055-4a68-a463-00777506795f" providerId="ADAL" clId="{733922C5-F00C-436F-AAC0-994472C9F626}" dt="2025-03-26T10:30:52.161" v="1493" actId="1076"/>
          <ac:spMkLst>
            <pc:docMk/>
            <pc:sldMk cId="455914270" sldId="384"/>
            <ac:spMk id="3" creationId="{37C70178-81D8-DC7C-332E-F1AE7AC7B94A}"/>
          </ac:spMkLst>
        </pc:spChg>
        <pc:spChg chg="mod">
          <ac:chgData name="Gé Verbeek" userId="20d2065d-8055-4a68-a463-00777506795f" providerId="ADAL" clId="{733922C5-F00C-436F-AAC0-994472C9F626}" dt="2025-03-26T10:51:21.774" v="1977" actId="20577"/>
          <ac:spMkLst>
            <pc:docMk/>
            <pc:sldMk cId="455914270" sldId="384"/>
            <ac:spMk id="4" creationId="{361B5BB2-4A9F-3C2F-C6AB-6A444C0CF1E0}"/>
          </ac:spMkLst>
        </pc:spChg>
        <pc:picChg chg="mod">
          <ac:chgData name="Gé Verbeek" userId="20d2065d-8055-4a68-a463-00777506795f" providerId="ADAL" clId="{733922C5-F00C-436F-AAC0-994472C9F626}" dt="2025-03-26T10:24:02.125" v="1386" actId="14100"/>
          <ac:picMkLst>
            <pc:docMk/>
            <pc:sldMk cId="455914270" sldId="384"/>
            <ac:picMk id="2" creationId="{48CE2F62-5414-2D7C-6B5C-A9C6687D5D96}"/>
          </ac:picMkLst>
        </pc:picChg>
      </pc:sldChg>
      <pc:sldChg chg="modSp add mod ord">
        <pc:chgData name="Gé Verbeek" userId="20d2065d-8055-4a68-a463-00777506795f" providerId="ADAL" clId="{733922C5-F00C-436F-AAC0-994472C9F626}" dt="2025-03-26T10:51:54.397" v="1984" actId="114"/>
        <pc:sldMkLst>
          <pc:docMk/>
          <pc:sldMk cId="2896200787" sldId="385"/>
        </pc:sldMkLst>
        <pc:spChg chg="mod">
          <ac:chgData name="Gé Verbeek" userId="20d2065d-8055-4a68-a463-00777506795f" providerId="ADAL" clId="{733922C5-F00C-436F-AAC0-994472C9F626}" dt="2025-03-26T10:27:14.603" v="1421" actId="1076"/>
          <ac:spMkLst>
            <pc:docMk/>
            <pc:sldMk cId="2896200787" sldId="385"/>
            <ac:spMk id="3" creationId="{C67D438E-12E9-3382-2203-06C9B643C539}"/>
          </ac:spMkLst>
        </pc:spChg>
        <pc:spChg chg="mod">
          <ac:chgData name="Gé Verbeek" userId="20d2065d-8055-4a68-a463-00777506795f" providerId="ADAL" clId="{733922C5-F00C-436F-AAC0-994472C9F626}" dt="2025-03-26T10:51:54.397" v="1984" actId="114"/>
          <ac:spMkLst>
            <pc:docMk/>
            <pc:sldMk cId="2896200787" sldId="385"/>
            <ac:spMk id="4" creationId="{2C2E220B-DABF-4274-CF77-87440619A576}"/>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8EB7032-F0D6-4A01-845E-F640D5DCE90C}" type="datetimeFigureOut">
              <a:rPr lang="nl-NL" smtClean="0"/>
              <a:t>26-3-2025</a:t>
            </a:fld>
            <a:endParaRPr lang="nl-NL"/>
          </a:p>
        </p:txBody>
      </p:sp>
      <p:sp>
        <p:nvSpPr>
          <p:cNvPr id="4" name="Tijdelijke aanduiding voor voettekst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01A04F1-D7F4-4979-9173-69F0753CB55B}" type="slidenum">
              <a:rPr lang="nl-NL" smtClean="0"/>
              <a:t>‹nr.›</a:t>
            </a:fld>
            <a:endParaRPr lang="nl-NL"/>
          </a:p>
        </p:txBody>
      </p:sp>
    </p:spTree>
    <p:extLst>
      <p:ext uri="{BB962C8B-B14F-4D97-AF65-F5344CB8AC3E}">
        <p14:creationId xmlns:p14="http://schemas.microsoft.com/office/powerpoint/2010/main" val="39473098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6925302-FC11-4573-933C-3E1D2F95A2B8}" type="datetimeFigureOut">
              <a:rPr lang="nl-NL" smtClean="0"/>
              <a:t>26-3-2025</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1C9D5C-A24E-42B5-BD13-FFCE29705434}" type="slidenum">
              <a:rPr lang="nl-NL" smtClean="0"/>
              <a:t>‹nr.›</a:t>
            </a:fld>
            <a:endParaRPr lang="nl-NL"/>
          </a:p>
        </p:txBody>
      </p:sp>
    </p:spTree>
    <p:extLst>
      <p:ext uri="{BB962C8B-B14F-4D97-AF65-F5344CB8AC3E}">
        <p14:creationId xmlns:p14="http://schemas.microsoft.com/office/powerpoint/2010/main" val="38878899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BC1C9D5C-A24E-42B5-BD13-FFCE29705434}" type="slidenum">
              <a:rPr lang="nl-NL" smtClean="0"/>
              <a:t>2</a:t>
            </a:fld>
            <a:endParaRPr lang="nl-NL"/>
          </a:p>
        </p:txBody>
      </p:sp>
    </p:spTree>
    <p:extLst>
      <p:ext uri="{BB962C8B-B14F-4D97-AF65-F5344CB8AC3E}">
        <p14:creationId xmlns:p14="http://schemas.microsoft.com/office/powerpoint/2010/main" val="16922188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Testen………</a:t>
            </a:r>
          </a:p>
        </p:txBody>
      </p:sp>
      <p:sp>
        <p:nvSpPr>
          <p:cNvPr id="4" name="Tijdelijke aanduiding voor dianummer 3"/>
          <p:cNvSpPr>
            <a:spLocks noGrp="1"/>
          </p:cNvSpPr>
          <p:nvPr>
            <p:ph type="sldNum" sz="quarter" idx="5"/>
          </p:nvPr>
        </p:nvSpPr>
        <p:spPr/>
        <p:txBody>
          <a:bodyPr/>
          <a:lstStyle/>
          <a:p>
            <a:fld id="{BC1C9D5C-A24E-42B5-BD13-FFCE29705434}" type="slidenum">
              <a:rPr lang="nl-NL" smtClean="0"/>
              <a:t>3</a:t>
            </a:fld>
            <a:endParaRPr lang="nl-NL"/>
          </a:p>
        </p:txBody>
      </p:sp>
    </p:spTree>
    <p:extLst>
      <p:ext uri="{BB962C8B-B14F-4D97-AF65-F5344CB8AC3E}">
        <p14:creationId xmlns:p14="http://schemas.microsoft.com/office/powerpoint/2010/main" val="6856176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BC1C9D5C-A24E-42B5-BD13-FFCE29705434}" type="slidenum">
              <a:rPr lang="nl-NL" smtClean="0"/>
              <a:t>25</a:t>
            </a:fld>
            <a:endParaRPr lang="nl-NL"/>
          </a:p>
        </p:txBody>
      </p:sp>
    </p:spTree>
    <p:extLst>
      <p:ext uri="{BB962C8B-B14F-4D97-AF65-F5344CB8AC3E}">
        <p14:creationId xmlns:p14="http://schemas.microsoft.com/office/powerpoint/2010/main" val="41166242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200" kern="1200" dirty="0">
                <a:solidFill>
                  <a:schemeClr val="tx1"/>
                </a:solidFill>
                <a:effectLst/>
                <a:latin typeface="+mn-lt"/>
                <a:ea typeface="+mn-ea"/>
                <a:cs typeface="+mn-cs"/>
              </a:rPr>
              <a:t>Het zal duidelijk zijn dat in de handelsketen (en dus ook bij de bloemist) de hoeveelheid licht meestal (veel) te</a:t>
            </a:r>
          </a:p>
          <a:p>
            <a:r>
              <a:rPr lang="nl-NL" sz="1200" kern="1200" dirty="0">
                <a:solidFill>
                  <a:schemeClr val="tx1"/>
                </a:solidFill>
                <a:effectLst/>
                <a:latin typeface="+mn-lt"/>
                <a:ea typeface="+mn-ea"/>
                <a:cs typeface="+mn-cs"/>
              </a:rPr>
              <a:t>laag is. Belichten of bijlichten is in de praktijk meestal onhaalbaar. Een snelle doorlooptijd is daarom ook voor potplanten  van  het  grootste  belang.  Een  ander  aspect  van  licht  is  de  daglengte.  Voor  de  ontwikkeling  van bloemenknoppen kan het nodig zijn dat een plant een minimaal aantal uren licht (of duisternis) per etmaal nodig heeft. Dit noem je </a:t>
            </a:r>
            <a:r>
              <a:rPr lang="nl-NL" sz="1200" i="1" kern="1200" dirty="0">
                <a:solidFill>
                  <a:schemeClr val="tx1"/>
                </a:solidFill>
                <a:effectLst/>
                <a:latin typeface="+mn-lt"/>
                <a:ea typeface="+mn-ea"/>
                <a:cs typeface="+mn-cs"/>
              </a:rPr>
              <a:t>fotoperiodiciteit</a:t>
            </a:r>
            <a:r>
              <a:rPr lang="nl-NL" sz="1200" kern="1200" dirty="0">
                <a:solidFill>
                  <a:schemeClr val="tx1"/>
                </a:solidFill>
                <a:effectLst/>
                <a:latin typeface="+mn-lt"/>
                <a:ea typeface="+mn-ea"/>
                <a:cs typeface="+mn-cs"/>
              </a:rPr>
              <a:t>. Als je het over fotoperiodiciteit hebt, kun je planten in drie groepen indelen:</a:t>
            </a:r>
          </a:p>
          <a:p>
            <a:r>
              <a:rPr lang="nl-NL" sz="1200" kern="1200" dirty="0">
                <a:solidFill>
                  <a:schemeClr val="tx1"/>
                </a:solidFill>
                <a:effectLst/>
                <a:latin typeface="+mn-lt"/>
                <a:ea typeface="+mn-ea"/>
                <a:cs typeface="+mn-cs"/>
              </a:rPr>
              <a:t>1   </a:t>
            </a:r>
            <a:r>
              <a:rPr lang="nl-NL" sz="1200" kern="1200" dirty="0" err="1">
                <a:solidFill>
                  <a:schemeClr val="tx1"/>
                </a:solidFill>
                <a:effectLst/>
                <a:latin typeface="+mn-lt"/>
                <a:ea typeface="+mn-ea"/>
                <a:cs typeface="+mn-cs"/>
              </a:rPr>
              <a:t>kortedagplanten</a:t>
            </a:r>
            <a:r>
              <a:rPr lang="nl-NL" sz="1200" kern="1200" dirty="0">
                <a:solidFill>
                  <a:schemeClr val="tx1"/>
                </a:solidFill>
                <a:effectLst/>
                <a:latin typeface="+mn-lt"/>
                <a:ea typeface="+mn-ea"/>
                <a:cs typeface="+mn-cs"/>
              </a:rPr>
              <a:t> (</a:t>
            </a:r>
            <a:r>
              <a:rPr lang="nl-NL" sz="1200" kern="1200" dirty="0" err="1">
                <a:solidFill>
                  <a:schemeClr val="tx1"/>
                </a:solidFill>
                <a:effectLst/>
                <a:latin typeface="+mn-lt"/>
                <a:ea typeface="+mn-ea"/>
                <a:cs typeface="+mn-cs"/>
              </a:rPr>
              <a:t>kd</a:t>
            </a:r>
            <a:r>
              <a:rPr lang="nl-NL" sz="1200" kern="1200" dirty="0">
                <a:solidFill>
                  <a:schemeClr val="tx1"/>
                </a:solidFill>
                <a:effectLst/>
                <a:latin typeface="+mn-lt"/>
                <a:ea typeface="+mn-ea"/>
                <a:cs typeface="+mn-cs"/>
              </a:rPr>
              <a:t>) moeten voor het vormen van de bloemknoppen minstens twaalf uur per etmaal onaf- gebroken in het donker staan gedurende enkele weken. Voorbeelden zijn </a:t>
            </a:r>
            <a:r>
              <a:rPr lang="nl-NL" sz="1200" kern="1200" dirty="0" err="1">
                <a:solidFill>
                  <a:schemeClr val="tx1"/>
                </a:solidFill>
                <a:effectLst/>
                <a:latin typeface="+mn-lt"/>
                <a:ea typeface="+mn-ea"/>
                <a:cs typeface="+mn-cs"/>
              </a:rPr>
              <a:t>Euphorbia</a:t>
            </a:r>
            <a:r>
              <a:rPr lang="nl-NL" sz="1200" kern="1200" dirty="0">
                <a:solidFill>
                  <a:schemeClr val="tx1"/>
                </a:solidFill>
                <a:effectLst/>
                <a:latin typeface="+mn-lt"/>
                <a:ea typeface="+mn-ea"/>
                <a:cs typeface="+mn-cs"/>
              </a:rPr>
              <a:t> </a:t>
            </a:r>
            <a:r>
              <a:rPr lang="nl-NL" sz="1200" kern="1200" dirty="0" err="1">
                <a:solidFill>
                  <a:schemeClr val="tx1"/>
                </a:solidFill>
                <a:effectLst/>
                <a:latin typeface="+mn-lt"/>
                <a:ea typeface="+mn-ea"/>
                <a:cs typeface="+mn-cs"/>
              </a:rPr>
              <a:t>pulcherrima</a:t>
            </a:r>
            <a:r>
              <a:rPr lang="nl-NL" sz="1200" kern="1200" dirty="0">
                <a:solidFill>
                  <a:schemeClr val="tx1"/>
                </a:solidFill>
                <a:effectLst/>
                <a:latin typeface="+mn-lt"/>
                <a:ea typeface="+mn-ea"/>
                <a:cs typeface="+mn-cs"/>
              </a:rPr>
              <a:t> (kerstster), </a:t>
            </a:r>
            <a:r>
              <a:rPr lang="nl-NL" sz="1200" kern="1200" dirty="0" err="1">
                <a:solidFill>
                  <a:schemeClr val="tx1"/>
                </a:solidFill>
                <a:effectLst/>
                <a:latin typeface="+mn-lt"/>
                <a:ea typeface="+mn-ea"/>
                <a:cs typeface="+mn-cs"/>
              </a:rPr>
              <a:t>kalanchoe</a:t>
            </a:r>
            <a:r>
              <a:rPr lang="nl-NL" sz="1200" kern="1200" dirty="0">
                <a:solidFill>
                  <a:schemeClr val="tx1"/>
                </a:solidFill>
                <a:effectLst/>
                <a:latin typeface="+mn-lt"/>
                <a:ea typeface="+mn-ea"/>
                <a:cs typeface="+mn-cs"/>
              </a:rPr>
              <a:t>, </a:t>
            </a:r>
            <a:r>
              <a:rPr lang="nl-NL" sz="1200" kern="1200" dirty="0" err="1">
                <a:solidFill>
                  <a:schemeClr val="tx1"/>
                </a:solidFill>
                <a:effectLst/>
                <a:latin typeface="+mn-lt"/>
                <a:ea typeface="+mn-ea"/>
                <a:cs typeface="+mn-cs"/>
              </a:rPr>
              <a:t>dendranthema</a:t>
            </a:r>
            <a:r>
              <a:rPr lang="nl-NL" sz="1200" kern="1200" dirty="0">
                <a:solidFill>
                  <a:schemeClr val="tx1"/>
                </a:solidFill>
                <a:effectLst/>
                <a:latin typeface="+mn-lt"/>
                <a:ea typeface="+mn-ea"/>
                <a:cs typeface="+mn-cs"/>
              </a:rPr>
              <a:t> </a:t>
            </a:r>
            <a:r>
              <a:rPr lang="nl-NL" sz="1200" kern="1200" dirty="0" err="1">
                <a:solidFill>
                  <a:schemeClr val="tx1"/>
                </a:solidFill>
                <a:effectLst/>
                <a:latin typeface="+mn-lt"/>
                <a:ea typeface="+mn-ea"/>
                <a:cs typeface="+mn-cs"/>
              </a:rPr>
              <a:t>indicum</a:t>
            </a:r>
            <a:r>
              <a:rPr lang="nl-NL" sz="1200" kern="1200" dirty="0">
                <a:solidFill>
                  <a:schemeClr val="tx1"/>
                </a:solidFill>
                <a:effectLst/>
                <a:latin typeface="+mn-lt"/>
                <a:ea typeface="+mn-ea"/>
                <a:cs typeface="+mn-cs"/>
              </a:rPr>
              <a:t> groep (potchrysant) en begonia </a:t>
            </a:r>
            <a:r>
              <a:rPr lang="nl-NL" sz="1200" kern="1200" dirty="0" err="1">
                <a:solidFill>
                  <a:schemeClr val="tx1"/>
                </a:solidFill>
                <a:effectLst/>
                <a:latin typeface="+mn-lt"/>
                <a:ea typeface="+mn-ea"/>
                <a:cs typeface="+mn-cs"/>
              </a:rPr>
              <a:t>elatior</a:t>
            </a:r>
            <a:r>
              <a:rPr lang="nl-NL" sz="1200" kern="1200" dirty="0">
                <a:solidFill>
                  <a:schemeClr val="tx1"/>
                </a:solidFill>
                <a:effectLst/>
                <a:latin typeface="+mn-lt"/>
                <a:ea typeface="+mn-ea"/>
                <a:cs typeface="+mn-cs"/>
              </a:rPr>
              <a:t> groep (begonia).</a:t>
            </a:r>
          </a:p>
          <a:p>
            <a:r>
              <a:rPr lang="nl-NL" sz="1200" kern="1200" dirty="0">
                <a:solidFill>
                  <a:schemeClr val="tx1"/>
                </a:solidFill>
                <a:effectLst/>
                <a:latin typeface="+mn-lt"/>
                <a:ea typeface="+mn-ea"/>
                <a:cs typeface="+mn-cs"/>
              </a:rPr>
              <a:t>2   langedagplanten (ld) moeten minimaal twaalf tot veertien uur licht per etmaal hebben om knoppen te kunnen vormen. Voorbeelden zijn: </a:t>
            </a:r>
            <a:r>
              <a:rPr lang="nl-NL" sz="1200" kern="1200" dirty="0" err="1">
                <a:solidFill>
                  <a:schemeClr val="tx1"/>
                </a:solidFill>
                <a:effectLst/>
                <a:latin typeface="+mn-lt"/>
                <a:ea typeface="+mn-ea"/>
                <a:cs typeface="+mn-cs"/>
              </a:rPr>
              <a:t>pachystachys</a:t>
            </a:r>
            <a:r>
              <a:rPr lang="nl-NL" sz="1200" kern="1200" dirty="0">
                <a:solidFill>
                  <a:schemeClr val="tx1"/>
                </a:solidFill>
                <a:effectLst/>
                <a:latin typeface="+mn-lt"/>
                <a:ea typeface="+mn-ea"/>
                <a:cs typeface="+mn-cs"/>
              </a:rPr>
              <a:t>, </a:t>
            </a:r>
            <a:r>
              <a:rPr lang="nl-NL" sz="1200" kern="1200" dirty="0" err="1">
                <a:solidFill>
                  <a:schemeClr val="tx1"/>
                </a:solidFill>
                <a:effectLst/>
                <a:latin typeface="+mn-lt"/>
                <a:ea typeface="+mn-ea"/>
                <a:cs typeface="+mn-cs"/>
              </a:rPr>
              <a:t>pentas</a:t>
            </a:r>
            <a:r>
              <a:rPr lang="nl-NL" sz="1200" kern="1200" dirty="0">
                <a:solidFill>
                  <a:schemeClr val="tx1"/>
                </a:solidFill>
                <a:effectLst/>
                <a:latin typeface="+mn-lt"/>
                <a:ea typeface="+mn-ea"/>
                <a:cs typeface="+mn-cs"/>
              </a:rPr>
              <a:t>, </a:t>
            </a:r>
            <a:r>
              <a:rPr lang="nl-NL" sz="1200" kern="1200" dirty="0" err="1">
                <a:solidFill>
                  <a:schemeClr val="tx1"/>
                </a:solidFill>
                <a:effectLst/>
                <a:latin typeface="+mn-lt"/>
                <a:ea typeface="+mn-ea"/>
                <a:cs typeface="+mn-cs"/>
              </a:rPr>
              <a:t>dianthus</a:t>
            </a:r>
            <a:r>
              <a:rPr lang="nl-NL" sz="1200" kern="1200" dirty="0">
                <a:solidFill>
                  <a:schemeClr val="tx1"/>
                </a:solidFill>
                <a:effectLst/>
                <a:latin typeface="+mn-lt"/>
                <a:ea typeface="+mn-ea"/>
                <a:cs typeface="+mn-cs"/>
              </a:rPr>
              <a:t> (potanjer).</a:t>
            </a:r>
          </a:p>
          <a:p>
            <a:r>
              <a:rPr lang="nl-NL" sz="1200" kern="1200" dirty="0">
                <a:solidFill>
                  <a:schemeClr val="tx1"/>
                </a:solidFill>
                <a:effectLst/>
                <a:latin typeface="+mn-lt"/>
                <a:ea typeface="+mn-ea"/>
                <a:cs typeface="+mn-cs"/>
              </a:rPr>
              <a:t>3   bij </a:t>
            </a:r>
            <a:r>
              <a:rPr lang="nl-NL" sz="1200" kern="1200" dirty="0" err="1">
                <a:solidFill>
                  <a:schemeClr val="tx1"/>
                </a:solidFill>
                <a:effectLst/>
                <a:latin typeface="+mn-lt"/>
                <a:ea typeface="+mn-ea"/>
                <a:cs typeface="+mn-cs"/>
              </a:rPr>
              <a:t>dagneutraleplanten</a:t>
            </a:r>
            <a:r>
              <a:rPr lang="nl-NL" sz="1200" kern="1200" dirty="0">
                <a:solidFill>
                  <a:schemeClr val="tx1"/>
                </a:solidFill>
                <a:effectLst/>
                <a:latin typeface="+mn-lt"/>
                <a:ea typeface="+mn-ea"/>
                <a:cs typeface="+mn-cs"/>
              </a:rPr>
              <a:t> (dn) maakt het voor de knopvorming niet uit hoeveel licht zij op een dag krijgen. Voor</a:t>
            </a:r>
          </a:p>
          <a:p>
            <a:r>
              <a:rPr lang="nl-NL" sz="1200" kern="1200" dirty="0">
                <a:solidFill>
                  <a:schemeClr val="tx1"/>
                </a:solidFill>
                <a:effectLst/>
                <a:latin typeface="+mn-lt"/>
                <a:ea typeface="+mn-ea"/>
                <a:cs typeface="+mn-cs"/>
              </a:rPr>
              <a:t>de bloemknopvorming reageren ze vooral op temperatuur. </a:t>
            </a:r>
            <a:endParaRPr lang="nl-NL" dirty="0"/>
          </a:p>
        </p:txBody>
      </p:sp>
      <p:sp>
        <p:nvSpPr>
          <p:cNvPr id="4" name="Tijdelijke aanduiding voor dianummer 3"/>
          <p:cNvSpPr>
            <a:spLocks noGrp="1"/>
          </p:cNvSpPr>
          <p:nvPr>
            <p:ph type="sldNum" sz="quarter" idx="5"/>
          </p:nvPr>
        </p:nvSpPr>
        <p:spPr/>
        <p:txBody>
          <a:bodyPr/>
          <a:lstStyle/>
          <a:p>
            <a:fld id="{BC1C9D5C-A24E-42B5-BD13-FFCE29705434}" type="slidenum">
              <a:rPr lang="nl-NL" smtClean="0"/>
              <a:t>31</a:t>
            </a:fld>
            <a:endParaRPr lang="nl-NL"/>
          </a:p>
        </p:txBody>
      </p:sp>
    </p:spTree>
    <p:extLst>
      <p:ext uri="{BB962C8B-B14F-4D97-AF65-F5344CB8AC3E}">
        <p14:creationId xmlns:p14="http://schemas.microsoft.com/office/powerpoint/2010/main" val="40245320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C1C9D5C-A24E-42B5-BD13-FFCE29705434}" type="slidenum">
              <a:rPr lang="nl-NL" smtClean="0"/>
              <a:t>35</a:t>
            </a:fld>
            <a:endParaRPr lang="nl-NL"/>
          </a:p>
        </p:txBody>
      </p:sp>
    </p:spTree>
    <p:extLst>
      <p:ext uri="{BB962C8B-B14F-4D97-AF65-F5344CB8AC3E}">
        <p14:creationId xmlns:p14="http://schemas.microsoft.com/office/powerpoint/2010/main" val="211416620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Openingsdia">
    <p:spTree>
      <p:nvGrpSpPr>
        <p:cNvPr id="1" name=""/>
        <p:cNvGrpSpPr/>
        <p:nvPr/>
      </p:nvGrpSpPr>
      <p:grpSpPr>
        <a:xfrm>
          <a:off x="0" y="0"/>
          <a:ext cx="0" cy="0"/>
          <a:chOff x="0" y="0"/>
          <a:chExt cx="0" cy="0"/>
        </a:xfrm>
      </p:grpSpPr>
      <p:pic>
        <p:nvPicPr>
          <p:cNvPr id="3" name="Afbeelding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ekstvak 5"/>
          <p:cNvSpPr txBox="1"/>
          <p:nvPr userDrawn="1"/>
        </p:nvSpPr>
        <p:spPr>
          <a:xfrm>
            <a:off x="1130533" y="6142150"/>
            <a:ext cx="4680065" cy="369332"/>
          </a:xfrm>
          <a:prstGeom prst="rect">
            <a:avLst/>
          </a:prstGeom>
          <a:solidFill>
            <a:schemeClr val="bg1"/>
          </a:solidFill>
        </p:spPr>
        <p:txBody>
          <a:bodyPr wrap="square" rtlCol="0">
            <a:spAutoFit/>
          </a:bodyPr>
          <a:lstStyle/>
          <a:p>
            <a:endParaRPr lang="nl-NL" dirty="0"/>
          </a:p>
        </p:txBody>
      </p:sp>
      <p:pic>
        <p:nvPicPr>
          <p:cNvPr id="7" name="Afbeelding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74463" y="5787319"/>
            <a:ext cx="6553213" cy="1078994"/>
          </a:xfrm>
          <a:prstGeom prst="rect">
            <a:avLst/>
          </a:prstGeom>
        </p:spPr>
      </p:pic>
    </p:spTree>
    <p:extLst>
      <p:ext uri="{BB962C8B-B14F-4D97-AF65-F5344CB8AC3E}">
        <p14:creationId xmlns:p14="http://schemas.microsoft.com/office/powerpoint/2010/main" val="641450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diaMetBeeld">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r>
              <a:rPr lang="nl-NL" dirty="0"/>
              <a:t>Verplaats deze vervolgens naar de achtergrond om de tekst te typen.</a:t>
            </a:r>
          </a:p>
        </p:txBody>
      </p:sp>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chemeClr val="bg1"/>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7" name="Afbeelding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51768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diaZonderBeeld">
    <p:spTree>
      <p:nvGrpSpPr>
        <p:cNvPr id="1" name=""/>
        <p:cNvGrpSpPr/>
        <p:nvPr/>
      </p:nvGrpSpPr>
      <p:grpSpPr>
        <a:xfrm>
          <a:off x="0" y="0"/>
          <a:ext cx="0" cy="0"/>
          <a:chOff x="0" y="0"/>
          <a:chExt cx="0" cy="0"/>
        </a:xfrm>
      </p:grpSpPr>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rgbClr val="1E201F"/>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rgbClr val="1E201F"/>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978055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el en tekst/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stijl te bewerken</a:t>
            </a:r>
            <a:endParaRPr lang="nl-NL" dirty="0"/>
          </a:p>
        </p:txBody>
      </p:sp>
      <p:sp>
        <p:nvSpPr>
          <p:cNvPr id="3" name="Tijdelijke aanduiding voor inhoud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4280818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Afbeelding">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endParaRPr lang="nl-NL" dirty="0"/>
          </a:p>
        </p:txBody>
      </p:sp>
      <p:pic>
        <p:nvPicPr>
          <p:cNvPr id="4" name="Afbeelding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64888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Titel, tekst en afbeelding">
    <p:spTree>
      <p:nvGrpSpPr>
        <p:cNvPr id="1" name=""/>
        <p:cNvGrpSpPr/>
        <p:nvPr/>
      </p:nvGrpSpPr>
      <p:grpSpPr>
        <a:xfrm>
          <a:off x="0" y="0"/>
          <a:ext cx="0" cy="0"/>
          <a:chOff x="0" y="0"/>
          <a:chExt cx="0" cy="0"/>
        </a:xfrm>
      </p:grpSpPr>
      <p:sp>
        <p:nvSpPr>
          <p:cNvPr id="6" name="Tijdelijke aanduiding voor afbeelding 5"/>
          <p:cNvSpPr>
            <a:spLocks noGrp="1"/>
          </p:cNvSpPr>
          <p:nvPr>
            <p:ph type="pic" sz="quarter" idx="11" hasCustomPrompt="1"/>
          </p:nvPr>
        </p:nvSpPr>
        <p:spPr>
          <a:xfrm>
            <a:off x="0" y="0"/>
            <a:ext cx="9720000" cy="6858000"/>
          </a:xfrm>
        </p:spPr>
        <p:txBody>
          <a:bodyPr>
            <a:no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438861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el, tekst en afbeelding">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36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sp>
        <p:nvSpPr>
          <p:cNvPr id="6" name="Tijdelijke aanduiding voor afbeelding 5"/>
          <p:cNvSpPr>
            <a:spLocks noGrp="1"/>
          </p:cNvSpPr>
          <p:nvPr>
            <p:ph type="pic" sz="quarter" idx="11" hasCustomPrompt="1"/>
          </p:nvPr>
        </p:nvSpPr>
        <p:spPr>
          <a:xfrm>
            <a:off x="6120000" y="0"/>
            <a:ext cx="3600000" cy="6858000"/>
          </a:xfrm>
        </p:spPr>
        <p:txBody>
          <a:bodyPr>
            <a:norm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540399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el en tekst">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72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9904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lotdia">
    <p:spTree>
      <p:nvGrpSpPr>
        <p:cNvPr id="1" name=""/>
        <p:cNvGrpSpPr/>
        <p:nvPr/>
      </p:nvGrpSpPr>
      <p:grpSpPr>
        <a:xfrm>
          <a:off x="0" y="0"/>
          <a:ext cx="0" cy="0"/>
          <a:chOff x="0" y="0"/>
          <a:chExt cx="0" cy="0"/>
        </a:xfrm>
      </p:grpSpPr>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kstvak 2"/>
          <p:cNvSpPr txBox="1"/>
          <p:nvPr userDrawn="1"/>
        </p:nvSpPr>
        <p:spPr>
          <a:xfrm>
            <a:off x="1130533" y="6142150"/>
            <a:ext cx="4680065" cy="369332"/>
          </a:xfrm>
          <a:prstGeom prst="rect">
            <a:avLst/>
          </a:prstGeom>
          <a:solidFill>
            <a:schemeClr val="bg1"/>
          </a:solidFill>
        </p:spPr>
        <p:txBody>
          <a:bodyPr wrap="square" rtlCol="0">
            <a:spAutoFit/>
          </a:bodyPr>
          <a:lstStyle/>
          <a:p>
            <a:endParaRPr lang="nl-NL" dirty="0"/>
          </a:p>
        </p:txBody>
      </p:sp>
      <p:pic>
        <p:nvPicPr>
          <p:cNvPr id="4" name="Afbeelding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74463" y="5787319"/>
            <a:ext cx="6553213" cy="1078994"/>
          </a:xfrm>
          <a:prstGeom prst="rect">
            <a:avLst/>
          </a:prstGeom>
        </p:spPr>
      </p:pic>
    </p:spTree>
    <p:extLst>
      <p:ext uri="{BB962C8B-B14F-4D97-AF65-F5344CB8AC3E}">
        <p14:creationId xmlns:p14="http://schemas.microsoft.com/office/powerpoint/2010/main" val="549768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 name="Afbeelding 5"/>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jdelijke aanduiding voor titel 1"/>
          <p:cNvSpPr>
            <a:spLocks noGrp="1"/>
          </p:cNvSpPr>
          <p:nvPr>
            <p:ph type="title"/>
          </p:nvPr>
        </p:nvSpPr>
        <p:spPr>
          <a:xfrm>
            <a:off x="756000" y="576000"/>
            <a:ext cx="9036000" cy="1080000"/>
          </a:xfrm>
          <a:prstGeom prst="rect">
            <a:avLst/>
          </a:prstGeom>
        </p:spPr>
        <p:txBody>
          <a:bodyPr vert="horz" lIns="0" tIns="0" rIns="0" bIns="0" rtlCol="0" anchor="t" anchorCtr="0">
            <a:normAutofit/>
          </a:bodyPr>
          <a:lstStyle/>
          <a:p>
            <a:r>
              <a:rPr lang="nl-NL" dirty="0"/>
              <a:t>Klik om de stijl te bewerken</a:t>
            </a:r>
          </a:p>
        </p:txBody>
      </p:sp>
      <p:sp>
        <p:nvSpPr>
          <p:cNvPr id="3" name="Tijdelijke aanduiding voor tekst 2"/>
          <p:cNvSpPr>
            <a:spLocks noGrp="1"/>
          </p:cNvSpPr>
          <p:nvPr>
            <p:ph type="body" idx="1"/>
          </p:nvPr>
        </p:nvSpPr>
        <p:spPr>
          <a:xfrm>
            <a:off x="2052000" y="1728000"/>
            <a:ext cx="7740000" cy="4351338"/>
          </a:xfrm>
          <a:prstGeom prst="rect">
            <a:avLst/>
          </a:prstGeom>
        </p:spPr>
        <p:txBody>
          <a:bodyPr vert="horz" lIns="0" tIns="0" rIns="0" bIns="0" rtlCol="0">
            <a:normAutofit/>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625692762"/>
      </p:ext>
    </p:extLst>
  </p:cSld>
  <p:clrMap bg1="lt1" tx1="dk1" bg2="lt2" tx2="dk2" accent1="accent1" accent2="accent2" accent3="accent3" accent4="accent4" accent5="accent5" accent6="accent6" hlink="hlink" folHlink="folHlink"/>
  <p:sldLayoutIdLst>
    <p:sldLayoutId id="2147483651" r:id="rId1"/>
    <p:sldLayoutId id="2147483649" r:id="rId2"/>
    <p:sldLayoutId id="2147483652" r:id="rId3"/>
    <p:sldLayoutId id="2147483650" r:id="rId4"/>
    <p:sldLayoutId id="2147483653" r:id="rId5"/>
    <p:sldLayoutId id="2147483657" r:id="rId6"/>
    <p:sldLayoutId id="2147483654" r:id="rId7"/>
    <p:sldLayoutId id="2147483655" r:id="rId8"/>
    <p:sldLayoutId id="2147483656" r:id="rId9"/>
  </p:sldLayoutIdLst>
  <p:txStyles>
    <p:titleStyle>
      <a:lvl1pPr algn="l" defTabSz="914400" rtl="0" eaLnBrk="1" latinLnBrk="0" hangingPunct="1">
        <a:lnSpc>
          <a:spcPct val="90000"/>
        </a:lnSpc>
        <a:spcBef>
          <a:spcPct val="0"/>
        </a:spcBef>
        <a:buNone/>
        <a:defRPr sz="4400" b="1" kern="1200" baseline="0">
          <a:solidFill>
            <a:srgbClr val="1E201F"/>
          </a:solidFill>
          <a:latin typeface="Arial" panose="020B0604020202020204" pitchFamily="34" charset="0"/>
          <a:ea typeface="+mj-ea"/>
          <a:cs typeface="+mj-cs"/>
        </a:defRPr>
      </a:lvl1pPr>
    </p:titleStyle>
    <p:bodyStyle>
      <a:lvl1pPr marL="0" indent="-360000" algn="l" defTabSz="914400" rtl="0" eaLnBrk="1" latinLnBrk="0" hangingPunct="1">
        <a:lnSpc>
          <a:spcPct val="100000"/>
        </a:lnSpc>
        <a:spcBef>
          <a:spcPts val="0"/>
        </a:spcBef>
        <a:buFont typeface="Arial" panose="020B0604020202020204" pitchFamily="34" charset="0"/>
        <a:buChar char="•"/>
        <a:defRPr sz="2400" kern="1200" baseline="0">
          <a:solidFill>
            <a:srgbClr val="1E201F"/>
          </a:solidFill>
          <a:latin typeface="+mn-lt"/>
          <a:ea typeface="+mn-ea"/>
          <a:cs typeface="+mn-cs"/>
        </a:defRPr>
      </a:lvl1pPr>
      <a:lvl2pPr marL="0" indent="0" algn="l" defTabSz="914400" rtl="0" eaLnBrk="1" latinLnBrk="0" hangingPunct="1">
        <a:lnSpc>
          <a:spcPct val="100000"/>
        </a:lnSpc>
        <a:spcBef>
          <a:spcPts val="0"/>
        </a:spcBef>
        <a:buFontTx/>
        <a:buNone/>
        <a:defRPr sz="2400" kern="1200" baseline="0">
          <a:solidFill>
            <a:srgbClr val="1E201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E201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tmp"/><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6.xml"/><Relationship Id="rId1" Type="http://schemas.openxmlformats.org/officeDocument/2006/relationships/video" Target="https://www.youtube.com/embed/IbtET15Xe-I"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6.xml"/><Relationship Id="rId4" Type="http://schemas.openxmlformats.org/officeDocument/2006/relationships/image" Target="../media/image27.png"/></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slideLayout" Target="../slideLayouts/slideLayout6.xml"/><Relationship Id="rId1" Type="http://schemas.openxmlformats.org/officeDocument/2006/relationships/video" Target="https://www.youtube.com/embed/Gfhy49wZ6D4"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37.tmp"/><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38.png"/></Relationships>
</file>

<file path=ppt/slides/_rels/slide3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37.tmp"/><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37.tmp"/><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07362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Tijdelijke aanduiding voor afbeelding 2" descr="Microsoft Word - Invloed van golflengtes op het gewas.doc - Google Chrome"/>
          <p:cNvPicPr>
            <a:picLocks noGrp="1" noChangeAspect="1"/>
          </p:cNvPicPr>
          <p:nvPr>
            <p:ph type="pic" sz="quarter" idx="11"/>
          </p:nvPr>
        </p:nvPicPr>
        <p:blipFill rotWithShape="1">
          <a:blip r:embed="rId2">
            <a:extLst>
              <a:ext uri="{28A0092B-C50C-407E-A947-70E740481C1C}">
                <a14:useLocalDpi xmlns:a14="http://schemas.microsoft.com/office/drawing/2010/main" val="0"/>
              </a:ext>
            </a:extLst>
          </a:blip>
          <a:srcRect l="45598" t="42078" r="24084" b="28138"/>
          <a:stretch/>
        </p:blipFill>
        <p:spPr>
          <a:xfrm>
            <a:off x="1864426" y="1553790"/>
            <a:ext cx="7015070" cy="4146366"/>
          </a:xfrm>
        </p:spPr>
      </p:pic>
    </p:spTree>
    <p:extLst>
      <p:ext uri="{BB962C8B-B14F-4D97-AF65-F5344CB8AC3E}">
        <p14:creationId xmlns:p14="http://schemas.microsoft.com/office/powerpoint/2010/main" val="12357605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Licht en kleur</a:t>
            </a:r>
          </a:p>
        </p:txBody>
      </p:sp>
      <p:pic>
        <p:nvPicPr>
          <p:cNvPr id="2" name="Onlinemedia 1" title="Natuurkunde uitleg Licht 1: Licht en Kleur">
            <a:hlinkClick r:id="" action="ppaction://media"/>
            <a:extLst>
              <a:ext uri="{FF2B5EF4-FFF2-40B4-BE49-F238E27FC236}">
                <a16:creationId xmlns:a16="http://schemas.microsoft.com/office/drawing/2014/main" id="{65D2D63E-996E-4ABE-8BEF-7F5494755218}"/>
              </a:ext>
            </a:extLst>
          </p:cNvPr>
          <p:cNvPicPr>
            <a:picLocks noRot="1" noChangeAspect="1"/>
          </p:cNvPicPr>
          <p:nvPr>
            <a:videoFile r:link="rId1"/>
          </p:nvPr>
        </p:nvPicPr>
        <p:blipFill>
          <a:blip r:embed="rId3"/>
          <a:stretch>
            <a:fillRect/>
          </a:stretch>
        </p:blipFill>
        <p:spPr>
          <a:xfrm>
            <a:off x="1820746" y="1729600"/>
            <a:ext cx="7926039" cy="4458397"/>
          </a:xfrm>
          <a:prstGeom prst="rect">
            <a:avLst/>
          </a:prstGeom>
        </p:spPr>
      </p:pic>
    </p:spTree>
    <p:extLst>
      <p:ext uri="{BB962C8B-B14F-4D97-AF65-F5344CB8AC3E}">
        <p14:creationId xmlns:p14="http://schemas.microsoft.com/office/powerpoint/2010/main" val="36342900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Hoeveelheid licht</a:t>
            </a:r>
          </a:p>
        </p:txBody>
      </p:sp>
      <p:sp>
        <p:nvSpPr>
          <p:cNvPr id="9" name="Tekstvak 8">
            <a:extLst>
              <a:ext uri="{FF2B5EF4-FFF2-40B4-BE49-F238E27FC236}">
                <a16:creationId xmlns:a16="http://schemas.microsoft.com/office/drawing/2014/main" id="{CCFFDCAA-2A69-4B1D-A2C5-EC612EA940AA}"/>
              </a:ext>
            </a:extLst>
          </p:cNvPr>
          <p:cNvSpPr txBox="1"/>
          <p:nvPr/>
        </p:nvSpPr>
        <p:spPr>
          <a:xfrm>
            <a:off x="1057783" y="1318648"/>
            <a:ext cx="8686799" cy="4801314"/>
          </a:xfrm>
          <a:prstGeom prst="rect">
            <a:avLst/>
          </a:prstGeom>
          <a:noFill/>
        </p:spPr>
        <p:txBody>
          <a:bodyPr wrap="square" rtlCol="0">
            <a:spAutoFit/>
          </a:bodyPr>
          <a:lstStyle/>
          <a:p>
            <a:r>
              <a:rPr lang="nl-NL" sz="2400" dirty="0"/>
              <a:t>Hoeveel licht je een plant moet geven, is afhankelijk van haar oorspronkelijke standplaats in de natuur. Je komt een plant nooit tegen op een plek waar hij meer licht krijgt dan hij nodig heeft. </a:t>
            </a:r>
          </a:p>
          <a:p>
            <a:endParaRPr lang="nl-NL" sz="2400" dirty="0"/>
          </a:p>
          <a:p>
            <a:r>
              <a:rPr lang="nl-NL" sz="2400" dirty="0"/>
              <a:t>Als een plant minder licht krijgt dan nodig is, kan de plant </a:t>
            </a:r>
            <a:r>
              <a:rPr lang="nl-NL" sz="2400" b="1" dirty="0"/>
              <a:t>groeistoornissen</a:t>
            </a:r>
            <a:r>
              <a:rPr lang="nl-NL" sz="2400" i="1" dirty="0"/>
              <a:t> </a:t>
            </a:r>
            <a:r>
              <a:rPr lang="nl-NL" sz="2400" dirty="0"/>
              <a:t>gaan vertonen. Hij kan minder snel gaan groeien, de bladeren kunnen verkleuren, kleiner worden of afvallen en de ruimte tussen de bladknopen op de stengel (internodiën) kan groter worden</a:t>
            </a:r>
          </a:p>
          <a:p>
            <a:endParaRPr lang="nl-NL" sz="2400" dirty="0"/>
          </a:p>
          <a:p>
            <a:r>
              <a:rPr lang="nl-NL" sz="2400" dirty="0"/>
              <a:t>Planten kunnen vaak overdreven naar het licht toe groeien. </a:t>
            </a:r>
          </a:p>
          <a:p>
            <a:endParaRPr lang="nl-NL" dirty="0"/>
          </a:p>
        </p:txBody>
      </p:sp>
      <p:pic>
        <p:nvPicPr>
          <p:cNvPr id="4" name="Afbeelding 3">
            <a:extLst>
              <a:ext uri="{FF2B5EF4-FFF2-40B4-BE49-F238E27FC236}">
                <a16:creationId xmlns:a16="http://schemas.microsoft.com/office/drawing/2014/main" id="{2EFF85C3-64F3-4A12-BAB5-4531C3D90B96}"/>
              </a:ext>
            </a:extLst>
          </p:cNvPr>
          <p:cNvPicPr>
            <a:picLocks noChangeAspect="1"/>
          </p:cNvPicPr>
          <p:nvPr/>
        </p:nvPicPr>
        <p:blipFill>
          <a:blip r:embed="rId2"/>
          <a:stretch>
            <a:fillRect/>
          </a:stretch>
        </p:blipFill>
        <p:spPr>
          <a:xfrm>
            <a:off x="9349249" y="3990166"/>
            <a:ext cx="2695712" cy="2695712"/>
          </a:xfrm>
          <a:prstGeom prst="rect">
            <a:avLst/>
          </a:prstGeom>
        </p:spPr>
      </p:pic>
    </p:spTree>
    <p:extLst>
      <p:ext uri="{BB962C8B-B14F-4D97-AF65-F5344CB8AC3E}">
        <p14:creationId xmlns:p14="http://schemas.microsoft.com/office/powerpoint/2010/main" val="3225230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03873" y="314345"/>
            <a:ext cx="7655442" cy="584775"/>
          </a:xfrm>
          <a:prstGeom prst="rect">
            <a:avLst/>
          </a:prstGeom>
          <a:noFill/>
        </p:spPr>
        <p:txBody>
          <a:bodyPr wrap="square" rtlCol="0">
            <a:spAutoFit/>
          </a:bodyPr>
          <a:lstStyle/>
          <a:p>
            <a:r>
              <a:rPr lang="nl-NL" sz="3200" b="1" dirty="0"/>
              <a:t>Te weinig licht </a:t>
            </a:r>
          </a:p>
        </p:txBody>
      </p:sp>
      <p:sp>
        <p:nvSpPr>
          <p:cNvPr id="9" name="Tekstvak 8">
            <a:extLst>
              <a:ext uri="{FF2B5EF4-FFF2-40B4-BE49-F238E27FC236}">
                <a16:creationId xmlns:a16="http://schemas.microsoft.com/office/drawing/2014/main" id="{CCFFDCAA-2A69-4B1D-A2C5-EC612EA940AA}"/>
              </a:ext>
            </a:extLst>
          </p:cNvPr>
          <p:cNvSpPr txBox="1"/>
          <p:nvPr/>
        </p:nvSpPr>
        <p:spPr>
          <a:xfrm>
            <a:off x="1039675" y="1225689"/>
            <a:ext cx="9172633" cy="5632311"/>
          </a:xfrm>
          <a:prstGeom prst="rect">
            <a:avLst/>
          </a:prstGeom>
          <a:noFill/>
        </p:spPr>
        <p:txBody>
          <a:bodyPr wrap="square" rtlCol="0">
            <a:spAutoFit/>
          </a:bodyPr>
          <a:lstStyle/>
          <a:p>
            <a:r>
              <a:rPr lang="nl-NL" sz="2400" dirty="0"/>
              <a:t>Planten die te weinig licht krijgen, kunnen een aantal problemen ondervinden:</a:t>
            </a:r>
          </a:p>
          <a:p>
            <a:endParaRPr lang="nl-NL" sz="2400" dirty="0"/>
          </a:p>
          <a:p>
            <a:r>
              <a:rPr lang="nl-NL" sz="2400" b="1" i="1" dirty="0" err="1">
                <a:solidFill>
                  <a:srgbClr val="0070C0"/>
                </a:solidFill>
              </a:rPr>
              <a:t>Etiolatie</a:t>
            </a:r>
            <a:br>
              <a:rPr lang="nl-NL" sz="2400" dirty="0"/>
            </a:br>
            <a:r>
              <a:rPr lang="nl-NL" sz="2400" dirty="0"/>
              <a:t>De plant groeit lang en dun uit op zoek naar licht, met bleekgele bladeren en zwakke stengels.</a:t>
            </a:r>
          </a:p>
          <a:p>
            <a:endParaRPr lang="nl-NL" sz="2400" dirty="0"/>
          </a:p>
          <a:p>
            <a:r>
              <a:rPr lang="nl-NL" sz="2400" b="1" i="1" dirty="0">
                <a:solidFill>
                  <a:srgbClr val="0070C0"/>
                </a:solidFill>
              </a:rPr>
              <a:t>Langzame groei</a:t>
            </a:r>
          </a:p>
          <a:p>
            <a:r>
              <a:rPr lang="nl-NL" sz="2400" dirty="0"/>
              <a:t>Door een tekort aan energie uit fotosynthese groeit de plant minder snel of stopt zelfs met groeien.</a:t>
            </a:r>
          </a:p>
          <a:p>
            <a:endParaRPr lang="nl-NL" sz="2400" dirty="0"/>
          </a:p>
          <a:p>
            <a:r>
              <a:rPr lang="nl-NL" sz="2400" b="1" i="1" dirty="0">
                <a:solidFill>
                  <a:srgbClr val="0070C0"/>
                </a:solidFill>
              </a:rPr>
              <a:t>Kleinere en blekere bladeren </a:t>
            </a:r>
            <a:br>
              <a:rPr lang="nl-NL" sz="2400" dirty="0"/>
            </a:br>
            <a:r>
              <a:rPr lang="nl-NL" sz="2400" dirty="0"/>
              <a:t>De bladeren blijven klein en krijgen een lichtere kleur omdat de productie van chlorofyl afneemt.</a:t>
            </a:r>
          </a:p>
          <a:p>
            <a:endParaRPr lang="nl-NL" sz="2400" dirty="0"/>
          </a:p>
        </p:txBody>
      </p:sp>
      <p:pic>
        <p:nvPicPr>
          <p:cNvPr id="2" name="Afbeelding 1">
            <a:extLst>
              <a:ext uri="{FF2B5EF4-FFF2-40B4-BE49-F238E27FC236}">
                <a16:creationId xmlns:a16="http://schemas.microsoft.com/office/drawing/2014/main" id="{5513EA5D-57CC-4009-8EBA-B52917F94EBA}"/>
              </a:ext>
            </a:extLst>
          </p:cNvPr>
          <p:cNvPicPr>
            <a:picLocks noChangeAspect="1"/>
          </p:cNvPicPr>
          <p:nvPr/>
        </p:nvPicPr>
        <p:blipFill>
          <a:blip r:embed="rId2"/>
          <a:stretch>
            <a:fillRect/>
          </a:stretch>
        </p:blipFill>
        <p:spPr>
          <a:xfrm>
            <a:off x="9858511" y="4310743"/>
            <a:ext cx="2547257" cy="2547257"/>
          </a:xfrm>
          <a:prstGeom prst="rect">
            <a:avLst/>
          </a:prstGeom>
        </p:spPr>
      </p:pic>
    </p:spTree>
    <p:extLst>
      <p:ext uri="{BB962C8B-B14F-4D97-AF65-F5344CB8AC3E}">
        <p14:creationId xmlns:p14="http://schemas.microsoft.com/office/powerpoint/2010/main" val="2135800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fade">
                                      <p:cBhvr>
                                        <p:cTn id="7" dur="1000"/>
                                        <p:tgtEl>
                                          <p:spTgt spid="9">
                                            <p:txEl>
                                              <p:pRg st="2" end="2"/>
                                            </p:txEl>
                                          </p:spTgt>
                                        </p:tgtEl>
                                      </p:cBhvr>
                                    </p:animEffect>
                                    <p:anim calcmode="lin" valueType="num">
                                      <p:cBhvr>
                                        <p:cTn id="8"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xEl>
                                              <p:pRg st="4" end="4"/>
                                            </p:txEl>
                                          </p:spTgt>
                                        </p:tgtEl>
                                        <p:attrNameLst>
                                          <p:attrName>style.visibility</p:attrName>
                                        </p:attrNameLst>
                                      </p:cBhvr>
                                      <p:to>
                                        <p:strVal val="visible"/>
                                      </p:to>
                                    </p:set>
                                    <p:animEffect transition="in" filter="fade">
                                      <p:cBhvr>
                                        <p:cTn id="14" dur="1000"/>
                                        <p:tgtEl>
                                          <p:spTgt spid="9">
                                            <p:txEl>
                                              <p:pRg st="4" end="4"/>
                                            </p:txEl>
                                          </p:spTgt>
                                        </p:tgtEl>
                                      </p:cBhvr>
                                    </p:animEffect>
                                    <p:anim calcmode="lin" valueType="num">
                                      <p:cBhvr>
                                        <p:cTn id="15" dur="1000" fill="hold"/>
                                        <p:tgtEl>
                                          <p:spTgt spid="9">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9">
                                            <p:txEl>
                                              <p:pRg st="4" end="4"/>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9">
                                            <p:txEl>
                                              <p:pRg st="5" end="5"/>
                                            </p:txEl>
                                          </p:spTgt>
                                        </p:tgtEl>
                                        <p:attrNameLst>
                                          <p:attrName>style.visibility</p:attrName>
                                        </p:attrNameLst>
                                      </p:cBhvr>
                                      <p:to>
                                        <p:strVal val="visible"/>
                                      </p:to>
                                    </p:set>
                                    <p:animEffect transition="in" filter="fade">
                                      <p:cBhvr>
                                        <p:cTn id="19" dur="1000"/>
                                        <p:tgtEl>
                                          <p:spTgt spid="9">
                                            <p:txEl>
                                              <p:pRg st="5" end="5"/>
                                            </p:txEl>
                                          </p:spTgt>
                                        </p:tgtEl>
                                      </p:cBhvr>
                                    </p:animEffect>
                                    <p:anim calcmode="lin" valueType="num">
                                      <p:cBhvr>
                                        <p:cTn id="20" dur="1000" fill="hold"/>
                                        <p:tgtEl>
                                          <p:spTgt spid="9">
                                            <p:txEl>
                                              <p:pRg st="5" end="5"/>
                                            </p:txEl>
                                          </p:spTgt>
                                        </p:tgtEl>
                                        <p:attrNameLst>
                                          <p:attrName>ppt_x</p:attrName>
                                        </p:attrNameLst>
                                      </p:cBhvr>
                                      <p:tavLst>
                                        <p:tav tm="0">
                                          <p:val>
                                            <p:strVal val="#ppt_x"/>
                                          </p:val>
                                        </p:tav>
                                        <p:tav tm="100000">
                                          <p:val>
                                            <p:strVal val="#ppt_x"/>
                                          </p:val>
                                        </p:tav>
                                      </p:tavLst>
                                    </p:anim>
                                    <p:anim calcmode="lin" valueType="num">
                                      <p:cBhvr>
                                        <p:cTn id="21" dur="1000" fill="hold"/>
                                        <p:tgtEl>
                                          <p:spTgt spid="9">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9">
                                            <p:txEl>
                                              <p:pRg st="7" end="7"/>
                                            </p:txEl>
                                          </p:spTgt>
                                        </p:tgtEl>
                                        <p:attrNameLst>
                                          <p:attrName>style.visibility</p:attrName>
                                        </p:attrNameLst>
                                      </p:cBhvr>
                                      <p:to>
                                        <p:strVal val="visible"/>
                                      </p:to>
                                    </p:set>
                                    <p:animEffect transition="in" filter="fade">
                                      <p:cBhvr>
                                        <p:cTn id="26" dur="1000"/>
                                        <p:tgtEl>
                                          <p:spTgt spid="9">
                                            <p:txEl>
                                              <p:pRg st="7" end="7"/>
                                            </p:txEl>
                                          </p:spTgt>
                                        </p:tgtEl>
                                      </p:cBhvr>
                                    </p:animEffect>
                                    <p:anim calcmode="lin" valueType="num">
                                      <p:cBhvr>
                                        <p:cTn id="27" dur="1000" fill="hold"/>
                                        <p:tgtEl>
                                          <p:spTgt spid="9">
                                            <p:txEl>
                                              <p:pRg st="7" end="7"/>
                                            </p:txEl>
                                          </p:spTgt>
                                        </p:tgtEl>
                                        <p:attrNameLst>
                                          <p:attrName>ppt_x</p:attrName>
                                        </p:attrNameLst>
                                      </p:cBhvr>
                                      <p:tavLst>
                                        <p:tav tm="0">
                                          <p:val>
                                            <p:strVal val="#ppt_x"/>
                                          </p:val>
                                        </p:tav>
                                        <p:tav tm="100000">
                                          <p:val>
                                            <p:strVal val="#ppt_x"/>
                                          </p:val>
                                        </p:tav>
                                      </p:tavLst>
                                    </p:anim>
                                    <p:anim calcmode="lin" valueType="num">
                                      <p:cBhvr>
                                        <p:cTn id="28" dur="1000" fill="hold"/>
                                        <p:tgtEl>
                                          <p:spTgt spid="9">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13E159-52F6-BD40-C8AF-5BA5B8B97DA4}"/>
            </a:ext>
          </a:extLst>
        </p:cNvPr>
        <p:cNvGrpSpPr/>
        <p:nvPr/>
      </p:nvGrpSpPr>
      <p:grpSpPr>
        <a:xfrm>
          <a:off x="0" y="0"/>
          <a:ext cx="0" cy="0"/>
          <a:chOff x="0" y="0"/>
          <a:chExt cx="0" cy="0"/>
        </a:xfrm>
      </p:grpSpPr>
      <p:sp>
        <p:nvSpPr>
          <p:cNvPr id="3" name="Tekstvak 2">
            <a:extLst>
              <a:ext uri="{FF2B5EF4-FFF2-40B4-BE49-F238E27FC236}">
                <a16:creationId xmlns:a16="http://schemas.microsoft.com/office/drawing/2014/main" id="{9443E1C3-7348-B628-15A8-5136CDAF61F4}"/>
              </a:ext>
            </a:extLst>
          </p:cNvPr>
          <p:cNvSpPr txBox="1"/>
          <p:nvPr/>
        </p:nvSpPr>
        <p:spPr>
          <a:xfrm>
            <a:off x="1148317" y="558788"/>
            <a:ext cx="7655442" cy="584775"/>
          </a:xfrm>
          <a:prstGeom prst="rect">
            <a:avLst/>
          </a:prstGeom>
          <a:noFill/>
        </p:spPr>
        <p:txBody>
          <a:bodyPr wrap="square" rtlCol="0">
            <a:spAutoFit/>
          </a:bodyPr>
          <a:lstStyle/>
          <a:p>
            <a:r>
              <a:rPr lang="nl-NL" sz="3200" b="1" dirty="0"/>
              <a:t>Te weinig licht </a:t>
            </a:r>
          </a:p>
        </p:txBody>
      </p:sp>
      <p:sp>
        <p:nvSpPr>
          <p:cNvPr id="9" name="Tekstvak 8">
            <a:extLst>
              <a:ext uri="{FF2B5EF4-FFF2-40B4-BE49-F238E27FC236}">
                <a16:creationId xmlns:a16="http://schemas.microsoft.com/office/drawing/2014/main" id="{1B019749-AB80-FD3D-0964-B07473FAAB2F}"/>
              </a:ext>
            </a:extLst>
          </p:cNvPr>
          <p:cNvSpPr txBox="1"/>
          <p:nvPr/>
        </p:nvSpPr>
        <p:spPr>
          <a:xfrm>
            <a:off x="1148317" y="1807535"/>
            <a:ext cx="9172633" cy="4154984"/>
          </a:xfrm>
          <a:prstGeom prst="rect">
            <a:avLst/>
          </a:prstGeom>
          <a:noFill/>
        </p:spPr>
        <p:txBody>
          <a:bodyPr wrap="square" rtlCol="0">
            <a:spAutoFit/>
          </a:bodyPr>
          <a:lstStyle/>
          <a:p>
            <a:r>
              <a:rPr lang="nl-NL" sz="2400" b="1" i="1" dirty="0">
                <a:solidFill>
                  <a:srgbClr val="0070C0"/>
                </a:solidFill>
              </a:rPr>
              <a:t>Bladval</a:t>
            </a:r>
            <a:r>
              <a:rPr lang="nl-NL" sz="2400" i="1" dirty="0">
                <a:solidFill>
                  <a:srgbClr val="0070C0"/>
                </a:solidFill>
              </a:rPr>
              <a:t> </a:t>
            </a:r>
          </a:p>
          <a:p>
            <a:r>
              <a:rPr lang="nl-NL" sz="2400" dirty="0"/>
              <a:t>Sommige planten laten oudere bladeren vallen om energie te besparen.</a:t>
            </a:r>
          </a:p>
          <a:p>
            <a:endParaRPr lang="nl-NL" sz="2400" dirty="0"/>
          </a:p>
          <a:p>
            <a:r>
              <a:rPr lang="nl-NL" sz="2400" b="1" i="1" dirty="0">
                <a:solidFill>
                  <a:srgbClr val="0070C0"/>
                </a:solidFill>
              </a:rPr>
              <a:t>Verminderde bloei en vruchtvorming  </a:t>
            </a:r>
          </a:p>
          <a:p>
            <a:r>
              <a:rPr lang="nl-NL" sz="2400" dirty="0"/>
              <a:t>Planten die bloeien of vruchten dragen, kunnen dit proces vertragen of volledig stoppen.</a:t>
            </a:r>
          </a:p>
          <a:p>
            <a:endParaRPr lang="nl-NL" sz="2400" dirty="0"/>
          </a:p>
          <a:p>
            <a:r>
              <a:rPr lang="nl-NL" sz="2400" b="1" i="1" dirty="0">
                <a:solidFill>
                  <a:srgbClr val="0070C0"/>
                </a:solidFill>
              </a:rPr>
              <a:t>Verhoogde gevoeligheid voor ziekten </a:t>
            </a:r>
            <a:endParaRPr lang="nl-NL" sz="2400" dirty="0"/>
          </a:p>
          <a:p>
            <a:r>
              <a:rPr lang="nl-NL" sz="2400" dirty="0"/>
              <a:t>Een zwakke plant is vatbaarder voor schimmels, bacteriën en plagen.</a:t>
            </a:r>
          </a:p>
        </p:txBody>
      </p:sp>
      <p:pic>
        <p:nvPicPr>
          <p:cNvPr id="2" name="Afbeelding 1">
            <a:extLst>
              <a:ext uri="{FF2B5EF4-FFF2-40B4-BE49-F238E27FC236}">
                <a16:creationId xmlns:a16="http://schemas.microsoft.com/office/drawing/2014/main" id="{D9E4795B-F779-C8FC-4F8E-268A4B966471}"/>
              </a:ext>
            </a:extLst>
          </p:cNvPr>
          <p:cNvPicPr>
            <a:picLocks noChangeAspect="1"/>
          </p:cNvPicPr>
          <p:nvPr/>
        </p:nvPicPr>
        <p:blipFill>
          <a:blip r:embed="rId2"/>
          <a:stretch>
            <a:fillRect/>
          </a:stretch>
        </p:blipFill>
        <p:spPr>
          <a:xfrm>
            <a:off x="9858511" y="4310743"/>
            <a:ext cx="2547257" cy="2547257"/>
          </a:xfrm>
          <a:prstGeom prst="rect">
            <a:avLst/>
          </a:prstGeom>
        </p:spPr>
      </p:pic>
    </p:spTree>
    <p:extLst>
      <p:ext uri="{BB962C8B-B14F-4D97-AF65-F5344CB8AC3E}">
        <p14:creationId xmlns:p14="http://schemas.microsoft.com/office/powerpoint/2010/main" val="3096365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3" end="3"/>
                                            </p:txEl>
                                          </p:spTgt>
                                        </p:tgtEl>
                                        <p:attrNameLst>
                                          <p:attrName>style.visibility</p:attrName>
                                        </p:attrNameLst>
                                      </p:cBhvr>
                                      <p:to>
                                        <p:strVal val="visible"/>
                                      </p:to>
                                    </p:set>
                                    <p:animEffect transition="in" filter="fade">
                                      <p:cBhvr>
                                        <p:cTn id="7" dur="1000"/>
                                        <p:tgtEl>
                                          <p:spTgt spid="9">
                                            <p:txEl>
                                              <p:pRg st="3" end="3"/>
                                            </p:txEl>
                                          </p:spTgt>
                                        </p:tgtEl>
                                      </p:cBhvr>
                                    </p:animEffect>
                                    <p:anim calcmode="lin" valueType="num">
                                      <p:cBhvr>
                                        <p:cTn id="8" dur="1000" fill="hold"/>
                                        <p:tgtEl>
                                          <p:spTgt spid="9">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3" end="3"/>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xEl>
                                              <p:pRg st="4" end="4"/>
                                            </p:txEl>
                                          </p:spTgt>
                                        </p:tgtEl>
                                        <p:attrNameLst>
                                          <p:attrName>style.visibility</p:attrName>
                                        </p:attrNameLst>
                                      </p:cBhvr>
                                      <p:to>
                                        <p:strVal val="visible"/>
                                      </p:to>
                                    </p:set>
                                    <p:animEffect transition="in" filter="fade">
                                      <p:cBhvr>
                                        <p:cTn id="12" dur="1000"/>
                                        <p:tgtEl>
                                          <p:spTgt spid="9">
                                            <p:txEl>
                                              <p:pRg st="4" end="4"/>
                                            </p:txEl>
                                          </p:spTgt>
                                        </p:tgtEl>
                                      </p:cBhvr>
                                    </p:animEffect>
                                    <p:anim calcmode="lin" valueType="num">
                                      <p:cBhvr>
                                        <p:cTn id="13" dur="1000" fill="hold"/>
                                        <p:tgtEl>
                                          <p:spTgt spid="9">
                                            <p:txEl>
                                              <p:pRg st="4" end="4"/>
                                            </p:txEl>
                                          </p:spTgt>
                                        </p:tgtEl>
                                        <p:attrNameLst>
                                          <p:attrName>ppt_x</p:attrName>
                                        </p:attrNameLst>
                                      </p:cBhvr>
                                      <p:tavLst>
                                        <p:tav tm="0">
                                          <p:val>
                                            <p:strVal val="#ppt_x"/>
                                          </p:val>
                                        </p:tav>
                                        <p:tav tm="100000">
                                          <p:val>
                                            <p:strVal val="#ppt_x"/>
                                          </p:val>
                                        </p:tav>
                                      </p:tavLst>
                                    </p:anim>
                                    <p:anim calcmode="lin" valueType="num">
                                      <p:cBhvr>
                                        <p:cTn id="14" dur="1000" fill="hold"/>
                                        <p:tgtEl>
                                          <p:spTgt spid="9">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9">
                                            <p:txEl>
                                              <p:pRg st="6" end="6"/>
                                            </p:txEl>
                                          </p:spTgt>
                                        </p:tgtEl>
                                        <p:attrNameLst>
                                          <p:attrName>style.visibility</p:attrName>
                                        </p:attrNameLst>
                                      </p:cBhvr>
                                      <p:to>
                                        <p:strVal val="visible"/>
                                      </p:to>
                                    </p:set>
                                    <p:animEffect transition="in" filter="fade">
                                      <p:cBhvr>
                                        <p:cTn id="19" dur="1000"/>
                                        <p:tgtEl>
                                          <p:spTgt spid="9">
                                            <p:txEl>
                                              <p:pRg st="6" end="6"/>
                                            </p:txEl>
                                          </p:spTgt>
                                        </p:tgtEl>
                                      </p:cBhvr>
                                    </p:animEffect>
                                    <p:anim calcmode="lin" valueType="num">
                                      <p:cBhvr>
                                        <p:cTn id="20" dur="1000" fill="hold"/>
                                        <p:tgtEl>
                                          <p:spTgt spid="9">
                                            <p:txEl>
                                              <p:pRg st="6" end="6"/>
                                            </p:txEl>
                                          </p:spTgt>
                                        </p:tgtEl>
                                        <p:attrNameLst>
                                          <p:attrName>ppt_x</p:attrName>
                                        </p:attrNameLst>
                                      </p:cBhvr>
                                      <p:tavLst>
                                        <p:tav tm="0">
                                          <p:val>
                                            <p:strVal val="#ppt_x"/>
                                          </p:val>
                                        </p:tav>
                                        <p:tav tm="100000">
                                          <p:val>
                                            <p:strVal val="#ppt_x"/>
                                          </p:val>
                                        </p:tav>
                                      </p:tavLst>
                                    </p:anim>
                                    <p:anim calcmode="lin" valueType="num">
                                      <p:cBhvr>
                                        <p:cTn id="21" dur="1000" fill="hold"/>
                                        <p:tgtEl>
                                          <p:spTgt spid="9">
                                            <p:txEl>
                                              <p:pRg st="6" end="6"/>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9">
                                            <p:txEl>
                                              <p:pRg st="7" end="7"/>
                                            </p:txEl>
                                          </p:spTgt>
                                        </p:tgtEl>
                                        <p:attrNameLst>
                                          <p:attrName>style.visibility</p:attrName>
                                        </p:attrNameLst>
                                      </p:cBhvr>
                                      <p:to>
                                        <p:strVal val="visible"/>
                                      </p:to>
                                    </p:set>
                                    <p:animEffect transition="in" filter="fade">
                                      <p:cBhvr>
                                        <p:cTn id="24" dur="1000"/>
                                        <p:tgtEl>
                                          <p:spTgt spid="9">
                                            <p:txEl>
                                              <p:pRg st="7" end="7"/>
                                            </p:txEl>
                                          </p:spTgt>
                                        </p:tgtEl>
                                      </p:cBhvr>
                                    </p:animEffect>
                                    <p:anim calcmode="lin" valueType="num">
                                      <p:cBhvr>
                                        <p:cTn id="25" dur="1000" fill="hold"/>
                                        <p:tgtEl>
                                          <p:spTgt spid="9">
                                            <p:txEl>
                                              <p:pRg st="7" end="7"/>
                                            </p:txEl>
                                          </p:spTgt>
                                        </p:tgtEl>
                                        <p:attrNameLst>
                                          <p:attrName>ppt_x</p:attrName>
                                        </p:attrNameLst>
                                      </p:cBhvr>
                                      <p:tavLst>
                                        <p:tav tm="0">
                                          <p:val>
                                            <p:strVal val="#ppt_x"/>
                                          </p:val>
                                        </p:tav>
                                        <p:tav tm="100000">
                                          <p:val>
                                            <p:strVal val="#ppt_x"/>
                                          </p:val>
                                        </p:tav>
                                      </p:tavLst>
                                    </p:anim>
                                    <p:anim calcmode="lin" valueType="num">
                                      <p:cBhvr>
                                        <p:cTn id="26" dur="1000" fill="hold"/>
                                        <p:tgtEl>
                                          <p:spTgt spid="9">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85ADE0-8EC5-D96B-1782-051E9D3B52E7}"/>
            </a:ext>
          </a:extLst>
        </p:cNvPr>
        <p:cNvGrpSpPr/>
        <p:nvPr/>
      </p:nvGrpSpPr>
      <p:grpSpPr>
        <a:xfrm>
          <a:off x="0" y="0"/>
          <a:ext cx="0" cy="0"/>
          <a:chOff x="0" y="0"/>
          <a:chExt cx="0" cy="0"/>
        </a:xfrm>
      </p:grpSpPr>
      <p:sp>
        <p:nvSpPr>
          <p:cNvPr id="3" name="Tekstvak 2">
            <a:extLst>
              <a:ext uri="{FF2B5EF4-FFF2-40B4-BE49-F238E27FC236}">
                <a16:creationId xmlns:a16="http://schemas.microsoft.com/office/drawing/2014/main" id="{1655CD24-A223-23AA-8BE6-17DAD5BE01E2}"/>
              </a:ext>
            </a:extLst>
          </p:cNvPr>
          <p:cNvSpPr txBox="1"/>
          <p:nvPr/>
        </p:nvSpPr>
        <p:spPr>
          <a:xfrm>
            <a:off x="1148317" y="558788"/>
            <a:ext cx="7655442" cy="584775"/>
          </a:xfrm>
          <a:prstGeom prst="rect">
            <a:avLst/>
          </a:prstGeom>
          <a:noFill/>
        </p:spPr>
        <p:txBody>
          <a:bodyPr wrap="square" rtlCol="0">
            <a:spAutoFit/>
          </a:bodyPr>
          <a:lstStyle/>
          <a:p>
            <a:r>
              <a:rPr lang="nl-NL" sz="3200" b="1" dirty="0"/>
              <a:t>Te veel licht </a:t>
            </a:r>
          </a:p>
        </p:txBody>
      </p:sp>
      <p:sp>
        <p:nvSpPr>
          <p:cNvPr id="9" name="Tekstvak 8">
            <a:extLst>
              <a:ext uri="{FF2B5EF4-FFF2-40B4-BE49-F238E27FC236}">
                <a16:creationId xmlns:a16="http://schemas.microsoft.com/office/drawing/2014/main" id="{CE93D182-2B17-1873-722E-50356A76EAC7}"/>
              </a:ext>
            </a:extLst>
          </p:cNvPr>
          <p:cNvSpPr txBox="1"/>
          <p:nvPr/>
        </p:nvSpPr>
        <p:spPr>
          <a:xfrm>
            <a:off x="1325366" y="1273380"/>
            <a:ext cx="9384884" cy="5262979"/>
          </a:xfrm>
          <a:prstGeom prst="rect">
            <a:avLst/>
          </a:prstGeom>
          <a:noFill/>
        </p:spPr>
        <p:txBody>
          <a:bodyPr wrap="square" rtlCol="0">
            <a:spAutoFit/>
          </a:bodyPr>
          <a:lstStyle/>
          <a:p>
            <a:pPr>
              <a:buNone/>
            </a:pPr>
            <a:r>
              <a:rPr lang="nl-NL" sz="2400" dirty="0"/>
              <a:t>Als een plant </a:t>
            </a:r>
            <a:r>
              <a:rPr lang="nl-NL" sz="2400" b="1" dirty="0"/>
              <a:t>te veel licht</a:t>
            </a:r>
            <a:r>
              <a:rPr lang="nl-NL" sz="2400" dirty="0"/>
              <a:t> krijgt, kan dit net zo schadelijk zijn als te weinig licht. Dit zijn de mogelijke gevolgen:</a:t>
            </a:r>
          </a:p>
          <a:p>
            <a:pPr>
              <a:buNone/>
            </a:pPr>
            <a:endParaRPr lang="nl-NL" sz="2400" dirty="0"/>
          </a:p>
          <a:p>
            <a:r>
              <a:rPr lang="nl-NL" sz="2400" b="1" i="1" dirty="0">
                <a:solidFill>
                  <a:srgbClr val="0070C0"/>
                </a:solidFill>
              </a:rPr>
              <a:t>Bladverbranding</a:t>
            </a:r>
            <a:br>
              <a:rPr lang="nl-NL" sz="2400" b="1" dirty="0"/>
            </a:br>
            <a:r>
              <a:rPr lang="nl-NL" sz="2400" dirty="0"/>
              <a:t>De bladeren krijgen bruine of witte vlekken, vooral als de plant plotseling aan fel zonlicht wordt blootgesteld.</a:t>
            </a:r>
          </a:p>
          <a:p>
            <a:endParaRPr lang="nl-NL" sz="2400" dirty="0"/>
          </a:p>
          <a:p>
            <a:r>
              <a:rPr lang="nl-NL" sz="2400" b="1" i="1" dirty="0">
                <a:solidFill>
                  <a:srgbClr val="0070C0"/>
                </a:solidFill>
              </a:rPr>
              <a:t>Verdroging</a:t>
            </a:r>
            <a:r>
              <a:rPr lang="nl-NL" sz="2400" i="1" dirty="0">
                <a:solidFill>
                  <a:srgbClr val="0070C0"/>
                </a:solidFill>
              </a:rPr>
              <a:t> </a:t>
            </a:r>
            <a:r>
              <a:rPr lang="nl-NL" sz="2400" dirty="0"/>
              <a:t> </a:t>
            </a:r>
            <a:br>
              <a:rPr lang="nl-NL" sz="2400" dirty="0"/>
            </a:br>
            <a:r>
              <a:rPr lang="nl-NL" sz="2400" dirty="0"/>
              <a:t>Door intense hitte en licht verdampt water sneller, waardoor de plant uitdroogt en bladeren kunnen verschrompelen.</a:t>
            </a:r>
          </a:p>
          <a:p>
            <a:endParaRPr lang="nl-NL" sz="2400" dirty="0"/>
          </a:p>
          <a:p>
            <a:r>
              <a:rPr lang="nl-NL" sz="2400" b="1" i="1" dirty="0">
                <a:solidFill>
                  <a:srgbClr val="0070C0"/>
                </a:solidFill>
              </a:rPr>
              <a:t>Bladrandverkleuring</a:t>
            </a:r>
            <a:br>
              <a:rPr lang="nl-NL" sz="2400" b="1" dirty="0"/>
            </a:br>
            <a:r>
              <a:rPr lang="nl-NL" sz="2400" dirty="0"/>
              <a:t>De randen van de bladeren kunnen geel of bruin worden, een teken van stress.</a:t>
            </a:r>
          </a:p>
        </p:txBody>
      </p:sp>
      <p:pic>
        <p:nvPicPr>
          <p:cNvPr id="2" name="Afbeelding 1">
            <a:extLst>
              <a:ext uri="{FF2B5EF4-FFF2-40B4-BE49-F238E27FC236}">
                <a16:creationId xmlns:a16="http://schemas.microsoft.com/office/drawing/2014/main" id="{AFFB77A6-81A9-2438-18B9-63DDDDA4D2B1}"/>
              </a:ext>
            </a:extLst>
          </p:cNvPr>
          <p:cNvPicPr>
            <a:picLocks noChangeAspect="1"/>
          </p:cNvPicPr>
          <p:nvPr/>
        </p:nvPicPr>
        <p:blipFill>
          <a:blip r:embed="rId2"/>
          <a:stretch>
            <a:fillRect/>
          </a:stretch>
        </p:blipFill>
        <p:spPr>
          <a:xfrm>
            <a:off x="10473315" y="5396326"/>
            <a:ext cx="1461674" cy="1461674"/>
          </a:xfrm>
          <a:prstGeom prst="rect">
            <a:avLst/>
          </a:prstGeom>
        </p:spPr>
      </p:pic>
    </p:spTree>
    <p:extLst>
      <p:ext uri="{BB962C8B-B14F-4D97-AF65-F5344CB8AC3E}">
        <p14:creationId xmlns:p14="http://schemas.microsoft.com/office/powerpoint/2010/main" val="398217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fade">
                                      <p:cBhvr>
                                        <p:cTn id="7" dur="1000"/>
                                        <p:tgtEl>
                                          <p:spTgt spid="9">
                                            <p:txEl>
                                              <p:pRg st="2" end="2"/>
                                            </p:txEl>
                                          </p:spTgt>
                                        </p:tgtEl>
                                      </p:cBhvr>
                                    </p:animEffect>
                                    <p:anim calcmode="lin" valueType="num">
                                      <p:cBhvr>
                                        <p:cTn id="8"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xEl>
                                              <p:pRg st="4" end="4"/>
                                            </p:txEl>
                                          </p:spTgt>
                                        </p:tgtEl>
                                        <p:attrNameLst>
                                          <p:attrName>style.visibility</p:attrName>
                                        </p:attrNameLst>
                                      </p:cBhvr>
                                      <p:to>
                                        <p:strVal val="visible"/>
                                      </p:to>
                                    </p:set>
                                    <p:animEffect transition="in" filter="fade">
                                      <p:cBhvr>
                                        <p:cTn id="14" dur="1000"/>
                                        <p:tgtEl>
                                          <p:spTgt spid="9">
                                            <p:txEl>
                                              <p:pRg st="4" end="4"/>
                                            </p:txEl>
                                          </p:spTgt>
                                        </p:tgtEl>
                                      </p:cBhvr>
                                    </p:animEffect>
                                    <p:anim calcmode="lin" valueType="num">
                                      <p:cBhvr>
                                        <p:cTn id="15" dur="1000" fill="hold"/>
                                        <p:tgtEl>
                                          <p:spTgt spid="9">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9">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9">
                                            <p:txEl>
                                              <p:pRg st="6" end="6"/>
                                            </p:txEl>
                                          </p:spTgt>
                                        </p:tgtEl>
                                        <p:attrNameLst>
                                          <p:attrName>style.visibility</p:attrName>
                                        </p:attrNameLst>
                                      </p:cBhvr>
                                      <p:to>
                                        <p:strVal val="visible"/>
                                      </p:to>
                                    </p:set>
                                    <p:animEffect transition="in" filter="fade">
                                      <p:cBhvr>
                                        <p:cTn id="21" dur="1000"/>
                                        <p:tgtEl>
                                          <p:spTgt spid="9">
                                            <p:txEl>
                                              <p:pRg st="6" end="6"/>
                                            </p:txEl>
                                          </p:spTgt>
                                        </p:tgtEl>
                                      </p:cBhvr>
                                    </p:animEffect>
                                    <p:anim calcmode="lin" valueType="num">
                                      <p:cBhvr>
                                        <p:cTn id="22" dur="1000" fill="hold"/>
                                        <p:tgtEl>
                                          <p:spTgt spid="9">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9">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EE9DF4-208E-CB1A-5FE3-199BA32273E5}"/>
            </a:ext>
          </a:extLst>
        </p:cNvPr>
        <p:cNvGrpSpPr/>
        <p:nvPr/>
      </p:nvGrpSpPr>
      <p:grpSpPr>
        <a:xfrm>
          <a:off x="0" y="0"/>
          <a:ext cx="0" cy="0"/>
          <a:chOff x="0" y="0"/>
          <a:chExt cx="0" cy="0"/>
        </a:xfrm>
      </p:grpSpPr>
      <p:sp>
        <p:nvSpPr>
          <p:cNvPr id="3" name="Tekstvak 2">
            <a:extLst>
              <a:ext uri="{FF2B5EF4-FFF2-40B4-BE49-F238E27FC236}">
                <a16:creationId xmlns:a16="http://schemas.microsoft.com/office/drawing/2014/main" id="{79CD4B4F-B11B-79DE-771A-DD7B35991FB4}"/>
              </a:ext>
            </a:extLst>
          </p:cNvPr>
          <p:cNvSpPr txBox="1"/>
          <p:nvPr/>
        </p:nvSpPr>
        <p:spPr>
          <a:xfrm>
            <a:off x="1148317" y="558788"/>
            <a:ext cx="7655442" cy="584775"/>
          </a:xfrm>
          <a:prstGeom prst="rect">
            <a:avLst/>
          </a:prstGeom>
          <a:noFill/>
        </p:spPr>
        <p:txBody>
          <a:bodyPr wrap="square" rtlCol="0">
            <a:spAutoFit/>
          </a:bodyPr>
          <a:lstStyle/>
          <a:p>
            <a:r>
              <a:rPr lang="nl-NL" sz="3200" b="1" dirty="0"/>
              <a:t>Te veel licht </a:t>
            </a:r>
          </a:p>
        </p:txBody>
      </p:sp>
      <p:sp>
        <p:nvSpPr>
          <p:cNvPr id="9" name="Tekstvak 8">
            <a:extLst>
              <a:ext uri="{FF2B5EF4-FFF2-40B4-BE49-F238E27FC236}">
                <a16:creationId xmlns:a16="http://schemas.microsoft.com/office/drawing/2014/main" id="{4D9CBFE6-ABEA-931D-7945-C2A28EC02604}"/>
              </a:ext>
            </a:extLst>
          </p:cNvPr>
          <p:cNvSpPr txBox="1"/>
          <p:nvPr/>
        </p:nvSpPr>
        <p:spPr>
          <a:xfrm>
            <a:off x="1148317" y="1807535"/>
            <a:ext cx="9172633" cy="4524315"/>
          </a:xfrm>
          <a:prstGeom prst="rect">
            <a:avLst/>
          </a:prstGeom>
          <a:noFill/>
        </p:spPr>
        <p:txBody>
          <a:bodyPr wrap="square" rtlCol="0">
            <a:spAutoFit/>
          </a:bodyPr>
          <a:lstStyle/>
          <a:p>
            <a:r>
              <a:rPr lang="nl-NL" sz="2400" b="1" i="1" dirty="0">
                <a:solidFill>
                  <a:srgbClr val="0070C0"/>
                </a:solidFill>
              </a:rPr>
              <a:t>Bleke of verbleekte bladeren</a:t>
            </a:r>
            <a:r>
              <a:rPr lang="nl-NL" sz="2400" i="1" dirty="0">
                <a:solidFill>
                  <a:srgbClr val="0070C0"/>
                </a:solidFill>
              </a:rPr>
              <a:t> </a:t>
            </a:r>
            <a:br>
              <a:rPr lang="nl-NL" sz="2400" dirty="0"/>
            </a:br>
            <a:r>
              <a:rPr lang="nl-NL" sz="2400" dirty="0"/>
              <a:t>Te veel licht kan de chlorofyl afbreken, waardoor bladeren lichter worden of zelfs wit uitslaan.</a:t>
            </a:r>
          </a:p>
          <a:p>
            <a:endParaRPr lang="nl-NL" sz="2400" dirty="0"/>
          </a:p>
          <a:p>
            <a:r>
              <a:rPr lang="nl-NL" sz="2400" b="1" i="1" dirty="0">
                <a:solidFill>
                  <a:srgbClr val="0070C0"/>
                </a:solidFill>
              </a:rPr>
              <a:t>Snelle maar zwakke groei</a:t>
            </a:r>
            <a:r>
              <a:rPr lang="nl-NL" sz="2400" i="1" dirty="0">
                <a:solidFill>
                  <a:srgbClr val="0070C0"/>
                </a:solidFill>
              </a:rPr>
              <a:t> </a:t>
            </a:r>
            <a:br>
              <a:rPr lang="nl-NL" sz="2400" dirty="0"/>
            </a:br>
            <a:r>
              <a:rPr lang="nl-NL" sz="2400" dirty="0"/>
              <a:t>Sommige planten groeien snel in fel licht, maar met korte internodiën en zwakke stelen.</a:t>
            </a:r>
          </a:p>
          <a:p>
            <a:endParaRPr lang="nl-NL" sz="2400" dirty="0"/>
          </a:p>
          <a:p>
            <a:r>
              <a:rPr lang="nl-NL" sz="2400" b="1" i="1" dirty="0">
                <a:solidFill>
                  <a:srgbClr val="0070C0"/>
                </a:solidFill>
              </a:rPr>
              <a:t>Gesloten bladeren</a:t>
            </a:r>
            <a:r>
              <a:rPr lang="nl-NL" sz="2400" i="1" dirty="0">
                <a:solidFill>
                  <a:srgbClr val="0070C0"/>
                </a:solidFill>
              </a:rPr>
              <a:t> </a:t>
            </a:r>
            <a:br>
              <a:rPr lang="nl-NL" sz="2400" dirty="0"/>
            </a:br>
            <a:r>
              <a:rPr lang="nl-NL" sz="2400" dirty="0"/>
              <a:t>Sommige planten (zoals varens) rollen hun bladeren op of sluiten ze om zichzelf te beschermen.</a:t>
            </a:r>
          </a:p>
          <a:p>
            <a:endParaRPr lang="nl-NL" sz="2400" dirty="0"/>
          </a:p>
        </p:txBody>
      </p:sp>
      <p:pic>
        <p:nvPicPr>
          <p:cNvPr id="2" name="Afbeelding 1">
            <a:extLst>
              <a:ext uri="{FF2B5EF4-FFF2-40B4-BE49-F238E27FC236}">
                <a16:creationId xmlns:a16="http://schemas.microsoft.com/office/drawing/2014/main" id="{FB1D7D6B-A341-1516-D7B6-029C9A5BCC6A}"/>
              </a:ext>
            </a:extLst>
          </p:cNvPr>
          <p:cNvPicPr>
            <a:picLocks noChangeAspect="1"/>
          </p:cNvPicPr>
          <p:nvPr/>
        </p:nvPicPr>
        <p:blipFill>
          <a:blip r:embed="rId2"/>
          <a:stretch>
            <a:fillRect/>
          </a:stretch>
        </p:blipFill>
        <p:spPr>
          <a:xfrm>
            <a:off x="9858511" y="4310743"/>
            <a:ext cx="2547257" cy="2547257"/>
          </a:xfrm>
          <a:prstGeom prst="rect">
            <a:avLst/>
          </a:prstGeom>
        </p:spPr>
      </p:pic>
    </p:spTree>
    <p:extLst>
      <p:ext uri="{BB962C8B-B14F-4D97-AF65-F5344CB8AC3E}">
        <p14:creationId xmlns:p14="http://schemas.microsoft.com/office/powerpoint/2010/main" val="1481439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fade">
                                      <p:cBhvr>
                                        <p:cTn id="7" dur="1000"/>
                                        <p:tgtEl>
                                          <p:spTgt spid="9">
                                            <p:txEl>
                                              <p:pRg st="2" end="2"/>
                                            </p:txEl>
                                          </p:spTgt>
                                        </p:tgtEl>
                                      </p:cBhvr>
                                    </p:animEffect>
                                    <p:anim calcmode="lin" valueType="num">
                                      <p:cBhvr>
                                        <p:cTn id="8"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xEl>
                                              <p:pRg st="4" end="4"/>
                                            </p:txEl>
                                          </p:spTgt>
                                        </p:tgtEl>
                                        <p:attrNameLst>
                                          <p:attrName>style.visibility</p:attrName>
                                        </p:attrNameLst>
                                      </p:cBhvr>
                                      <p:to>
                                        <p:strVal val="visible"/>
                                      </p:to>
                                    </p:set>
                                    <p:animEffect transition="in" filter="fade">
                                      <p:cBhvr>
                                        <p:cTn id="14" dur="1000"/>
                                        <p:tgtEl>
                                          <p:spTgt spid="9">
                                            <p:txEl>
                                              <p:pRg st="4" end="4"/>
                                            </p:txEl>
                                          </p:spTgt>
                                        </p:tgtEl>
                                      </p:cBhvr>
                                    </p:animEffect>
                                    <p:anim calcmode="lin" valueType="num">
                                      <p:cBhvr>
                                        <p:cTn id="15" dur="1000" fill="hold"/>
                                        <p:tgtEl>
                                          <p:spTgt spid="9">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9">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Hoeveelheid licht </a:t>
            </a:r>
          </a:p>
        </p:txBody>
      </p:sp>
      <p:sp>
        <p:nvSpPr>
          <p:cNvPr id="9" name="Tekstvak 8">
            <a:extLst>
              <a:ext uri="{FF2B5EF4-FFF2-40B4-BE49-F238E27FC236}">
                <a16:creationId xmlns:a16="http://schemas.microsoft.com/office/drawing/2014/main" id="{CCFFDCAA-2A69-4B1D-A2C5-EC612EA940AA}"/>
              </a:ext>
            </a:extLst>
          </p:cNvPr>
          <p:cNvSpPr txBox="1"/>
          <p:nvPr/>
        </p:nvSpPr>
        <p:spPr>
          <a:xfrm>
            <a:off x="1148317" y="1807535"/>
            <a:ext cx="8686799" cy="4154984"/>
          </a:xfrm>
          <a:prstGeom prst="rect">
            <a:avLst/>
          </a:prstGeom>
          <a:noFill/>
        </p:spPr>
        <p:txBody>
          <a:bodyPr wrap="square" rtlCol="0">
            <a:spAutoFit/>
          </a:bodyPr>
          <a:lstStyle/>
          <a:p>
            <a:r>
              <a:rPr lang="nl-NL" sz="2200" dirty="0"/>
              <a:t>Hoeveel licht een plant nodig heeft, kun je vaak zien aan het uiterlijk. Het vertelt je ook iets over de oorspronkelijke standplaats. Over het algemeen zijn alleen planten afkomstig uit een warm en droog klimaat geschikt om thuis in de volle zon te zetten. Meestal hebben zij harde en stugge bladeren, weinig huidmondjes en een opperhuid met een beschermende waslaag of bladharen. </a:t>
            </a:r>
          </a:p>
          <a:p>
            <a:endParaRPr lang="nl-NL" sz="2200" dirty="0"/>
          </a:p>
          <a:p>
            <a:r>
              <a:rPr lang="nl-NL" sz="2200" dirty="0"/>
              <a:t>Het zijn allemaal kenmerken van een plant die de verdamping van vocht tot een minimum beperken. Andere planten die op hun oorspronkelijke plaats wel de volle zon verdragen, doen dat niet op een vensterbank op het zuiden, omdat de temperatuur, de watertoevoer en de luchtvochtigheid te zeer afwijken. </a:t>
            </a:r>
            <a:endParaRPr lang="nl-NL" sz="2000" dirty="0"/>
          </a:p>
        </p:txBody>
      </p:sp>
    </p:spTree>
    <p:extLst>
      <p:ext uri="{BB962C8B-B14F-4D97-AF65-F5344CB8AC3E}">
        <p14:creationId xmlns:p14="http://schemas.microsoft.com/office/powerpoint/2010/main" val="1670190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type="pic" sz="quarter" idx="11"/>
          </p:nvPr>
        </p:nvPicPr>
        <p:blipFill rotWithShape="1">
          <a:blip r:embed="rId2">
            <a:extLst>
              <a:ext uri="{28A0092B-C50C-407E-A947-70E740481C1C}">
                <a14:useLocalDpi xmlns:a14="http://schemas.microsoft.com/office/drawing/2010/main" val="0"/>
              </a:ext>
            </a:extLst>
          </a:blip>
          <a:srcRect l="10137" r="10137" b="7904"/>
          <a:stretch/>
        </p:blipFill>
        <p:spPr bwMode="auto">
          <a:xfrm>
            <a:off x="0" y="0"/>
            <a:ext cx="9720000" cy="63159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057172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Licht in handelsfase</a:t>
            </a:r>
          </a:p>
        </p:txBody>
      </p:sp>
      <p:sp>
        <p:nvSpPr>
          <p:cNvPr id="9" name="Tekstvak 8">
            <a:extLst>
              <a:ext uri="{FF2B5EF4-FFF2-40B4-BE49-F238E27FC236}">
                <a16:creationId xmlns:a16="http://schemas.microsoft.com/office/drawing/2014/main" id="{CCFFDCAA-2A69-4B1D-A2C5-EC612EA940AA}"/>
              </a:ext>
            </a:extLst>
          </p:cNvPr>
          <p:cNvSpPr txBox="1"/>
          <p:nvPr/>
        </p:nvSpPr>
        <p:spPr>
          <a:xfrm>
            <a:off x="1148317" y="1807535"/>
            <a:ext cx="8686799" cy="2677656"/>
          </a:xfrm>
          <a:prstGeom prst="rect">
            <a:avLst/>
          </a:prstGeom>
          <a:noFill/>
        </p:spPr>
        <p:txBody>
          <a:bodyPr wrap="square" rtlCol="0">
            <a:spAutoFit/>
          </a:bodyPr>
          <a:lstStyle/>
          <a:p>
            <a:r>
              <a:rPr lang="nl-NL" sz="2400" dirty="0"/>
              <a:t>In de handelsfase is ook een hoeveelheid licht nodig. Niet zozeer om de plant te laten groeien, maar om hem in voldoende conditie te houden.</a:t>
            </a:r>
            <a:br>
              <a:rPr lang="nl-NL" sz="2400" dirty="0"/>
            </a:br>
            <a:endParaRPr lang="nl-NL" sz="2400" dirty="0"/>
          </a:p>
          <a:p>
            <a:r>
              <a:rPr lang="nl-NL" sz="2400" dirty="0"/>
              <a:t>Bloeiende planten zijn overigens vaker gevoeliger voor lichtgebrek dan groene planten. Denk maar aan bloem- en knopval. Die kan al na enkele dagen optreden</a:t>
            </a:r>
            <a:r>
              <a:rPr lang="nl-NL" sz="2000" dirty="0"/>
              <a:t>.</a:t>
            </a:r>
          </a:p>
        </p:txBody>
      </p:sp>
      <p:pic>
        <p:nvPicPr>
          <p:cNvPr id="2" name="Afbeelding 1">
            <a:extLst>
              <a:ext uri="{FF2B5EF4-FFF2-40B4-BE49-F238E27FC236}">
                <a16:creationId xmlns:a16="http://schemas.microsoft.com/office/drawing/2014/main" id="{DF83B99B-6176-43F6-999C-D4E527EF44CD}"/>
              </a:ext>
            </a:extLst>
          </p:cNvPr>
          <p:cNvPicPr>
            <a:picLocks noChangeAspect="1"/>
          </p:cNvPicPr>
          <p:nvPr/>
        </p:nvPicPr>
        <p:blipFill>
          <a:blip r:embed="rId2"/>
          <a:stretch>
            <a:fillRect/>
          </a:stretch>
        </p:blipFill>
        <p:spPr>
          <a:xfrm>
            <a:off x="9835116" y="4017609"/>
            <a:ext cx="2112601" cy="2770094"/>
          </a:xfrm>
          <a:prstGeom prst="rect">
            <a:avLst/>
          </a:prstGeom>
        </p:spPr>
      </p:pic>
    </p:spTree>
    <p:extLst>
      <p:ext uri="{BB962C8B-B14F-4D97-AF65-F5344CB8AC3E}">
        <p14:creationId xmlns:p14="http://schemas.microsoft.com/office/powerpoint/2010/main" val="1991555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fade">
                                      <p:cBhvr>
                                        <p:cTn id="7" dur="1000"/>
                                        <p:tgtEl>
                                          <p:spTgt spid="9">
                                            <p:txEl>
                                              <p:pRg st="1" end="1"/>
                                            </p:txEl>
                                          </p:spTgt>
                                        </p:tgtEl>
                                      </p:cBhvr>
                                    </p:animEffect>
                                    <p:anim calcmode="lin" valueType="num">
                                      <p:cBhvr>
                                        <p:cTn id="8"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Lesprogramma dit blok</a:t>
            </a:r>
          </a:p>
        </p:txBody>
      </p:sp>
      <p:sp>
        <p:nvSpPr>
          <p:cNvPr id="4" name="Tekstvak 3">
            <a:extLst>
              <a:ext uri="{FF2B5EF4-FFF2-40B4-BE49-F238E27FC236}">
                <a16:creationId xmlns:a16="http://schemas.microsoft.com/office/drawing/2014/main" id="{BE5E9AAC-8AFC-4CA9-B89F-13D11A0216BE}"/>
              </a:ext>
            </a:extLst>
          </p:cNvPr>
          <p:cNvSpPr txBox="1"/>
          <p:nvPr/>
        </p:nvSpPr>
        <p:spPr>
          <a:xfrm>
            <a:off x="1229360" y="1615440"/>
            <a:ext cx="8351520" cy="3970318"/>
          </a:xfrm>
          <a:prstGeom prst="rect">
            <a:avLst/>
          </a:prstGeom>
          <a:noFill/>
        </p:spPr>
        <p:txBody>
          <a:bodyPr wrap="square" rtlCol="0">
            <a:spAutoFit/>
          </a:bodyPr>
          <a:lstStyle/>
          <a:p>
            <a:pPr marL="285750" indent="-285750">
              <a:buFont typeface="Arial" panose="020B0604020202020204" pitchFamily="34" charset="0"/>
              <a:buChar char="•"/>
            </a:pPr>
            <a:r>
              <a:rPr lang="nl-NL" sz="2800" dirty="0"/>
              <a:t>Les 1: Kleur licht</a:t>
            </a:r>
          </a:p>
          <a:p>
            <a:pPr marL="285750" indent="-285750">
              <a:buFont typeface="Arial" panose="020B0604020202020204" pitchFamily="34" charset="0"/>
              <a:buChar char="•"/>
            </a:pPr>
            <a:r>
              <a:rPr lang="nl-NL" sz="2800" dirty="0"/>
              <a:t>Les 2: Licht</a:t>
            </a:r>
          </a:p>
          <a:p>
            <a:pPr marL="285750" indent="-285750">
              <a:buFont typeface="Arial" panose="020B0604020202020204" pitchFamily="34" charset="0"/>
              <a:buChar char="•"/>
            </a:pPr>
            <a:r>
              <a:rPr lang="nl-NL" sz="2800" dirty="0"/>
              <a:t>Les 3: Licht meten</a:t>
            </a:r>
          </a:p>
          <a:p>
            <a:pPr marL="285750" indent="-285750">
              <a:buFont typeface="Arial" panose="020B0604020202020204" pitchFamily="34" charset="0"/>
              <a:buChar char="•"/>
            </a:pPr>
            <a:r>
              <a:rPr lang="nl-NL" sz="2800" dirty="0"/>
              <a:t>Les 4: Hoeveelheid licht</a:t>
            </a:r>
          </a:p>
          <a:p>
            <a:pPr marL="285750" indent="-285750">
              <a:buFont typeface="Arial" panose="020B0604020202020204" pitchFamily="34" charset="0"/>
              <a:buChar char="•"/>
            </a:pPr>
            <a:r>
              <a:rPr lang="nl-NL" sz="2800" dirty="0"/>
              <a:t>Les 5: Goede Vrijdag</a:t>
            </a:r>
          </a:p>
          <a:p>
            <a:pPr marL="285750" indent="-285750">
              <a:buFont typeface="Arial" panose="020B0604020202020204" pitchFamily="34" charset="0"/>
              <a:buChar char="•"/>
            </a:pPr>
            <a:r>
              <a:rPr lang="nl-NL" sz="2800" dirty="0"/>
              <a:t>Les 6: Type licht</a:t>
            </a:r>
          </a:p>
          <a:p>
            <a:pPr marL="285750" indent="-285750">
              <a:buFont typeface="Arial" panose="020B0604020202020204" pitchFamily="34" charset="0"/>
              <a:buChar char="•"/>
            </a:pPr>
            <a:r>
              <a:rPr lang="nl-NL" sz="2800" dirty="0"/>
              <a:t>Les 7: Vakantie</a:t>
            </a:r>
          </a:p>
          <a:p>
            <a:pPr marL="285750" indent="-285750">
              <a:buFont typeface="Arial" panose="020B0604020202020204" pitchFamily="34" charset="0"/>
              <a:buChar char="•"/>
            </a:pPr>
            <a:r>
              <a:rPr lang="nl-NL" sz="2800" dirty="0"/>
              <a:t>Les 8: Herhaling</a:t>
            </a:r>
          </a:p>
          <a:p>
            <a:pPr marL="285750" indent="-285750">
              <a:buFont typeface="Arial" panose="020B0604020202020204" pitchFamily="34" charset="0"/>
              <a:buChar char="•"/>
            </a:pPr>
            <a:r>
              <a:rPr lang="nl-NL" sz="2800" dirty="0"/>
              <a:t>Les 9: Toets</a:t>
            </a:r>
          </a:p>
        </p:txBody>
      </p:sp>
      <p:pic>
        <p:nvPicPr>
          <p:cNvPr id="5" name="Afbeelding 4">
            <a:extLst>
              <a:ext uri="{FF2B5EF4-FFF2-40B4-BE49-F238E27FC236}">
                <a16:creationId xmlns:a16="http://schemas.microsoft.com/office/drawing/2014/main" id="{FA45639C-A3D7-DF3D-22AF-0C503D48C51C}"/>
              </a:ext>
            </a:extLst>
          </p:cNvPr>
          <p:cNvPicPr>
            <a:picLocks noChangeAspect="1"/>
          </p:cNvPicPr>
          <p:nvPr/>
        </p:nvPicPr>
        <p:blipFill>
          <a:blip r:embed="rId3"/>
          <a:stretch>
            <a:fillRect/>
          </a:stretch>
        </p:blipFill>
        <p:spPr>
          <a:xfrm>
            <a:off x="7423388" y="531628"/>
            <a:ext cx="2666483" cy="2654632"/>
          </a:xfrm>
          <a:prstGeom prst="rect">
            <a:avLst/>
          </a:prstGeom>
        </p:spPr>
      </p:pic>
    </p:spTree>
    <p:extLst>
      <p:ext uri="{BB962C8B-B14F-4D97-AF65-F5344CB8AC3E}">
        <p14:creationId xmlns:p14="http://schemas.microsoft.com/office/powerpoint/2010/main" val="14345775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Licht in handelsfase</a:t>
            </a:r>
          </a:p>
        </p:txBody>
      </p:sp>
      <p:sp>
        <p:nvSpPr>
          <p:cNvPr id="9" name="Tekstvak 8">
            <a:extLst>
              <a:ext uri="{FF2B5EF4-FFF2-40B4-BE49-F238E27FC236}">
                <a16:creationId xmlns:a16="http://schemas.microsoft.com/office/drawing/2014/main" id="{CCFFDCAA-2A69-4B1D-A2C5-EC612EA940AA}"/>
              </a:ext>
            </a:extLst>
          </p:cNvPr>
          <p:cNvSpPr txBox="1"/>
          <p:nvPr/>
        </p:nvSpPr>
        <p:spPr>
          <a:xfrm>
            <a:off x="1148317" y="1807535"/>
            <a:ext cx="8686799" cy="707886"/>
          </a:xfrm>
          <a:prstGeom prst="rect">
            <a:avLst/>
          </a:prstGeom>
          <a:noFill/>
        </p:spPr>
        <p:txBody>
          <a:bodyPr wrap="square" rtlCol="0">
            <a:spAutoFit/>
          </a:bodyPr>
          <a:lstStyle/>
          <a:p>
            <a:r>
              <a:rPr lang="nl-NL" sz="2000" dirty="0"/>
              <a:t>De lichtwaarde die een plant minimaal nodig heeft bij een lange bewaring om niet in kwaliteit achteruit te gaan.</a:t>
            </a:r>
          </a:p>
        </p:txBody>
      </p:sp>
      <p:pic>
        <p:nvPicPr>
          <p:cNvPr id="2" name="Afbeelding 1">
            <a:extLst>
              <a:ext uri="{FF2B5EF4-FFF2-40B4-BE49-F238E27FC236}">
                <a16:creationId xmlns:a16="http://schemas.microsoft.com/office/drawing/2014/main" id="{5F30C097-1CE8-41E7-AABF-03203203FDCD}"/>
              </a:ext>
            </a:extLst>
          </p:cNvPr>
          <p:cNvPicPr>
            <a:picLocks noChangeAspect="1"/>
          </p:cNvPicPr>
          <p:nvPr/>
        </p:nvPicPr>
        <p:blipFill>
          <a:blip r:embed="rId2"/>
          <a:stretch>
            <a:fillRect/>
          </a:stretch>
        </p:blipFill>
        <p:spPr>
          <a:xfrm>
            <a:off x="1386195" y="2913472"/>
            <a:ext cx="7343775" cy="298132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28994715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F35026-32F1-1965-0F5C-18AF80BD4024}"/>
            </a:ext>
          </a:extLst>
        </p:cNvPr>
        <p:cNvGrpSpPr/>
        <p:nvPr/>
      </p:nvGrpSpPr>
      <p:grpSpPr>
        <a:xfrm>
          <a:off x="0" y="0"/>
          <a:ext cx="0" cy="0"/>
          <a:chOff x="0" y="0"/>
          <a:chExt cx="0" cy="0"/>
        </a:xfrm>
      </p:grpSpPr>
      <p:sp>
        <p:nvSpPr>
          <p:cNvPr id="3" name="Tekstvak 2">
            <a:extLst>
              <a:ext uri="{FF2B5EF4-FFF2-40B4-BE49-F238E27FC236}">
                <a16:creationId xmlns:a16="http://schemas.microsoft.com/office/drawing/2014/main" id="{D5CC541D-493C-F5B3-653E-6FC8BBA10935}"/>
              </a:ext>
            </a:extLst>
          </p:cNvPr>
          <p:cNvSpPr txBox="1"/>
          <p:nvPr/>
        </p:nvSpPr>
        <p:spPr>
          <a:xfrm>
            <a:off x="1148317" y="531628"/>
            <a:ext cx="7655442" cy="584775"/>
          </a:xfrm>
          <a:prstGeom prst="rect">
            <a:avLst/>
          </a:prstGeom>
          <a:noFill/>
        </p:spPr>
        <p:txBody>
          <a:bodyPr wrap="square" rtlCol="0">
            <a:spAutoFit/>
          </a:bodyPr>
          <a:lstStyle/>
          <a:p>
            <a:r>
              <a:rPr lang="nl-NL" sz="3200" b="1" dirty="0"/>
              <a:t>Licht in handelsfase boomkwekerij</a:t>
            </a:r>
          </a:p>
        </p:txBody>
      </p:sp>
      <p:sp>
        <p:nvSpPr>
          <p:cNvPr id="9" name="Tekstvak 8">
            <a:extLst>
              <a:ext uri="{FF2B5EF4-FFF2-40B4-BE49-F238E27FC236}">
                <a16:creationId xmlns:a16="http://schemas.microsoft.com/office/drawing/2014/main" id="{12CE4365-7CC8-2C33-F1C1-55B6C5DCC8A5}"/>
              </a:ext>
            </a:extLst>
          </p:cNvPr>
          <p:cNvSpPr txBox="1"/>
          <p:nvPr/>
        </p:nvSpPr>
        <p:spPr>
          <a:xfrm>
            <a:off x="903874" y="1717001"/>
            <a:ext cx="8686799" cy="5262979"/>
          </a:xfrm>
          <a:prstGeom prst="rect">
            <a:avLst/>
          </a:prstGeom>
          <a:noFill/>
        </p:spPr>
        <p:txBody>
          <a:bodyPr wrap="square" rtlCol="0">
            <a:spAutoFit/>
          </a:bodyPr>
          <a:lstStyle/>
          <a:p>
            <a:pPr>
              <a:buNone/>
            </a:pPr>
            <a:r>
              <a:rPr lang="nl-NL" sz="2400" dirty="0"/>
              <a:t>In de handelsfase van boomkwekerijgewassen, zoals jonge bomen, heesters en vaste planten, is licht meestal minder cruciaal dan in de teeltfase, maar het blijft wel een belangrijke factor. Hier zijn enkele overwegingen:</a:t>
            </a:r>
          </a:p>
          <a:p>
            <a:pPr>
              <a:buNone/>
            </a:pPr>
            <a:endParaRPr lang="nl-NL" sz="2400" dirty="0"/>
          </a:p>
          <a:p>
            <a:r>
              <a:rPr lang="nl-NL" sz="2400" b="1" i="1" dirty="0">
                <a:solidFill>
                  <a:srgbClr val="0070C0"/>
                </a:solidFill>
              </a:rPr>
              <a:t>Opslag en transport</a:t>
            </a:r>
            <a:r>
              <a:rPr lang="nl-NL" sz="2400" i="1" dirty="0">
                <a:solidFill>
                  <a:srgbClr val="0070C0"/>
                </a:solidFill>
              </a:rPr>
              <a:t>:</a:t>
            </a:r>
          </a:p>
          <a:p>
            <a:pPr marL="342900" lvl="1" indent="-342900">
              <a:buFont typeface="Arial" panose="020B0604020202020204" pitchFamily="34" charset="0"/>
              <a:buChar char="•"/>
            </a:pPr>
            <a:r>
              <a:rPr lang="nl-NL" sz="2400" dirty="0"/>
              <a:t>Veel boomkwekerijgewassen worden tijdelijk opgeslagen in schaduwrijke of donkere omstandigheden, zoals koelcellen of schuren, om de groei te vertragen en uitdroging te voorkomen.</a:t>
            </a:r>
          </a:p>
          <a:p>
            <a:pPr marL="342900" lvl="1" indent="-342900">
              <a:buFont typeface="Arial" panose="020B0604020202020204" pitchFamily="34" charset="0"/>
              <a:buChar char="•"/>
            </a:pPr>
            <a:endParaRPr lang="nl-NL" sz="2400" dirty="0"/>
          </a:p>
          <a:p>
            <a:pPr marL="342900" lvl="1" indent="-342900">
              <a:buFont typeface="Arial" panose="020B0604020202020204" pitchFamily="34" charset="0"/>
              <a:buChar char="•"/>
            </a:pPr>
            <a:r>
              <a:rPr lang="nl-NL" sz="2400" dirty="0"/>
              <a:t>Planten in rust (zoals bladverliezende bomen in de winter) kunnen goed zonder licht bewaard worden.</a:t>
            </a:r>
          </a:p>
          <a:p>
            <a:endParaRPr lang="nl-NL" sz="2400" dirty="0"/>
          </a:p>
        </p:txBody>
      </p:sp>
    </p:spTree>
    <p:extLst>
      <p:ext uri="{BB962C8B-B14F-4D97-AF65-F5344CB8AC3E}">
        <p14:creationId xmlns:p14="http://schemas.microsoft.com/office/powerpoint/2010/main" val="2316818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fade">
                                      <p:cBhvr>
                                        <p:cTn id="7" dur="1000"/>
                                        <p:tgtEl>
                                          <p:spTgt spid="9">
                                            <p:txEl>
                                              <p:pRg st="2" end="2"/>
                                            </p:txEl>
                                          </p:spTgt>
                                        </p:tgtEl>
                                      </p:cBhvr>
                                    </p:animEffect>
                                    <p:anim calcmode="lin" valueType="num">
                                      <p:cBhvr>
                                        <p:cTn id="8"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xEl>
                                              <p:pRg st="3" end="3"/>
                                            </p:txEl>
                                          </p:spTgt>
                                        </p:tgtEl>
                                        <p:attrNameLst>
                                          <p:attrName>style.visibility</p:attrName>
                                        </p:attrNameLst>
                                      </p:cBhvr>
                                      <p:to>
                                        <p:strVal val="visible"/>
                                      </p:to>
                                    </p:set>
                                    <p:animEffect transition="in" filter="fade">
                                      <p:cBhvr>
                                        <p:cTn id="14" dur="1000"/>
                                        <p:tgtEl>
                                          <p:spTgt spid="9">
                                            <p:txEl>
                                              <p:pRg st="3" end="3"/>
                                            </p:txEl>
                                          </p:spTgt>
                                        </p:tgtEl>
                                      </p:cBhvr>
                                    </p:animEffect>
                                    <p:anim calcmode="lin" valueType="num">
                                      <p:cBhvr>
                                        <p:cTn id="15" dur="1000" fill="hold"/>
                                        <p:tgtEl>
                                          <p:spTgt spid="9">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9">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9">
                                            <p:txEl>
                                              <p:pRg st="5" end="5"/>
                                            </p:txEl>
                                          </p:spTgt>
                                        </p:tgtEl>
                                        <p:attrNameLst>
                                          <p:attrName>style.visibility</p:attrName>
                                        </p:attrNameLst>
                                      </p:cBhvr>
                                      <p:to>
                                        <p:strVal val="visible"/>
                                      </p:to>
                                    </p:set>
                                    <p:animEffect transition="in" filter="fade">
                                      <p:cBhvr>
                                        <p:cTn id="21" dur="1000"/>
                                        <p:tgtEl>
                                          <p:spTgt spid="9">
                                            <p:txEl>
                                              <p:pRg st="5" end="5"/>
                                            </p:txEl>
                                          </p:spTgt>
                                        </p:tgtEl>
                                      </p:cBhvr>
                                    </p:animEffect>
                                    <p:anim calcmode="lin" valueType="num">
                                      <p:cBhvr>
                                        <p:cTn id="22" dur="1000" fill="hold"/>
                                        <p:tgtEl>
                                          <p:spTgt spid="9">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9">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95AD5D-3E7E-D519-735C-C8EB4B6FB17C}"/>
            </a:ext>
          </a:extLst>
        </p:cNvPr>
        <p:cNvGrpSpPr/>
        <p:nvPr/>
      </p:nvGrpSpPr>
      <p:grpSpPr>
        <a:xfrm>
          <a:off x="0" y="0"/>
          <a:ext cx="0" cy="0"/>
          <a:chOff x="0" y="0"/>
          <a:chExt cx="0" cy="0"/>
        </a:xfrm>
      </p:grpSpPr>
      <p:sp>
        <p:nvSpPr>
          <p:cNvPr id="3" name="Tekstvak 2">
            <a:extLst>
              <a:ext uri="{FF2B5EF4-FFF2-40B4-BE49-F238E27FC236}">
                <a16:creationId xmlns:a16="http://schemas.microsoft.com/office/drawing/2014/main" id="{A5CFB5AE-F017-A18D-CE81-3EC1F7245A48}"/>
              </a:ext>
            </a:extLst>
          </p:cNvPr>
          <p:cNvSpPr txBox="1"/>
          <p:nvPr/>
        </p:nvSpPr>
        <p:spPr>
          <a:xfrm>
            <a:off x="1148317" y="531628"/>
            <a:ext cx="7655442" cy="584775"/>
          </a:xfrm>
          <a:prstGeom prst="rect">
            <a:avLst/>
          </a:prstGeom>
          <a:noFill/>
        </p:spPr>
        <p:txBody>
          <a:bodyPr wrap="square" rtlCol="0">
            <a:spAutoFit/>
          </a:bodyPr>
          <a:lstStyle/>
          <a:p>
            <a:r>
              <a:rPr lang="nl-NL" sz="3200" b="1" dirty="0"/>
              <a:t>Licht in handelsfase boomkwekerij</a:t>
            </a:r>
          </a:p>
        </p:txBody>
      </p:sp>
      <p:sp>
        <p:nvSpPr>
          <p:cNvPr id="9" name="Tekstvak 8">
            <a:extLst>
              <a:ext uri="{FF2B5EF4-FFF2-40B4-BE49-F238E27FC236}">
                <a16:creationId xmlns:a16="http://schemas.microsoft.com/office/drawing/2014/main" id="{4408E535-2596-D2B5-6228-A1BD7CC25564}"/>
              </a:ext>
            </a:extLst>
          </p:cNvPr>
          <p:cNvSpPr txBox="1"/>
          <p:nvPr/>
        </p:nvSpPr>
        <p:spPr>
          <a:xfrm>
            <a:off x="1148317" y="1807535"/>
            <a:ext cx="8686799" cy="3785652"/>
          </a:xfrm>
          <a:prstGeom prst="rect">
            <a:avLst/>
          </a:prstGeom>
          <a:noFill/>
        </p:spPr>
        <p:txBody>
          <a:bodyPr wrap="square" rtlCol="0">
            <a:spAutoFit/>
          </a:bodyPr>
          <a:lstStyle/>
          <a:p>
            <a:r>
              <a:rPr lang="nl-NL" sz="2400" b="1" i="1" dirty="0">
                <a:solidFill>
                  <a:srgbClr val="0070C0"/>
                </a:solidFill>
              </a:rPr>
              <a:t>Verkoop en presentatie:</a:t>
            </a:r>
          </a:p>
          <a:p>
            <a:endParaRPr lang="nl-NL" sz="2400" b="1" i="1" dirty="0">
              <a:solidFill>
                <a:srgbClr val="0070C0"/>
              </a:solidFill>
            </a:endParaRPr>
          </a:p>
          <a:p>
            <a:pPr marL="342900" indent="-342900">
              <a:buFont typeface="Arial" panose="020B0604020202020204" pitchFamily="34" charset="0"/>
              <a:buChar char="•"/>
            </a:pPr>
            <a:r>
              <a:rPr lang="nl-NL" sz="2400" dirty="0"/>
              <a:t>In tuincentra en verkoophallen krijgen planten vaak beperkt licht. Voor korte periodes is dit meestal geen probleem, maar bij langdurige opslag zonder licht kunnen planten verzwakken.</a:t>
            </a:r>
          </a:p>
          <a:p>
            <a:pPr marL="342900" indent="-342900">
              <a:buFont typeface="Arial" panose="020B0604020202020204" pitchFamily="34" charset="0"/>
              <a:buChar char="•"/>
            </a:pPr>
            <a:endParaRPr lang="nl-NL" sz="2400" dirty="0"/>
          </a:p>
          <a:p>
            <a:pPr marL="342900" indent="-342900">
              <a:buFont typeface="Arial" panose="020B0604020202020204" pitchFamily="34" charset="0"/>
              <a:buChar char="•"/>
            </a:pPr>
            <a:r>
              <a:rPr lang="nl-NL" sz="2400" dirty="0"/>
              <a:t>Groene (blad houdende) gewassen hebben doorgaans minimaal diffuus daglicht nodig om hun kwaliteit te behouden.</a:t>
            </a:r>
          </a:p>
        </p:txBody>
      </p:sp>
    </p:spTree>
    <p:extLst>
      <p:ext uri="{BB962C8B-B14F-4D97-AF65-F5344CB8AC3E}">
        <p14:creationId xmlns:p14="http://schemas.microsoft.com/office/powerpoint/2010/main" val="3049810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fade">
                                      <p:cBhvr>
                                        <p:cTn id="7" dur="1000"/>
                                        <p:tgtEl>
                                          <p:spTgt spid="9">
                                            <p:txEl>
                                              <p:pRg st="2" end="2"/>
                                            </p:txEl>
                                          </p:spTgt>
                                        </p:tgtEl>
                                      </p:cBhvr>
                                    </p:animEffect>
                                    <p:anim calcmode="lin" valueType="num">
                                      <p:cBhvr>
                                        <p:cTn id="8"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xEl>
                                              <p:pRg st="4" end="4"/>
                                            </p:txEl>
                                          </p:spTgt>
                                        </p:tgtEl>
                                        <p:attrNameLst>
                                          <p:attrName>style.visibility</p:attrName>
                                        </p:attrNameLst>
                                      </p:cBhvr>
                                      <p:to>
                                        <p:strVal val="visible"/>
                                      </p:to>
                                    </p:set>
                                    <p:animEffect transition="in" filter="fade">
                                      <p:cBhvr>
                                        <p:cTn id="14" dur="1000"/>
                                        <p:tgtEl>
                                          <p:spTgt spid="9">
                                            <p:txEl>
                                              <p:pRg st="4" end="4"/>
                                            </p:txEl>
                                          </p:spTgt>
                                        </p:tgtEl>
                                      </p:cBhvr>
                                    </p:animEffect>
                                    <p:anim calcmode="lin" valueType="num">
                                      <p:cBhvr>
                                        <p:cTn id="15" dur="1000" fill="hold"/>
                                        <p:tgtEl>
                                          <p:spTgt spid="9">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9">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D1F20F-F23E-FAD9-F7D3-599E3C8DCC92}"/>
            </a:ext>
          </a:extLst>
        </p:cNvPr>
        <p:cNvGrpSpPr/>
        <p:nvPr/>
      </p:nvGrpSpPr>
      <p:grpSpPr>
        <a:xfrm>
          <a:off x="0" y="0"/>
          <a:ext cx="0" cy="0"/>
          <a:chOff x="0" y="0"/>
          <a:chExt cx="0" cy="0"/>
        </a:xfrm>
      </p:grpSpPr>
      <p:sp>
        <p:nvSpPr>
          <p:cNvPr id="3" name="Tekstvak 2">
            <a:extLst>
              <a:ext uri="{FF2B5EF4-FFF2-40B4-BE49-F238E27FC236}">
                <a16:creationId xmlns:a16="http://schemas.microsoft.com/office/drawing/2014/main" id="{07BEBB51-FA41-BE7C-EBDA-744043033CC6}"/>
              </a:ext>
            </a:extLst>
          </p:cNvPr>
          <p:cNvSpPr txBox="1"/>
          <p:nvPr/>
        </p:nvSpPr>
        <p:spPr>
          <a:xfrm>
            <a:off x="1148317" y="531628"/>
            <a:ext cx="7655442" cy="584775"/>
          </a:xfrm>
          <a:prstGeom prst="rect">
            <a:avLst/>
          </a:prstGeom>
          <a:noFill/>
        </p:spPr>
        <p:txBody>
          <a:bodyPr wrap="square" rtlCol="0">
            <a:spAutoFit/>
          </a:bodyPr>
          <a:lstStyle/>
          <a:p>
            <a:r>
              <a:rPr lang="nl-NL" sz="3200" b="1" dirty="0"/>
              <a:t>Licht in handelsfase boomkwekerij</a:t>
            </a:r>
          </a:p>
        </p:txBody>
      </p:sp>
      <p:sp>
        <p:nvSpPr>
          <p:cNvPr id="9" name="Tekstvak 8">
            <a:extLst>
              <a:ext uri="{FF2B5EF4-FFF2-40B4-BE49-F238E27FC236}">
                <a16:creationId xmlns:a16="http://schemas.microsoft.com/office/drawing/2014/main" id="{49F78011-2124-0AE4-3CD6-6040B2E63C69}"/>
              </a:ext>
            </a:extLst>
          </p:cNvPr>
          <p:cNvSpPr txBox="1"/>
          <p:nvPr/>
        </p:nvSpPr>
        <p:spPr>
          <a:xfrm>
            <a:off x="1148317" y="1807535"/>
            <a:ext cx="8686799" cy="3046988"/>
          </a:xfrm>
          <a:prstGeom prst="rect">
            <a:avLst/>
          </a:prstGeom>
          <a:noFill/>
        </p:spPr>
        <p:txBody>
          <a:bodyPr wrap="square" rtlCol="0">
            <a:spAutoFit/>
          </a:bodyPr>
          <a:lstStyle/>
          <a:p>
            <a:pPr>
              <a:buNone/>
            </a:pPr>
            <a:r>
              <a:rPr lang="nl-NL" sz="2400" b="1" i="1" dirty="0">
                <a:solidFill>
                  <a:srgbClr val="0070C0"/>
                </a:solidFill>
              </a:rPr>
              <a:t>Effect op gezondheid en kwaliteit</a:t>
            </a:r>
            <a:r>
              <a:rPr lang="nl-NL" sz="2400" i="1" dirty="0">
                <a:solidFill>
                  <a:srgbClr val="0070C0"/>
                </a:solidFill>
              </a:rPr>
              <a:t>:</a:t>
            </a:r>
          </a:p>
          <a:p>
            <a:pPr>
              <a:buNone/>
            </a:pPr>
            <a:endParaRPr lang="nl-NL" sz="2400" i="1" dirty="0">
              <a:solidFill>
                <a:srgbClr val="0070C0"/>
              </a:solidFill>
            </a:endParaRPr>
          </a:p>
          <a:p>
            <a:pPr marL="342900" indent="-342900">
              <a:buFont typeface="Arial" panose="020B0604020202020204" pitchFamily="34" charset="0"/>
              <a:buChar char="•"/>
            </a:pPr>
            <a:r>
              <a:rPr lang="nl-NL" sz="2400" dirty="0"/>
              <a:t>Bij gebrek aan licht kunnen planten geel worden en hun stevigheid verliezen. Dit komt vooral voor bij bladplanten en coniferen.</a:t>
            </a:r>
          </a:p>
          <a:p>
            <a:endParaRPr lang="nl-NL" sz="2400" dirty="0"/>
          </a:p>
          <a:p>
            <a:pPr marL="342900" indent="-342900">
              <a:buFont typeface="Arial" panose="020B0604020202020204" pitchFamily="34" charset="0"/>
              <a:buChar char="•"/>
            </a:pPr>
            <a:r>
              <a:rPr lang="nl-NL" sz="2400" dirty="0"/>
              <a:t>Als planten na een donkere periode weer aan fel zonlicht worden blootgesteld, kan bladverbranding optreden.</a:t>
            </a:r>
          </a:p>
        </p:txBody>
      </p:sp>
    </p:spTree>
    <p:extLst>
      <p:ext uri="{BB962C8B-B14F-4D97-AF65-F5344CB8AC3E}">
        <p14:creationId xmlns:p14="http://schemas.microsoft.com/office/powerpoint/2010/main" val="3694027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fade">
                                      <p:cBhvr>
                                        <p:cTn id="7" dur="1000"/>
                                        <p:tgtEl>
                                          <p:spTgt spid="9">
                                            <p:txEl>
                                              <p:pRg st="2" end="2"/>
                                            </p:txEl>
                                          </p:spTgt>
                                        </p:tgtEl>
                                      </p:cBhvr>
                                    </p:animEffect>
                                    <p:anim calcmode="lin" valueType="num">
                                      <p:cBhvr>
                                        <p:cTn id="8"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xEl>
                                              <p:pRg st="4" end="4"/>
                                            </p:txEl>
                                          </p:spTgt>
                                        </p:tgtEl>
                                        <p:attrNameLst>
                                          <p:attrName>style.visibility</p:attrName>
                                        </p:attrNameLst>
                                      </p:cBhvr>
                                      <p:to>
                                        <p:strVal val="visible"/>
                                      </p:to>
                                    </p:set>
                                    <p:animEffect transition="in" filter="fade">
                                      <p:cBhvr>
                                        <p:cTn id="14" dur="1000"/>
                                        <p:tgtEl>
                                          <p:spTgt spid="9">
                                            <p:txEl>
                                              <p:pRg st="4" end="4"/>
                                            </p:txEl>
                                          </p:spTgt>
                                        </p:tgtEl>
                                      </p:cBhvr>
                                    </p:animEffect>
                                    <p:anim calcmode="lin" valueType="num">
                                      <p:cBhvr>
                                        <p:cTn id="15" dur="1000" fill="hold"/>
                                        <p:tgtEl>
                                          <p:spTgt spid="9">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9">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Praktijkproef</a:t>
            </a:r>
          </a:p>
        </p:txBody>
      </p:sp>
      <p:sp>
        <p:nvSpPr>
          <p:cNvPr id="9" name="Tekstvak 8">
            <a:extLst>
              <a:ext uri="{FF2B5EF4-FFF2-40B4-BE49-F238E27FC236}">
                <a16:creationId xmlns:a16="http://schemas.microsoft.com/office/drawing/2014/main" id="{CCFFDCAA-2A69-4B1D-A2C5-EC612EA940AA}"/>
              </a:ext>
            </a:extLst>
          </p:cNvPr>
          <p:cNvSpPr txBox="1"/>
          <p:nvPr/>
        </p:nvSpPr>
        <p:spPr>
          <a:xfrm>
            <a:off x="1148317" y="1920656"/>
            <a:ext cx="8686799" cy="1754326"/>
          </a:xfrm>
          <a:prstGeom prst="rect">
            <a:avLst/>
          </a:prstGeom>
          <a:noFill/>
        </p:spPr>
        <p:txBody>
          <a:bodyPr wrap="square" rtlCol="0">
            <a:spAutoFit/>
          </a:bodyPr>
          <a:lstStyle/>
          <a:p>
            <a:pPr marL="285750" indent="-285750">
              <a:buFont typeface="Arial" panose="020B0604020202020204" pitchFamily="34" charset="0"/>
              <a:buChar char="•"/>
            </a:pPr>
            <a:r>
              <a:rPr lang="nl-NL" dirty="0"/>
              <a:t>Meet de hoogte van de plant van de diverse proeven en bereken de lengtegroei per week</a:t>
            </a:r>
          </a:p>
          <a:p>
            <a:pPr marL="285750" indent="-285750">
              <a:buFont typeface="Arial" panose="020B0604020202020204" pitchFamily="34" charset="0"/>
              <a:buChar char="•"/>
            </a:pPr>
            <a:r>
              <a:rPr lang="nl-NL" dirty="0"/>
              <a:t>Schrijf dit op in het Excelbestand</a:t>
            </a:r>
          </a:p>
          <a:p>
            <a:pPr marL="285750" indent="-285750">
              <a:buFont typeface="Arial" panose="020B0604020202020204" pitchFamily="34" charset="0"/>
              <a:buChar char="•"/>
            </a:pPr>
            <a:r>
              <a:rPr lang="nl-NL" dirty="0"/>
              <a:t>Maak een foto van de 0-proef naast een plant van de praktijkproef en beschrijf de verschillen.</a:t>
            </a:r>
          </a:p>
          <a:p>
            <a:pPr marL="285750" indent="-285750">
              <a:buFont typeface="Arial" panose="020B0604020202020204" pitchFamily="34" charset="0"/>
              <a:buChar char="•"/>
            </a:pPr>
            <a:endParaRPr lang="nl-NL" dirty="0"/>
          </a:p>
        </p:txBody>
      </p:sp>
      <p:pic>
        <p:nvPicPr>
          <p:cNvPr id="1026" name="Picture 2" descr="Ken de Natuur">
            <a:extLst>
              <a:ext uri="{FF2B5EF4-FFF2-40B4-BE49-F238E27FC236}">
                <a16:creationId xmlns:a16="http://schemas.microsoft.com/office/drawing/2014/main" id="{82A42D26-1015-448E-9CF0-82B35395D4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8317" y="3941189"/>
            <a:ext cx="3260404" cy="228050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Kleurplaat fotograaf. Gratis kleurplaten om te printen - afb 2860.">
            <a:extLst>
              <a:ext uri="{FF2B5EF4-FFF2-40B4-BE49-F238E27FC236}">
                <a16:creationId xmlns:a16="http://schemas.microsoft.com/office/drawing/2014/main" id="{8177FDF0-5F7E-42B9-B9EE-6AEC558337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89341" y="3534465"/>
            <a:ext cx="1995162" cy="28185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8804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Soorten licht </a:t>
            </a:r>
          </a:p>
        </p:txBody>
      </p:sp>
      <p:sp>
        <p:nvSpPr>
          <p:cNvPr id="9" name="Tekstvak 8">
            <a:extLst>
              <a:ext uri="{FF2B5EF4-FFF2-40B4-BE49-F238E27FC236}">
                <a16:creationId xmlns:a16="http://schemas.microsoft.com/office/drawing/2014/main" id="{CCFFDCAA-2A69-4B1D-A2C5-EC612EA940AA}"/>
              </a:ext>
            </a:extLst>
          </p:cNvPr>
          <p:cNvSpPr txBox="1"/>
          <p:nvPr/>
        </p:nvSpPr>
        <p:spPr>
          <a:xfrm>
            <a:off x="1148317" y="1807535"/>
            <a:ext cx="8686799" cy="3693319"/>
          </a:xfrm>
          <a:prstGeom prst="rect">
            <a:avLst/>
          </a:prstGeom>
          <a:noFill/>
        </p:spPr>
        <p:txBody>
          <a:bodyPr wrap="square" rtlCol="0">
            <a:spAutoFit/>
          </a:bodyPr>
          <a:lstStyle/>
          <a:p>
            <a:r>
              <a:rPr lang="nl-NL" sz="2400" dirty="0"/>
              <a:t>Planten gebruiken licht voor twee dingen:</a:t>
            </a:r>
          </a:p>
          <a:p>
            <a:endParaRPr lang="nl-NL" sz="2400" dirty="0"/>
          </a:p>
          <a:p>
            <a:r>
              <a:rPr lang="nl-NL" sz="2400" b="1" i="1" dirty="0">
                <a:solidFill>
                  <a:srgbClr val="0070C0"/>
                </a:solidFill>
              </a:rPr>
              <a:t>Groei </a:t>
            </a:r>
            <a:r>
              <a:rPr lang="nl-NL" sz="2400" b="1" i="1" dirty="0">
                <a:solidFill>
                  <a:srgbClr val="0070C0"/>
                </a:solidFill>
                <a:sym typeface="Wingdings" panose="05000000000000000000" pitchFamily="2" charset="2"/>
              </a:rPr>
              <a:t> Groeilicht </a:t>
            </a:r>
            <a:r>
              <a:rPr lang="nl-NL" sz="2400" dirty="0">
                <a:sym typeface="Wingdings" panose="05000000000000000000" pitchFamily="2" charset="2"/>
              </a:rPr>
              <a:t>(Fotosynthese) </a:t>
            </a:r>
          </a:p>
          <a:p>
            <a:pPr marL="742950" lvl="1" indent="-285750">
              <a:buFont typeface="Arial" panose="020B0604020202020204" pitchFamily="34" charset="0"/>
              <a:buChar char="•"/>
            </a:pPr>
            <a:r>
              <a:rPr lang="nl-NL" sz="2400" dirty="0">
                <a:sym typeface="Wingdings" panose="05000000000000000000" pitchFamily="2" charset="2"/>
              </a:rPr>
              <a:t>Lichtintensiteit</a:t>
            </a:r>
          </a:p>
          <a:p>
            <a:pPr marL="742950" lvl="1" indent="-285750">
              <a:buFont typeface="Arial" panose="020B0604020202020204" pitchFamily="34" charset="0"/>
              <a:buChar char="•"/>
            </a:pPr>
            <a:r>
              <a:rPr lang="nl-NL" sz="2400" dirty="0">
                <a:sym typeface="Wingdings" panose="05000000000000000000" pitchFamily="2" charset="2"/>
              </a:rPr>
              <a:t>Natuurlijk licht, assimilatielicht (SON-T), LED</a:t>
            </a:r>
            <a:endParaRPr lang="nl-NL" sz="2400" dirty="0"/>
          </a:p>
          <a:p>
            <a:endParaRPr lang="nl-NL" sz="2400" dirty="0"/>
          </a:p>
          <a:p>
            <a:r>
              <a:rPr lang="nl-NL" sz="2400" b="1" i="1" dirty="0">
                <a:solidFill>
                  <a:srgbClr val="0070C0"/>
                </a:solidFill>
              </a:rPr>
              <a:t>Sturing van vorm en bloei </a:t>
            </a:r>
            <a:r>
              <a:rPr lang="nl-NL" sz="2400" b="1" i="1" dirty="0">
                <a:solidFill>
                  <a:srgbClr val="0070C0"/>
                </a:solidFill>
                <a:sym typeface="Wingdings" panose="05000000000000000000" pitchFamily="2" charset="2"/>
              </a:rPr>
              <a:t> Stuurlicht</a:t>
            </a:r>
          </a:p>
          <a:p>
            <a:pPr marL="742950" lvl="1" indent="-285750">
              <a:buFont typeface="Arial" panose="020B0604020202020204" pitchFamily="34" charset="0"/>
              <a:buChar char="•"/>
            </a:pPr>
            <a:r>
              <a:rPr lang="nl-NL" sz="2400" dirty="0">
                <a:sym typeface="Wingdings" panose="05000000000000000000" pitchFamily="2" charset="2"/>
              </a:rPr>
              <a:t>Vorm: Lichtkleur (rood-blauw licht)</a:t>
            </a:r>
          </a:p>
          <a:p>
            <a:pPr marL="742950" lvl="1" indent="-285750">
              <a:buFont typeface="Arial" panose="020B0604020202020204" pitchFamily="34" charset="0"/>
              <a:buChar char="•"/>
            </a:pPr>
            <a:r>
              <a:rPr lang="nl-NL" sz="2400" dirty="0">
                <a:sym typeface="Wingdings" panose="05000000000000000000" pitchFamily="2" charset="2"/>
              </a:rPr>
              <a:t>Bloei: Daglengte</a:t>
            </a:r>
            <a:endParaRPr lang="nl-NL" sz="2400" dirty="0"/>
          </a:p>
          <a:p>
            <a:endParaRPr lang="nl-NL" dirty="0"/>
          </a:p>
        </p:txBody>
      </p:sp>
      <p:pic>
        <p:nvPicPr>
          <p:cNvPr id="2" name="Afbeelding 1">
            <a:extLst>
              <a:ext uri="{FF2B5EF4-FFF2-40B4-BE49-F238E27FC236}">
                <a16:creationId xmlns:a16="http://schemas.microsoft.com/office/drawing/2014/main" id="{9B87CABA-3CC4-48C9-925E-DDF217DFCA9E}"/>
              </a:ext>
            </a:extLst>
          </p:cNvPr>
          <p:cNvPicPr>
            <a:picLocks noChangeAspect="1"/>
          </p:cNvPicPr>
          <p:nvPr/>
        </p:nvPicPr>
        <p:blipFill>
          <a:blip r:embed="rId3"/>
          <a:stretch>
            <a:fillRect/>
          </a:stretch>
        </p:blipFill>
        <p:spPr>
          <a:xfrm>
            <a:off x="7335748" y="3885156"/>
            <a:ext cx="4129175" cy="2806323"/>
          </a:xfrm>
          <a:prstGeom prst="rect">
            <a:avLst/>
          </a:prstGeom>
        </p:spPr>
      </p:pic>
    </p:spTree>
    <p:extLst>
      <p:ext uri="{BB962C8B-B14F-4D97-AF65-F5344CB8AC3E}">
        <p14:creationId xmlns:p14="http://schemas.microsoft.com/office/powerpoint/2010/main" val="382787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Assimilatiebelichting</a:t>
            </a:r>
          </a:p>
        </p:txBody>
      </p:sp>
      <p:sp>
        <p:nvSpPr>
          <p:cNvPr id="9" name="Tekstvak 8">
            <a:extLst>
              <a:ext uri="{FF2B5EF4-FFF2-40B4-BE49-F238E27FC236}">
                <a16:creationId xmlns:a16="http://schemas.microsoft.com/office/drawing/2014/main" id="{CCFFDCAA-2A69-4B1D-A2C5-EC612EA940AA}"/>
              </a:ext>
            </a:extLst>
          </p:cNvPr>
          <p:cNvSpPr txBox="1"/>
          <p:nvPr/>
        </p:nvSpPr>
        <p:spPr>
          <a:xfrm>
            <a:off x="1052625" y="1347743"/>
            <a:ext cx="8506154" cy="2308324"/>
          </a:xfrm>
          <a:prstGeom prst="rect">
            <a:avLst/>
          </a:prstGeom>
          <a:noFill/>
        </p:spPr>
        <p:txBody>
          <a:bodyPr wrap="square" rtlCol="0">
            <a:spAutoFit/>
          </a:bodyPr>
          <a:lstStyle/>
          <a:p>
            <a:r>
              <a:rPr lang="nl-NL" sz="2400" dirty="0"/>
              <a:t>Om assimilatie mogelijk te maken, of om meer fotosynthese op te wekken, moet je belichten. Daarom heet zo’n extra belichting assimilatiebelichting. </a:t>
            </a:r>
          </a:p>
          <a:p>
            <a:endParaRPr lang="nl-NL" sz="2400" dirty="0"/>
          </a:p>
          <a:p>
            <a:r>
              <a:rPr lang="nl-NL" sz="2400" dirty="0"/>
              <a:t>Niet elke lamp is geschikt voor assimilatiebelichting. </a:t>
            </a:r>
            <a:br>
              <a:rPr lang="nl-NL" sz="2400" dirty="0"/>
            </a:br>
            <a:r>
              <a:rPr lang="nl-NL" sz="2400" dirty="0"/>
              <a:t>We bespreken vandaag vier soorten lampen</a:t>
            </a:r>
            <a:r>
              <a:rPr lang="nl-NL" dirty="0"/>
              <a:t>.</a:t>
            </a:r>
          </a:p>
        </p:txBody>
      </p:sp>
      <p:pic>
        <p:nvPicPr>
          <p:cNvPr id="2" name="Afbeelding 1">
            <a:extLst>
              <a:ext uri="{FF2B5EF4-FFF2-40B4-BE49-F238E27FC236}">
                <a16:creationId xmlns:a16="http://schemas.microsoft.com/office/drawing/2014/main" id="{836846AD-2423-4B1A-BAC6-2FAD53085E31}"/>
              </a:ext>
            </a:extLst>
          </p:cNvPr>
          <p:cNvPicPr>
            <a:picLocks noChangeAspect="1"/>
          </p:cNvPicPr>
          <p:nvPr/>
        </p:nvPicPr>
        <p:blipFill>
          <a:blip r:embed="rId2"/>
          <a:stretch>
            <a:fillRect/>
          </a:stretch>
        </p:blipFill>
        <p:spPr>
          <a:xfrm>
            <a:off x="7594752" y="3862088"/>
            <a:ext cx="4597248" cy="28290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868995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Spaarlampen</a:t>
            </a:r>
          </a:p>
        </p:txBody>
      </p:sp>
      <p:sp>
        <p:nvSpPr>
          <p:cNvPr id="9" name="Tekstvak 8">
            <a:extLst>
              <a:ext uri="{FF2B5EF4-FFF2-40B4-BE49-F238E27FC236}">
                <a16:creationId xmlns:a16="http://schemas.microsoft.com/office/drawing/2014/main" id="{CCFFDCAA-2A69-4B1D-A2C5-EC612EA940AA}"/>
              </a:ext>
            </a:extLst>
          </p:cNvPr>
          <p:cNvSpPr txBox="1"/>
          <p:nvPr/>
        </p:nvSpPr>
        <p:spPr>
          <a:xfrm>
            <a:off x="1002401" y="1336334"/>
            <a:ext cx="6290173" cy="1908215"/>
          </a:xfrm>
          <a:prstGeom prst="rect">
            <a:avLst/>
          </a:prstGeom>
          <a:noFill/>
        </p:spPr>
        <p:txBody>
          <a:bodyPr wrap="square" rtlCol="0">
            <a:spAutoFit/>
          </a:bodyPr>
          <a:lstStyle/>
          <a:p>
            <a:r>
              <a:rPr lang="nl-NL" sz="2000" dirty="0"/>
              <a:t>De spaarlamp is ongeschikt als assimilatiebelichting.</a:t>
            </a:r>
          </a:p>
          <a:p>
            <a:br>
              <a:rPr lang="nl-NL" sz="2000" dirty="0"/>
            </a:br>
            <a:br>
              <a:rPr lang="nl-NL" sz="2000" dirty="0"/>
            </a:br>
            <a:r>
              <a:rPr lang="nl-NL" sz="2000" dirty="0"/>
              <a:t>De spaarlamp straalt niet de juiste kleuren uit voor het bevorderen van het assimilatieproces</a:t>
            </a:r>
            <a:r>
              <a:rPr lang="nl-NL" dirty="0"/>
              <a:t>, deze lamp geeft (veel) te weinig rood licht.</a:t>
            </a:r>
          </a:p>
        </p:txBody>
      </p:sp>
      <p:pic>
        <p:nvPicPr>
          <p:cNvPr id="5" name="Afbeelding 4">
            <a:extLst>
              <a:ext uri="{FF2B5EF4-FFF2-40B4-BE49-F238E27FC236}">
                <a16:creationId xmlns:a16="http://schemas.microsoft.com/office/drawing/2014/main" id="{6EB20776-6457-4997-837D-76546721BC4D}"/>
              </a:ext>
            </a:extLst>
          </p:cNvPr>
          <p:cNvPicPr>
            <a:picLocks noChangeAspect="1"/>
          </p:cNvPicPr>
          <p:nvPr/>
        </p:nvPicPr>
        <p:blipFill>
          <a:blip r:embed="rId2"/>
          <a:stretch>
            <a:fillRect/>
          </a:stretch>
        </p:blipFill>
        <p:spPr>
          <a:xfrm>
            <a:off x="6096000" y="3845161"/>
            <a:ext cx="4291956" cy="2914141"/>
          </a:xfrm>
          <a:prstGeom prst="rect">
            <a:avLst/>
          </a:prstGeom>
        </p:spPr>
      </p:pic>
      <p:pic>
        <p:nvPicPr>
          <p:cNvPr id="7" name="Afbeelding 6">
            <a:extLst>
              <a:ext uri="{FF2B5EF4-FFF2-40B4-BE49-F238E27FC236}">
                <a16:creationId xmlns:a16="http://schemas.microsoft.com/office/drawing/2014/main" id="{FDB2D781-55D2-0C0B-C300-D25FA2FD1B17}"/>
              </a:ext>
            </a:extLst>
          </p:cNvPr>
          <p:cNvPicPr>
            <a:picLocks noChangeAspect="1"/>
          </p:cNvPicPr>
          <p:nvPr/>
        </p:nvPicPr>
        <p:blipFill>
          <a:blip r:embed="rId3"/>
          <a:stretch>
            <a:fillRect/>
          </a:stretch>
        </p:blipFill>
        <p:spPr>
          <a:xfrm>
            <a:off x="903947" y="3845161"/>
            <a:ext cx="4178515" cy="2825895"/>
          </a:xfrm>
          <a:prstGeom prst="rect">
            <a:avLst/>
          </a:prstGeom>
        </p:spPr>
      </p:pic>
      <p:pic>
        <p:nvPicPr>
          <p:cNvPr id="10" name="Afbeelding 9">
            <a:extLst>
              <a:ext uri="{FF2B5EF4-FFF2-40B4-BE49-F238E27FC236}">
                <a16:creationId xmlns:a16="http://schemas.microsoft.com/office/drawing/2014/main" id="{A70B3CE2-04C5-C356-3107-2531EFE280FC}"/>
              </a:ext>
            </a:extLst>
          </p:cNvPr>
          <p:cNvPicPr>
            <a:picLocks noChangeAspect="1"/>
          </p:cNvPicPr>
          <p:nvPr/>
        </p:nvPicPr>
        <p:blipFill>
          <a:blip r:embed="rId4"/>
          <a:stretch>
            <a:fillRect/>
          </a:stretch>
        </p:blipFill>
        <p:spPr>
          <a:xfrm>
            <a:off x="8181587" y="531627"/>
            <a:ext cx="2206369" cy="2481211"/>
          </a:xfrm>
          <a:prstGeom prst="rect">
            <a:avLst/>
          </a:prstGeom>
        </p:spPr>
      </p:pic>
    </p:spTree>
    <p:extLst>
      <p:ext uri="{BB962C8B-B14F-4D97-AF65-F5344CB8AC3E}">
        <p14:creationId xmlns:p14="http://schemas.microsoft.com/office/powerpoint/2010/main" val="2395481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fade">
                                      <p:cBhvr>
                                        <p:cTn id="7" dur="1000"/>
                                        <p:tgtEl>
                                          <p:spTgt spid="9">
                                            <p:txEl>
                                              <p:pRg st="1" end="1"/>
                                            </p:txEl>
                                          </p:spTgt>
                                        </p:tgtEl>
                                      </p:cBhvr>
                                    </p:animEffect>
                                    <p:anim calcmode="lin" valueType="num">
                                      <p:cBhvr>
                                        <p:cTn id="8"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TL buizen</a:t>
            </a:r>
          </a:p>
        </p:txBody>
      </p:sp>
      <p:sp>
        <p:nvSpPr>
          <p:cNvPr id="9" name="Tekstvak 8">
            <a:extLst>
              <a:ext uri="{FF2B5EF4-FFF2-40B4-BE49-F238E27FC236}">
                <a16:creationId xmlns:a16="http://schemas.microsoft.com/office/drawing/2014/main" id="{CCFFDCAA-2A69-4B1D-A2C5-EC612EA940AA}"/>
              </a:ext>
            </a:extLst>
          </p:cNvPr>
          <p:cNvSpPr txBox="1"/>
          <p:nvPr/>
        </p:nvSpPr>
        <p:spPr>
          <a:xfrm>
            <a:off x="1052625" y="1347743"/>
            <a:ext cx="6028660" cy="4401205"/>
          </a:xfrm>
          <a:prstGeom prst="rect">
            <a:avLst/>
          </a:prstGeom>
          <a:noFill/>
        </p:spPr>
        <p:txBody>
          <a:bodyPr wrap="square" rtlCol="0">
            <a:spAutoFit/>
          </a:bodyPr>
          <a:lstStyle/>
          <a:p>
            <a:r>
              <a:rPr lang="nl-NL" sz="2000" dirty="0"/>
              <a:t>Geschikter zijn tl-buizen. Het rendement is redelijk en ook de samenstelling van de kleuren is acceptabel. Een tl-buis kan uitsluitend in betrekkelijk geringe vermogens worden gemaakt. (40-65 watt). </a:t>
            </a:r>
          </a:p>
          <a:p>
            <a:endParaRPr lang="nl-NL" sz="2000" dirty="0"/>
          </a:p>
          <a:p>
            <a:r>
              <a:rPr lang="nl-NL" sz="2000" dirty="0"/>
              <a:t>Er zijn dus veel lampen nodig om toch het benodigde lichtniveau te bereiken. Bovendien moeten tl-lampen zijn uitgerust met een reflector die het licht naar beneden richt. </a:t>
            </a:r>
          </a:p>
          <a:p>
            <a:endParaRPr lang="nl-NL" sz="2000" dirty="0"/>
          </a:p>
          <a:p>
            <a:r>
              <a:rPr lang="nl-NL" sz="2000" dirty="0"/>
              <a:t>Maar het gevolg daarvan is weer dat er bij toepassing in de kas sprake is van flinke slagschaduwen</a:t>
            </a:r>
            <a:r>
              <a:rPr lang="nl-NL" dirty="0"/>
              <a:t>. </a:t>
            </a:r>
          </a:p>
        </p:txBody>
      </p:sp>
      <p:pic>
        <p:nvPicPr>
          <p:cNvPr id="5" name="Afbeelding 4">
            <a:extLst>
              <a:ext uri="{FF2B5EF4-FFF2-40B4-BE49-F238E27FC236}">
                <a16:creationId xmlns:a16="http://schemas.microsoft.com/office/drawing/2014/main" id="{CFFCC276-EC26-4DC0-B61F-21B6D402D7CD}"/>
              </a:ext>
            </a:extLst>
          </p:cNvPr>
          <p:cNvPicPr>
            <a:picLocks noChangeAspect="1"/>
          </p:cNvPicPr>
          <p:nvPr/>
        </p:nvPicPr>
        <p:blipFill>
          <a:blip r:embed="rId2"/>
          <a:stretch>
            <a:fillRect/>
          </a:stretch>
        </p:blipFill>
        <p:spPr>
          <a:xfrm>
            <a:off x="7348068" y="171242"/>
            <a:ext cx="4095381" cy="3387997"/>
          </a:xfrm>
          <a:prstGeom prst="rect">
            <a:avLst/>
          </a:prstGeom>
        </p:spPr>
      </p:pic>
      <p:pic>
        <p:nvPicPr>
          <p:cNvPr id="4" name="Afbeelding 3">
            <a:extLst>
              <a:ext uri="{FF2B5EF4-FFF2-40B4-BE49-F238E27FC236}">
                <a16:creationId xmlns:a16="http://schemas.microsoft.com/office/drawing/2014/main" id="{0BCBD804-FFA3-40D8-AB76-47B2774E7848}"/>
              </a:ext>
            </a:extLst>
          </p:cNvPr>
          <p:cNvPicPr>
            <a:picLocks noChangeAspect="1"/>
          </p:cNvPicPr>
          <p:nvPr/>
        </p:nvPicPr>
        <p:blipFill>
          <a:blip r:embed="rId3"/>
          <a:stretch>
            <a:fillRect/>
          </a:stretch>
        </p:blipFill>
        <p:spPr>
          <a:xfrm>
            <a:off x="9396919" y="4427864"/>
            <a:ext cx="2512207" cy="2073836"/>
          </a:xfrm>
          <a:prstGeom prst="rect">
            <a:avLst/>
          </a:prstGeom>
        </p:spPr>
      </p:pic>
      <p:pic>
        <p:nvPicPr>
          <p:cNvPr id="6" name="Afbeelding 5">
            <a:extLst>
              <a:ext uri="{FF2B5EF4-FFF2-40B4-BE49-F238E27FC236}">
                <a16:creationId xmlns:a16="http://schemas.microsoft.com/office/drawing/2014/main" id="{B151AD4D-CB50-4152-95EF-550C1F270877}"/>
              </a:ext>
            </a:extLst>
          </p:cNvPr>
          <p:cNvPicPr>
            <a:picLocks noChangeAspect="1"/>
          </p:cNvPicPr>
          <p:nvPr/>
        </p:nvPicPr>
        <p:blipFill>
          <a:blip r:embed="rId4"/>
          <a:stretch>
            <a:fillRect/>
          </a:stretch>
        </p:blipFill>
        <p:spPr>
          <a:xfrm>
            <a:off x="5982562" y="4427864"/>
            <a:ext cx="3049868" cy="2070791"/>
          </a:xfrm>
          <a:prstGeom prst="rect">
            <a:avLst/>
          </a:prstGeom>
        </p:spPr>
      </p:pic>
    </p:spTree>
    <p:extLst>
      <p:ext uri="{BB962C8B-B14F-4D97-AF65-F5344CB8AC3E}">
        <p14:creationId xmlns:p14="http://schemas.microsoft.com/office/powerpoint/2010/main" val="903384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Hogedruk natrium lampen</a:t>
            </a:r>
          </a:p>
        </p:txBody>
      </p:sp>
      <p:sp>
        <p:nvSpPr>
          <p:cNvPr id="4" name="Tekstvak 3">
            <a:extLst>
              <a:ext uri="{FF2B5EF4-FFF2-40B4-BE49-F238E27FC236}">
                <a16:creationId xmlns:a16="http://schemas.microsoft.com/office/drawing/2014/main" id="{FD31DB1D-BEBF-4D5A-8A28-9856562AFBC6}"/>
              </a:ext>
            </a:extLst>
          </p:cNvPr>
          <p:cNvSpPr txBox="1"/>
          <p:nvPr/>
        </p:nvSpPr>
        <p:spPr>
          <a:xfrm>
            <a:off x="1069457" y="1261160"/>
            <a:ext cx="6722398" cy="2831544"/>
          </a:xfrm>
          <a:prstGeom prst="rect">
            <a:avLst/>
          </a:prstGeom>
          <a:noFill/>
        </p:spPr>
        <p:txBody>
          <a:bodyPr wrap="square" rtlCol="0">
            <a:spAutoFit/>
          </a:bodyPr>
          <a:lstStyle/>
          <a:p>
            <a:r>
              <a:rPr lang="nl-NL" sz="2000" dirty="0"/>
              <a:t>Vroeger werden hogedruk-natriumlampen (SON-T) toegepast voor assimilatiebelichting. Ze hebben een hoog rendement en een geschikte kleurensamenstelling voor het bevorderen van het assimilatieproces.</a:t>
            </a:r>
          </a:p>
          <a:p>
            <a:endParaRPr lang="nl-NL" sz="2000" dirty="0"/>
          </a:p>
          <a:p>
            <a:r>
              <a:rPr lang="nl-NL" sz="2000" dirty="0"/>
              <a:t>De hoeveelheid blauw licht is precies voldoende voor de groei van planten</a:t>
            </a:r>
            <a:br>
              <a:rPr lang="nl-NL" sz="2000" dirty="0"/>
            </a:br>
            <a:r>
              <a:rPr lang="nl-NL" sz="2000" dirty="0"/>
              <a:t>De verkoop van SON-T is vanaf 2027 in Europa verboden</a:t>
            </a:r>
          </a:p>
          <a:p>
            <a:endParaRPr lang="nl-NL" dirty="0"/>
          </a:p>
        </p:txBody>
      </p:sp>
      <p:pic>
        <p:nvPicPr>
          <p:cNvPr id="5" name="Afbeelding 4">
            <a:extLst>
              <a:ext uri="{FF2B5EF4-FFF2-40B4-BE49-F238E27FC236}">
                <a16:creationId xmlns:a16="http://schemas.microsoft.com/office/drawing/2014/main" id="{5E8F07B7-F82D-4154-A59A-CB63BDBAD286}"/>
              </a:ext>
            </a:extLst>
          </p:cNvPr>
          <p:cNvPicPr>
            <a:picLocks noChangeAspect="1"/>
          </p:cNvPicPr>
          <p:nvPr/>
        </p:nvPicPr>
        <p:blipFill>
          <a:blip r:embed="rId2"/>
          <a:stretch>
            <a:fillRect/>
          </a:stretch>
        </p:blipFill>
        <p:spPr>
          <a:xfrm>
            <a:off x="8081751" y="1116403"/>
            <a:ext cx="3784429" cy="16286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 name="Afbeelding 1">
            <a:extLst>
              <a:ext uri="{FF2B5EF4-FFF2-40B4-BE49-F238E27FC236}">
                <a16:creationId xmlns:a16="http://schemas.microsoft.com/office/drawing/2014/main" id="{42F3367E-35EC-434F-9E17-A571E2BF04C9}"/>
              </a:ext>
            </a:extLst>
          </p:cNvPr>
          <p:cNvPicPr>
            <a:picLocks noChangeAspect="1"/>
          </p:cNvPicPr>
          <p:nvPr/>
        </p:nvPicPr>
        <p:blipFill rotWithShape="1">
          <a:blip r:embed="rId3"/>
          <a:srcRect l="1724" r="6295"/>
          <a:stretch/>
        </p:blipFill>
        <p:spPr>
          <a:xfrm>
            <a:off x="1007125" y="3929685"/>
            <a:ext cx="4069413" cy="2638425"/>
          </a:xfrm>
          <a:prstGeom prst="rect">
            <a:avLst/>
          </a:prstGeom>
        </p:spPr>
      </p:pic>
      <p:pic>
        <p:nvPicPr>
          <p:cNvPr id="6" name="Afbeelding 5">
            <a:extLst>
              <a:ext uri="{FF2B5EF4-FFF2-40B4-BE49-F238E27FC236}">
                <a16:creationId xmlns:a16="http://schemas.microsoft.com/office/drawing/2014/main" id="{AEF6A7B7-EAB9-42F1-9117-01F55CE1C130}"/>
              </a:ext>
            </a:extLst>
          </p:cNvPr>
          <p:cNvPicPr>
            <a:picLocks noChangeAspect="1"/>
          </p:cNvPicPr>
          <p:nvPr/>
        </p:nvPicPr>
        <p:blipFill>
          <a:blip r:embed="rId4"/>
          <a:stretch>
            <a:fillRect/>
          </a:stretch>
        </p:blipFill>
        <p:spPr>
          <a:xfrm>
            <a:off x="6892919" y="3791826"/>
            <a:ext cx="4291956" cy="2914141"/>
          </a:xfrm>
          <a:prstGeom prst="rect">
            <a:avLst/>
          </a:prstGeom>
        </p:spPr>
      </p:pic>
    </p:spTree>
    <p:extLst>
      <p:ext uri="{BB962C8B-B14F-4D97-AF65-F5344CB8AC3E}">
        <p14:creationId xmlns:p14="http://schemas.microsoft.com/office/powerpoint/2010/main" val="17581296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Lesprogramma vandaag</a:t>
            </a:r>
          </a:p>
        </p:txBody>
      </p:sp>
      <p:sp>
        <p:nvSpPr>
          <p:cNvPr id="4" name="Tekstvak 3">
            <a:extLst>
              <a:ext uri="{FF2B5EF4-FFF2-40B4-BE49-F238E27FC236}">
                <a16:creationId xmlns:a16="http://schemas.microsoft.com/office/drawing/2014/main" id="{BE5E9AAC-8AFC-4CA9-B89F-13D11A0216BE}"/>
              </a:ext>
            </a:extLst>
          </p:cNvPr>
          <p:cNvSpPr txBox="1"/>
          <p:nvPr/>
        </p:nvSpPr>
        <p:spPr>
          <a:xfrm>
            <a:off x="1148317" y="1615440"/>
            <a:ext cx="8351520" cy="2862322"/>
          </a:xfrm>
          <a:prstGeom prst="rect">
            <a:avLst/>
          </a:prstGeom>
          <a:noFill/>
        </p:spPr>
        <p:txBody>
          <a:bodyPr wrap="square" rtlCol="0">
            <a:spAutoFit/>
          </a:bodyPr>
          <a:lstStyle/>
          <a:p>
            <a:pPr marL="285750" indent="-285750">
              <a:buFont typeface="Arial" panose="020B0604020202020204" pitchFamily="34" charset="0"/>
              <a:buChar char="•"/>
            </a:pPr>
            <a:r>
              <a:rPr lang="nl-NL" sz="2400" dirty="0"/>
              <a:t>Wat weten we nog verleden week?</a:t>
            </a:r>
          </a:p>
          <a:p>
            <a:pPr marL="285750" indent="-285750">
              <a:buFont typeface="Arial" panose="020B0604020202020204" pitchFamily="34" charset="0"/>
              <a:buChar char="•"/>
            </a:pPr>
            <a:r>
              <a:rPr lang="nl-NL" sz="2400" dirty="0"/>
              <a:t>Hoeveelheid licht</a:t>
            </a:r>
          </a:p>
          <a:p>
            <a:pPr marL="285750" indent="-285750">
              <a:buFont typeface="Arial" panose="020B0604020202020204" pitchFamily="34" charset="0"/>
              <a:buChar char="•"/>
            </a:pPr>
            <a:r>
              <a:rPr lang="nl-NL" sz="2400" dirty="0"/>
              <a:t>Meten en fotograferen praktijkproef</a:t>
            </a:r>
          </a:p>
          <a:p>
            <a:pPr marL="285750" indent="-285750">
              <a:buFont typeface="Arial" panose="020B0604020202020204" pitchFamily="34" charset="0"/>
              <a:buChar char="•"/>
            </a:pPr>
            <a:r>
              <a:rPr lang="nl-NL" sz="2400" dirty="0"/>
              <a:t>Assimilatiebelichting</a:t>
            </a:r>
          </a:p>
          <a:p>
            <a:pPr marL="285750" indent="-285750">
              <a:buFont typeface="Arial" panose="020B0604020202020204" pitchFamily="34" charset="0"/>
              <a:buChar char="•"/>
            </a:pPr>
            <a:r>
              <a:rPr lang="nl-NL" sz="2400" dirty="0"/>
              <a:t>Diffuus licht</a:t>
            </a:r>
          </a:p>
          <a:p>
            <a:pPr marL="285750" indent="-285750">
              <a:buFont typeface="Arial" panose="020B0604020202020204" pitchFamily="34" charset="0"/>
              <a:buChar char="•"/>
            </a:pPr>
            <a:r>
              <a:rPr lang="nl-NL" sz="2400" dirty="0"/>
              <a:t>Opdrachten </a:t>
            </a:r>
            <a:endParaRPr lang="nl-NL" dirty="0"/>
          </a:p>
          <a:p>
            <a:pPr marL="285750" indent="-285750">
              <a:buFont typeface="Arial" panose="020B0604020202020204" pitchFamily="34" charset="0"/>
              <a:buChar char="•"/>
            </a:pPr>
            <a:endParaRPr lang="nl-NL" dirty="0"/>
          </a:p>
          <a:p>
            <a:pPr marL="285750" indent="-285750">
              <a:buFont typeface="Arial" panose="020B0604020202020204" pitchFamily="34" charset="0"/>
              <a:buChar char="•"/>
            </a:pPr>
            <a:endParaRPr lang="nl-NL" dirty="0"/>
          </a:p>
        </p:txBody>
      </p:sp>
      <p:pic>
        <p:nvPicPr>
          <p:cNvPr id="5" name="Afbeelding 4">
            <a:extLst>
              <a:ext uri="{FF2B5EF4-FFF2-40B4-BE49-F238E27FC236}">
                <a16:creationId xmlns:a16="http://schemas.microsoft.com/office/drawing/2014/main" id="{23243AA0-32A3-400C-BC7F-F0CCC3C077F2}"/>
              </a:ext>
            </a:extLst>
          </p:cNvPr>
          <p:cNvPicPr>
            <a:picLocks noChangeAspect="1"/>
          </p:cNvPicPr>
          <p:nvPr/>
        </p:nvPicPr>
        <p:blipFill rotWithShape="1">
          <a:blip r:embed="rId3"/>
          <a:srcRect b="9419"/>
          <a:stretch/>
        </p:blipFill>
        <p:spPr>
          <a:xfrm>
            <a:off x="4777105" y="3613644"/>
            <a:ext cx="5078095" cy="2457218"/>
          </a:xfrm>
          <a:prstGeom prst="rect">
            <a:avLst/>
          </a:prstGeom>
        </p:spPr>
      </p:pic>
    </p:spTree>
    <p:extLst>
      <p:ext uri="{BB962C8B-B14F-4D97-AF65-F5344CB8AC3E}">
        <p14:creationId xmlns:p14="http://schemas.microsoft.com/office/powerpoint/2010/main" val="2766501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LED- lampen</a:t>
            </a:r>
          </a:p>
        </p:txBody>
      </p:sp>
      <p:sp>
        <p:nvSpPr>
          <p:cNvPr id="4" name="Tekstvak 3">
            <a:extLst>
              <a:ext uri="{FF2B5EF4-FFF2-40B4-BE49-F238E27FC236}">
                <a16:creationId xmlns:a16="http://schemas.microsoft.com/office/drawing/2014/main" id="{FD31DB1D-BEBF-4D5A-8A28-9856562AFBC6}"/>
              </a:ext>
            </a:extLst>
          </p:cNvPr>
          <p:cNvSpPr txBox="1"/>
          <p:nvPr/>
        </p:nvSpPr>
        <p:spPr>
          <a:xfrm>
            <a:off x="1315844" y="1527716"/>
            <a:ext cx="6490010" cy="2246769"/>
          </a:xfrm>
          <a:prstGeom prst="rect">
            <a:avLst/>
          </a:prstGeom>
          <a:noFill/>
        </p:spPr>
        <p:txBody>
          <a:bodyPr wrap="square" rtlCol="0">
            <a:spAutoFit/>
          </a:bodyPr>
          <a:lstStyle/>
          <a:p>
            <a:r>
              <a:rPr lang="nl-NL" sz="2000" dirty="0"/>
              <a:t>In de tuinbouw gebruiken we de laatste jaren steeds vaker </a:t>
            </a:r>
            <a:r>
              <a:rPr lang="nl-NL" sz="2000" dirty="0" err="1"/>
              <a:t>LED-verlichting</a:t>
            </a:r>
            <a:r>
              <a:rPr lang="nl-NL" sz="2000" dirty="0"/>
              <a:t>. Deze verlichting is een stuk zuiniger als de SON-T verlichting en geeft ook bijna geen restwarmte af.</a:t>
            </a:r>
          </a:p>
          <a:p>
            <a:endParaRPr lang="nl-NL" sz="2000" dirty="0"/>
          </a:p>
          <a:p>
            <a:r>
              <a:rPr lang="nl-NL" sz="2000" dirty="0"/>
              <a:t>Daarnaast kunnen we het lichtspectrum ook aansturen waardoor we de planten meer kunnen ‘sturen’. </a:t>
            </a:r>
          </a:p>
        </p:txBody>
      </p:sp>
      <p:pic>
        <p:nvPicPr>
          <p:cNvPr id="2" name="Afbeelding 1">
            <a:extLst>
              <a:ext uri="{FF2B5EF4-FFF2-40B4-BE49-F238E27FC236}">
                <a16:creationId xmlns:a16="http://schemas.microsoft.com/office/drawing/2014/main" id="{46ED6C10-081F-4EF4-8393-F2EFE82AD961}"/>
              </a:ext>
            </a:extLst>
          </p:cNvPr>
          <p:cNvPicPr>
            <a:picLocks noChangeAspect="1"/>
          </p:cNvPicPr>
          <p:nvPr/>
        </p:nvPicPr>
        <p:blipFill>
          <a:blip r:embed="rId2"/>
          <a:stretch>
            <a:fillRect/>
          </a:stretch>
        </p:blipFill>
        <p:spPr>
          <a:xfrm>
            <a:off x="8237035" y="824015"/>
            <a:ext cx="3313189" cy="2204777"/>
          </a:xfrm>
          <a:prstGeom prst="rect">
            <a:avLst/>
          </a:prstGeom>
        </p:spPr>
      </p:pic>
      <p:pic>
        <p:nvPicPr>
          <p:cNvPr id="5" name="Afbeelding 4">
            <a:extLst>
              <a:ext uri="{FF2B5EF4-FFF2-40B4-BE49-F238E27FC236}">
                <a16:creationId xmlns:a16="http://schemas.microsoft.com/office/drawing/2014/main" id="{CBFBD44A-A1F4-4E31-B236-7127CC00F02D}"/>
              </a:ext>
            </a:extLst>
          </p:cNvPr>
          <p:cNvPicPr>
            <a:picLocks noChangeAspect="1"/>
          </p:cNvPicPr>
          <p:nvPr/>
        </p:nvPicPr>
        <p:blipFill>
          <a:blip r:embed="rId3"/>
          <a:stretch>
            <a:fillRect/>
          </a:stretch>
        </p:blipFill>
        <p:spPr>
          <a:xfrm>
            <a:off x="1519894" y="3966703"/>
            <a:ext cx="4027272" cy="2234400"/>
          </a:xfrm>
          <a:prstGeom prst="rect">
            <a:avLst/>
          </a:prstGeom>
        </p:spPr>
      </p:pic>
      <p:pic>
        <p:nvPicPr>
          <p:cNvPr id="6" name="Afbeelding 5">
            <a:extLst>
              <a:ext uri="{FF2B5EF4-FFF2-40B4-BE49-F238E27FC236}">
                <a16:creationId xmlns:a16="http://schemas.microsoft.com/office/drawing/2014/main" id="{4BBEF740-A28A-4C4A-AE45-D4C2F1E7DE2A}"/>
              </a:ext>
            </a:extLst>
          </p:cNvPr>
          <p:cNvPicPr>
            <a:picLocks noChangeAspect="1"/>
          </p:cNvPicPr>
          <p:nvPr/>
        </p:nvPicPr>
        <p:blipFill>
          <a:blip r:embed="rId4"/>
          <a:stretch>
            <a:fillRect/>
          </a:stretch>
        </p:blipFill>
        <p:spPr>
          <a:xfrm>
            <a:off x="6646427" y="3966703"/>
            <a:ext cx="3247202" cy="2204777"/>
          </a:xfrm>
          <a:prstGeom prst="rect">
            <a:avLst/>
          </a:prstGeom>
        </p:spPr>
      </p:pic>
    </p:spTree>
    <p:extLst>
      <p:ext uri="{BB962C8B-B14F-4D97-AF65-F5344CB8AC3E}">
        <p14:creationId xmlns:p14="http://schemas.microsoft.com/office/powerpoint/2010/main" val="3982972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Duur</a:t>
            </a:r>
          </a:p>
        </p:txBody>
      </p:sp>
      <p:sp>
        <p:nvSpPr>
          <p:cNvPr id="4" name="Tekstvak 3">
            <a:extLst>
              <a:ext uri="{FF2B5EF4-FFF2-40B4-BE49-F238E27FC236}">
                <a16:creationId xmlns:a16="http://schemas.microsoft.com/office/drawing/2014/main" id="{FD31DB1D-BEBF-4D5A-8A28-9856562AFBC6}"/>
              </a:ext>
            </a:extLst>
          </p:cNvPr>
          <p:cNvSpPr txBox="1"/>
          <p:nvPr/>
        </p:nvSpPr>
        <p:spPr>
          <a:xfrm>
            <a:off x="1148317" y="1248018"/>
            <a:ext cx="9081921" cy="1938992"/>
          </a:xfrm>
          <a:prstGeom prst="rect">
            <a:avLst/>
          </a:prstGeom>
          <a:noFill/>
        </p:spPr>
        <p:txBody>
          <a:bodyPr wrap="square" rtlCol="0">
            <a:spAutoFit/>
          </a:bodyPr>
          <a:lstStyle/>
          <a:p>
            <a:r>
              <a:rPr lang="nl-NL" sz="2000" dirty="0"/>
              <a:t>Niet alleen de hoeveelheid licht, maar ook de periode dat er licht is, is van belang. Een lange dag is uiteraard gunstig voor de groei. Maar de daglengte heeft bij een aantal gewassen effect op de ontwikkeling van de planten. Het bloeiproces van deze planten wordt beïnvloed door een korte of lange lichtperiode. </a:t>
            </a:r>
          </a:p>
          <a:p>
            <a:endParaRPr lang="nl-NL" sz="2000" dirty="0"/>
          </a:p>
        </p:txBody>
      </p:sp>
      <p:pic>
        <p:nvPicPr>
          <p:cNvPr id="5" name="Afbeelding 4">
            <a:extLst>
              <a:ext uri="{FF2B5EF4-FFF2-40B4-BE49-F238E27FC236}">
                <a16:creationId xmlns:a16="http://schemas.microsoft.com/office/drawing/2014/main" id="{7AC9DAA1-842F-4CC8-B088-4A964705B0A0}"/>
              </a:ext>
            </a:extLst>
          </p:cNvPr>
          <p:cNvPicPr>
            <a:picLocks noChangeAspect="1"/>
          </p:cNvPicPr>
          <p:nvPr/>
        </p:nvPicPr>
        <p:blipFill>
          <a:blip r:embed="rId3"/>
          <a:stretch>
            <a:fillRect/>
          </a:stretch>
        </p:blipFill>
        <p:spPr>
          <a:xfrm>
            <a:off x="5063726" y="3429000"/>
            <a:ext cx="4576065" cy="2571167"/>
          </a:xfrm>
          <a:prstGeom prst="rect">
            <a:avLst/>
          </a:prstGeom>
        </p:spPr>
      </p:pic>
    </p:spTree>
    <p:extLst>
      <p:ext uri="{BB962C8B-B14F-4D97-AF65-F5344CB8AC3E}">
        <p14:creationId xmlns:p14="http://schemas.microsoft.com/office/powerpoint/2010/main" val="10288819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69062D-C360-F2B8-2455-433E705628F4}"/>
            </a:ext>
          </a:extLst>
        </p:cNvPr>
        <p:cNvGrpSpPr/>
        <p:nvPr/>
      </p:nvGrpSpPr>
      <p:grpSpPr>
        <a:xfrm>
          <a:off x="0" y="0"/>
          <a:ext cx="0" cy="0"/>
          <a:chOff x="0" y="0"/>
          <a:chExt cx="0" cy="0"/>
        </a:xfrm>
      </p:grpSpPr>
      <p:sp>
        <p:nvSpPr>
          <p:cNvPr id="3" name="Tekstvak 2">
            <a:extLst>
              <a:ext uri="{FF2B5EF4-FFF2-40B4-BE49-F238E27FC236}">
                <a16:creationId xmlns:a16="http://schemas.microsoft.com/office/drawing/2014/main" id="{C67D438E-12E9-3382-2203-06C9B643C539}"/>
              </a:ext>
            </a:extLst>
          </p:cNvPr>
          <p:cNvSpPr txBox="1"/>
          <p:nvPr/>
        </p:nvSpPr>
        <p:spPr>
          <a:xfrm>
            <a:off x="1284504" y="439521"/>
            <a:ext cx="7655442" cy="584775"/>
          </a:xfrm>
          <a:prstGeom prst="rect">
            <a:avLst/>
          </a:prstGeom>
          <a:noFill/>
        </p:spPr>
        <p:txBody>
          <a:bodyPr wrap="square" rtlCol="0">
            <a:spAutoFit/>
          </a:bodyPr>
          <a:lstStyle/>
          <a:p>
            <a:r>
              <a:rPr lang="nl-NL" sz="3200" b="1" dirty="0"/>
              <a:t>Fotoperiodiciteit</a:t>
            </a:r>
          </a:p>
        </p:txBody>
      </p:sp>
      <p:sp>
        <p:nvSpPr>
          <p:cNvPr id="4" name="Tekstvak 3">
            <a:extLst>
              <a:ext uri="{FF2B5EF4-FFF2-40B4-BE49-F238E27FC236}">
                <a16:creationId xmlns:a16="http://schemas.microsoft.com/office/drawing/2014/main" id="{2C2E220B-DABF-4274-CF77-87440619A576}"/>
              </a:ext>
            </a:extLst>
          </p:cNvPr>
          <p:cNvSpPr txBox="1"/>
          <p:nvPr/>
        </p:nvSpPr>
        <p:spPr>
          <a:xfrm>
            <a:off x="1131600" y="1447143"/>
            <a:ext cx="8187752" cy="3754874"/>
          </a:xfrm>
          <a:prstGeom prst="rect">
            <a:avLst/>
          </a:prstGeom>
          <a:noFill/>
        </p:spPr>
        <p:txBody>
          <a:bodyPr wrap="square" rtlCol="0">
            <a:spAutoFit/>
          </a:bodyPr>
          <a:lstStyle/>
          <a:p>
            <a:r>
              <a:rPr lang="nl-NL" sz="2000" dirty="0"/>
              <a:t>Voor  de  ontwikkeling  van bloemenknoppen kan het nodig zijn dat een plant een minimaal aantal uren licht (of duisternis) per etmaal nodig heeft. Dit noem je </a:t>
            </a:r>
            <a:r>
              <a:rPr lang="nl-NL" sz="2000" b="1" i="1" dirty="0"/>
              <a:t>fotoperiodiciteit</a:t>
            </a:r>
            <a:r>
              <a:rPr lang="nl-NL" sz="2000" dirty="0"/>
              <a:t>. Als je het over </a:t>
            </a:r>
            <a:r>
              <a:rPr lang="nl-NL" sz="2000" b="1" i="1" dirty="0"/>
              <a:t>fotoperiodiciteit</a:t>
            </a:r>
            <a:r>
              <a:rPr lang="nl-NL" sz="2000" dirty="0"/>
              <a:t> hebt, kun je planten in drie groepen indelen:</a:t>
            </a:r>
          </a:p>
          <a:p>
            <a:endParaRPr lang="nl-NL" sz="2000" dirty="0"/>
          </a:p>
          <a:p>
            <a:pPr marL="342900" indent="-342900">
              <a:buFont typeface="Arial" panose="020B0604020202020204" pitchFamily="34" charset="0"/>
              <a:buChar char="•"/>
            </a:pPr>
            <a:r>
              <a:rPr lang="nl-NL" sz="2000" b="1" dirty="0" err="1">
                <a:solidFill>
                  <a:srgbClr val="0070C0"/>
                </a:solidFill>
              </a:rPr>
              <a:t>kortedagplanten</a:t>
            </a:r>
            <a:r>
              <a:rPr lang="nl-NL" sz="2000" b="1" dirty="0">
                <a:solidFill>
                  <a:srgbClr val="0070C0"/>
                </a:solidFill>
              </a:rPr>
              <a:t> </a:t>
            </a:r>
            <a:br>
              <a:rPr lang="nl-NL" sz="2000" b="1" dirty="0">
                <a:solidFill>
                  <a:srgbClr val="0070C0"/>
                </a:solidFill>
              </a:rPr>
            </a:br>
            <a:r>
              <a:rPr lang="nl-NL" sz="2000" dirty="0"/>
              <a:t>Moeten voor het vormen van de bloemknoppen minstens twaalf uur per etmaal onaf- gebroken in het donker staan gedurende enkele weken. </a:t>
            </a:r>
            <a:br>
              <a:rPr lang="nl-NL" sz="2000" dirty="0"/>
            </a:br>
            <a:r>
              <a:rPr lang="nl-NL" sz="2000" dirty="0"/>
              <a:t>Voorbeelden zijn </a:t>
            </a:r>
            <a:r>
              <a:rPr lang="nl-NL" sz="2000" dirty="0" err="1"/>
              <a:t>Euphorbia</a:t>
            </a:r>
            <a:r>
              <a:rPr lang="nl-NL" sz="2000" dirty="0"/>
              <a:t> </a:t>
            </a:r>
            <a:r>
              <a:rPr lang="nl-NL" sz="2000" dirty="0" err="1"/>
              <a:t>pulcherrima</a:t>
            </a:r>
            <a:r>
              <a:rPr lang="nl-NL" sz="2000" dirty="0"/>
              <a:t> (kerstster), </a:t>
            </a:r>
            <a:r>
              <a:rPr lang="nl-NL" sz="2000" dirty="0" err="1"/>
              <a:t>kalanchoe</a:t>
            </a:r>
            <a:r>
              <a:rPr lang="nl-NL" sz="2000" dirty="0"/>
              <a:t>, (Bol) chrysant en begonia.</a:t>
            </a:r>
          </a:p>
          <a:p>
            <a:endParaRPr lang="nl-NL" dirty="0"/>
          </a:p>
        </p:txBody>
      </p:sp>
      <p:pic>
        <p:nvPicPr>
          <p:cNvPr id="2" name="Afbeelding 1">
            <a:extLst>
              <a:ext uri="{FF2B5EF4-FFF2-40B4-BE49-F238E27FC236}">
                <a16:creationId xmlns:a16="http://schemas.microsoft.com/office/drawing/2014/main" id="{B458EBD1-2DC2-50DB-3D0F-A0B396F022AD}"/>
              </a:ext>
            </a:extLst>
          </p:cNvPr>
          <p:cNvPicPr>
            <a:picLocks noChangeAspect="1"/>
          </p:cNvPicPr>
          <p:nvPr/>
        </p:nvPicPr>
        <p:blipFill>
          <a:blip r:embed="rId2"/>
          <a:stretch>
            <a:fillRect/>
          </a:stretch>
        </p:blipFill>
        <p:spPr>
          <a:xfrm>
            <a:off x="9319352" y="5019472"/>
            <a:ext cx="2727502" cy="1461798"/>
          </a:xfrm>
          <a:prstGeom prst="rect">
            <a:avLst/>
          </a:prstGeom>
        </p:spPr>
      </p:pic>
    </p:spTree>
    <p:extLst>
      <p:ext uri="{BB962C8B-B14F-4D97-AF65-F5344CB8AC3E}">
        <p14:creationId xmlns:p14="http://schemas.microsoft.com/office/powerpoint/2010/main" val="28962007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7277D-52BC-F466-90A6-CDEB4067050E}"/>
            </a:ext>
          </a:extLst>
        </p:cNvPr>
        <p:cNvGrpSpPr/>
        <p:nvPr/>
      </p:nvGrpSpPr>
      <p:grpSpPr>
        <a:xfrm>
          <a:off x="0" y="0"/>
          <a:ext cx="0" cy="0"/>
          <a:chOff x="0" y="0"/>
          <a:chExt cx="0" cy="0"/>
        </a:xfrm>
      </p:grpSpPr>
      <p:sp>
        <p:nvSpPr>
          <p:cNvPr id="3" name="Tekstvak 2">
            <a:extLst>
              <a:ext uri="{FF2B5EF4-FFF2-40B4-BE49-F238E27FC236}">
                <a16:creationId xmlns:a16="http://schemas.microsoft.com/office/drawing/2014/main" id="{37C70178-81D8-DC7C-332E-F1AE7AC7B94A}"/>
              </a:ext>
            </a:extLst>
          </p:cNvPr>
          <p:cNvSpPr txBox="1"/>
          <p:nvPr/>
        </p:nvSpPr>
        <p:spPr>
          <a:xfrm>
            <a:off x="1148317" y="356530"/>
            <a:ext cx="7655442" cy="584775"/>
          </a:xfrm>
          <a:prstGeom prst="rect">
            <a:avLst/>
          </a:prstGeom>
          <a:noFill/>
        </p:spPr>
        <p:txBody>
          <a:bodyPr wrap="square" rtlCol="0">
            <a:spAutoFit/>
          </a:bodyPr>
          <a:lstStyle/>
          <a:p>
            <a:r>
              <a:rPr lang="nl-NL" sz="3200" b="1" dirty="0"/>
              <a:t>Fotoperiodiciteit</a:t>
            </a:r>
          </a:p>
        </p:txBody>
      </p:sp>
      <p:sp>
        <p:nvSpPr>
          <p:cNvPr id="4" name="Tekstvak 3">
            <a:extLst>
              <a:ext uri="{FF2B5EF4-FFF2-40B4-BE49-F238E27FC236}">
                <a16:creationId xmlns:a16="http://schemas.microsoft.com/office/drawing/2014/main" id="{361B5BB2-4A9F-3C2F-C6AB-6A444C0CF1E0}"/>
              </a:ext>
            </a:extLst>
          </p:cNvPr>
          <p:cNvSpPr txBox="1"/>
          <p:nvPr/>
        </p:nvSpPr>
        <p:spPr>
          <a:xfrm>
            <a:off x="1148317" y="1534692"/>
            <a:ext cx="8187752" cy="4062651"/>
          </a:xfrm>
          <a:prstGeom prst="rect">
            <a:avLst/>
          </a:prstGeom>
          <a:noFill/>
        </p:spPr>
        <p:txBody>
          <a:bodyPr wrap="square" rtlCol="0">
            <a:spAutoFit/>
          </a:bodyPr>
          <a:lstStyle/>
          <a:p>
            <a:r>
              <a:rPr lang="nl-NL" sz="2000" b="1" dirty="0">
                <a:solidFill>
                  <a:srgbClr val="0070C0"/>
                </a:solidFill>
              </a:rPr>
              <a:t>langedagplanten </a:t>
            </a:r>
            <a:br>
              <a:rPr lang="nl-NL" sz="2000" b="1" dirty="0">
                <a:solidFill>
                  <a:srgbClr val="0070C0"/>
                </a:solidFill>
              </a:rPr>
            </a:br>
            <a:r>
              <a:rPr lang="nl-NL" sz="2000" dirty="0"/>
              <a:t>Moeten minimaal twaalf tot veertien uur licht per etmaal hebben om knoppen te kunnen vormen. </a:t>
            </a:r>
            <a:br>
              <a:rPr lang="nl-NL" sz="2000" dirty="0"/>
            </a:br>
            <a:r>
              <a:rPr lang="nl-NL" sz="2000" dirty="0"/>
              <a:t>Voorbeeld: </a:t>
            </a:r>
            <a:r>
              <a:rPr lang="nl-NL" sz="2000" dirty="0" err="1"/>
              <a:t>dianthus</a:t>
            </a:r>
            <a:r>
              <a:rPr lang="nl-NL" sz="2000" dirty="0"/>
              <a:t> (potanjer).</a:t>
            </a:r>
          </a:p>
          <a:p>
            <a:endParaRPr lang="nl-NL" sz="2000" dirty="0"/>
          </a:p>
          <a:p>
            <a:endParaRPr lang="nl-NL" sz="2000" dirty="0"/>
          </a:p>
          <a:p>
            <a:r>
              <a:rPr lang="nl-NL" sz="2000" b="1" dirty="0" err="1">
                <a:solidFill>
                  <a:srgbClr val="0070C0"/>
                </a:solidFill>
              </a:rPr>
              <a:t>Dagneutraleplanten</a:t>
            </a:r>
            <a:br>
              <a:rPr lang="nl-NL" sz="2000" b="1" dirty="0">
                <a:solidFill>
                  <a:srgbClr val="0070C0"/>
                </a:solidFill>
              </a:rPr>
            </a:br>
            <a:r>
              <a:rPr lang="nl-NL" sz="2000" dirty="0"/>
              <a:t>Maakt het voor de knopvorming niet uit hoeveel licht zij op een dag krijgen. </a:t>
            </a:r>
            <a:br>
              <a:rPr lang="nl-NL" sz="2000" dirty="0"/>
            </a:br>
            <a:r>
              <a:rPr lang="nl-NL" sz="2000" dirty="0"/>
              <a:t>Voor de bloemknopvorming reageren ze vooral op temperatuur.</a:t>
            </a:r>
            <a:br>
              <a:rPr lang="nl-NL" sz="2000" dirty="0"/>
            </a:br>
            <a:r>
              <a:rPr lang="nl-NL" sz="2000" dirty="0"/>
              <a:t>Voorbeeld: Tomaat </a:t>
            </a:r>
          </a:p>
          <a:p>
            <a:endParaRPr lang="nl-NL" sz="2000" dirty="0"/>
          </a:p>
          <a:p>
            <a:endParaRPr lang="nl-NL" dirty="0"/>
          </a:p>
        </p:txBody>
      </p:sp>
      <p:pic>
        <p:nvPicPr>
          <p:cNvPr id="2" name="Afbeelding 1">
            <a:extLst>
              <a:ext uri="{FF2B5EF4-FFF2-40B4-BE49-F238E27FC236}">
                <a16:creationId xmlns:a16="http://schemas.microsoft.com/office/drawing/2014/main" id="{48CE2F62-5414-2D7C-6B5C-A9C6687D5D96}"/>
              </a:ext>
            </a:extLst>
          </p:cNvPr>
          <p:cNvPicPr>
            <a:picLocks noChangeAspect="1"/>
          </p:cNvPicPr>
          <p:nvPr/>
        </p:nvPicPr>
        <p:blipFill>
          <a:blip r:embed="rId2"/>
          <a:stretch>
            <a:fillRect/>
          </a:stretch>
        </p:blipFill>
        <p:spPr>
          <a:xfrm>
            <a:off x="9319352" y="5019472"/>
            <a:ext cx="2727502" cy="1461798"/>
          </a:xfrm>
          <a:prstGeom prst="rect">
            <a:avLst/>
          </a:prstGeom>
        </p:spPr>
      </p:pic>
    </p:spTree>
    <p:extLst>
      <p:ext uri="{BB962C8B-B14F-4D97-AF65-F5344CB8AC3E}">
        <p14:creationId xmlns:p14="http://schemas.microsoft.com/office/powerpoint/2010/main" val="45591427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Richting</a:t>
            </a:r>
          </a:p>
        </p:txBody>
      </p:sp>
      <p:pic>
        <p:nvPicPr>
          <p:cNvPr id="5" name="Onlinemedia 4" title="Natuurkunde uitleg Licht 2: Direct, indirect en diffuus licht">
            <a:hlinkClick r:id="" action="ppaction://media"/>
            <a:extLst>
              <a:ext uri="{FF2B5EF4-FFF2-40B4-BE49-F238E27FC236}">
                <a16:creationId xmlns:a16="http://schemas.microsoft.com/office/drawing/2014/main" id="{91761184-7336-4D9E-B9D6-A5F7220DE0E2}"/>
              </a:ext>
            </a:extLst>
          </p:cNvPr>
          <p:cNvPicPr>
            <a:picLocks noRot="1" noChangeAspect="1"/>
          </p:cNvPicPr>
          <p:nvPr>
            <a:videoFile r:link="rId1"/>
          </p:nvPr>
        </p:nvPicPr>
        <p:blipFill>
          <a:blip r:embed="rId3"/>
          <a:stretch>
            <a:fillRect/>
          </a:stretch>
        </p:blipFill>
        <p:spPr>
          <a:xfrm>
            <a:off x="1680116" y="1366694"/>
            <a:ext cx="7999142" cy="4499517"/>
          </a:xfrm>
          <a:prstGeom prst="rect">
            <a:avLst/>
          </a:prstGeom>
        </p:spPr>
      </p:pic>
    </p:spTree>
    <p:extLst>
      <p:ext uri="{BB962C8B-B14F-4D97-AF65-F5344CB8AC3E}">
        <p14:creationId xmlns:p14="http://schemas.microsoft.com/office/powerpoint/2010/main" val="34477151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Tijdelijke aanduiding voor afbeelding 2" descr="Wat is diffuus licht? - Google Chrome"/>
          <p:cNvPicPr>
            <a:picLocks noGrp="1" noChangeAspect="1"/>
          </p:cNvPicPr>
          <p:nvPr>
            <p:ph type="pic" sz="quarter" idx="11"/>
          </p:nvPr>
        </p:nvPicPr>
        <p:blipFill rotWithShape="1">
          <a:blip r:embed="rId3">
            <a:extLst>
              <a:ext uri="{28A0092B-C50C-407E-A947-70E740481C1C}">
                <a14:useLocalDpi xmlns:a14="http://schemas.microsoft.com/office/drawing/2010/main" val="0"/>
              </a:ext>
            </a:extLst>
          </a:blip>
          <a:srcRect l="24136" t="33350" r="28919" b="17677"/>
          <a:stretch/>
        </p:blipFill>
        <p:spPr>
          <a:xfrm>
            <a:off x="0" y="2186575"/>
            <a:ext cx="7303325" cy="4583876"/>
          </a:xfrm>
        </p:spPr>
      </p:pic>
      <p:sp>
        <p:nvSpPr>
          <p:cNvPr id="4" name="Rechthoek 3">
            <a:extLst>
              <a:ext uri="{FF2B5EF4-FFF2-40B4-BE49-F238E27FC236}">
                <a16:creationId xmlns:a16="http://schemas.microsoft.com/office/drawing/2014/main" id="{0A2D69E6-6BC5-463D-BB83-0434E9A7E278}"/>
              </a:ext>
            </a:extLst>
          </p:cNvPr>
          <p:cNvSpPr/>
          <p:nvPr/>
        </p:nvSpPr>
        <p:spPr>
          <a:xfrm>
            <a:off x="2347064" y="949594"/>
            <a:ext cx="4685332" cy="584775"/>
          </a:xfrm>
          <a:prstGeom prst="rect">
            <a:avLst/>
          </a:prstGeom>
        </p:spPr>
        <p:txBody>
          <a:bodyPr wrap="square">
            <a:spAutoFit/>
          </a:bodyPr>
          <a:lstStyle/>
          <a:p>
            <a:pPr lvl="0"/>
            <a:r>
              <a:rPr lang="nl-NL" sz="3200" b="1" dirty="0">
                <a:solidFill>
                  <a:prstClr val="black"/>
                </a:solidFill>
              </a:rPr>
              <a:t>Diffuus licht</a:t>
            </a:r>
          </a:p>
        </p:txBody>
      </p:sp>
      <p:pic>
        <p:nvPicPr>
          <p:cNvPr id="5" name="Afbeelding 4">
            <a:extLst>
              <a:ext uri="{FF2B5EF4-FFF2-40B4-BE49-F238E27FC236}">
                <a16:creationId xmlns:a16="http://schemas.microsoft.com/office/drawing/2014/main" id="{5820C8D6-4D47-76F1-F17E-5EAEA2D232D1}"/>
              </a:ext>
            </a:extLst>
          </p:cNvPr>
          <p:cNvPicPr>
            <a:picLocks noChangeAspect="1"/>
          </p:cNvPicPr>
          <p:nvPr/>
        </p:nvPicPr>
        <p:blipFill>
          <a:blip r:embed="rId4"/>
          <a:stretch>
            <a:fillRect/>
          </a:stretch>
        </p:blipFill>
        <p:spPr>
          <a:xfrm>
            <a:off x="6832827" y="2543414"/>
            <a:ext cx="3632852" cy="3364992"/>
          </a:xfrm>
          <a:prstGeom prst="rect">
            <a:avLst/>
          </a:prstGeom>
        </p:spPr>
      </p:pic>
    </p:spTree>
    <p:extLst>
      <p:ext uri="{BB962C8B-B14F-4D97-AF65-F5344CB8AC3E}">
        <p14:creationId xmlns:p14="http://schemas.microsoft.com/office/powerpoint/2010/main" val="355297741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6A65A0-7480-FDA1-C522-6FC4A2CCBD5F}"/>
            </a:ext>
          </a:extLst>
        </p:cNvPr>
        <p:cNvGrpSpPr/>
        <p:nvPr/>
      </p:nvGrpSpPr>
      <p:grpSpPr>
        <a:xfrm>
          <a:off x="0" y="0"/>
          <a:ext cx="0" cy="0"/>
          <a:chOff x="0" y="0"/>
          <a:chExt cx="0" cy="0"/>
        </a:xfrm>
      </p:grpSpPr>
      <p:sp>
        <p:nvSpPr>
          <p:cNvPr id="3" name="Tekstvak 2">
            <a:extLst>
              <a:ext uri="{FF2B5EF4-FFF2-40B4-BE49-F238E27FC236}">
                <a16:creationId xmlns:a16="http://schemas.microsoft.com/office/drawing/2014/main" id="{B440FEAA-E478-C6C5-C02E-E949AF8291D8}"/>
              </a:ext>
            </a:extLst>
          </p:cNvPr>
          <p:cNvSpPr txBox="1"/>
          <p:nvPr/>
        </p:nvSpPr>
        <p:spPr>
          <a:xfrm>
            <a:off x="1148317" y="531628"/>
            <a:ext cx="7655442" cy="584775"/>
          </a:xfrm>
          <a:prstGeom prst="rect">
            <a:avLst/>
          </a:prstGeom>
          <a:noFill/>
        </p:spPr>
        <p:txBody>
          <a:bodyPr wrap="square" rtlCol="0">
            <a:spAutoFit/>
          </a:bodyPr>
          <a:lstStyle/>
          <a:p>
            <a:r>
              <a:rPr lang="nl-NL" sz="3200" b="1" dirty="0"/>
              <a:t>Diffuus licht</a:t>
            </a:r>
          </a:p>
        </p:txBody>
      </p:sp>
      <p:sp>
        <p:nvSpPr>
          <p:cNvPr id="4" name="Tekstvak 3">
            <a:extLst>
              <a:ext uri="{FF2B5EF4-FFF2-40B4-BE49-F238E27FC236}">
                <a16:creationId xmlns:a16="http://schemas.microsoft.com/office/drawing/2014/main" id="{26341142-31CC-FBCB-66CF-7FEB17115F2F}"/>
              </a:ext>
            </a:extLst>
          </p:cNvPr>
          <p:cNvSpPr txBox="1"/>
          <p:nvPr/>
        </p:nvSpPr>
        <p:spPr>
          <a:xfrm>
            <a:off x="1315843" y="1527716"/>
            <a:ext cx="8742557" cy="3785652"/>
          </a:xfrm>
          <a:prstGeom prst="rect">
            <a:avLst/>
          </a:prstGeom>
          <a:noFill/>
        </p:spPr>
        <p:txBody>
          <a:bodyPr wrap="square" rtlCol="0">
            <a:spAutoFit/>
          </a:bodyPr>
          <a:lstStyle/>
          <a:p>
            <a:r>
              <a:rPr lang="nl-NL" sz="2000" dirty="0"/>
              <a:t>Diffuus glas verspreidt het zonlicht gelijkmatiger over het gewas, wat diverse voordelen biedt:</a:t>
            </a:r>
          </a:p>
          <a:p>
            <a:endParaRPr lang="nl-NL" sz="2000" dirty="0"/>
          </a:p>
          <a:p>
            <a:pPr marL="342900" indent="-342900">
              <a:buFont typeface="Arial" panose="020B0604020202020204" pitchFamily="34" charset="0"/>
              <a:buChar char="•"/>
            </a:pPr>
            <a:r>
              <a:rPr lang="nl-NL" sz="2000" b="1" dirty="0">
                <a:solidFill>
                  <a:srgbClr val="0070C0"/>
                </a:solidFill>
              </a:rPr>
              <a:t>Betere lichtverdeling</a:t>
            </a:r>
            <a:br>
              <a:rPr lang="nl-NL" sz="2000" dirty="0"/>
            </a:br>
            <a:r>
              <a:rPr lang="nl-NL" sz="2000" dirty="0"/>
              <a:t>Direct zonlicht kan schaduwplekken veroorzaken, vooral bij hoge planten. Diffuus glas zorgt voor een gelijkmatige belichting, waardoor alle bladeren meer licht krijgen en de fotosynthese efficiënter verloopt.</a:t>
            </a:r>
          </a:p>
          <a:p>
            <a:pPr marL="342900" indent="-342900">
              <a:buFont typeface="Arial" panose="020B0604020202020204" pitchFamily="34" charset="0"/>
              <a:buChar char="•"/>
            </a:pPr>
            <a:endParaRPr lang="nl-NL" sz="2000" dirty="0"/>
          </a:p>
          <a:p>
            <a:pPr marL="342900" indent="-342900">
              <a:buFont typeface="Arial" panose="020B0604020202020204" pitchFamily="34" charset="0"/>
              <a:buChar char="•"/>
            </a:pPr>
            <a:r>
              <a:rPr lang="nl-NL" sz="2000" b="1" dirty="0">
                <a:solidFill>
                  <a:srgbClr val="0070C0"/>
                </a:solidFill>
              </a:rPr>
              <a:t>Minder stress voor de plant</a:t>
            </a:r>
            <a:br>
              <a:rPr lang="nl-NL" sz="2000" dirty="0"/>
            </a:br>
            <a:r>
              <a:rPr lang="nl-NL" sz="2000" dirty="0"/>
              <a:t>Planten onder direct zonlicht kunnen last krijgen van hoge bladtemperaturen en verdamping. Diffuus glas verlaagt de piekintensiteit van het licht, waardoor de plant minder stress ervaart en beter groeit.</a:t>
            </a:r>
          </a:p>
        </p:txBody>
      </p:sp>
      <p:pic>
        <p:nvPicPr>
          <p:cNvPr id="5" name="Afbeelding 4">
            <a:extLst>
              <a:ext uri="{FF2B5EF4-FFF2-40B4-BE49-F238E27FC236}">
                <a16:creationId xmlns:a16="http://schemas.microsoft.com/office/drawing/2014/main" id="{54DECF19-5FD4-826C-7EEB-F211D3C4CE30}"/>
              </a:ext>
            </a:extLst>
          </p:cNvPr>
          <p:cNvPicPr>
            <a:picLocks noChangeAspect="1"/>
          </p:cNvPicPr>
          <p:nvPr/>
        </p:nvPicPr>
        <p:blipFill>
          <a:blip r:embed="rId2"/>
          <a:stretch>
            <a:fillRect/>
          </a:stretch>
        </p:blipFill>
        <p:spPr>
          <a:xfrm>
            <a:off x="9377463" y="5313368"/>
            <a:ext cx="2746443" cy="1526776"/>
          </a:xfrm>
          <a:prstGeom prst="rect">
            <a:avLst/>
          </a:prstGeom>
        </p:spPr>
      </p:pic>
    </p:spTree>
    <p:extLst>
      <p:ext uri="{BB962C8B-B14F-4D97-AF65-F5344CB8AC3E}">
        <p14:creationId xmlns:p14="http://schemas.microsoft.com/office/powerpoint/2010/main" val="427347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F44061-74F2-548B-ADCD-273C4E920CCE}"/>
            </a:ext>
          </a:extLst>
        </p:cNvPr>
        <p:cNvGrpSpPr/>
        <p:nvPr/>
      </p:nvGrpSpPr>
      <p:grpSpPr>
        <a:xfrm>
          <a:off x="0" y="0"/>
          <a:ext cx="0" cy="0"/>
          <a:chOff x="0" y="0"/>
          <a:chExt cx="0" cy="0"/>
        </a:xfrm>
      </p:grpSpPr>
      <p:sp>
        <p:nvSpPr>
          <p:cNvPr id="3" name="Tekstvak 2">
            <a:extLst>
              <a:ext uri="{FF2B5EF4-FFF2-40B4-BE49-F238E27FC236}">
                <a16:creationId xmlns:a16="http://schemas.microsoft.com/office/drawing/2014/main" id="{E905FADC-AB54-BEB0-9833-2891AD437E16}"/>
              </a:ext>
            </a:extLst>
          </p:cNvPr>
          <p:cNvSpPr txBox="1"/>
          <p:nvPr/>
        </p:nvSpPr>
        <p:spPr>
          <a:xfrm>
            <a:off x="1148317" y="531628"/>
            <a:ext cx="7655442" cy="584775"/>
          </a:xfrm>
          <a:prstGeom prst="rect">
            <a:avLst/>
          </a:prstGeom>
          <a:noFill/>
        </p:spPr>
        <p:txBody>
          <a:bodyPr wrap="square" rtlCol="0">
            <a:spAutoFit/>
          </a:bodyPr>
          <a:lstStyle/>
          <a:p>
            <a:r>
              <a:rPr lang="nl-NL" sz="3200" b="1" dirty="0"/>
              <a:t>Diffuus licht</a:t>
            </a:r>
          </a:p>
        </p:txBody>
      </p:sp>
      <p:sp>
        <p:nvSpPr>
          <p:cNvPr id="4" name="Tekstvak 3">
            <a:extLst>
              <a:ext uri="{FF2B5EF4-FFF2-40B4-BE49-F238E27FC236}">
                <a16:creationId xmlns:a16="http://schemas.microsoft.com/office/drawing/2014/main" id="{876156EC-0542-49ED-E21F-B9D88A964C98}"/>
              </a:ext>
            </a:extLst>
          </p:cNvPr>
          <p:cNvSpPr txBox="1"/>
          <p:nvPr/>
        </p:nvSpPr>
        <p:spPr>
          <a:xfrm>
            <a:off x="1315843" y="1527716"/>
            <a:ext cx="8742557" cy="4401205"/>
          </a:xfrm>
          <a:prstGeom prst="rect">
            <a:avLst/>
          </a:prstGeom>
          <a:noFill/>
        </p:spPr>
        <p:txBody>
          <a:bodyPr wrap="square" rtlCol="0">
            <a:spAutoFit/>
          </a:bodyPr>
          <a:lstStyle/>
          <a:p>
            <a:pPr marL="342900" indent="-342900">
              <a:buFont typeface="Arial" panose="020B0604020202020204" pitchFamily="34" charset="0"/>
              <a:buChar char="•"/>
            </a:pPr>
            <a:r>
              <a:rPr lang="nl-NL" sz="2000" b="1" dirty="0">
                <a:solidFill>
                  <a:srgbClr val="0070C0"/>
                </a:solidFill>
              </a:rPr>
              <a:t>Diepere lichtpenetratie</a:t>
            </a:r>
            <a:br>
              <a:rPr lang="nl-NL" sz="2000" dirty="0"/>
            </a:br>
            <a:r>
              <a:rPr lang="nl-NL" sz="2000" dirty="0"/>
              <a:t>Omdat het licht verstrooid wordt, dringt het dieper door in het gewas. Dit is gunstig voor gewassen met een dicht bladerdak, zoals tomaten en komkommers, omdat ook de onderste bladeren actief blijven in de fotosynthese.</a:t>
            </a:r>
            <a:br>
              <a:rPr lang="nl-NL" sz="2000" dirty="0"/>
            </a:br>
            <a:endParaRPr lang="nl-NL" sz="2000" dirty="0"/>
          </a:p>
          <a:p>
            <a:pPr marL="342900" indent="-342900">
              <a:buFont typeface="Arial" panose="020B0604020202020204" pitchFamily="34" charset="0"/>
              <a:buChar char="•"/>
            </a:pPr>
            <a:r>
              <a:rPr lang="nl-NL" sz="2000" b="1" dirty="0">
                <a:solidFill>
                  <a:srgbClr val="0070C0"/>
                </a:solidFill>
              </a:rPr>
              <a:t>Minder risico op bladverbranding</a:t>
            </a:r>
            <a:br>
              <a:rPr lang="nl-NL" sz="2000" dirty="0"/>
            </a:br>
            <a:r>
              <a:rPr lang="nl-NL" sz="2000" dirty="0"/>
              <a:t>Door de gelijkmatigere verdeling van het licht worden bladeren minder snel te warm, wat de kans op bladverbranding vermindert.</a:t>
            </a:r>
            <a:br>
              <a:rPr lang="nl-NL" sz="2000" dirty="0"/>
            </a:br>
            <a:endParaRPr lang="nl-NL" sz="2000" dirty="0"/>
          </a:p>
          <a:p>
            <a:pPr marL="342900" indent="-342900">
              <a:buFont typeface="Arial" panose="020B0604020202020204" pitchFamily="34" charset="0"/>
              <a:buChar char="•"/>
            </a:pPr>
            <a:r>
              <a:rPr lang="nl-NL" sz="2000" b="1" dirty="0">
                <a:solidFill>
                  <a:srgbClr val="0070C0"/>
                </a:solidFill>
              </a:rPr>
              <a:t>Verbeterde temperatuurverdeling in de kas</a:t>
            </a:r>
            <a:br>
              <a:rPr lang="nl-NL" sz="2000" dirty="0"/>
            </a:br>
            <a:r>
              <a:rPr lang="nl-NL" sz="2000" dirty="0"/>
              <a:t>Diffuus glas helpt temperatuurverschillen binnen de kas te verminderen, waardoor een stabieler kasklimaat ontstaat en de gewassen gelijkmatiger groeien.</a:t>
            </a:r>
          </a:p>
        </p:txBody>
      </p:sp>
      <p:pic>
        <p:nvPicPr>
          <p:cNvPr id="2" name="Tijdelijke aanduiding voor afbeelding 2" descr="Wat is diffuus licht? - Google Chrome">
            <a:extLst>
              <a:ext uri="{FF2B5EF4-FFF2-40B4-BE49-F238E27FC236}">
                <a16:creationId xmlns:a16="http://schemas.microsoft.com/office/drawing/2014/main" id="{1328510B-6506-0DD3-AED8-3DD72F164C38}"/>
              </a:ext>
            </a:extLst>
          </p:cNvPr>
          <p:cNvPicPr>
            <a:picLocks noGrp="1" noChangeAspect="1"/>
          </p:cNvPicPr>
          <p:nvPr>
            <p:ph type="pic" sz="quarter" idx="11"/>
          </p:nvPr>
        </p:nvPicPr>
        <p:blipFill rotWithShape="1">
          <a:blip r:embed="rId2">
            <a:extLst>
              <a:ext uri="{28A0092B-C50C-407E-A947-70E740481C1C}">
                <a14:useLocalDpi xmlns:a14="http://schemas.microsoft.com/office/drawing/2010/main" val="0"/>
              </a:ext>
            </a:extLst>
          </a:blip>
          <a:srcRect l="24136" t="33350" r="28919" b="17677"/>
          <a:stretch/>
        </p:blipFill>
        <p:spPr>
          <a:xfrm>
            <a:off x="9631287" y="134040"/>
            <a:ext cx="2560713" cy="1607212"/>
          </a:xfrm>
        </p:spPr>
      </p:pic>
    </p:spTree>
    <p:extLst>
      <p:ext uri="{BB962C8B-B14F-4D97-AF65-F5344CB8AC3E}">
        <p14:creationId xmlns:p14="http://schemas.microsoft.com/office/powerpoint/2010/main" val="2903159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Hoe wordt diffuus glas gemaakt?</a:t>
            </a:r>
          </a:p>
        </p:txBody>
      </p:sp>
      <p:sp>
        <p:nvSpPr>
          <p:cNvPr id="4" name="Tekstvak 3">
            <a:extLst>
              <a:ext uri="{FF2B5EF4-FFF2-40B4-BE49-F238E27FC236}">
                <a16:creationId xmlns:a16="http://schemas.microsoft.com/office/drawing/2014/main" id="{FD31DB1D-BEBF-4D5A-8A28-9856562AFBC6}"/>
              </a:ext>
            </a:extLst>
          </p:cNvPr>
          <p:cNvSpPr txBox="1"/>
          <p:nvPr/>
        </p:nvSpPr>
        <p:spPr>
          <a:xfrm>
            <a:off x="1315843" y="1527716"/>
            <a:ext cx="8742557" cy="4708981"/>
          </a:xfrm>
          <a:prstGeom prst="rect">
            <a:avLst/>
          </a:prstGeom>
          <a:noFill/>
        </p:spPr>
        <p:txBody>
          <a:bodyPr wrap="square" rtlCol="0">
            <a:spAutoFit/>
          </a:bodyPr>
          <a:lstStyle/>
          <a:p>
            <a:r>
              <a:rPr lang="nl-NL" sz="2000" b="1" dirty="0">
                <a:solidFill>
                  <a:srgbClr val="0070C0"/>
                </a:solidFill>
              </a:rPr>
              <a:t>Zandstralen of etsen</a:t>
            </a:r>
          </a:p>
          <a:p>
            <a:r>
              <a:rPr lang="nl-NL" sz="2000" dirty="0"/>
              <a:t>Bij deze methode wordt het glasoppervlak ruw gemaakt door het te behandelen met een chemische </a:t>
            </a:r>
            <a:r>
              <a:rPr lang="nl-NL" sz="2000" dirty="0" err="1"/>
              <a:t>etsing</a:t>
            </a:r>
            <a:r>
              <a:rPr lang="nl-NL" sz="2000" dirty="0"/>
              <a:t> (bijvoorbeeld met fluorwaterstofzuur) of door zandstraling. Dit zorgt voor microscopisch kleine oneffenheden op het oppervlak, die het licht verstrooien. (15-30% duurder)</a:t>
            </a:r>
          </a:p>
          <a:p>
            <a:pPr marL="342900" indent="-342900">
              <a:buFont typeface="Arial" panose="020B0604020202020204" pitchFamily="34" charset="0"/>
              <a:buChar char="•"/>
            </a:pPr>
            <a:r>
              <a:rPr lang="nl-NL" sz="2000" b="1" dirty="0"/>
              <a:t>Voordeel</a:t>
            </a:r>
            <a:r>
              <a:rPr lang="nl-NL" sz="2000" dirty="0"/>
              <a:t>: Relatief eenvoudig en goedkoop.</a:t>
            </a:r>
          </a:p>
          <a:p>
            <a:pPr marL="342900" indent="-342900">
              <a:buFont typeface="Arial" panose="020B0604020202020204" pitchFamily="34" charset="0"/>
              <a:buChar char="•"/>
            </a:pPr>
            <a:r>
              <a:rPr lang="nl-NL" sz="2000" b="1" dirty="0"/>
              <a:t>Nadeel</a:t>
            </a:r>
            <a:r>
              <a:rPr lang="nl-NL" sz="2000" dirty="0"/>
              <a:t>: Kan kwetsbaarder zijn voor vervuiling en moeilijker schoon te maken.</a:t>
            </a:r>
          </a:p>
          <a:p>
            <a:pPr marL="342900" indent="-342900">
              <a:buFont typeface="Arial" panose="020B0604020202020204" pitchFamily="34" charset="0"/>
              <a:buChar char="•"/>
            </a:pPr>
            <a:endParaRPr lang="nl-NL" sz="2000" dirty="0"/>
          </a:p>
          <a:p>
            <a:r>
              <a:rPr lang="nl-NL" sz="2000" b="1" dirty="0">
                <a:solidFill>
                  <a:srgbClr val="0070C0"/>
                </a:solidFill>
              </a:rPr>
              <a:t>Coatings aanbrengen</a:t>
            </a:r>
            <a:br>
              <a:rPr lang="nl-NL" sz="2000" dirty="0"/>
            </a:br>
            <a:r>
              <a:rPr lang="nl-NL" sz="2000" dirty="0"/>
              <a:t>Hierbij wordt een speciale laag op het glas aangebracht, die het licht diffuus maakt. Dit kan een permanente of tijdelijke coating zijn. Permanente coatings worden tijdens de glasproductie geïntegreerd en slijten niet snel. (20-40% duurder). Tijdelijke coatings, zoals krijt of schermmiddelen, kunnen in de zomer aangebracht en later weer verwijderd worden.</a:t>
            </a:r>
          </a:p>
        </p:txBody>
      </p:sp>
      <p:pic>
        <p:nvPicPr>
          <p:cNvPr id="5" name="Afbeelding 4">
            <a:extLst>
              <a:ext uri="{FF2B5EF4-FFF2-40B4-BE49-F238E27FC236}">
                <a16:creationId xmlns:a16="http://schemas.microsoft.com/office/drawing/2014/main" id="{61B9F711-2E53-054F-F208-0C0A386904BB}"/>
              </a:ext>
            </a:extLst>
          </p:cNvPr>
          <p:cNvPicPr>
            <a:picLocks noChangeAspect="1"/>
          </p:cNvPicPr>
          <p:nvPr/>
        </p:nvPicPr>
        <p:blipFill>
          <a:blip r:embed="rId2"/>
          <a:stretch>
            <a:fillRect/>
          </a:stretch>
        </p:blipFill>
        <p:spPr>
          <a:xfrm>
            <a:off x="9161621" y="58839"/>
            <a:ext cx="2981741" cy="1657581"/>
          </a:xfrm>
          <a:prstGeom prst="rect">
            <a:avLst/>
          </a:prstGeom>
        </p:spPr>
      </p:pic>
    </p:spTree>
    <p:extLst>
      <p:ext uri="{BB962C8B-B14F-4D97-AF65-F5344CB8AC3E}">
        <p14:creationId xmlns:p14="http://schemas.microsoft.com/office/powerpoint/2010/main" val="3077630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D70D5E-1670-FBB8-227E-9761761D382A}"/>
            </a:ext>
          </a:extLst>
        </p:cNvPr>
        <p:cNvGrpSpPr/>
        <p:nvPr/>
      </p:nvGrpSpPr>
      <p:grpSpPr>
        <a:xfrm>
          <a:off x="0" y="0"/>
          <a:ext cx="0" cy="0"/>
          <a:chOff x="0" y="0"/>
          <a:chExt cx="0" cy="0"/>
        </a:xfrm>
      </p:grpSpPr>
      <p:sp>
        <p:nvSpPr>
          <p:cNvPr id="3" name="Tekstvak 2">
            <a:extLst>
              <a:ext uri="{FF2B5EF4-FFF2-40B4-BE49-F238E27FC236}">
                <a16:creationId xmlns:a16="http://schemas.microsoft.com/office/drawing/2014/main" id="{C981E72E-10F6-4A63-80CC-00D0CC0F1E19}"/>
              </a:ext>
            </a:extLst>
          </p:cNvPr>
          <p:cNvSpPr txBox="1"/>
          <p:nvPr/>
        </p:nvSpPr>
        <p:spPr>
          <a:xfrm>
            <a:off x="1148317" y="531628"/>
            <a:ext cx="7655442" cy="584775"/>
          </a:xfrm>
          <a:prstGeom prst="rect">
            <a:avLst/>
          </a:prstGeom>
          <a:noFill/>
        </p:spPr>
        <p:txBody>
          <a:bodyPr wrap="square" rtlCol="0">
            <a:spAutoFit/>
          </a:bodyPr>
          <a:lstStyle/>
          <a:p>
            <a:r>
              <a:rPr lang="nl-NL" sz="3200" b="1" dirty="0"/>
              <a:t>Hoe wordt diffuus glas gemaakt?</a:t>
            </a:r>
          </a:p>
        </p:txBody>
      </p:sp>
      <p:sp>
        <p:nvSpPr>
          <p:cNvPr id="4" name="Tekstvak 3">
            <a:extLst>
              <a:ext uri="{FF2B5EF4-FFF2-40B4-BE49-F238E27FC236}">
                <a16:creationId xmlns:a16="http://schemas.microsoft.com/office/drawing/2014/main" id="{A8C263A9-AD71-75DB-1CE5-A6A5F51DFC28}"/>
              </a:ext>
            </a:extLst>
          </p:cNvPr>
          <p:cNvSpPr txBox="1"/>
          <p:nvPr/>
        </p:nvSpPr>
        <p:spPr>
          <a:xfrm>
            <a:off x="1315843" y="1527716"/>
            <a:ext cx="8742557" cy="4401205"/>
          </a:xfrm>
          <a:prstGeom prst="rect">
            <a:avLst/>
          </a:prstGeom>
          <a:noFill/>
        </p:spPr>
        <p:txBody>
          <a:bodyPr wrap="square" rtlCol="0">
            <a:spAutoFit/>
          </a:bodyPr>
          <a:lstStyle/>
          <a:p>
            <a:r>
              <a:rPr lang="nl-NL" sz="2000" b="1" dirty="0">
                <a:solidFill>
                  <a:srgbClr val="0070C0"/>
                </a:solidFill>
              </a:rPr>
              <a:t>Geëtst of matglas met extra hoge lichttransmissie</a:t>
            </a:r>
            <a:br>
              <a:rPr lang="nl-NL" sz="2000" dirty="0"/>
            </a:br>
            <a:r>
              <a:rPr lang="nl-NL" sz="2000" dirty="0"/>
              <a:t>Dit is een verbeterde versie van chemisch geëtst glas, waarbij het glasoppervlak zo wordt behandeld dat het nog steeds veel licht doorlaat (soms tot 90-95%) maar toch het licht verstrooit. Dit wordt vaak gebruikt bij moderne kasconstructies. (30-50% duurder)</a:t>
            </a:r>
          </a:p>
          <a:p>
            <a:endParaRPr lang="nl-NL" sz="2000" dirty="0"/>
          </a:p>
          <a:p>
            <a:r>
              <a:rPr lang="nl-NL" sz="2000" b="1" dirty="0" err="1">
                <a:solidFill>
                  <a:srgbClr val="0070C0"/>
                </a:solidFill>
              </a:rPr>
              <a:t>Opale</a:t>
            </a:r>
            <a:r>
              <a:rPr lang="nl-NL" sz="2000" b="1" dirty="0">
                <a:solidFill>
                  <a:srgbClr val="0070C0"/>
                </a:solidFill>
              </a:rPr>
              <a:t> of melkglasachtige samenstellingen</a:t>
            </a:r>
            <a:br>
              <a:rPr lang="nl-NL" sz="2000" dirty="0"/>
            </a:br>
            <a:r>
              <a:rPr lang="nl-NL" sz="2000" dirty="0"/>
              <a:t>Sommige soorten diffuus glas worden tijdens de productie samengesteld met speciale materialen in het glas zelf, waardoor ze permanent diffuus blijven zonder extra behandelingen.</a:t>
            </a:r>
          </a:p>
          <a:p>
            <a:endParaRPr lang="nl-NL" sz="2000" dirty="0"/>
          </a:p>
          <a:p>
            <a:endParaRPr lang="nl-NL" sz="2000" dirty="0"/>
          </a:p>
          <a:p>
            <a:r>
              <a:rPr lang="nl-NL" sz="2000" dirty="0"/>
              <a:t>De keuze voor een bepaalde productiemethode hangt af van de gewenste mate van </a:t>
            </a:r>
            <a:r>
              <a:rPr lang="nl-NL" sz="2000" dirty="0" err="1"/>
              <a:t>diffusiteit</a:t>
            </a:r>
            <a:r>
              <a:rPr lang="nl-NL" sz="2000" dirty="0"/>
              <a:t>, lichtdoorlatendheid en duurzaamheid.</a:t>
            </a:r>
          </a:p>
        </p:txBody>
      </p:sp>
      <p:pic>
        <p:nvPicPr>
          <p:cNvPr id="2" name="Tijdelijke aanduiding voor afbeelding 2" descr="Wat is diffuus licht? - Google Chrome">
            <a:extLst>
              <a:ext uri="{FF2B5EF4-FFF2-40B4-BE49-F238E27FC236}">
                <a16:creationId xmlns:a16="http://schemas.microsoft.com/office/drawing/2014/main" id="{6165D1D7-BE47-9093-9902-ADA235F8D0E6}"/>
              </a:ext>
            </a:extLst>
          </p:cNvPr>
          <p:cNvPicPr>
            <a:picLocks noGrp="1" noChangeAspect="1"/>
          </p:cNvPicPr>
          <p:nvPr>
            <p:ph type="pic" sz="quarter" idx="11"/>
          </p:nvPr>
        </p:nvPicPr>
        <p:blipFill rotWithShape="1">
          <a:blip r:embed="rId2">
            <a:extLst>
              <a:ext uri="{28A0092B-C50C-407E-A947-70E740481C1C}">
                <a14:useLocalDpi xmlns:a14="http://schemas.microsoft.com/office/drawing/2010/main" val="0"/>
              </a:ext>
            </a:extLst>
          </a:blip>
          <a:srcRect l="24136" t="33350" r="28919" b="17677"/>
          <a:stretch/>
        </p:blipFill>
        <p:spPr>
          <a:xfrm>
            <a:off x="9138537" y="270226"/>
            <a:ext cx="2979179" cy="1869859"/>
          </a:xfrm>
        </p:spPr>
      </p:pic>
    </p:spTree>
    <p:extLst>
      <p:ext uri="{BB962C8B-B14F-4D97-AF65-F5344CB8AC3E}">
        <p14:creationId xmlns:p14="http://schemas.microsoft.com/office/powerpoint/2010/main" val="1774832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Terugblik</a:t>
            </a:r>
          </a:p>
        </p:txBody>
      </p:sp>
      <p:sp>
        <p:nvSpPr>
          <p:cNvPr id="9" name="Tekstvak 8">
            <a:extLst>
              <a:ext uri="{FF2B5EF4-FFF2-40B4-BE49-F238E27FC236}">
                <a16:creationId xmlns:a16="http://schemas.microsoft.com/office/drawing/2014/main" id="{CCFFDCAA-2A69-4B1D-A2C5-EC612EA940AA}"/>
              </a:ext>
            </a:extLst>
          </p:cNvPr>
          <p:cNvSpPr txBox="1"/>
          <p:nvPr/>
        </p:nvSpPr>
        <p:spPr>
          <a:xfrm>
            <a:off x="1075890" y="1409183"/>
            <a:ext cx="8686799" cy="1107996"/>
          </a:xfrm>
          <a:prstGeom prst="rect">
            <a:avLst/>
          </a:prstGeom>
          <a:noFill/>
        </p:spPr>
        <p:txBody>
          <a:bodyPr wrap="square" rtlCol="0">
            <a:spAutoFit/>
          </a:bodyPr>
          <a:lstStyle/>
          <a:p>
            <a:endParaRPr lang="nl-NL" sz="2400" dirty="0"/>
          </a:p>
          <a:p>
            <a:r>
              <a:rPr lang="nl-NL" sz="2400" dirty="0"/>
              <a:t>Wat hebben we vorige week gedaan?</a:t>
            </a:r>
          </a:p>
          <a:p>
            <a:endParaRPr lang="nl-NL" dirty="0"/>
          </a:p>
        </p:txBody>
      </p:sp>
      <p:pic>
        <p:nvPicPr>
          <p:cNvPr id="2" name="Afbeelding 1">
            <a:extLst>
              <a:ext uri="{FF2B5EF4-FFF2-40B4-BE49-F238E27FC236}">
                <a16:creationId xmlns:a16="http://schemas.microsoft.com/office/drawing/2014/main" id="{8BB02917-4920-479C-979B-6FC940C961C4}"/>
              </a:ext>
            </a:extLst>
          </p:cNvPr>
          <p:cNvPicPr>
            <a:picLocks noChangeAspect="1"/>
          </p:cNvPicPr>
          <p:nvPr/>
        </p:nvPicPr>
        <p:blipFill>
          <a:blip r:embed="rId2"/>
          <a:stretch>
            <a:fillRect/>
          </a:stretch>
        </p:blipFill>
        <p:spPr>
          <a:xfrm>
            <a:off x="5643513" y="2966933"/>
            <a:ext cx="3781097" cy="3665143"/>
          </a:xfrm>
          <a:prstGeom prst="rect">
            <a:avLst/>
          </a:prstGeom>
        </p:spPr>
      </p:pic>
      <p:pic>
        <p:nvPicPr>
          <p:cNvPr id="4" name="Afbeelding 3">
            <a:extLst>
              <a:ext uri="{FF2B5EF4-FFF2-40B4-BE49-F238E27FC236}">
                <a16:creationId xmlns:a16="http://schemas.microsoft.com/office/drawing/2014/main" id="{04F218BE-A6C0-4D34-B3B5-4D27905A0003}"/>
              </a:ext>
            </a:extLst>
          </p:cNvPr>
          <p:cNvPicPr>
            <a:picLocks noChangeAspect="1"/>
          </p:cNvPicPr>
          <p:nvPr/>
        </p:nvPicPr>
        <p:blipFill>
          <a:blip r:embed="rId3"/>
          <a:stretch>
            <a:fillRect/>
          </a:stretch>
        </p:blipFill>
        <p:spPr>
          <a:xfrm>
            <a:off x="1296030" y="2966933"/>
            <a:ext cx="3936977" cy="3811561"/>
          </a:xfrm>
          <a:prstGeom prst="rect">
            <a:avLst/>
          </a:prstGeom>
        </p:spPr>
      </p:pic>
    </p:spTree>
    <p:extLst>
      <p:ext uri="{BB962C8B-B14F-4D97-AF65-F5344CB8AC3E}">
        <p14:creationId xmlns:p14="http://schemas.microsoft.com/office/powerpoint/2010/main" val="3977458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3497A7-1950-647A-BC97-2CE4AFF04EB6}"/>
            </a:ext>
          </a:extLst>
        </p:cNvPr>
        <p:cNvGrpSpPr/>
        <p:nvPr/>
      </p:nvGrpSpPr>
      <p:grpSpPr>
        <a:xfrm>
          <a:off x="0" y="0"/>
          <a:ext cx="0" cy="0"/>
          <a:chOff x="0" y="0"/>
          <a:chExt cx="0" cy="0"/>
        </a:xfrm>
      </p:grpSpPr>
      <p:sp>
        <p:nvSpPr>
          <p:cNvPr id="3" name="Tekstvak 2">
            <a:extLst>
              <a:ext uri="{FF2B5EF4-FFF2-40B4-BE49-F238E27FC236}">
                <a16:creationId xmlns:a16="http://schemas.microsoft.com/office/drawing/2014/main" id="{28514373-4B78-3827-860C-7C46C42E5A02}"/>
              </a:ext>
            </a:extLst>
          </p:cNvPr>
          <p:cNvSpPr txBox="1"/>
          <p:nvPr/>
        </p:nvSpPr>
        <p:spPr>
          <a:xfrm>
            <a:off x="1148317" y="531628"/>
            <a:ext cx="7655442" cy="584775"/>
          </a:xfrm>
          <a:prstGeom prst="rect">
            <a:avLst/>
          </a:prstGeom>
          <a:noFill/>
        </p:spPr>
        <p:txBody>
          <a:bodyPr wrap="square" rtlCol="0">
            <a:spAutoFit/>
          </a:bodyPr>
          <a:lstStyle/>
          <a:p>
            <a:r>
              <a:rPr lang="nl-NL" sz="3200" b="1" dirty="0"/>
              <a:t>Verschil tussen diffuus glas</a:t>
            </a:r>
          </a:p>
        </p:txBody>
      </p:sp>
      <p:sp>
        <p:nvSpPr>
          <p:cNvPr id="4" name="Tekstvak 3">
            <a:extLst>
              <a:ext uri="{FF2B5EF4-FFF2-40B4-BE49-F238E27FC236}">
                <a16:creationId xmlns:a16="http://schemas.microsoft.com/office/drawing/2014/main" id="{CF07231C-A2F0-B111-9454-F977A141030B}"/>
              </a:ext>
            </a:extLst>
          </p:cNvPr>
          <p:cNvSpPr txBox="1"/>
          <p:nvPr/>
        </p:nvSpPr>
        <p:spPr>
          <a:xfrm>
            <a:off x="1315843" y="1527716"/>
            <a:ext cx="8742557" cy="4708981"/>
          </a:xfrm>
          <a:prstGeom prst="rect">
            <a:avLst/>
          </a:prstGeom>
          <a:noFill/>
        </p:spPr>
        <p:txBody>
          <a:bodyPr wrap="square" rtlCol="0">
            <a:spAutoFit/>
          </a:bodyPr>
          <a:lstStyle/>
          <a:p>
            <a:r>
              <a:rPr lang="nl-NL" sz="2000" dirty="0"/>
              <a:t>Niet al het diffuus glas is hetzelfde. Er zijn verschillen in:</a:t>
            </a:r>
          </a:p>
          <a:p>
            <a:endParaRPr lang="nl-NL" sz="2000" dirty="0"/>
          </a:p>
          <a:p>
            <a:r>
              <a:rPr lang="nl-NL" sz="2000" b="1" dirty="0">
                <a:solidFill>
                  <a:srgbClr val="0070C0"/>
                </a:solidFill>
              </a:rPr>
              <a:t>Mate van </a:t>
            </a:r>
            <a:r>
              <a:rPr lang="nl-NL" sz="2000" b="1" dirty="0" err="1">
                <a:solidFill>
                  <a:srgbClr val="0070C0"/>
                </a:solidFill>
              </a:rPr>
              <a:t>diffusiteit</a:t>
            </a:r>
            <a:br>
              <a:rPr lang="nl-NL" sz="2000" dirty="0"/>
            </a:br>
            <a:r>
              <a:rPr lang="nl-NL" sz="2000" dirty="0"/>
              <a:t>Sommige glastypes verspreiden het licht sterker dan andere. Dit wordt uitgedrukt in de </a:t>
            </a:r>
            <a:r>
              <a:rPr lang="nl-NL" sz="2000" b="1" dirty="0" err="1"/>
              <a:t>haze</a:t>
            </a:r>
            <a:r>
              <a:rPr lang="nl-NL" sz="2000" b="1" dirty="0"/>
              <a:t>-factor</a:t>
            </a:r>
            <a:r>
              <a:rPr lang="nl-NL" sz="2000" dirty="0"/>
              <a:t> (0-100%) of</a:t>
            </a:r>
            <a:r>
              <a:rPr lang="nl-NL" sz="2000" b="1" dirty="0"/>
              <a:t> </a:t>
            </a:r>
            <a:r>
              <a:rPr lang="nl-NL" sz="2000" b="1" dirty="0" err="1"/>
              <a:t>hortiscatter</a:t>
            </a:r>
            <a:r>
              <a:rPr lang="nl-NL" sz="2000" dirty="0"/>
              <a:t>. Een hoger percentage betekent sterkere verstrooiing.</a:t>
            </a:r>
          </a:p>
          <a:p>
            <a:pPr marL="342900" indent="-342900">
              <a:buFont typeface="Arial" panose="020B0604020202020204" pitchFamily="34" charset="0"/>
              <a:buChar char="•"/>
            </a:pPr>
            <a:endParaRPr lang="nl-NL" sz="2000" dirty="0"/>
          </a:p>
          <a:p>
            <a:r>
              <a:rPr lang="nl-NL" sz="2000" b="1" dirty="0">
                <a:solidFill>
                  <a:srgbClr val="0070C0"/>
                </a:solidFill>
              </a:rPr>
              <a:t>Lichttransmissie </a:t>
            </a:r>
            <a:br>
              <a:rPr lang="nl-NL" sz="2000" dirty="0"/>
            </a:br>
            <a:r>
              <a:rPr lang="nl-NL" sz="2000" dirty="0"/>
              <a:t>Diffuus glas kan een hoge of lagere lichtdoorlatendheid hebben. Hoogwaardige diffuus glazen kunnen tot 90% van het zonlicht doorlaten.</a:t>
            </a:r>
            <a:br>
              <a:rPr lang="nl-NL" sz="2000" dirty="0"/>
            </a:br>
            <a:endParaRPr lang="nl-NL" sz="2000" dirty="0"/>
          </a:p>
          <a:p>
            <a:r>
              <a:rPr lang="nl-NL" sz="2000" b="1" dirty="0">
                <a:solidFill>
                  <a:srgbClr val="0070C0"/>
                </a:solidFill>
              </a:rPr>
              <a:t>Coatings</a:t>
            </a:r>
            <a:br>
              <a:rPr lang="nl-NL" sz="2000" dirty="0"/>
            </a:br>
            <a:r>
              <a:rPr lang="nl-NL" sz="2000" dirty="0"/>
              <a:t>Sommige glassoorten hebben extra coatings die bijvoorbeeld condensvorming verminderen of IR-straling reflecteren voor betere warmteregulatie.</a:t>
            </a:r>
          </a:p>
        </p:txBody>
      </p:sp>
      <p:pic>
        <p:nvPicPr>
          <p:cNvPr id="5" name="Afbeelding 4">
            <a:extLst>
              <a:ext uri="{FF2B5EF4-FFF2-40B4-BE49-F238E27FC236}">
                <a16:creationId xmlns:a16="http://schemas.microsoft.com/office/drawing/2014/main" id="{37668EFA-F8B4-B3D3-0185-37EF45B5A978}"/>
              </a:ext>
            </a:extLst>
          </p:cNvPr>
          <p:cNvPicPr>
            <a:picLocks noChangeAspect="1"/>
          </p:cNvPicPr>
          <p:nvPr/>
        </p:nvPicPr>
        <p:blipFill>
          <a:blip r:embed="rId2"/>
          <a:stretch>
            <a:fillRect/>
          </a:stretch>
        </p:blipFill>
        <p:spPr>
          <a:xfrm>
            <a:off x="9546844" y="4733218"/>
            <a:ext cx="2067213" cy="1914792"/>
          </a:xfrm>
          <a:prstGeom prst="rect">
            <a:avLst/>
          </a:prstGeom>
        </p:spPr>
      </p:pic>
    </p:spTree>
    <p:extLst>
      <p:ext uri="{BB962C8B-B14F-4D97-AF65-F5344CB8AC3E}">
        <p14:creationId xmlns:p14="http://schemas.microsoft.com/office/powerpoint/2010/main" val="1855458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2ABAF5-BF69-CD5D-E8F5-98666A2D4F1D}"/>
            </a:ext>
          </a:extLst>
        </p:cNvPr>
        <p:cNvGrpSpPr/>
        <p:nvPr/>
      </p:nvGrpSpPr>
      <p:grpSpPr>
        <a:xfrm>
          <a:off x="0" y="0"/>
          <a:ext cx="0" cy="0"/>
          <a:chOff x="0" y="0"/>
          <a:chExt cx="0" cy="0"/>
        </a:xfrm>
      </p:grpSpPr>
      <p:sp>
        <p:nvSpPr>
          <p:cNvPr id="3" name="Tekstvak 2">
            <a:extLst>
              <a:ext uri="{FF2B5EF4-FFF2-40B4-BE49-F238E27FC236}">
                <a16:creationId xmlns:a16="http://schemas.microsoft.com/office/drawing/2014/main" id="{722AB155-04AD-2639-299B-9368CC3199F7}"/>
              </a:ext>
            </a:extLst>
          </p:cNvPr>
          <p:cNvSpPr txBox="1"/>
          <p:nvPr/>
        </p:nvSpPr>
        <p:spPr>
          <a:xfrm>
            <a:off x="1148317" y="531628"/>
            <a:ext cx="7655442" cy="584775"/>
          </a:xfrm>
          <a:prstGeom prst="rect">
            <a:avLst/>
          </a:prstGeom>
          <a:noFill/>
        </p:spPr>
        <p:txBody>
          <a:bodyPr wrap="square" rtlCol="0">
            <a:spAutoFit/>
          </a:bodyPr>
          <a:lstStyle/>
          <a:p>
            <a:r>
              <a:rPr lang="nl-NL" sz="3200" b="1" dirty="0"/>
              <a:t>Nadeel diffuus glas</a:t>
            </a:r>
          </a:p>
        </p:txBody>
      </p:sp>
      <p:sp>
        <p:nvSpPr>
          <p:cNvPr id="4" name="Tekstvak 3">
            <a:extLst>
              <a:ext uri="{FF2B5EF4-FFF2-40B4-BE49-F238E27FC236}">
                <a16:creationId xmlns:a16="http://schemas.microsoft.com/office/drawing/2014/main" id="{019A049C-41E1-C806-5381-47119398C25D}"/>
              </a:ext>
            </a:extLst>
          </p:cNvPr>
          <p:cNvSpPr txBox="1"/>
          <p:nvPr/>
        </p:nvSpPr>
        <p:spPr>
          <a:xfrm>
            <a:off x="1315843" y="1527716"/>
            <a:ext cx="8742557" cy="5016758"/>
          </a:xfrm>
          <a:prstGeom prst="rect">
            <a:avLst/>
          </a:prstGeom>
          <a:noFill/>
        </p:spPr>
        <p:txBody>
          <a:bodyPr wrap="square" rtlCol="0">
            <a:spAutoFit/>
          </a:bodyPr>
          <a:lstStyle/>
          <a:p>
            <a:r>
              <a:rPr lang="nl-NL" sz="2000" b="1" dirty="0">
                <a:solidFill>
                  <a:srgbClr val="0070C0"/>
                </a:solidFill>
              </a:rPr>
              <a:t>Lagere lichtintensiteit bij sommige types</a:t>
            </a:r>
            <a:br>
              <a:rPr lang="nl-NL" sz="2000" dirty="0"/>
            </a:br>
            <a:r>
              <a:rPr lang="nl-NL" sz="2000" dirty="0"/>
              <a:t>Sommige soorten diffuus glas kunnen de totale hoeveelheid licht die binnenkomt (PAR-licht) iets verminderen, vooral als het glas een hogere </a:t>
            </a:r>
            <a:r>
              <a:rPr lang="nl-NL" sz="2000" b="1" dirty="0" err="1"/>
              <a:t>haze</a:t>
            </a:r>
            <a:r>
              <a:rPr lang="nl-NL" sz="2000" b="1" dirty="0"/>
              <a:t>-factor </a:t>
            </a:r>
            <a:r>
              <a:rPr lang="nl-NL" sz="2000" dirty="0"/>
              <a:t>of</a:t>
            </a:r>
            <a:r>
              <a:rPr lang="nl-NL" sz="2000" b="1" dirty="0"/>
              <a:t> </a:t>
            </a:r>
            <a:r>
              <a:rPr lang="nl-NL" sz="2000" b="1" dirty="0" err="1"/>
              <a:t>hortiscatter</a:t>
            </a:r>
            <a:r>
              <a:rPr lang="nl-NL" sz="2000" dirty="0"/>
              <a:t> heeft. Dit kan een nadeel zijn voor gewassen die veel licht nodig hebben, zoals tomaten en paprika’s</a:t>
            </a:r>
          </a:p>
          <a:p>
            <a:pPr marL="342900" indent="-342900">
              <a:buFont typeface="Arial" panose="020B0604020202020204" pitchFamily="34" charset="0"/>
              <a:buChar char="•"/>
            </a:pPr>
            <a:endParaRPr lang="nl-NL" sz="2000" dirty="0"/>
          </a:p>
          <a:p>
            <a:r>
              <a:rPr lang="nl-NL" sz="2000" b="1" dirty="0">
                <a:solidFill>
                  <a:srgbClr val="0070C0"/>
                </a:solidFill>
              </a:rPr>
              <a:t>Minder directe instraling in wintermaanden</a:t>
            </a:r>
            <a:br>
              <a:rPr lang="nl-NL" sz="2000" dirty="0"/>
            </a:br>
            <a:r>
              <a:rPr lang="nl-NL" sz="2000" dirty="0"/>
              <a:t>In de winter is de zon minder sterk en zijn de dagen korter. Omdat diffuus glas het licht verstrooit, kan de directe zoninstraling minder effectief bijdragen aan het opwarmen van de kas. Dit kan leiden tot een iets hogere verwarmingsbehoefte.</a:t>
            </a:r>
          </a:p>
          <a:p>
            <a:pPr marL="342900" indent="-342900">
              <a:buFont typeface="Arial" panose="020B0604020202020204" pitchFamily="34" charset="0"/>
              <a:buChar char="•"/>
            </a:pPr>
            <a:endParaRPr lang="nl-NL" sz="2000" dirty="0"/>
          </a:p>
          <a:p>
            <a:r>
              <a:rPr lang="nl-NL" sz="2000" b="1" dirty="0">
                <a:solidFill>
                  <a:srgbClr val="0070C0"/>
                </a:solidFill>
              </a:rPr>
              <a:t>Kosten van diffuus glas</a:t>
            </a:r>
            <a:br>
              <a:rPr lang="nl-NL" sz="2000" dirty="0"/>
            </a:br>
            <a:r>
              <a:rPr lang="nl-NL" sz="2000" dirty="0"/>
              <a:t>Diffuus glas is vaak duurder dan standaard helder glas. De investering kan lonen door een hogere opbrengst en betere gewaskwaliteit, maar voor kleinere kwekerijen kan de terugverdientijd langer zijn.</a:t>
            </a:r>
          </a:p>
        </p:txBody>
      </p:sp>
      <p:pic>
        <p:nvPicPr>
          <p:cNvPr id="5" name="Afbeelding 4">
            <a:extLst>
              <a:ext uri="{FF2B5EF4-FFF2-40B4-BE49-F238E27FC236}">
                <a16:creationId xmlns:a16="http://schemas.microsoft.com/office/drawing/2014/main" id="{9D3B88F1-72D2-D804-C51F-7A806F1EEA0E}"/>
              </a:ext>
            </a:extLst>
          </p:cNvPr>
          <p:cNvPicPr>
            <a:picLocks noChangeAspect="1"/>
          </p:cNvPicPr>
          <p:nvPr/>
        </p:nvPicPr>
        <p:blipFill>
          <a:blip r:embed="rId2"/>
          <a:stretch>
            <a:fillRect/>
          </a:stretch>
        </p:blipFill>
        <p:spPr>
          <a:xfrm>
            <a:off x="9974861" y="4718693"/>
            <a:ext cx="2067213" cy="1914792"/>
          </a:xfrm>
          <a:prstGeom prst="rect">
            <a:avLst/>
          </a:prstGeom>
        </p:spPr>
      </p:pic>
    </p:spTree>
    <p:extLst>
      <p:ext uri="{BB962C8B-B14F-4D97-AF65-F5344CB8AC3E}">
        <p14:creationId xmlns:p14="http://schemas.microsoft.com/office/powerpoint/2010/main" val="2079360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0D595E-76BF-033F-E7CF-18AD76318D0D}"/>
            </a:ext>
          </a:extLst>
        </p:cNvPr>
        <p:cNvGrpSpPr/>
        <p:nvPr/>
      </p:nvGrpSpPr>
      <p:grpSpPr>
        <a:xfrm>
          <a:off x="0" y="0"/>
          <a:ext cx="0" cy="0"/>
          <a:chOff x="0" y="0"/>
          <a:chExt cx="0" cy="0"/>
        </a:xfrm>
      </p:grpSpPr>
      <p:sp>
        <p:nvSpPr>
          <p:cNvPr id="3" name="Tekstvak 2">
            <a:extLst>
              <a:ext uri="{FF2B5EF4-FFF2-40B4-BE49-F238E27FC236}">
                <a16:creationId xmlns:a16="http://schemas.microsoft.com/office/drawing/2014/main" id="{65E39AFE-78DD-2FC4-3158-464BB1C6462C}"/>
              </a:ext>
            </a:extLst>
          </p:cNvPr>
          <p:cNvSpPr txBox="1"/>
          <p:nvPr/>
        </p:nvSpPr>
        <p:spPr>
          <a:xfrm>
            <a:off x="1148317" y="531628"/>
            <a:ext cx="7655442" cy="584775"/>
          </a:xfrm>
          <a:prstGeom prst="rect">
            <a:avLst/>
          </a:prstGeom>
          <a:noFill/>
        </p:spPr>
        <p:txBody>
          <a:bodyPr wrap="square" rtlCol="0">
            <a:spAutoFit/>
          </a:bodyPr>
          <a:lstStyle/>
          <a:p>
            <a:r>
              <a:rPr lang="nl-NL" sz="3200" b="1" dirty="0"/>
              <a:t>Nadeel diffuus glas</a:t>
            </a:r>
          </a:p>
        </p:txBody>
      </p:sp>
      <p:sp>
        <p:nvSpPr>
          <p:cNvPr id="4" name="Tekstvak 3">
            <a:extLst>
              <a:ext uri="{FF2B5EF4-FFF2-40B4-BE49-F238E27FC236}">
                <a16:creationId xmlns:a16="http://schemas.microsoft.com/office/drawing/2014/main" id="{35B5BB65-0E65-FE2B-0014-2D27036519A2}"/>
              </a:ext>
            </a:extLst>
          </p:cNvPr>
          <p:cNvSpPr txBox="1"/>
          <p:nvPr/>
        </p:nvSpPr>
        <p:spPr>
          <a:xfrm>
            <a:off x="1315843" y="1527716"/>
            <a:ext cx="8742557" cy="4708981"/>
          </a:xfrm>
          <a:prstGeom prst="rect">
            <a:avLst/>
          </a:prstGeom>
          <a:noFill/>
        </p:spPr>
        <p:txBody>
          <a:bodyPr wrap="square" rtlCol="0">
            <a:spAutoFit/>
          </a:bodyPr>
          <a:lstStyle/>
          <a:p>
            <a:r>
              <a:rPr lang="nl-NL" sz="2000" b="1" dirty="0">
                <a:solidFill>
                  <a:srgbClr val="0070C0"/>
                </a:solidFill>
              </a:rPr>
              <a:t>Minder geschikt voor sommige gewassen</a:t>
            </a:r>
            <a:br>
              <a:rPr lang="nl-NL" sz="2000" dirty="0"/>
            </a:br>
            <a:r>
              <a:rPr lang="nl-NL" sz="2000" dirty="0"/>
              <a:t>Niet alle gewassen reageren positief op diffuus licht. Planten die gewend zijn aan direct zonlicht (zoals sommige kruiden en vetplanten) kunnen minder goed presteren onder diffuus glas, vooral als ze specifieke lichtsignalen nodig hebben voor groei of bloei.</a:t>
            </a:r>
          </a:p>
          <a:p>
            <a:pPr marL="342900" indent="-342900">
              <a:buFont typeface="Arial" panose="020B0604020202020204" pitchFamily="34" charset="0"/>
              <a:buChar char="•"/>
            </a:pPr>
            <a:endParaRPr lang="nl-NL" sz="2000" dirty="0"/>
          </a:p>
          <a:p>
            <a:r>
              <a:rPr lang="nl-NL" sz="2000" b="1" dirty="0">
                <a:solidFill>
                  <a:srgbClr val="0070C0"/>
                </a:solidFill>
              </a:rPr>
              <a:t>Afhankelijk van de </a:t>
            </a:r>
            <a:r>
              <a:rPr lang="nl-NL" sz="2000" b="1" dirty="0" err="1">
                <a:solidFill>
                  <a:srgbClr val="0070C0"/>
                </a:solidFill>
              </a:rPr>
              <a:t>haze</a:t>
            </a:r>
            <a:r>
              <a:rPr lang="nl-NL" sz="2000" b="1" dirty="0">
                <a:solidFill>
                  <a:srgbClr val="0070C0"/>
                </a:solidFill>
              </a:rPr>
              <a:t>-factor en transmissie</a:t>
            </a:r>
            <a:br>
              <a:rPr lang="nl-NL" sz="2000" dirty="0"/>
            </a:br>
            <a:r>
              <a:rPr lang="nl-NL" sz="2000" dirty="0"/>
              <a:t>Als de verkeerde mate van </a:t>
            </a:r>
            <a:r>
              <a:rPr lang="nl-NL" sz="2000" dirty="0" err="1"/>
              <a:t>diffusiteit</a:t>
            </a:r>
            <a:r>
              <a:rPr lang="nl-NL" sz="2000" dirty="0"/>
              <a:t> wordt gekozen, kan het gewas of te weinig of te veel verspreid licht krijgen. Dit vraagt om een zorgvuldige afstemming op het type teelt en de geografische ligging van de kas.</a:t>
            </a:r>
          </a:p>
          <a:p>
            <a:pPr marL="342900" indent="-342900">
              <a:buFont typeface="Arial" panose="020B0604020202020204" pitchFamily="34" charset="0"/>
              <a:buChar char="•"/>
            </a:pPr>
            <a:endParaRPr lang="nl-NL" sz="2000" dirty="0"/>
          </a:p>
          <a:p>
            <a:r>
              <a:rPr lang="nl-NL" sz="2000" dirty="0"/>
              <a:t>Ondanks deze nadelen biedt diffuus glas voor veel teelten meer voordelen dan nadelen, vooral bij hoogproductieve gewassen zoals tomaten, komkommers en paprika’s. De keuze hangt af van de specifieke behoeften van het gewas en de kasomstandigheden.</a:t>
            </a:r>
          </a:p>
        </p:txBody>
      </p:sp>
    </p:spTree>
    <p:extLst>
      <p:ext uri="{BB962C8B-B14F-4D97-AF65-F5344CB8AC3E}">
        <p14:creationId xmlns:p14="http://schemas.microsoft.com/office/powerpoint/2010/main" val="2774504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Vragen niveau 2-3-4</a:t>
            </a:r>
          </a:p>
        </p:txBody>
      </p:sp>
      <p:sp>
        <p:nvSpPr>
          <p:cNvPr id="2" name="Tekstvak 1">
            <a:extLst>
              <a:ext uri="{FF2B5EF4-FFF2-40B4-BE49-F238E27FC236}">
                <a16:creationId xmlns:a16="http://schemas.microsoft.com/office/drawing/2014/main" id="{5811E540-6C16-D3F2-4409-542647B8278E}"/>
              </a:ext>
            </a:extLst>
          </p:cNvPr>
          <p:cNvSpPr txBox="1"/>
          <p:nvPr/>
        </p:nvSpPr>
        <p:spPr>
          <a:xfrm>
            <a:off x="583659" y="1605063"/>
            <a:ext cx="8531157" cy="4801314"/>
          </a:xfrm>
          <a:prstGeom prst="rect">
            <a:avLst/>
          </a:prstGeom>
          <a:noFill/>
        </p:spPr>
        <p:txBody>
          <a:bodyPr wrap="square" rtlCol="0">
            <a:spAutoFit/>
          </a:bodyPr>
          <a:lstStyle/>
          <a:p>
            <a:pPr marL="342900" indent="-342900">
              <a:buFont typeface="+mj-lt"/>
              <a:buAutoNum type="arabicPeriod"/>
            </a:pPr>
            <a:r>
              <a:rPr lang="nl-NL" dirty="0"/>
              <a:t>Wat is het effect van blauw licht op de groei en ontwikkeling van planten?</a:t>
            </a:r>
          </a:p>
          <a:p>
            <a:pPr marL="342900" indent="-342900">
              <a:buFont typeface="+mj-lt"/>
              <a:buAutoNum type="arabicPeriod"/>
            </a:pPr>
            <a:r>
              <a:rPr lang="nl-NL" dirty="0"/>
              <a:t>Waarom is rood licht efficiënter voor fotosynthese dan andere kleuren licht?</a:t>
            </a:r>
          </a:p>
          <a:p>
            <a:pPr marL="342900" indent="-342900">
              <a:buFont typeface="+mj-lt"/>
              <a:buAutoNum type="arabicPeriod"/>
            </a:pPr>
            <a:r>
              <a:rPr lang="nl-NL" dirty="0"/>
              <a:t>Wat gebeurt er met een plant als deze te weinig licht krijgt? Noem twee gevolgen.</a:t>
            </a:r>
          </a:p>
          <a:p>
            <a:pPr marL="342900" indent="-342900">
              <a:buFont typeface="+mj-lt"/>
              <a:buAutoNum type="arabicPeriod"/>
            </a:pPr>
            <a:r>
              <a:rPr lang="nl-NL" dirty="0"/>
              <a:t>Wat is assimilatiebelichting en waarom wordt het toegepast in de tuinbouw?</a:t>
            </a:r>
          </a:p>
          <a:p>
            <a:pPr marL="342900" indent="-342900">
              <a:buFont typeface="+mj-lt"/>
              <a:buAutoNum type="arabicPeriod"/>
            </a:pPr>
            <a:r>
              <a:rPr lang="nl-NL" dirty="0"/>
              <a:t>Waarom wordt de verkoop van SON-T lampen vanaf 2027 in Europa verboden?</a:t>
            </a:r>
          </a:p>
          <a:p>
            <a:pPr marL="342900" indent="-342900">
              <a:buFont typeface="+mj-lt"/>
              <a:buAutoNum type="arabicPeriod"/>
            </a:pPr>
            <a:r>
              <a:rPr lang="nl-NL" dirty="0"/>
              <a:t>Je ziet een plant met lange, dunne stelen en bleke bladeren. Wat is waarschijnlijk de oorzaak en hoe kun je dit oplossen?</a:t>
            </a:r>
          </a:p>
          <a:p>
            <a:pPr marL="342900" indent="-342900">
              <a:buFont typeface="+mj-lt"/>
              <a:buAutoNum type="arabicPeriod"/>
            </a:pPr>
            <a:r>
              <a:rPr lang="nl-NL" dirty="0"/>
              <a:t>Een kweker wil planten belichten met </a:t>
            </a:r>
            <a:r>
              <a:rPr lang="nl-NL" dirty="0" err="1"/>
              <a:t>TL-buizen</a:t>
            </a:r>
            <a:r>
              <a:rPr lang="nl-NL" dirty="0"/>
              <a:t>. Noem een voor- en een nadeel van deze keuze.</a:t>
            </a:r>
          </a:p>
          <a:p>
            <a:pPr marL="342900" indent="-342900">
              <a:buFont typeface="+mj-lt"/>
              <a:buAutoNum type="arabicPeriod"/>
            </a:pPr>
            <a:r>
              <a:rPr lang="nl-NL" dirty="0"/>
              <a:t>Waarom kan te veel licht ook schadelijk zijn voor een plant? Geef twee mogelijke gevolgen.</a:t>
            </a:r>
          </a:p>
          <a:p>
            <a:pPr marL="342900" indent="-342900">
              <a:buFont typeface="+mj-lt"/>
              <a:buAutoNum type="arabicPeriod"/>
            </a:pPr>
            <a:r>
              <a:rPr lang="nl-NL" dirty="0"/>
              <a:t>Een teler gebruikt </a:t>
            </a:r>
            <a:r>
              <a:rPr lang="nl-NL" dirty="0" err="1"/>
              <a:t>LED-verlichting</a:t>
            </a:r>
            <a:r>
              <a:rPr lang="nl-NL" dirty="0"/>
              <a:t> in de kas. Noem één voordeel en één nadeel van deze keuze.</a:t>
            </a:r>
          </a:p>
          <a:p>
            <a:pPr marL="342900" indent="-342900">
              <a:buFont typeface="+mj-lt"/>
              <a:buAutoNum type="arabicPeriod"/>
            </a:pPr>
            <a:r>
              <a:rPr lang="nl-NL" dirty="0"/>
              <a:t>Waarom hebben planten in de handelsfase vaak minder licht nodig dan tijdens de teeltfase?</a:t>
            </a:r>
          </a:p>
        </p:txBody>
      </p:sp>
    </p:spTree>
    <p:extLst>
      <p:ext uri="{BB962C8B-B14F-4D97-AF65-F5344CB8AC3E}">
        <p14:creationId xmlns:p14="http://schemas.microsoft.com/office/powerpoint/2010/main" val="191083774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Vragen niveau 3-4</a:t>
            </a:r>
          </a:p>
        </p:txBody>
      </p:sp>
      <p:sp>
        <p:nvSpPr>
          <p:cNvPr id="2" name="Tekstvak 1">
            <a:extLst>
              <a:ext uri="{FF2B5EF4-FFF2-40B4-BE49-F238E27FC236}">
                <a16:creationId xmlns:a16="http://schemas.microsoft.com/office/drawing/2014/main" id="{7A849BA2-9346-1AFD-DA67-448AEC1A7A88}"/>
              </a:ext>
            </a:extLst>
          </p:cNvPr>
          <p:cNvSpPr txBox="1"/>
          <p:nvPr/>
        </p:nvSpPr>
        <p:spPr>
          <a:xfrm>
            <a:off x="1079770" y="1488332"/>
            <a:ext cx="7529209" cy="3693319"/>
          </a:xfrm>
          <a:prstGeom prst="rect">
            <a:avLst/>
          </a:prstGeom>
          <a:noFill/>
        </p:spPr>
        <p:txBody>
          <a:bodyPr wrap="square" rtlCol="0">
            <a:spAutoFit/>
          </a:bodyPr>
          <a:lstStyle/>
          <a:p>
            <a:pPr marL="342900" indent="-342900">
              <a:buFont typeface="+mj-lt"/>
              <a:buAutoNum type="arabicPeriod" startAt="11"/>
            </a:pPr>
            <a:r>
              <a:rPr lang="nl-NL" dirty="0"/>
              <a:t>Vergelijk de werking van SON-T lampen en </a:t>
            </a:r>
            <a:r>
              <a:rPr lang="nl-NL" dirty="0" err="1"/>
              <a:t>LED-verlichting</a:t>
            </a:r>
            <a:r>
              <a:rPr lang="nl-NL" dirty="0"/>
              <a:t> in de plantenteelt. Noem minstens twee verschillen en leg uit welk type verlichting beter is voor energiezuinige teelt.</a:t>
            </a:r>
          </a:p>
          <a:p>
            <a:pPr marL="342900" indent="-342900">
              <a:buFont typeface="+mj-lt"/>
              <a:buAutoNum type="arabicPeriod" startAt="11"/>
            </a:pPr>
            <a:r>
              <a:rPr lang="nl-NL" dirty="0"/>
              <a:t> Een teler merkt dat zijn planten ondanks voldoende water en voedingsstoffen toch slecht groeien. Hij gebruikt alleen natuurlijk zonlicht. Wat zou de oorzaak kunnen zijn en welke oplossing kun je voorstellen?</a:t>
            </a:r>
          </a:p>
          <a:p>
            <a:pPr marL="342900" indent="-342900">
              <a:buFont typeface="+mj-lt"/>
              <a:buAutoNum type="arabicPeriod" startAt="11"/>
            </a:pPr>
            <a:r>
              <a:rPr lang="nl-NL" dirty="0"/>
              <a:t>In sommige kassen worden verschillende kleuren LED-licht gebruikt. Zoek op welke kleur(en) het beste zijn voor bladgroei en bloemvorming. Licht je antwoord toe met een korte uitleg.</a:t>
            </a:r>
          </a:p>
          <a:p>
            <a:pPr marL="342900" indent="-342900">
              <a:buFont typeface="+mj-lt"/>
              <a:buAutoNum type="arabicPeriod" startAt="11"/>
            </a:pPr>
            <a:r>
              <a:rPr lang="nl-NL" dirty="0"/>
              <a:t>Een tomatenkweker wil in de wintermaanden de productie verhogen met kunstlicht. Welke factoren moet hij in overweging nemen bij de keuze van verlichting, en waarom?</a:t>
            </a:r>
          </a:p>
        </p:txBody>
      </p:sp>
    </p:spTree>
    <p:extLst>
      <p:ext uri="{BB962C8B-B14F-4D97-AF65-F5344CB8AC3E}">
        <p14:creationId xmlns:p14="http://schemas.microsoft.com/office/powerpoint/2010/main" val="34342855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Terugblik</a:t>
            </a:r>
          </a:p>
        </p:txBody>
      </p:sp>
      <p:sp>
        <p:nvSpPr>
          <p:cNvPr id="9" name="Tekstvak 8">
            <a:extLst>
              <a:ext uri="{FF2B5EF4-FFF2-40B4-BE49-F238E27FC236}">
                <a16:creationId xmlns:a16="http://schemas.microsoft.com/office/drawing/2014/main" id="{CCFFDCAA-2A69-4B1D-A2C5-EC612EA940AA}"/>
              </a:ext>
            </a:extLst>
          </p:cNvPr>
          <p:cNvSpPr txBox="1"/>
          <p:nvPr/>
        </p:nvSpPr>
        <p:spPr>
          <a:xfrm>
            <a:off x="1148317" y="1807535"/>
            <a:ext cx="8686799" cy="646331"/>
          </a:xfrm>
          <a:prstGeom prst="rect">
            <a:avLst/>
          </a:prstGeom>
          <a:noFill/>
        </p:spPr>
        <p:txBody>
          <a:bodyPr wrap="square" rtlCol="0">
            <a:spAutoFit/>
          </a:bodyPr>
          <a:lstStyle/>
          <a:p>
            <a:r>
              <a:rPr lang="nl-NL" dirty="0"/>
              <a:t>Fotosynthese</a:t>
            </a:r>
          </a:p>
          <a:p>
            <a:endParaRPr lang="nl-NL" dirty="0"/>
          </a:p>
        </p:txBody>
      </p:sp>
      <p:pic>
        <p:nvPicPr>
          <p:cNvPr id="2052" name="Picture 4" descr="Les 4 Fotosynthese en Ademhaling - ppt video online download">
            <a:extLst>
              <a:ext uri="{FF2B5EF4-FFF2-40B4-BE49-F238E27FC236}">
                <a16:creationId xmlns:a16="http://schemas.microsoft.com/office/drawing/2014/main" id="{A1057E17-C63B-4CFC-B9F6-004B19C9AB1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715" t="31034" r="5689" b="28522"/>
          <a:stretch/>
        </p:blipFill>
        <p:spPr bwMode="auto">
          <a:xfrm>
            <a:off x="4060254" y="1370452"/>
            <a:ext cx="4649168" cy="1630839"/>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Fotosynthese: Hoe Werkt Dit? (Complete Uitleg)">
            <a:extLst>
              <a:ext uri="{FF2B5EF4-FFF2-40B4-BE49-F238E27FC236}">
                <a16:creationId xmlns:a16="http://schemas.microsoft.com/office/drawing/2014/main" id="{759AC1DB-11BB-4C7D-8513-B1AAB3E961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1044" y="3438374"/>
            <a:ext cx="4530997" cy="29394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2138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De kleur van licht</a:t>
            </a:r>
          </a:p>
        </p:txBody>
      </p:sp>
      <p:sp>
        <p:nvSpPr>
          <p:cNvPr id="9" name="Tekstvak 8">
            <a:extLst>
              <a:ext uri="{FF2B5EF4-FFF2-40B4-BE49-F238E27FC236}">
                <a16:creationId xmlns:a16="http://schemas.microsoft.com/office/drawing/2014/main" id="{CCFFDCAA-2A69-4B1D-A2C5-EC612EA940AA}"/>
              </a:ext>
            </a:extLst>
          </p:cNvPr>
          <p:cNvSpPr txBox="1"/>
          <p:nvPr/>
        </p:nvSpPr>
        <p:spPr>
          <a:xfrm>
            <a:off x="1011060" y="1525058"/>
            <a:ext cx="7108395" cy="4801314"/>
          </a:xfrm>
          <a:prstGeom prst="rect">
            <a:avLst/>
          </a:prstGeom>
          <a:noFill/>
        </p:spPr>
        <p:txBody>
          <a:bodyPr wrap="square" rtlCol="0">
            <a:spAutoFit/>
          </a:bodyPr>
          <a:lstStyle/>
          <a:p>
            <a:r>
              <a:rPr lang="nl-NL" sz="2400" b="1" dirty="0">
                <a:solidFill>
                  <a:schemeClr val="accent1">
                    <a:lumMod val="50000"/>
                  </a:schemeClr>
                </a:solidFill>
              </a:rPr>
              <a:t>Blauw:</a:t>
            </a:r>
          </a:p>
          <a:p>
            <a:endParaRPr lang="nl-NL" dirty="0"/>
          </a:p>
          <a:p>
            <a:r>
              <a:rPr lang="nl-NL" sz="2400" dirty="0"/>
              <a:t>De blauwe straling heeft effect op het fotosyntheseproces. Voor het fotosyntheseproces zijn de blauwe en rode stralingen gelijkwaardig.</a:t>
            </a:r>
          </a:p>
          <a:p>
            <a:endParaRPr lang="nl-NL" sz="2400" dirty="0"/>
          </a:p>
          <a:p>
            <a:r>
              <a:rPr lang="nl-NL" sz="2400" dirty="0"/>
              <a:t>Blauw licht is vooral van belang voor de vorming chlorofyl, de ontwikkeling van chloroplasten, huidmondjesopening en de aanmaak van enzymen.</a:t>
            </a:r>
            <a:endParaRPr lang="nl-NL" dirty="0"/>
          </a:p>
          <a:p>
            <a:endParaRPr lang="nl-NL" dirty="0"/>
          </a:p>
          <a:p>
            <a:endParaRPr lang="nl-NL" dirty="0"/>
          </a:p>
          <a:p>
            <a:endParaRPr lang="nl-NL" dirty="0"/>
          </a:p>
          <a:p>
            <a:endParaRPr lang="nl-NL" dirty="0"/>
          </a:p>
        </p:txBody>
      </p:sp>
      <p:pic>
        <p:nvPicPr>
          <p:cNvPr id="5" name="Afbeelding 4">
            <a:extLst>
              <a:ext uri="{FF2B5EF4-FFF2-40B4-BE49-F238E27FC236}">
                <a16:creationId xmlns:a16="http://schemas.microsoft.com/office/drawing/2014/main" id="{6D1F0B04-95BC-4D92-8EE7-F6B0A7C81A48}"/>
              </a:ext>
            </a:extLst>
          </p:cNvPr>
          <p:cNvPicPr>
            <a:picLocks noChangeAspect="1"/>
          </p:cNvPicPr>
          <p:nvPr/>
        </p:nvPicPr>
        <p:blipFill>
          <a:blip r:embed="rId2"/>
          <a:stretch>
            <a:fillRect/>
          </a:stretch>
        </p:blipFill>
        <p:spPr>
          <a:xfrm>
            <a:off x="8803759" y="1561320"/>
            <a:ext cx="3331587" cy="3467879"/>
          </a:xfrm>
          <a:prstGeom prst="rect">
            <a:avLst/>
          </a:prstGeom>
        </p:spPr>
      </p:pic>
    </p:spTree>
    <p:extLst>
      <p:ext uri="{BB962C8B-B14F-4D97-AF65-F5344CB8AC3E}">
        <p14:creationId xmlns:p14="http://schemas.microsoft.com/office/powerpoint/2010/main" val="4052441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fade">
                                      <p:cBhvr>
                                        <p:cTn id="7" dur="1000"/>
                                        <p:tgtEl>
                                          <p:spTgt spid="9">
                                            <p:txEl>
                                              <p:pRg st="2" end="2"/>
                                            </p:txEl>
                                          </p:spTgt>
                                        </p:tgtEl>
                                      </p:cBhvr>
                                    </p:animEffect>
                                    <p:anim calcmode="lin" valueType="num">
                                      <p:cBhvr>
                                        <p:cTn id="8"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animEffect transition="in" filter="fade">
                                      <p:cBhvr>
                                        <p:cTn id="19" dur="1000"/>
                                        <p:tgtEl>
                                          <p:spTgt spid="9">
                                            <p:txEl>
                                              <p:pRg st="4" end="4"/>
                                            </p:txEl>
                                          </p:spTgt>
                                        </p:tgtEl>
                                      </p:cBhvr>
                                    </p:animEffect>
                                    <p:anim calcmode="lin" valueType="num">
                                      <p:cBhvr>
                                        <p:cTn id="20" dur="1000" fill="hold"/>
                                        <p:tgtEl>
                                          <p:spTgt spid="9">
                                            <p:txEl>
                                              <p:pRg st="4" end="4"/>
                                            </p:txEl>
                                          </p:spTgt>
                                        </p:tgtEl>
                                        <p:attrNameLst>
                                          <p:attrName>ppt_x</p:attrName>
                                        </p:attrNameLst>
                                      </p:cBhvr>
                                      <p:tavLst>
                                        <p:tav tm="0">
                                          <p:val>
                                            <p:strVal val="#ppt_x"/>
                                          </p:val>
                                        </p:tav>
                                        <p:tav tm="100000">
                                          <p:val>
                                            <p:strVal val="#ppt_x"/>
                                          </p:val>
                                        </p:tav>
                                      </p:tavLst>
                                    </p:anim>
                                    <p:anim calcmode="lin" valueType="num">
                                      <p:cBhvr>
                                        <p:cTn id="21" dur="1000" fill="hold"/>
                                        <p:tgtEl>
                                          <p:spTgt spid="9">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De kleur van licht</a:t>
            </a:r>
          </a:p>
        </p:txBody>
      </p:sp>
      <p:sp>
        <p:nvSpPr>
          <p:cNvPr id="9" name="Tekstvak 8">
            <a:extLst>
              <a:ext uri="{FF2B5EF4-FFF2-40B4-BE49-F238E27FC236}">
                <a16:creationId xmlns:a16="http://schemas.microsoft.com/office/drawing/2014/main" id="{CCFFDCAA-2A69-4B1D-A2C5-EC612EA940AA}"/>
              </a:ext>
            </a:extLst>
          </p:cNvPr>
          <p:cNvSpPr txBox="1"/>
          <p:nvPr/>
        </p:nvSpPr>
        <p:spPr>
          <a:xfrm>
            <a:off x="1052624" y="1347743"/>
            <a:ext cx="7108395" cy="6186309"/>
          </a:xfrm>
          <a:prstGeom prst="rect">
            <a:avLst/>
          </a:prstGeom>
          <a:noFill/>
        </p:spPr>
        <p:txBody>
          <a:bodyPr wrap="square" rtlCol="0">
            <a:spAutoFit/>
          </a:bodyPr>
          <a:lstStyle/>
          <a:p>
            <a:r>
              <a:rPr lang="nl-NL" sz="2400" b="1" dirty="0">
                <a:solidFill>
                  <a:schemeClr val="accent1">
                    <a:lumMod val="50000"/>
                  </a:schemeClr>
                </a:solidFill>
              </a:rPr>
              <a:t>Blauw:</a:t>
            </a:r>
            <a:endParaRPr lang="nl-NL" sz="2400" b="1" dirty="0"/>
          </a:p>
          <a:p>
            <a:r>
              <a:rPr lang="nl-NL" sz="2400" dirty="0"/>
              <a:t>Een verhoogd aandeel blauw licht in het natuurlijke licht heeft een remmend effect op de cel strekking, waardoor stengels korter worden en bladeren dikker. </a:t>
            </a:r>
          </a:p>
          <a:p>
            <a:endParaRPr lang="nl-NL" sz="2400" dirty="0"/>
          </a:p>
          <a:p>
            <a:r>
              <a:rPr lang="nl-NL" sz="2400" b="1" i="1" dirty="0"/>
              <a:t>Omgekeerd</a:t>
            </a:r>
            <a:r>
              <a:rPr lang="nl-NL" sz="2400" dirty="0"/>
              <a:t> heeft een afname van de hoeveelheid blauw licht een toename van het bladoppervlak en de </a:t>
            </a:r>
            <a:r>
              <a:rPr lang="nl-NL" sz="2400" b="1" dirty="0"/>
              <a:t>stengelstrekking</a:t>
            </a:r>
            <a:r>
              <a:rPr lang="nl-NL" sz="2400" dirty="0"/>
              <a:t> tot gevolg. </a:t>
            </a:r>
          </a:p>
          <a:p>
            <a:endParaRPr lang="nl-NL" sz="2400" dirty="0"/>
          </a:p>
          <a:p>
            <a:r>
              <a:rPr lang="nl-NL" sz="2400" dirty="0"/>
              <a:t>De hoeveelheid blauw licht kan niet voor alle plantensoorten ongelimiteerd worden teruggebracht. Te weinig blauw licht kan tot negatieve effecten op de plantontwikkeling leiden. </a:t>
            </a:r>
          </a:p>
          <a:p>
            <a:endParaRPr lang="nl-NL" sz="2400" dirty="0"/>
          </a:p>
          <a:p>
            <a:endParaRPr lang="nl-NL" dirty="0"/>
          </a:p>
          <a:p>
            <a:endParaRPr lang="nl-NL" dirty="0"/>
          </a:p>
        </p:txBody>
      </p:sp>
      <p:pic>
        <p:nvPicPr>
          <p:cNvPr id="5" name="Afbeelding 4">
            <a:extLst>
              <a:ext uri="{FF2B5EF4-FFF2-40B4-BE49-F238E27FC236}">
                <a16:creationId xmlns:a16="http://schemas.microsoft.com/office/drawing/2014/main" id="{6D1F0B04-95BC-4D92-8EE7-F6B0A7C81A48}"/>
              </a:ext>
            </a:extLst>
          </p:cNvPr>
          <p:cNvPicPr>
            <a:picLocks noChangeAspect="1"/>
          </p:cNvPicPr>
          <p:nvPr/>
        </p:nvPicPr>
        <p:blipFill>
          <a:blip r:embed="rId2"/>
          <a:stretch>
            <a:fillRect/>
          </a:stretch>
        </p:blipFill>
        <p:spPr>
          <a:xfrm>
            <a:off x="8803759" y="1561320"/>
            <a:ext cx="3331587" cy="3467879"/>
          </a:xfrm>
          <a:prstGeom prst="rect">
            <a:avLst/>
          </a:prstGeom>
        </p:spPr>
      </p:pic>
    </p:spTree>
    <p:extLst>
      <p:ext uri="{BB962C8B-B14F-4D97-AF65-F5344CB8AC3E}">
        <p14:creationId xmlns:p14="http://schemas.microsoft.com/office/powerpoint/2010/main" val="1480850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fade">
                                      <p:cBhvr>
                                        <p:cTn id="7" dur="1000"/>
                                        <p:tgtEl>
                                          <p:spTgt spid="9">
                                            <p:txEl>
                                              <p:pRg st="1" end="1"/>
                                            </p:txEl>
                                          </p:spTgt>
                                        </p:tgtEl>
                                      </p:cBhvr>
                                    </p:animEffect>
                                    <p:anim calcmode="lin" valueType="num">
                                      <p:cBhvr>
                                        <p:cTn id="8"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animEffect transition="in" filter="fade">
                                      <p:cBhvr>
                                        <p:cTn id="19" dur="1000"/>
                                        <p:tgtEl>
                                          <p:spTgt spid="9">
                                            <p:txEl>
                                              <p:pRg st="3" end="3"/>
                                            </p:txEl>
                                          </p:spTgt>
                                        </p:tgtEl>
                                      </p:cBhvr>
                                    </p:animEffect>
                                    <p:anim calcmode="lin" valueType="num">
                                      <p:cBhvr>
                                        <p:cTn id="20" dur="1000" fill="hold"/>
                                        <p:tgtEl>
                                          <p:spTgt spid="9">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9">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9">
                                            <p:txEl>
                                              <p:pRg st="5" end="5"/>
                                            </p:txEl>
                                          </p:spTgt>
                                        </p:tgtEl>
                                        <p:attrNameLst>
                                          <p:attrName>style.visibility</p:attrName>
                                        </p:attrNameLst>
                                      </p:cBhvr>
                                      <p:to>
                                        <p:strVal val="visible"/>
                                      </p:to>
                                    </p:set>
                                    <p:animEffect transition="in" filter="fade">
                                      <p:cBhvr>
                                        <p:cTn id="26" dur="1000"/>
                                        <p:tgtEl>
                                          <p:spTgt spid="9">
                                            <p:txEl>
                                              <p:pRg st="5" end="5"/>
                                            </p:txEl>
                                          </p:spTgt>
                                        </p:tgtEl>
                                      </p:cBhvr>
                                    </p:animEffect>
                                    <p:anim calcmode="lin" valueType="num">
                                      <p:cBhvr>
                                        <p:cTn id="27" dur="1000" fill="hold"/>
                                        <p:tgtEl>
                                          <p:spTgt spid="9">
                                            <p:txEl>
                                              <p:pRg st="5" end="5"/>
                                            </p:txEl>
                                          </p:spTgt>
                                        </p:tgtEl>
                                        <p:attrNameLst>
                                          <p:attrName>ppt_x</p:attrName>
                                        </p:attrNameLst>
                                      </p:cBhvr>
                                      <p:tavLst>
                                        <p:tav tm="0">
                                          <p:val>
                                            <p:strVal val="#ppt_x"/>
                                          </p:val>
                                        </p:tav>
                                        <p:tav tm="100000">
                                          <p:val>
                                            <p:strVal val="#ppt_x"/>
                                          </p:val>
                                        </p:tav>
                                      </p:tavLst>
                                    </p:anim>
                                    <p:anim calcmode="lin" valueType="num">
                                      <p:cBhvr>
                                        <p:cTn id="28" dur="1000" fill="hold"/>
                                        <p:tgtEl>
                                          <p:spTgt spid="9">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De kleur van het licht</a:t>
            </a:r>
          </a:p>
        </p:txBody>
      </p:sp>
      <p:sp>
        <p:nvSpPr>
          <p:cNvPr id="9" name="Tekstvak 8">
            <a:extLst>
              <a:ext uri="{FF2B5EF4-FFF2-40B4-BE49-F238E27FC236}">
                <a16:creationId xmlns:a16="http://schemas.microsoft.com/office/drawing/2014/main" id="{CCFFDCAA-2A69-4B1D-A2C5-EC612EA940AA}"/>
              </a:ext>
            </a:extLst>
          </p:cNvPr>
          <p:cNvSpPr txBox="1"/>
          <p:nvPr/>
        </p:nvSpPr>
        <p:spPr>
          <a:xfrm>
            <a:off x="1052624" y="1347743"/>
            <a:ext cx="7108395" cy="3231654"/>
          </a:xfrm>
          <a:prstGeom prst="rect">
            <a:avLst/>
          </a:prstGeom>
          <a:noFill/>
        </p:spPr>
        <p:txBody>
          <a:bodyPr wrap="square" rtlCol="0">
            <a:spAutoFit/>
          </a:bodyPr>
          <a:lstStyle/>
          <a:p>
            <a:r>
              <a:rPr lang="nl-NL" sz="2400" b="1" dirty="0">
                <a:solidFill>
                  <a:srgbClr val="FF0000"/>
                </a:solidFill>
              </a:rPr>
              <a:t>Rood:</a:t>
            </a:r>
            <a:endParaRPr lang="nl-NL" sz="2400" b="1" dirty="0"/>
          </a:p>
          <a:p>
            <a:r>
              <a:rPr lang="nl-NL" sz="2400" dirty="0"/>
              <a:t>De rode straling is het meest efficiënt voor de fotosynthese van planten. </a:t>
            </a:r>
          </a:p>
          <a:p>
            <a:endParaRPr lang="nl-NL" sz="2400" dirty="0"/>
          </a:p>
          <a:p>
            <a:r>
              <a:rPr lang="nl-NL" sz="2400" dirty="0"/>
              <a:t>Rode straling draagt bij aan de aanmaak van chlorofyl (bladgroen).</a:t>
            </a:r>
          </a:p>
          <a:p>
            <a:endParaRPr lang="nl-NL" sz="2400" dirty="0"/>
          </a:p>
          <a:p>
            <a:endParaRPr lang="nl-NL" dirty="0"/>
          </a:p>
          <a:p>
            <a:endParaRPr lang="nl-NL" dirty="0"/>
          </a:p>
        </p:txBody>
      </p:sp>
      <p:pic>
        <p:nvPicPr>
          <p:cNvPr id="1026" name="Picture 2" descr="Afbeeldingsresultaat voor rode lamp">
            <a:extLst>
              <a:ext uri="{FF2B5EF4-FFF2-40B4-BE49-F238E27FC236}">
                <a16:creationId xmlns:a16="http://schemas.microsoft.com/office/drawing/2014/main" id="{10611EA4-06DD-49EE-8196-A2D544EF477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03759" y="286976"/>
            <a:ext cx="3195527" cy="239356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 name="Afbeelding 1">
            <a:extLst>
              <a:ext uri="{FF2B5EF4-FFF2-40B4-BE49-F238E27FC236}">
                <a16:creationId xmlns:a16="http://schemas.microsoft.com/office/drawing/2014/main" id="{CBC30761-BF77-0720-9291-EE33C5D3245D}"/>
              </a:ext>
            </a:extLst>
          </p:cNvPr>
          <p:cNvPicPr>
            <a:picLocks noChangeAspect="1"/>
          </p:cNvPicPr>
          <p:nvPr/>
        </p:nvPicPr>
        <p:blipFill>
          <a:blip r:embed="rId3"/>
          <a:stretch>
            <a:fillRect/>
          </a:stretch>
        </p:blipFill>
        <p:spPr>
          <a:xfrm>
            <a:off x="2703532" y="3747167"/>
            <a:ext cx="4590886" cy="2449246"/>
          </a:xfrm>
          <a:prstGeom prst="rect">
            <a:avLst/>
          </a:prstGeom>
        </p:spPr>
      </p:pic>
    </p:spTree>
    <p:extLst>
      <p:ext uri="{BB962C8B-B14F-4D97-AF65-F5344CB8AC3E}">
        <p14:creationId xmlns:p14="http://schemas.microsoft.com/office/powerpoint/2010/main" val="475255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fade">
                                      <p:cBhvr>
                                        <p:cTn id="7" dur="1000"/>
                                        <p:tgtEl>
                                          <p:spTgt spid="9">
                                            <p:txEl>
                                              <p:pRg st="1" end="1"/>
                                            </p:txEl>
                                          </p:spTgt>
                                        </p:tgtEl>
                                      </p:cBhvr>
                                    </p:animEffect>
                                    <p:anim calcmode="lin" valueType="num">
                                      <p:cBhvr>
                                        <p:cTn id="8"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1000"/>
                                        <p:tgtEl>
                                          <p:spTgt spid="1026"/>
                                        </p:tgtEl>
                                      </p:cBhvr>
                                    </p:animEffect>
                                    <p:anim calcmode="lin" valueType="num">
                                      <p:cBhvr>
                                        <p:cTn id="13" dur="1000" fill="hold"/>
                                        <p:tgtEl>
                                          <p:spTgt spid="1026"/>
                                        </p:tgtEl>
                                        <p:attrNameLst>
                                          <p:attrName>ppt_x</p:attrName>
                                        </p:attrNameLst>
                                      </p:cBhvr>
                                      <p:tavLst>
                                        <p:tav tm="0">
                                          <p:val>
                                            <p:strVal val="#ppt_x"/>
                                          </p:val>
                                        </p:tav>
                                        <p:tav tm="100000">
                                          <p:val>
                                            <p:strVal val="#ppt_x"/>
                                          </p:val>
                                        </p:tav>
                                      </p:tavLst>
                                    </p:anim>
                                    <p:anim calcmode="lin" valueType="num">
                                      <p:cBhvr>
                                        <p:cTn id="14"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animEffect transition="in" filter="fade">
                                      <p:cBhvr>
                                        <p:cTn id="19" dur="1000"/>
                                        <p:tgtEl>
                                          <p:spTgt spid="9">
                                            <p:txEl>
                                              <p:pRg st="3" end="3"/>
                                            </p:txEl>
                                          </p:spTgt>
                                        </p:tgtEl>
                                      </p:cBhvr>
                                    </p:animEffect>
                                    <p:anim calcmode="lin" valueType="num">
                                      <p:cBhvr>
                                        <p:cTn id="20" dur="1000" fill="hold"/>
                                        <p:tgtEl>
                                          <p:spTgt spid="9">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9">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48317" y="531628"/>
            <a:ext cx="7655442" cy="584775"/>
          </a:xfrm>
          <a:prstGeom prst="rect">
            <a:avLst/>
          </a:prstGeom>
          <a:noFill/>
        </p:spPr>
        <p:txBody>
          <a:bodyPr wrap="square" rtlCol="0">
            <a:spAutoFit/>
          </a:bodyPr>
          <a:lstStyle/>
          <a:p>
            <a:r>
              <a:rPr lang="nl-NL" sz="3200" b="1" dirty="0"/>
              <a:t>De kleur van licht</a:t>
            </a:r>
          </a:p>
        </p:txBody>
      </p:sp>
      <p:sp>
        <p:nvSpPr>
          <p:cNvPr id="9" name="Tekstvak 8">
            <a:extLst>
              <a:ext uri="{FF2B5EF4-FFF2-40B4-BE49-F238E27FC236}">
                <a16:creationId xmlns:a16="http://schemas.microsoft.com/office/drawing/2014/main" id="{CCFFDCAA-2A69-4B1D-A2C5-EC612EA940AA}"/>
              </a:ext>
            </a:extLst>
          </p:cNvPr>
          <p:cNvSpPr txBox="1"/>
          <p:nvPr/>
        </p:nvSpPr>
        <p:spPr>
          <a:xfrm>
            <a:off x="1052624" y="1347743"/>
            <a:ext cx="7108395" cy="5909310"/>
          </a:xfrm>
          <a:prstGeom prst="rect">
            <a:avLst/>
          </a:prstGeom>
          <a:noFill/>
        </p:spPr>
        <p:txBody>
          <a:bodyPr wrap="square" rtlCol="0">
            <a:spAutoFit/>
          </a:bodyPr>
          <a:lstStyle/>
          <a:p>
            <a:r>
              <a:rPr lang="nl-NL" sz="2400" b="1" dirty="0" err="1">
                <a:solidFill>
                  <a:srgbClr val="FF0000"/>
                </a:solidFill>
              </a:rPr>
              <a:t>Verrode</a:t>
            </a:r>
            <a:r>
              <a:rPr lang="nl-NL" sz="2400" b="1" dirty="0">
                <a:solidFill>
                  <a:srgbClr val="FF0000"/>
                </a:solidFill>
              </a:rPr>
              <a:t> straling</a:t>
            </a:r>
          </a:p>
          <a:p>
            <a:r>
              <a:rPr lang="nl-NL" sz="2400" dirty="0"/>
              <a:t>Het stralingsgedeelte van 700-800nm wordt </a:t>
            </a:r>
            <a:r>
              <a:rPr lang="nl-NL" sz="2400" dirty="0" err="1"/>
              <a:t>verrood</a:t>
            </a:r>
            <a:r>
              <a:rPr lang="nl-NL" sz="2400" dirty="0"/>
              <a:t> genoemd. Dit draagt bij aan de stengelstrekking</a:t>
            </a:r>
          </a:p>
          <a:p>
            <a:endParaRPr lang="nl-NL" sz="2400" dirty="0"/>
          </a:p>
          <a:p>
            <a:r>
              <a:rPr lang="nl-NL" sz="2400" b="1" dirty="0">
                <a:solidFill>
                  <a:srgbClr val="FF0000"/>
                </a:solidFill>
              </a:rPr>
              <a:t>Nabije infrarood  </a:t>
            </a:r>
          </a:p>
          <a:p>
            <a:r>
              <a:rPr lang="nl-NL" sz="2400" dirty="0"/>
              <a:t>Het nabije infrarood (NIR) met een golflengte van 800-3000nm, is het deel van het zonnespectrum dat nauwelijks gebruikt wordt door de planten; het wordt voornamelijk omgezet in warmte in de kas. Dit kan, afhankelijk van de locatie en het seizoen, een gunstig effect hebben op het kasklimaat of het kan juist het probleem van oververhitting introduceren.  </a:t>
            </a:r>
          </a:p>
          <a:p>
            <a:r>
              <a:rPr lang="nl-NL" sz="2400" dirty="0"/>
              <a:t> </a:t>
            </a:r>
          </a:p>
          <a:p>
            <a:endParaRPr lang="nl-NL" dirty="0"/>
          </a:p>
        </p:txBody>
      </p:sp>
      <p:pic>
        <p:nvPicPr>
          <p:cNvPr id="1026" name="Picture 2" descr="Afbeeldingsresultaat voor rode lamp">
            <a:extLst>
              <a:ext uri="{FF2B5EF4-FFF2-40B4-BE49-F238E27FC236}">
                <a16:creationId xmlns:a16="http://schemas.microsoft.com/office/drawing/2014/main" id="{10611EA4-06DD-49EE-8196-A2D544EF477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37233" y="444041"/>
            <a:ext cx="3389947" cy="253918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2" name="Afbeelding 1">
            <a:extLst>
              <a:ext uri="{FF2B5EF4-FFF2-40B4-BE49-F238E27FC236}">
                <a16:creationId xmlns:a16="http://schemas.microsoft.com/office/drawing/2014/main" id="{F60C0308-2408-ABE5-C527-5F7ED90379E7}"/>
              </a:ext>
            </a:extLst>
          </p:cNvPr>
          <p:cNvPicPr>
            <a:picLocks noChangeAspect="1"/>
          </p:cNvPicPr>
          <p:nvPr/>
        </p:nvPicPr>
        <p:blipFill>
          <a:blip r:embed="rId3"/>
          <a:stretch>
            <a:fillRect/>
          </a:stretch>
        </p:blipFill>
        <p:spPr>
          <a:xfrm>
            <a:off x="8161018" y="4901014"/>
            <a:ext cx="4030981" cy="1956986"/>
          </a:xfrm>
          <a:prstGeom prst="rect">
            <a:avLst/>
          </a:prstGeom>
        </p:spPr>
      </p:pic>
    </p:spTree>
    <p:extLst>
      <p:ext uri="{BB962C8B-B14F-4D97-AF65-F5344CB8AC3E}">
        <p14:creationId xmlns:p14="http://schemas.microsoft.com/office/powerpoint/2010/main" val="427833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fade">
                                      <p:cBhvr>
                                        <p:cTn id="7" dur="1000"/>
                                        <p:tgtEl>
                                          <p:spTgt spid="9">
                                            <p:txEl>
                                              <p:pRg st="1" end="1"/>
                                            </p:txEl>
                                          </p:spTgt>
                                        </p:tgtEl>
                                      </p:cBhvr>
                                    </p:animEffect>
                                    <p:anim calcmode="lin" valueType="num">
                                      <p:cBhvr>
                                        <p:cTn id="8"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1000"/>
                                        <p:tgtEl>
                                          <p:spTgt spid="1026"/>
                                        </p:tgtEl>
                                      </p:cBhvr>
                                    </p:animEffect>
                                    <p:anim calcmode="lin" valueType="num">
                                      <p:cBhvr>
                                        <p:cTn id="13" dur="1000" fill="hold"/>
                                        <p:tgtEl>
                                          <p:spTgt spid="1026"/>
                                        </p:tgtEl>
                                        <p:attrNameLst>
                                          <p:attrName>ppt_x</p:attrName>
                                        </p:attrNameLst>
                                      </p:cBhvr>
                                      <p:tavLst>
                                        <p:tav tm="0">
                                          <p:val>
                                            <p:strVal val="#ppt_x"/>
                                          </p:val>
                                        </p:tav>
                                        <p:tav tm="100000">
                                          <p:val>
                                            <p:strVal val="#ppt_x"/>
                                          </p:val>
                                        </p:tav>
                                      </p:tavLst>
                                    </p:anim>
                                    <p:anim calcmode="lin" valueType="num">
                                      <p:cBhvr>
                                        <p:cTn id="14"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animEffect transition="in" filter="fade">
                                      <p:cBhvr>
                                        <p:cTn id="19" dur="1000"/>
                                        <p:tgtEl>
                                          <p:spTgt spid="9">
                                            <p:txEl>
                                              <p:pRg st="3" end="3"/>
                                            </p:txEl>
                                          </p:spTgt>
                                        </p:tgtEl>
                                      </p:cBhvr>
                                    </p:animEffect>
                                    <p:anim calcmode="lin" valueType="num">
                                      <p:cBhvr>
                                        <p:cTn id="20" dur="1000" fill="hold"/>
                                        <p:tgtEl>
                                          <p:spTgt spid="9">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9">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9">
                                            <p:txEl>
                                              <p:pRg st="4" end="4"/>
                                            </p:txEl>
                                          </p:spTgt>
                                        </p:tgtEl>
                                        <p:attrNameLst>
                                          <p:attrName>style.visibility</p:attrName>
                                        </p:attrNameLst>
                                      </p:cBhvr>
                                      <p:to>
                                        <p:strVal val="visible"/>
                                      </p:to>
                                    </p:set>
                                    <p:animEffect transition="in" filter="fade">
                                      <p:cBhvr>
                                        <p:cTn id="26" dur="1000"/>
                                        <p:tgtEl>
                                          <p:spTgt spid="9">
                                            <p:txEl>
                                              <p:pRg st="4" end="4"/>
                                            </p:txEl>
                                          </p:spTgt>
                                        </p:tgtEl>
                                      </p:cBhvr>
                                    </p:animEffect>
                                    <p:anim calcmode="lin" valueType="num">
                                      <p:cBhvr>
                                        <p:cTn id="27" dur="1000" fill="hold"/>
                                        <p:tgtEl>
                                          <p:spTgt spid="9">
                                            <p:txEl>
                                              <p:pRg st="4" end="4"/>
                                            </p:txEl>
                                          </p:spTgt>
                                        </p:tgtEl>
                                        <p:attrNameLst>
                                          <p:attrName>ppt_x</p:attrName>
                                        </p:attrNameLst>
                                      </p:cBhvr>
                                      <p:tavLst>
                                        <p:tav tm="0">
                                          <p:val>
                                            <p:strVal val="#ppt_x"/>
                                          </p:val>
                                        </p:tav>
                                        <p:tav tm="100000">
                                          <p:val>
                                            <p:strVal val="#ppt_x"/>
                                          </p:val>
                                        </p:tav>
                                      </p:tavLst>
                                    </p:anim>
                                    <p:anim calcmode="lin" valueType="num">
                                      <p:cBhvr>
                                        <p:cTn id="28" dur="1000" fill="hold"/>
                                        <p:tgtEl>
                                          <p:spTgt spid="9">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GroeneWelle">
      <a:majorFont>
        <a:latin typeface="Arial"/>
        <a:ea typeface=""/>
        <a:cs typeface=""/>
      </a:majorFont>
      <a:minorFont>
        <a:latin typeface="Arial"/>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 mbo zone.potx" id="{0BCAC3F8-4FF1-499E-BA49-5CC313878B9A}" vid="{F13681D8-602E-4945-A6E2-54F6374ECF34}"/>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9793C7D7F3BC946A5F2904ADE47754D" ma:contentTypeVersion="11" ma:contentTypeDescription="Een nieuw document maken." ma:contentTypeScope="" ma:versionID="a318d2e347ffd17ae0ecaeb6209d49a2">
  <xsd:schema xmlns:xsd="http://www.w3.org/2001/XMLSchema" xmlns:xs="http://www.w3.org/2001/XMLSchema" xmlns:p="http://schemas.microsoft.com/office/2006/metadata/properties" xmlns:ns3="c2e09757-d42c-4fcd-ae27-c71d4b258210" xmlns:ns4="bfe1b49f-1cd4-47d5-a3dc-4ad9ba0da7af" targetNamespace="http://schemas.microsoft.com/office/2006/metadata/properties" ma:root="true" ma:fieldsID="b17fb19c388ae6ceab0ab5eef7e7360c" ns3:_="" ns4:_="">
    <xsd:import namespace="c2e09757-d42c-4fcd-ae27-c71d4b258210"/>
    <xsd:import namespace="bfe1b49f-1cd4-47d5-a3dc-4ad9ba0da7af"/>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DateTaken" minOccurs="0"/>
                <xsd:element ref="ns3:MediaServiceOCR" minOccurs="0"/>
                <xsd:element ref="ns3:MediaServiceLocation" minOccurs="0"/>
                <xsd:element ref="ns3:MediaServiceGenerationTime" minOccurs="0"/>
                <xsd:element ref="ns3:MediaServiceEventHashCode"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2e09757-d42c-4fcd-ae27-c71d4b25821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DateTaken" ma:index="11" nillable="true" ma:displayName="MediaServiceDateTaken" ma:hidden="true" ma:internalName="MediaServiceDateTaken"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fe1b49f-1cd4-47d5-a3dc-4ad9ba0da7af" elementFormDefault="qualified">
    <xsd:import namespace="http://schemas.microsoft.com/office/2006/documentManagement/types"/>
    <xsd:import namespace="http://schemas.microsoft.com/office/infopath/2007/PartnerControls"/>
    <xsd:element name="SharedWithUsers" ma:index="16"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Gedeeld met details" ma:internalName="SharedWithDetails" ma:readOnly="true">
      <xsd:simpleType>
        <xsd:restriction base="dms:Note">
          <xsd:maxLength value="255"/>
        </xsd:restriction>
      </xsd:simpleType>
    </xsd:element>
    <xsd:element name="SharingHintHash" ma:index="18" nillable="true" ma:displayName="Hint-hash dele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3405B11-C743-4487-8CC2-80C9B23D689C}">
  <ds:schemaRefs>
    <ds:schemaRef ds:uri="http://purl.org/dc/dcmitype/"/>
    <ds:schemaRef ds:uri="http://www.w3.org/XML/1998/namespace"/>
    <ds:schemaRef ds:uri="http://schemas.microsoft.com/office/2006/documentManagement/types"/>
    <ds:schemaRef ds:uri="http://purl.org/dc/terms/"/>
    <ds:schemaRef ds:uri="http://purl.org/dc/elements/1.1/"/>
    <ds:schemaRef ds:uri="http://schemas.microsoft.com/office/infopath/2007/PartnerControls"/>
    <ds:schemaRef ds:uri="http://schemas.openxmlformats.org/package/2006/metadata/core-properties"/>
    <ds:schemaRef ds:uri="bfe1b49f-1cd4-47d5-a3dc-4ad9ba0da7af"/>
    <ds:schemaRef ds:uri="c2e09757-d42c-4fcd-ae27-c71d4b258210"/>
    <ds:schemaRef ds:uri="http://schemas.microsoft.com/office/2006/metadata/properties"/>
  </ds:schemaRefs>
</ds:datastoreItem>
</file>

<file path=customXml/itemProps2.xml><?xml version="1.0" encoding="utf-8"?>
<ds:datastoreItem xmlns:ds="http://schemas.openxmlformats.org/officeDocument/2006/customXml" ds:itemID="{73F903C6-8245-4DFE-B031-78F1433315E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2e09757-d42c-4fcd-ae27-c71d4b258210"/>
    <ds:schemaRef ds:uri="bfe1b49f-1cd4-47d5-a3dc-4ad9ba0da7a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46ABF5A-F967-43D2-85CE-191530E0454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Presentatie mbo zone</Template>
  <TotalTime>1350</TotalTime>
  <Words>2975</Words>
  <Application>Microsoft Office PowerPoint</Application>
  <PresentationFormat>Breedbeeld</PresentationFormat>
  <Paragraphs>237</Paragraphs>
  <Slides>44</Slides>
  <Notes>5</Notes>
  <HiddenSlides>0</HiddenSlides>
  <MMClips>2</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44</vt:i4>
      </vt:variant>
    </vt:vector>
  </HeadingPairs>
  <TitlesOfParts>
    <vt:vector size="48" baseType="lpstr">
      <vt:lpstr>Arial</vt:lpstr>
      <vt:lpstr>Calibri</vt:lpstr>
      <vt:lpstr>Wingdings</vt:lpstr>
      <vt:lpstr>Kantoorthema</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Robert Soesman</dc:creator>
  <cp:lastModifiedBy>Gé Verbeek</cp:lastModifiedBy>
  <cp:revision>30</cp:revision>
  <dcterms:created xsi:type="dcterms:W3CDTF">2019-09-11T12:04:38Z</dcterms:created>
  <dcterms:modified xsi:type="dcterms:W3CDTF">2025-03-26T10:52:02Z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0x01010079793C7D7F3BC946A5F2904ADE47754D</vt:lpwstr>
  </property>
</Properties>
</file>